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1"/>
  </p:notesMasterIdLst>
  <p:sldIdLst>
    <p:sldId id="256" r:id="rId2"/>
    <p:sldId id="314" r:id="rId3"/>
    <p:sldId id="274" r:id="rId4"/>
    <p:sldId id="445" r:id="rId5"/>
    <p:sldId id="444" r:id="rId6"/>
    <p:sldId id="387" r:id="rId7"/>
    <p:sldId id="388" r:id="rId8"/>
    <p:sldId id="454" r:id="rId9"/>
    <p:sldId id="447" r:id="rId10"/>
    <p:sldId id="436" r:id="rId11"/>
    <p:sldId id="440" r:id="rId12"/>
    <p:sldId id="438" r:id="rId13"/>
    <p:sldId id="441" r:id="rId14"/>
    <p:sldId id="394" r:id="rId15"/>
    <p:sldId id="439" r:id="rId16"/>
    <p:sldId id="442" r:id="rId17"/>
    <p:sldId id="443" r:id="rId18"/>
    <p:sldId id="448" r:id="rId19"/>
    <p:sldId id="4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975A852-AC45-4B37-BDAB-C01101F2F494}" v="117" dt="2020-01-28T13:11:32.1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74" autoAdjust="0"/>
    <p:restoredTop sz="85900" autoAdjust="0"/>
  </p:normalViewPr>
  <p:slideViewPr>
    <p:cSldViewPr snapToGrid="0" snapToObjects="1">
      <p:cViewPr varScale="1">
        <p:scale>
          <a:sx n="62" d="100"/>
          <a:sy n="62" d="100"/>
        </p:scale>
        <p:origin x="1158"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 Id="rId27"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27/04/2020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13267701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336533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7035068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39005148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884990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19848586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396989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2912892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226777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40378698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t>In this activity, pupils will be asked to reason about vocabulary. Teachers may wish to award points or rewards for ambitious choices or excellent explanations. Pupils should be encouraged to think creatively about how to ‘build the path’ between the two words. Perhaps this could be through spelling patterns, word meaning or association, words with the same roots or another pattern that they outline themselves. </a:t>
            </a:r>
          </a:p>
          <a:p>
            <a:pPr marL="0" indent="0">
              <a:buNone/>
            </a:pP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29607450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Knowledge Mats can be helpful to support learning. </a:t>
            </a:r>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2692028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138479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6666732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10</a:t>
            </a:fld>
            <a:endParaRPr lang="en-GB" dirty="0"/>
          </a:p>
        </p:txBody>
      </p:sp>
    </p:spTree>
    <p:extLst>
      <p:ext uri="{BB962C8B-B14F-4D97-AF65-F5344CB8AC3E}">
        <p14:creationId xmlns:p14="http://schemas.microsoft.com/office/powerpoint/2010/main" val="32107496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1421497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4/27/2020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4/27/2020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8.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January 2020</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Y4 M6c Can identify acute and obtuse angles</a:t>
            </a:r>
            <a:endParaRPr lang="en-GB" sz="44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208114" y="534368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5181600" y="5353799"/>
            <a:ext cx="6538477" cy="1092348"/>
          </a:xfrm>
          <a:prstGeom prst="wedgeRectCallout">
            <a:avLst>
              <a:gd name="adj1" fmla="val -69826"/>
              <a:gd name="adj2" fmla="val -4421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means this angle is an </a:t>
            </a:r>
            <a:r>
              <a:rPr lang="en-GB" sz="3600" b="1" dirty="0">
                <a:solidFill>
                  <a:srgbClr val="002060"/>
                </a:solidFill>
              </a:rPr>
              <a:t>acute angle</a:t>
            </a:r>
            <a:r>
              <a:rPr lang="en-GB" sz="3600" dirty="0">
                <a:solidFill>
                  <a:srgbClr val="002060"/>
                </a:solidFill>
              </a:rPr>
              <a:t>.</a:t>
            </a:r>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5181601" y="2814211"/>
            <a:ext cx="6538476" cy="2300230"/>
          </a:xfrm>
          <a:prstGeom prst="wedgeRectCallout">
            <a:avLst>
              <a:gd name="adj1" fmla="val -74954"/>
              <a:gd name="adj2" fmla="val -151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I know a right angle is </a:t>
            </a:r>
            <a:r>
              <a:rPr lang="en-GB" sz="3600" b="1" dirty="0">
                <a:solidFill>
                  <a:srgbClr val="002060"/>
                </a:solidFill>
              </a:rPr>
              <a:t>90⁰</a:t>
            </a:r>
            <a:r>
              <a:rPr lang="en-GB" sz="3600" dirty="0">
                <a:solidFill>
                  <a:srgbClr val="002060"/>
                </a:solidFill>
              </a:rPr>
              <a:t> and I can see that this angle is </a:t>
            </a:r>
            <a:r>
              <a:rPr lang="en-GB" sz="3600" b="1" dirty="0">
                <a:solidFill>
                  <a:srgbClr val="002060"/>
                </a:solidFill>
              </a:rPr>
              <a:t>less than a right angle</a:t>
            </a:r>
            <a:r>
              <a:rPr lang="en-GB" sz="3600" dirty="0">
                <a:solidFill>
                  <a:srgbClr val="002060"/>
                </a:solidFill>
              </a:rPr>
              <a:t> because the line goes through the square.</a:t>
            </a:r>
          </a:p>
        </p:txBody>
      </p:sp>
      <p:sp>
        <p:nvSpPr>
          <p:cNvPr id="16" name="Line 5"/>
          <p:cNvSpPr>
            <a:spLocks noChangeShapeType="1"/>
          </p:cNvSpPr>
          <p:nvPr/>
        </p:nvSpPr>
        <p:spPr bwMode="auto">
          <a:xfrm flipV="1">
            <a:off x="1221277" y="3947160"/>
            <a:ext cx="2207723" cy="182832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206037" y="3215640"/>
            <a:ext cx="0" cy="255984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194650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6"/>
          <p:cNvSpPr>
            <a:spLocks noChangeArrowheads="1"/>
          </p:cNvSpPr>
          <p:nvPr/>
        </p:nvSpPr>
        <p:spPr bwMode="auto">
          <a:xfrm>
            <a:off x="1005377" y="4797510"/>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3657600" y="5229310"/>
            <a:ext cx="8062477" cy="977270"/>
          </a:xfrm>
          <a:prstGeom prst="wedgeRectCallout">
            <a:avLst>
              <a:gd name="adj1" fmla="val -64344"/>
              <a:gd name="adj2" fmla="val -6030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angle is an </a:t>
            </a:r>
            <a:r>
              <a:rPr lang="en-GB" sz="3600" b="1" dirty="0">
                <a:solidFill>
                  <a:srgbClr val="002060"/>
                </a:solidFill>
              </a:rPr>
              <a:t>obtuse angle</a:t>
            </a:r>
            <a:r>
              <a:rPr lang="en-GB" sz="3600" dirty="0">
                <a:solidFill>
                  <a:srgbClr val="002060"/>
                </a:solidFill>
              </a:rPr>
              <a:t>.</a:t>
            </a:r>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3657600" y="2814212"/>
            <a:ext cx="8062477" cy="1983298"/>
          </a:xfrm>
          <a:prstGeom prst="wedgeRectCallout">
            <a:avLst>
              <a:gd name="adj1" fmla="val -74387"/>
              <a:gd name="adj2" fmla="val -7177"/>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3600" dirty="0">
                <a:solidFill>
                  <a:srgbClr val="002060"/>
                </a:solidFill>
              </a:rPr>
              <a:t>I know a right angle is </a:t>
            </a:r>
            <a:r>
              <a:rPr lang="en-GB" sz="3600" b="1" dirty="0">
                <a:solidFill>
                  <a:srgbClr val="002060"/>
                </a:solidFill>
              </a:rPr>
              <a:t>90⁰</a:t>
            </a:r>
            <a:r>
              <a:rPr lang="en-GB" sz="3600" dirty="0">
                <a:solidFill>
                  <a:srgbClr val="002060"/>
                </a:solidFill>
              </a:rPr>
              <a:t> and I can see this is </a:t>
            </a:r>
            <a:r>
              <a:rPr lang="en-GB" sz="3600" b="1" dirty="0">
                <a:solidFill>
                  <a:srgbClr val="002060"/>
                </a:solidFill>
              </a:rPr>
              <a:t>greater than a right angle </a:t>
            </a:r>
            <a:r>
              <a:rPr lang="en-GB" sz="3600" dirty="0">
                <a:solidFill>
                  <a:srgbClr val="002060"/>
                </a:solidFill>
              </a:rPr>
              <a:t>because I can see the line beyond the square.</a:t>
            </a:r>
          </a:p>
        </p:txBody>
      </p:sp>
      <p:sp>
        <p:nvSpPr>
          <p:cNvPr id="16" name="Line 5"/>
          <p:cNvSpPr>
            <a:spLocks noChangeShapeType="1"/>
          </p:cNvSpPr>
          <p:nvPr/>
        </p:nvSpPr>
        <p:spPr bwMode="auto">
          <a:xfrm>
            <a:off x="1018540" y="5229310"/>
            <a:ext cx="2207723" cy="54617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 name="Line 5"/>
          <p:cNvSpPr>
            <a:spLocks noChangeShapeType="1"/>
          </p:cNvSpPr>
          <p:nvPr/>
        </p:nvSpPr>
        <p:spPr bwMode="auto">
          <a:xfrm flipV="1">
            <a:off x="1003300" y="3538146"/>
            <a:ext cx="0" cy="1691164"/>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Tree>
    <p:extLst>
      <p:ext uri="{BB962C8B-B14F-4D97-AF65-F5344CB8AC3E}">
        <p14:creationId xmlns:p14="http://schemas.microsoft.com/office/powerpoint/2010/main" val="2279030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additive="base">
                                        <p:cTn id="7" dur="2000" fill="hold"/>
                                        <p:tgtEl>
                                          <p:spTgt spid="21"/>
                                        </p:tgtEl>
                                        <p:attrNameLst>
                                          <p:attrName>ppt_x</p:attrName>
                                        </p:attrNameLst>
                                      </p:cBhvr>
                                      <p:tavLst>
                                        <p:tav tm="0">
                                          <p:val>
                                            <p:strVal val="#ppt_x"/>
                                          </p:val>
                                        </p:tav>
                                        <p:tav tm="100000">
                                          <p:val>
                                            <p:strVal val="#ppt_x"/>
                                          </p:val>
                                        </p:tav>
                                      </p:tavLst>
                                    </p:anim>
                                    <p:anim calcmode="lin" valueType="num">
                                      <p:cBhvr additive="base">
                                        <p:cTn id="8" dur="2000" fill="hold"/>
                                        <p:tgtEl>
                                          <p:spTgt spid="21"/>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entagon 4"/>
          <p:cNvSpPr/>
          <p:nvPr/>
        </p:nvSpPr>
        <p:spPr>
          <a:xfrm rot="16200000">
            <a:off x="591549" y="3259675"/>
            <a:ext cx="3058296" cy="2334885"/>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2"/>
            <a:ext cx="10928242" cy="72205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A </a:t>
            </a:r>
            <a:r>
              <a:rPr lang="en-GB" sz="3600" b="1" dirty="0">
                <a:solidFill>
                  <a:srgbClr val="002060"/>
                </a:solidFill>
              </a:rPr>
              <a:t>right angle</a:t>
            </a:r>
            <a:r>
              <a:rPr lang="en-GB" sz="3600" dirty="0">
                <a:solidFill>
                  <a:srgbClr val="002060"/>
                </a:solidFill>
              </a:rPr>
              <a:t> is an angle of exactly </a:t>
            </a:r>
            <a:r>
              <a:rPr lang="en-GB" sz="3600" b="1" dirty="0">
                <a:solidFill>
                  <a:srgbClr val="002060"/>
                </a:solidFill>
              </a:rPr>
              <a:t>90⁰ (degrees)</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4495799" y="2897969"/>
            <a:ext cx="7422397" cy="1339511"/>
          </a:xfrm>
          <a:prstGeom prst="wedgeRectCallout">
            <a:avLst>
              <a:gd name="adj1" fmla="val -69826"/>
              <a:gd name="adj2" fmla="val -375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This pentagon has 3 right angles as there are 3 vertices with </a:t>
            </a:r>
            <a:r>
              <a:rPr lang="en-GB" sz="3600" b="1" dirty="0">
                <a:solidFill>
                  <a:srgbClr val="002060"/>
                </a:solidFill>
              </a:rPr>
              <a:t>90⁰ angles</a:t>
            </a:r>
            <a:r>
              <a:rPr lang="en-GB" sz="3600" dirty="0">
                <a:solidFill>
                  <a:srgbClr val="002060"/>
                </a:solidFill>
              </a:rPr>
              <a:t>.  </a:t>
            </a:r>
          </a:p>
        </p:txBody>
      </p:sp>
      <p:sp>
        <p:nvSpPr>
          <p:cNvPr id="30" name="Rectangle 6"/>
          <p:cNvSpPr>
            <a:spLocks noChangeArrowheads="1"/>
          </p:cNvSpPr>
          <p:nvPr/>
        </p:nvSpPr>
        <p:spPr bwMode="auto">
          <a:xfrm>
            <a:off x="953702" y="5524466"/>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
        <p:nvSpPr>
          <p:cNvPr id="31" name="Rectangle 6"/>
          <p:cNvSpPr>
            <a:spLocks noChangeArrowheads="1"/>
          </p:cNvSpPr>
          <p:nvPr/>
        </p:nvSpPr>
        <p:spPr bwMode="auto">
          <a:xfrm>
            <a:off x="980304" y="4039292"/>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2" name="Rectangle 6"/>
          <p:cNvSpPr>
            <a:spLocks noChangeArrowheads="1"/>
          </p:cNvSpPr>
          <p:nvPr/>
        </p:nvSpPr>
        <p:spPr bwMode="auto">
          <a:xfrm>
            <a:off x="2856340" y="5524466"/>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
        <p:nvSpPr>
          <p:cNvPr id="33" name="Rectangle 6"/>
          <p:cNvSpPr>
            <a:spLocks noChangeArrowheads="1"/>
          </p:cNvSpPr>
          <p:nvPr/>
        </p:nvSpPr>
        <p:spPr bwMode="auto">
          <a:xfrm>
            <a:off x="2871132" y="408099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4495800" y="4584594"/>
            <a:ext cx="7422396" cy="2273406"/>
          </a:xfrm>
          <a:prstGeom prst="wedgeRectCallout">
            <a:avLst>
              <a:gd name="adj1" fmla="val -62579"/>
              <a:gd name="adj2" fmla="val -58978"/>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600" dirty="0">
                <a:solidFill>
                  <a:srgbClr val="002060"/>
                </a:solidFill>
              </a:rPr>
              <a:t>There are two vertices where the angle is larger than </a:t>
            </a:r>
            <a:r>
              <a:rPr lang="en-GB" sz="3600" b="1" dirty="0">
                <a:solidFill>
                  <a:srgbClr val="002060"/>
                </a:solidFill>
              </a:rPr>
              <a:t>90⁰ </a:t>
            </a:r>
            <a:r>
              <a:rPr lang="en-GB" sz="3600" dirty="0">
                <a:solidFill>
                  <a:srgbClr val="002060"/>
                </a:solidFill>
              </a:rPr>
              <a:t>(these are marked in red). These are </a:t>
            </a:r>
            <a:r>
              <a:rPr lang="en-GB" sz="3600" b="1" dirty="0">
                <a:solidFill>
                  <a:srgbClr val="002060"/>
                </a:solidFill>
              </a:rPr>
              <a:t>obtuse angles</a:t>
            </a:r>
            <a:r>
              <a:rPr lang="en-GB" sz="3600" dirty="0">
                <a:solidFill>
                  <a:srgbClr val="002060"/>
                </a:solidFill>
              </a:rPr>
              <a:t>.</a:t>
            </a:r>
          </a:p>
        </p:txBody>
      </p:sp>
      <p:sp>
        <p:nvSpPr>
          <p:cNvPr id="16" name="Rectangle 6"/>
          <p:cNvSpPr>
            <a:spLocks noChangeArrowheads="1"/>
          </p:cNvSpPr>
          <p:nvPr/>
        </p:nvSpPr>
        <p:spPr bwMode="auto">
          <a:xfrm rot="2690551">
            <a:off x="1904796" y="2987397"/>
            <a:ext cx="431800" cy="431800"/>
          </a:xfrm>
          <a:prstGeom prst="rect">
            <a:avLst/>
          </a:prstGeom>
          <a:solidFill>
            <a:schemeClr val="bg1"/>
          </a:solidFill>
          <a:ln w="28575">
            <a:solidFill>
              <a:schemeClr val="tx1"/>
            </a:solidFill>
            <a:miter lim="800000"/>
            <a:headEnd/>
            <a:tailEnd/>
          </a:ln>
          <a:effectLst/>
        </p:spPr>
        <p:txBody>
          <a:bodyPr wrap="none" anchor="ctr"/>
          <a:lstStyle/>
          <a:p>
            <a:endParaRPr lang="en-GB"/>
          </a:p>
        </p:txBody>
      </p:sp>
    </p:spTree>
    <p:extLst>
      <p:ext uri="{BB962C8B-B14F-4D97-AF65-F5344CB8AC3E}">
        <p14:creationId xmlns:p14="http://schemas.microsoft.com/office/powerpoint/2010/main" val="53831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2000" fill="hold"/>
                                        <p:tgtEl>
                                          <p:spTgt spid="30"/>
                                        </p:tgtEl>
                                        <p:attrNameLst>
                                          <p:attrName>ppt_x</p:attrName>
                                        </p:attrNameLst>
                                      </p:cBhvr>
                                      <p:tavLst>
                                        <p:tav tm="0">
                                          <p:val>
                                            <p:strVal val="#ppt_x"/>
                                          </p:val>
                                        </p:tav>
                                        <p:tav tm="100000">
                                          <p:val>
                                            <p:strVal val="#ppt_x"/>
                                          </p:val>
                                        </p:tav>
                                      </p:tavLst>
                                    </p:anim>
                                    <p:anim calcmode="lin" valueType="num">
                                      <p:cBhvr additive="base">
                                        <p:cTn id="8" dur="2000" fill="hold"/>
                                        <p:tgtEl>
                                          <p:spTgt spid="30"/>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2000" fill="hold"/>
                                        <p:tgtEl>
                                          <p:spTgt spid="31"/>
                                        </p:tgtEl>
                                        <p:attrNameLst>
                                          <p:attrName>ppt_x</p:attrName>
                                        </p:attrNameLst>
                                      </p:cBhvr>
                                      <p:tavLst>
                                        <p:tav tm="0">
                                          <p:val>
                                            <p:strVal val="#ppt_x"/>
                                          </p:val>
                                        </p:tav>
                                        <p:tav tm="100000">
                                          <p:val>
                                            <p:strVal val="#ppt_x"/>
                                          </p:val>
                                        </p:tav>
                                      </p:tavLst>
                                    </p:anim>
                                    <p:anim calcmode="lin" valueType="num">
                                      <p:cBhvr additive="base">
                                        <p:cTn id="13" dur="2000" fill="hold"/>
                                        <p:tgtEl>
                                          <p:spTgt spid="31"/>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7" presetClass="entr" presetSubtype="1" fill="hold" nodeType="afterEffect">
                                  <p:stCondLst>
                                    <p:cond delay="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2000" fill="hold"/>
                                        <p:tgtEl>
                                          <p:spTgt spid="32"/>
                                        </p:tgtEl>
                                        <p:attrNameLst>
                                          <p:attrName>ppt_x</p:attrName>
                                        </p:attrNameLst>
                                      </p:cBhvr>
                                      <p:tavLst>
                                        <p:tav tm="0">
                                          <p:val>
                                            <p:strVal val="#ppt_x"/>
                                          </p:val>
                                        </p:tav>
                                        <p:tav tm="100000">
                                          <p:val>
                                            <p:strVal val="#ppt_x"/>
                                          </p:val>
                                        </p:tav>
                                      </p:tavLst>
                                    </p:anim>
                                    <p:anim calcmode="lin" valueType="num">
                                      <p:cBhvr additive="base">
                                        <p:cTn id="18" dur="2000" fill="hold"/>
                                        <p:tgtEl>
                                          <p:spTgt spid="32"/>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7" presetClass="entr" presetSubtype="1" fill="hold"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2000" fill="hold"/>
                                        <p:tgtEl>
                                          <p:spTgt spid="33"/>
                                        </p:tgtEl>
                                        <p:attrNameLst>
                                          <p:attrName>ppt_x</p:attrName>
                                        </p:attrNameLst>
                                      </p:cBhvr>
                                      <p:tavLst>
                                        <p:tav tm="0">
                                          <p:val>
                                            <p:strVal val="#ppt_x"/>
                                          </p:val>
                                        </p:tav>
                                        <p:tav tm="100000">
                                          <p:val>
                                            <p:strVal val="#ppt_x"/>
                                          </p:val>
                                        </p:tav>
                                      </p:tavLst>
                                    </p:anim>
                                    <p:anim calcmode="lin" valueType="num">
                                      <p:cBhvr additive="base">
                                        <p:cTn id="23" dur="2000" fill="hold"/>
                                        <p:tgtEl>
                                          <p:spTgt spid="33"/>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7" presetClass="entr" presetSubtype="1"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2000" fill="hold"/>
                                        <p:tgtEl>
                                          <p:spTgt spid="16"/>
                                        </p:tgtEl>
                                        <p:attrNameLst>
                                          <p:attrName>ppt_x</p:attrName>
                                        </p:attrNameLst>
                                      </p:cBhvr>
                                      <p:tavLst>
                                        <p:tav tm="0">
                                          <p:val>
                                            <p:strVal val="#ppt_x"/>
                                          </p:val>
                                        </p:tav>
                                        <p:tav tm="100000">
                                          <p:val>
                                            <p:strVal val="#ppt_x"/>
                                          </p:val>
                                        </p:tav>
                                      </p:tavLst>
                                    </p:anim>
                                    <p:anim calcmode="lin" valueType="num">
                                      <p:cBhvr additive="base">
                                        <p:cTn id="28" dur="2000" fill="hold"/>
                                        <p:tgtEl>
                                          <p:spTgt spid="16"/>
                                        </p:tgtEl>
                                        <p:attrNameLst>
                                          <p:attrName>ppt_y</p:attrName>
                                        </p:attrNameLst>
                                      </p:cBhvr>
                                      <p:tavLst>
                                        <p:tav tm="0">
                                          <p:val>
                                            <p:strVal val="0-#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rapezoid 5"/>
          <p:cNvSpPr/>
          <p:nvPr/>
        </p:nvSpPr>
        <p:spPr>
          <a:xfrm>
            <a:off x="370453" y="2742224"/>
            <a:ext cx="2910840" cy="2621280"/>
          </a:xfrm>
          <a:prstGeom prst="trapezoid">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6" name="Speech Bubble: Rectangle 11">
            <a:extLst>
              <a:ext uri="{FF2B5EF4-FFF2-40B4-BE49-F238E27FC236}">
                <a16:creationId xmlns:a16="http://schemas.microsoft.com/office/drawing/2014/main" id="{754B2BB4-78FE-4590-829C-7D74AFB6860B}"/>
              </a:ext>
            </a:extLst>
          </p:cNvPr>
          <p:cNvSpPr/>
          <p:nvPr/>
        </p:nvSpPr>
        <p:spPr>
          <a:xfrm>
            <a:off x="4427800" y="1753628"/>
            <a:ext cx="7422397" cy="1078487"/>
          </a:xfrm>
          <a:prstGeom prst="wedgeRectCallout">
            <a:avLst>
              <a:gd name="adj1" fmla="val -69826"/>
              <a:gd name="adj2" fmla="val -375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This quadrilateral has no right angles </a:t>
            </a:r>
          </a:p>
          <a:p>
            <a:pPr algn="ctr">
              <a:buNone/>
            </a:pPr>
            <a:r>
              <a:rPr lang="en-GB" sz="3200" dirty="0">
                <a:solidFill>
                  <a:srgbClr val="002060"/>
                </a:solidFill>
              </a:rPr>
              <a:t>(</a:t>
            </a:r>
            <a:r>
              <a:rPr lang="en-GB" sz="3200" b="1" dirty="0">
                <a:solidFill>
                  <a:srgbClr val="002060"/>
                </a:solidFill>
              </a:rPr>
              <a:t>90⁰ angles</a:t>
            </a:r>
            <a:r>
              <a:rPr lang="en-GB" sz="3200" dirty="0">
                <a:solidFill>
                  <a:srgbClr val="002060"/>
                </a:solidFill>
              </a:rPr>
              <a:t>).  </a:t>
            </a:r>
          </a:p>
        </p:txBody>
      </p:sp>
      <p:sp>
        <p:nvSpPr>
          <p:cNvPr id="31" name="Rectangle 6"/>
          <p:cNvSpPr>
            <a:spLocks noChangeArrowheads="1"/>
          </p:cNvSpPr>
          <p:nvPr/>
        </p:nvSpPr>
        <p:spPr bwMode="auto">
          <a:xfrm>
            <a:off x="2196577" y="274222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33" name="Rectangle 6"/>
          <p:cNvSpPr>
            <a:spLocks noChangeArrowheads="1"/>
          </p:cNvSpPr>
          <p:nvPr/>
        </p:nvSpPr>
        <p:spPr bwMode="auto">
          <a:xfrm>
            <a:off x="373642" y="4938001"/>
            <a:ext cx="431800" cy="431800"/>
          </a:xfrm>
          <a:prstGeom prst="rect">
            <a:avLst/>
          </a:prstGeom>
          <a:solidFill>
            <a:schemeClr val="bg1"/>
          </a:solidFill>
          <a:ln w="28575">
            <a:solidFill>
              <a:srgbClr val="00B050"/>
            </a:solidFill>
            <a:miter lim="800000"/>
            <a:headEnd/>
            <a:tailEnd/>
          </a:ln>
          <a:effectLst/>
        </p:spPr>
        <p:txBody>
          <a:bodyPr wrap="none" anchor="ctr"/>
          <a:lstStyle/>
          <a:p>
            <a:endParaRPr lang="en-GB"/>
          </a:p>
        </p:txBody>
      </p:sp>
      <p:sp>
        <p:nvSpPr>
          <p:cNvPr id="38" name="Speech Bubble: Rectangle 11">
            <a:extLst>
              <a:ext uri="{FF2B5EF4-FFF2-40B4-BE49-F238E27FC236}">
                <a16:creationId xmlns:a16="http://schemas.microsoft.com/office/drawing/2014/main" id="{754B2BB4-78FE-4590-829C-7D74AFB6860B}"/>
              </a:ext>
            </a:extLst>
          </p:cNvPr>
          <p:cNvSpPr/>
          <p:nvPr/>
        </p:nvSpPr>
        <p:spPr>
          <a:xfrm>
            <a:off x="4199200" y="3002044"/>
            <a:ext cx="7650997" cy="1569956"/>
          </a:xfrm>
          <a:prstGeom prst="wedgeRectCallout">
            <a:avLst>
              <a:gd name="adj1" fmla="val -65864"/>
              <a:gd name="adj2" fmla="val -4556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There are two vertices where the angle is greater than </a:t>
            </a:r>
            <a:r>
              <a:rPr lang="en-GB" sz="3200" b="1" dirty="0">
                <a:solidFill>
                  <a:srgbClr val="002060"/>
                </a:solidFill>
              </a:rPr>
              <a:t>90⁰ </a:t>
            </a:r>
            <a:r>
              <a:rPr lang="en-GB" sz="3200" dirty="0">
                <a:solidFill>
                  <a:srgbClr val="002060"/>
                </a:solidFill>
              </a:rPr>
              <a:t>(these are marked in red). These are </a:t>
            </a:r>
            <a:r>
              <a:rPr lang="en-GB" sz="3200" b="1" dirty="0">
                <a:solidFill>
                  <a:srgbClr val="002060"/>
                </a:solidFill>
              </a:rPr>
              <a:t>obtuse angles</a:t>
            </a:r>
            <a:r>
              <a:rPr lang="en-GB" sz="3200" dirty="0">
                <a:solidFill>
                  <a:srgbClr val="002060"/>
                </a:solidFill>
              </a:rPr>
              <a:t>. </a:t>
            </a:r>
          </a:p>
        </p:txBody>
      </p:sp>
      <p:sp>
        <p:nvSpPr>
          <p:cNvPr id="15" name="Rectangle 6"/>
          <p:cNvSpPr>
            <a:spLocks noChangeArrowheads="1"/>
          </p:cNvSpPr>
          <p:nvPr/>
        </p:nvSpPr>
        <p:spPr bwMode="auto">
          <a:xfrm>
            <a:off x="2883162" y="4938001"/>
            <a:ext cx="431800" cy="431800"/>
          </a:xfrm>
          <a:prstGeom prst="rect">
            <a:avLst/>
          </a:prstGeom>
          <a:solidFill>
            <a:schemeClr val="bg1"/>
          </a:solidFill>
          <a:ln w="28575">
            <a:solidFill>
              <a:srgbClr val="00B050"/>
            </a:solidFill>
            <a:miter lim="800000"/>
            <a:headEnd/>
            <a:tailEnd/>
          </a:ln>
          <a:effectLst/>
        </p:spPr>
        <p:txBody>
          <a:bodyPr wrap="none" anchor="ctr"/>
          <a:lstStyle/>
          <a:p>
            <a:endParaRPr lang="en-GB"/>
          </a:p>
        </p:txBody>
      </p:sp>
      <p:sp>
        <p:nvSpPr>
          <p:cNvPr id="17" name="Rectangle 6"/>
          <p:cNvSpPr>
            <a:spLocks noChangeArrowheads="1"/>
          </p:cNvSpPr>
          <p:nvPr/>
        </p:nvSpPr>
        <p:spPr bwMode="auto">
          <a:xfrm>
            <a:off x="1056050" y="2742224"/>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4" name="Speech Bubble: Rectangle 11">
            <a:extLst>
              <a:ext uri="{FF2B5EF4-FFF2-40B4-BE49-F238E27FC236}">
                <a16:creationId xmlns:a16="http://schemas.microsoft.com/office/drawing/2014/main" id="{754B2BB4-78FE-4590-829C-7D74AFB6860B}"/>
              </a:ext>
            </a:extLst>
          </p:cNvPr>
          <p:cNvSpPr/>
          <p:nvPr/>
        </p:nvSpPr>
        <p:spPr>
          <a:xfrm>
            <a:off x="4199200" y="4938002"/>
            <a:ext cx="7650997" cy="1627562"/>
          </a:xfrm>
          <a:prstGeom prst="wedgeRectCallout">
            <a:avLst>
              <a:gd name="adj1" fmla="val -60087"/>
              <a:gd name="adj2" fmla="val -3126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buNone/>
            </a:pPr>
            <a:r>
              <a:rPr lang="en-GB" sz="3200" dirty="0">
                <a:solidFill>
                  <a:srgbClr val="002060"/>
                </a:solidFill>
              </a:rPr>
              <a:t>There are two vertices where the angle is less than </a:t>
            </a:r>
            <a:r>
              <a:rPr lang="en-GB" sz="3200" b="1" dirty="0">
                <a:solidFill>
                  <a:srgbClr val="002060"/>
                </a:solidFill>
              </a:rPr>
              <a:t>90⁰ </a:t>
            </a:r>
            <a:r>
              <a:rPr lang="en-GB" sz="3200" dirty="0">
                <a:solidFill>
                  <a:srgbClr val="002060"/>
                </a:solidFill>
              </a:rPr>
              <a:t>(these are marked in green). </a:t>
            </a:r>
          </a:p>
          <a:p>
            <a:pPr algn="ctr">
              <a:buNone/>
            </a:pPr>
            <a:r>
              <a:rPr lang="en-GB" sz="3200" dirty="0">
                <a:solidFill>
                  <a:srgbClr val="002060"/>
                </a:solidFill>
              </a:rPr>
              <a:t>These are </a:t>
            </a:r>
            <a:r>
              <a:rPr lang="en-GB" sz="3200" b="1" dirty="0">
                <a:solidFill>
                  <a:srgbClr val="002060"/>
                </a:solidFill>
              </a:rPr>
              <a:t>acute angles</a:t>
            </a:r>
            <a:r>
              <a:rPr lang="en-GB" sz="3200" dirty="0">
                <a:solidFill>
                  <a:srgbClr val="002060"/>
                </a:solidFill>
              </a:rPr>
              <a:t>. </a:t>
            </a:r>
          </a:p>
        </p:txBody>
      </p:sp>
    </p:spTree>
    <p:extLst>
      <p:ext uri="{BB962C8B-B14F-4D97-AF65-F5344CB8AC3E}">
        <p14:creationId xmlns:p14="http://schemas.microsoft.com/office/powerpoint/2010/main" val="32483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2000" fill="hold"/>
                                        <p:tgtEl>
                                          <p:spTgt spid="31"/>
                                        </p:tgtEl>
                                        <p:attrNameLst>
                                          <p:attrName>ppt_x</p:attrName>
                                        </p:attrNameLst>
                                      </p:cBhvr>
                                      <p:tavLst>
                                        <p:tav tm="0">
                                          <p:val>
                                            <p:strVal val="#ppt_x"/>
                                          </p:val>
                                        </p:tav>
                                        <p:tav tm="100000">
                                          <p:val>
                                            <p:strVal val="#ppt_x"/>
                                          </p:val>
                                        </p:tav>
                                      </p:tavLst>
                                    </p:anim>
                                    <p:anim calcmode="lin" valueType="num">
                                      <p:cBhvr additive="base">
                                        <p:cTn id="8" dur="2000" fill="hold"/>
                                        <p:tgtEl>
                                          <p:spTgt spid="31"/>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additive="base">
                                        <p:cTn id="12" dur="2000" fill="hold"/>
                                        <p:tgtEl>
                                          <p:spTgt spid="33"/>
                                        </p:tgtEl>
                                        <p:attrNameLst>
                                          <p:attrName>ppt_x</p:attrName>
                                        </p:attrNameLst>
                                      </p:cBhvr>
                                      <p:tavLst>
                                        <p:tav tm="0">
                                          <p:val>
                                            <p:strVal val="#ppt_x"/>
                                          </p:val>
                                        </p:tav>
                                        <p:tav tm="100000">
                                          <p:val>
                                            <p:strVal val="#ppt_x"/>
                                          </p:val>
                                        </p:tav>
                                      </p:tavLst>
                                    </p:anim>
                                    <p:anim calcmode="lin" valueType="num">
                                      <p:cBhvr additive="base">
                                        <p:cTn id="13" dur="2000" fill="hold"/>
                                        <p:tgtEl>
                                          <p:spTgt spid="33"/>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7" presetClass="entr" presetSubtype="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2000" fill="hold"/>
                                        <p:tgtEl>
                                          <p:spTgt spid="15"/>
                                        </p:tgtEl>
                                        <p:attrNameLst>
                                          <p:attrName>ppt_x</p:attrName>
                                        </p:attrNameLst>
                                      </p:cBhvr>
                                      <p:tavLst>
                                        <p:tav tm="0">
                                          <p:val>
                                            <p:strVal val="#ppt_x"/>
                                          </p:val>
                                        </p:tav>
                                        <p:tav tm="100000">
                                          <p:val>
                                            <p:strVal val="#ppt_x"/>
                                          </p:val>
                                        </p:tav>
                                      </p:tavLst>
                                    </p:anim>
                                    <p:anim calcmode="lin" valueType="num">
                                      <p:cBhvr additive="base">
                                        <p:cTn id="18" dur="2000" fill="hold"/>
                                        <p:tgtEl>
                                          <p:spTgt spid="15"/>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7" presetClass="entr" presetSubtype="1" fill="hold"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2000" fill="hold"/>
                                        <p:tgtEl>
                                          <p:spTgt spid="17"/>
                                        </p:tgtEl>
                                        <p:attrNameLst>
                                          <p:attrName>ppt_x</p:attrName>
                                        </p:attrNameLst>
                                      </p:cBhvr>
                                      <p:tavLst>
                                        <p:tav tm="0">
                                          <p:val>
                                            <p:strVal val="#ppt_x"/>
                                          </p:val>
                                        </p:tav>
                                        <p:tav tm="100000">
                                          <p:val>
                                            <p:strVal val="#ppt_x"/>
                                          </p:val>
                                        </p:tav>
                                      </p:tavLst>
                                    </p:anim>
                                    <p:anim calcmode="lin" valueType="num">
                                      <p:cBhvr additive="base">
                                        <p:cTn id="23" dur="2000" fill="hold"/>
                                        <p:tgtEl>
                                          <p:spTgt spid="17"/>
                                        </p:tgtEl>
                                        <p:attrNameLst>
                                          <p:attrName>ppt_y</p:attrName>
                                        </p:attrNameLst>
                                      </p:cBhvr>
                                      <p:tavLst>
                                        <p:tav tm="0">
                                          <p:val>
                                            <p:strVal val="0-#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26"/>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8"/>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8" grpId="0" animBg="1"/>
      <p:bldP spid="1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57200" y="1807278"/>
            <a:ext cx="11231879" cy="8164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Tick the angles which</a:t>
            </a:r>
            <a:r>
              <a:rPr lang="en-GB" sz="3200" b="1" dirty="0">
                <a:solidFill>
                  <a:srgbClr val="002060"/>
                </a:solidFill>
              </a:rPr>
              <a:t> </a:t>
            </a:r>
            <a:r>
              <a:rPr lang="en-GB" sz="3200" dirty="0">
                <a:solidFill>
                  <a:srgbClr val="002060"/>
                </a:solidFill>
              </a:rPr>
              <a:t>show an </a:t>
            </a:r>
            <a:r>
              <a:rPr lang="en-GB" sz="3200" b="1" dirty="0">
                <a:solidFill>
                  <a:srgbClr val="002060"/>
                </a:solidFill>
              </a:rPr>
              <a:t>acute angle</a:t>
            </a:r>
            <a:r>
              <a:rPr lang="en-GB" sz="32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11" name="Straight Connector 10"/>
          <p:cNvCxnSpPr/>
          <p:nvPr/>
        </p:nvCxnSpPr>
        <p:spPr>
          <a:xfrm flipH="1">
            <a:off x="3512818" y="4598121"/>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3" name="Straight Connector 12"/>
          <p:cNvCxnSpPr/>
          <p:nvPr/>
        </p:nvCxnSpPr>
        <p:spPr>
          <a:xfrm flipV="1">
            <a:off x="594359" y="3947160"/>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flipV="1">
            <a:off x="868678" y="3623464"/>
            <a:ext cx="2301241" cy="329594"/>
          </a:xfrm>
          <a:prstGeom prst="line">
            <a:avLst/>
          </a:prstGeom>
          <a:ln w="28575"/>
        </p:spPr>
        <p:style>
          <a:lnRef idx="1">
            <a:schemeClr val="dk1"/>
          </a:lnRef>
          <a:fillRef idx="0">
            <a:schemeClr val="dk1"/>
          </a:fillRef>
          <a:effectRef idx="0">
            <a:schemeClr val="dk1"/>
          </a:effectRef>
          <a:fontRef idx="minor">
            <a:schemeClr val="tx1"/>
          </a:fontRef>
        </p:style>
      </p:cxnSp>
      <p:cxnSp>
        <p:nvCxnSpPr>
          <p:cNvPr id="16" name="Straight Connector 15"/>
          <p:cNvCxnSpPr/>
          <p:nvPr/>
        </p:nvCxnSpPr>
        <p:spPr>
          <a:xfrm flipV="1">
            <a:off x="3512818" y="4066952"/>
            <a:ext cx="274319" cy="1691640"/>
          </a:xfrm>
          <a:prstGeom prst="line">
            <a:avLst/>
          </a:prstGeom>
          <a:ln w="28575"/>
        </p:spPr>
        <p:style>
          <a:lnRef idx="1">
            <a:schemeClr val="dk1"/>
          </a:lnRef>
          <a:fillRef idx="0">
            <a:schemeClr val="dk1"/>
          </a:fillRef>
          <a:effectRef idx="0">
            <a:schemeClr val="dk1"/>
          </a:effectRef>
          <a:fontRef idx="minor">
            <a:schemeClr val="tx1"/>
          </a:fontRef>
        </p:style>
      </p:cxnSp>
      <p:cxnSp>
        <p:nvCxnSpPr>
          <p:cNvPr id="17" name="Straight Connector 16"/>
          <p:cNvCxnSpPr/>
          <p:nvPr/>
        </p:nvCxnSpPr>
        <p:spPr>
          <a:xfrm flipH="1" flipV="1">
            <a:off x="6588343" y="3623464"/>
            <a:ext cx="786262" cy="1554480"/>
          </a:xfrm>
          <a:prstGeom prst="line">
            <a:avLst/>
          </a:prstGeom>
          <a:ln w="28575"/>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a:off x="7374605" y="5177944"/>
            <a:ext cx="1621882" cy="144780"/>
          </a:xfrm>
          <a:prstGeom prst="line">
            <a:avLst/>
          </a:prstGeom>
          <a:ln w="28575"/>
        </p:spPr>
        <p:style>
          <a:lnRef idx="1">
            <a:schemeClr val="dk1"/>
          </a:lnRef>
          <a:fillRef idx="0">
            <a:schemeClr val="dk1"/>
          </a:fillRef>
          <a:effectRef idx="0">
            <a:schemeClr val="dk1"/>
          </a:effectRef>
          <a:fontRef idx="minor">
            <a:schemeClr val="tx1"/>
          </a:fontRef>
        </p:style>
      </p:cxnSp>
      <p:cxnSp>
        <p:nvCxnSpPr>
          <p:cNvPr id="21" name="Straight Connector 20"/>
          <p:cNvCxnSpPr/>
          <p:nvPr/>
        </p:nvCxnSpPr>
        <p:spPr>
          <a:xfrm flipH="1" flipV="1">
            <a:off x="10445843" y="4066952"/>
            <a:ext cx="796745" cy="1606698"/>
          </a:xfrm>
          <a:prstGeom prst="line">
            <a:avLst/>
          </a:prstGeom>
          <a:ln w="28575"/>
        </p:spPr>
        <p:style>
          <a:lnRef idx="1">
            <a:schemeClr val="dk1"/>
          </a:lnRef>
          <a:fillRef idx="0">
            <a:schemeClr val="dk1"/>
          </a:fillRef>
          <a:effectRef idx="0">
            <a:schemeClr val="dk1"/>
          </a:effectRef>
          <a:fontRef idx="minor">
            <a:schemeClr val="tx1"/>
          </a:fontRef>
        </p:style>
      </p:cxnSp>
      <p:cxnSp>
        <p:nvCxnSpPr>
          <p:cNvPr id="23" name="Straight Connector 22"/>
          <p:cNvCxnSpPr/>
          <p:nvPr/>
        </p:nvCxnSpPr>
        <p:spPr>
          <a:xfrm flipV="1">
            <a:off x="10171524" y="4066951"/>
            <a:ext cx="274319" cy="1423819"/>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01772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753525" y="1930509"/>
            <a:ext cx="11042235" cy="11632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another line onto each given line to create an</a:t>
            </a:r>
            <a:r>
              <a:rPr lang="en-GB" sz="3600" b="1" dirty="0">
                <a:solidFill>
                  <a:srgbClr val="002060"/>
                </a:solidFill>
              </a:rPr>
              <a:t> obtuse angle</a:t>
            </a:r>
            <a:r>
              <a:rPr lang="en-GB" sz="3600" dirty="0">
                <a:solidFill>
                  <a:srgbClr val="002060"/>
                </a:solidFill>
              </a:rPr>
              <a:t>.</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8" name="Straight Connector 7"/>
          <p:cNvCxnSpPr/>
          <p:nvPr/>
        </p:nvCxnSpPr>
        <p:spPr>
          <a:xfrm flipH="1">
            <a:off x="9677400" y="4471830"/>
            <a:ext cx="1900489" cy="116697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1062411" y="416496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5516880" y="5120640"/>
            <a:ext cx="1982799" cy="761682"/>
          </a:xfrm>
          <a:prstGeom prst="line">
            <a:avLst/>
          </a:prstGeom>
          <a:ln w="28575"/>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023463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cxnSp>
        <p:nvCxnSpPr>
          <p:cNvPr id="8" name="Straight Connector 7"/>
          <p:cNvCxnSpPr/>
          <p:nvPr/>
        </p:nvCxnSpPr>
        <p:spPr>
          <a:xfrm flipH="1">
            <a:off x="8998268" y="3413918"/>
            <a:ext cx="1700212" cy="1105852"/>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18570" y="3533340"/>
            <a:ext cx="2784227" cy="631624"/>
          </a:xfrm>
          <a:prstGeom prst="line">
            <a:avLst/>
          </a:prstGeom>
          <a:ln w="28575"/>
        </p:spPr>
        <p:style>
          <a:lnRef idx="1">
            <a:schemeClr val="dk1"/>
          </a:lnRef>
          <a:fillRef idx="0">
            <a:schemeClr val="dk1"/>
          </a:fillRef>
          <a:effectRef idx="0">
            <a:schemeClr val="dk1"/>
          </a:effectRef>
          <a:fontRef idx="minor">
            <a:schemeClr val="tx1"/>
          </a:fontRef>
        </p:style>
      </p:cxnSp>
      <p:cxnSp>
        <p:nvCxnSpPr>
          <p:cNvPr id="14" name="Straight Connector 13"/>
          <p:cNvCxnSpPr/>
          <p:nvPr/>
        </p:nvCxnSpPr>
        <p:spPr>
          <a:xfrm>
            <a:off x="4772036" y="5882322"/>
            <a:ext cx="2727643" cy="0"/>
          </a:xfrm>
          <a:prstGeom prst="line">
            <a:avLst/>
          </a:prstGeom>
          <a:ln w="28575"/>
        </p:spPr>
        <p:style>
          <a:lnRef idx="1">
            <a:schemeClr val="dk1"/>
          </a:lnRef>
          <a:fillRef idx="0">
            <a:schemeClr val="dk1"/>
          </a:fillRef>
          <a:effectRef idx="0">
            <a:schemeClr val="dk1"/>
          </a:effectRef>
          <a:fontRef idx="minor">
            <a:schemeClr val="tx1"/>
          </a:fontRef>
        </p:style>
      </p:cxnSp>
      <p:sp>
        <p:nvSpPr>
          <p:cNvPr id="10" name="Rectangle: Rounded Corners 9">
            <a:extLst>
              <a:ext uri="{FF2B5EF4-FFF2-40B4-BE49-F238E27FC236}">
                <a16:creationId xmlns:a16="http://schemas.microsoft.com/office/drawing/2014/main" id="{6D6AB0A4-2254-4090-94C8-3C19689841ED}"/>
              </a:ext>
            </a:extLst>
          </p:cNvPr>
          <p:cNvSpPr/>
          <p:nvPr/>
        </p:nvSpPr>
        <p:spPr>
          <a:xfrm>
            <a:off x="614739" y="1866198"/>
            <a:ext cx="11042235" cy="11632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Draw another line onto each given line to create an</a:t>
            </a:r>
            <a:r>
              <a:rPr lang="en-GB" sz="3600" b="1" dirty="0">
                <a:solidFill>
                  <a:srgbClr val="002060"/>
                </a:solidFill>
              </a:rPr>
              <a:t> acute angle</a:t>
            </a:r>
            <a:r>
              <a:rPr lang="en-GB" sz="3600" dirty="0">
                <a:solidFill>
                  <a:srgbClr val="002060"/>
                </a:solidFill>
              </a:rPr>
              <a:t>.</a:t>
            </a:r>
          </a:p>
        </p:txBody>
      </p:sp>
    </p:spTree>
    <p:extLst>
      <p:ext uri="{BB962C8B-B14F-4D97-AF65-F5344CB8AC3E}">
        <p14:creationId xmlns:p14="http://schemas.microsoft.com/office/powerpoint/2010/main" val="5844676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905000"/>
            <a:ext cx="7914098" cy="187833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Nancy loves going ski jumping. She normally jumps at an acute angle. She jumps three times and jumps higher each time. Draw an acute angle for each jump.</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818" y="2145030"/>
            <a:ext cx="2838450" cy="1638300"/>
          </a:xfrm>
          <a:prstGeom prst="rect">
            <a:avLst/>
          </a:prstGeom>
        </p:spPr>
      </p:pic>
      <p:cxnSp>
        <p:nvCxnSpPr>
          <p:cNvPr id="10" name="Straight Connector 9"/>
          <p:cNvCxnSpPr/>
          <p:nvPr/>
        </p:nvCxnSpPr>
        <p:spPr>
          <a:xfrm flipH="1">
            <a:off x="574731" y="578040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505974" y="5769608"/>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511040" y="5780404"/>
            <a:ext cx="3296229"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1178905"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One</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237322"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Two</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9295740" y="5922078"/>
            <a:ext cx="1997100"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Three</a:t>
            </a:r>
          </a:p>
        </p:txBody>
      </p:sp>
    </p:spTree>
    <p:extLst>
      <p:ext uri="{BB962C8B-B14F-4D97-AF65-F5344CB8AC3E}">
        <p14:creationId xmlns:p14="http://schemas.microsoft.com/office/powerpoint/2010/main" val="13988573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Problem Solving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1905000"/>
            <a:ext cx="7914098" cy="123444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rgbClr val="002060"/>
                </a:solidFill>
              </a:rPr>
              <a:t>Nancy loves going ski jumping. She normally jumps at an acute angle. She jumps three times and jumps higher each time. Complete her acute angle for each  jump.</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721818" y="2145030"/>
            <a:ext cx="2838450" cy="1638300"/>
          </a:xfrm>
          <a:prstGeom prst="rect">
            <a:avLst/>
          </a:prstGeom>
        </p:spPr>
      </p:pic>
      <p:cxnSp>
        <p:nvCxnSpPr>
          <p:cNvPr id="10" name="Straight Connector 9"/>
          <p:cNvCxnSpPr/>
          <p:nvPr/>
        </p:nvCxnSpPr>
        <p:spPr>
          <a:xfrm flipH="1">
            <a:off x="574731" y="5780404"/>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1" name="Straight Connector 10"/>
          <p:cNvCxnSpPr/>
          <p:nvPr/>
        </p:nvCxnSpPr>
        <p:spPr>
          <a:xfrm flipH="1">
            <a:off x="8505974" y="5769608"/>
            <a:ext cx="3296229" cy="0"/>
          </a:xfrm>
          <a:prstGeom prst="line">
            <a:avLst/>
          </a:prstGeom>
          <a:ln w="28575"/>
        </p:spPr>
        <p:style>
          <a:lnRef idx="1">
            <a:schemeClr val="dk1"/>
          </a:lnRef>
          <a:fillRef idx="0">
            <a:schemeClr val="dk1"/>
          </a:fillRef>
          <a:effectRef idx="0">
            <a:schemeClr val="dk1"/>
          </a:effectRef>
          <a:fontRef idx="minor">
            <a:schemeClr val="tx1"/>
          </a:fontRef>
        </p:style>
      </p:cxnSp>
      <p:cxnSp>
        <p:nvCxnSpPr>
          <p:cNvPr id="12" name="Straight Connector 11"/>
          <p:cNvCxnSpPr/>
          <p:nvPr/>
        </p:nvCxnSpPr>
        <p:spPr>
          <a:xfrm flipH="1">
            <a:off x="4511040" y="5780404"/>
            <a:ext cx="3296229" cy="0"/>
          </a:xfrm>
          <a:prstGeom prst="line">
            <a:avLst/>
          </a:prstGeom>
          <a:ln w="28575"/>
        </p:spPr>
        <p:style>
          <a:lnRef idx="1">
            <a:schemeClr val="dk1"/>
          </a:lnRef>
          <a:fillRef idx="0">
            <a:schemeClr val="dk1"/>
          </a:fillRef>
          <a:effectRef idx="0">
            <a:schemeClr val="dk1"/>
          </a:effectRef>
          <a:fontRef idx="minor">
            <a:schemeClr val="tx1"/>
          </a:fontRef>
        </p:style>
      </p:cxnSp>
      <p:sp>
        <p:nvSpPr>
          <p:cNvPr id="13" name="Rectangle: Rounded Corners 2">
            <a:extLst>
              <a:ext uri="{FF2B5EF4-FFF2-40B4-BE49-F238E27FC236}">
                <a16:creationId xmlns:a16="http://schemas.microsoft.com/office/drawing/2014/main" id="{675A7142-34F1-4E54-A85B-FF703025B360}"/>
              </a:ext>
            </a:extLst>
          </p:cNvPr>
          <p:cNvSpPr/>
          <p:nvPr/>
        </p:nvSpPr>
        <p:spPr>
          <a:xfrm>
            <a:off x="1178905" y="5922078"/>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One</a:t>
            </a:r>
          </a:p>
        </p:txBody>
      </p:sp>
      <p:sp>
        <p:nvSpPr>
          <p:cNvPr id="14" name="Rectangle: Rounded Corners 2">
            <a:extLst>
              <a:ext uri="{FF2B5EF4-FFF2-40B4-BE49-F238E27FC236}">
                <a16:creationId xmlns:a16="http://schemas.microsoft.com/office/drawing/2014/main" id="{675A7142-34F1-4E54-A85B-FF703025B360}"/>
              </a:ext>
            </a:extLst>
          </p:cNvPr>
          <p:cNvSpPr/>
          <p:nvPr/>
        </p:nvSpPr>
        <p:spPr>
          <a:xfrm>
            <a:off x="5300806" y="6037716"/>
            <a:ext cx="1716695"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Two</a:t>
            </a:r>
          </a:p>
        </p:txBody>
      </p:sp>
      <p:sp>
        <p:nvSpPr>
          <p:cNvPr id="15" name="Rectangle: Rounded Corners 2">
            <a:extLst>
              <a:ext uri="{FF2B5EF4-FFF2-40B4-BE49-F238E27FC236}">
                <a16:creationId xmlns:a16="http://schemas.microsoft.com/office/drawing/2014/main" id="{675A7142-34F1-4E54-A85B-FF703025B360}"/>
              </a:ext>
            </a:extLst>
          </p:cNvPr>
          <p:cNvSpPr/>
          <p:nvPr/>
        </p:nvSpPr>
        <p:spPr>
          <a:xfrm>
            <a:off x="9295740" y="6037716"/>
            <a:ext cx="1997100"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Jump Three</a:t>
            </a:r>
          </a:p>
        </p:txBody>
      </p:sp>
      <p:sp>
        <p:nvSpPr>
          <p:cNvPr id="16" name="Rectangle: Rounded Corners 2">
            <a:extLst>
              <a:ext uri="{FF2B5EF4-FFF2-40B4-BE49-F238E27FC236}">
                <a16:creationId xmlns:a16="http://schemas.microsoft.com/office/drawing/2014/main" id="{675A7142-34F1-4E54-A85B-FF703025B360}"/>
              </a:ext>
            </a:extLst>
          </p:cNvPr>
          <p:cNvSpPr/>
          <p:nvPr/>
        </p:nvSpPr>
        <p:spPr>
          <a:xfrm>
            <a:off x="273208" y="3316991"/>
            <a:ext cx="3597752" cy="60064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FF0000"/>
                </a:solidFill>
              </a:rPr>
              <a:t>One example could be:</a:t>
            </a:r>
          </a:p>
        </p:txBody>
      </p:sp>
      <p:cxnSp>
        <p:nvCxnSpPr>
          <p:cNvPr id="17" name="Straight Connector 16"/>
          <p:cNvCxnSpPr/>
          <p:nvPr/>
        </p:nvCxnSpPr>
        <p:spPr>
          <a:xfrm flipH="1">
            <a:off x="574731" y="5212080"/>
            <a:ext cx="3296229" cy="55752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8" name="Straight Connector 17"/>
          <p:cNvCxnSpPr/>
          <p:nvPr/>
        </p:nvCxnSpPr>
        <p:spPr>
          <a:xfrm flipH="1">
            <a:off x="4511041" y="4617720"/>
            <a:ext cx="2880359" cy="1151888"/>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cxnSp>
        <p:nvCxnSpPr>
          <p:cNvPr id="19" name="Straight Connector 18"/>
          <p:cNvCxnSpPr/>
          <p:nvPr/>
        </p:nvCxnSpPr>
        <p:spPr>
          <a:xfrm flipH="1">
            <a:off x="8505975" y="4051437"/>
            <a:ext cx="2071687" cy="1699755"/>
          </a:xfrm>
          <a:prstGeom prst="line">
            <a:avLst/>
          </a:prstGeom>
          <a:ln w="28575">
            <a:solidFill>
              <a:srgbClr val="FF000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6732789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2029479"/>
            <a:ext cx="7312673" cy="443981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Emily draws this </a:t>
            </a:r>
            <a:r>
              <a:rPr lang="en-GB" sz="3200" b="1" dirty="0">
                <a:solidFill>
                  <a:srgbClr val="002060"/>
                </a:solidFill>
              </a:rPr>
              <a:t>2-D shape. </a:t>
            </a:r>
            <a:r>
              <a:rPr lang="en-GB" sz="3200" dirty="0">
                <a:solidFill>
                  <a:srgbClr val="002060"/>
                </a:solidFill>
              </a:rPr>
              <a:t>She says IT has at least one of each of the following angles:</a:t>
            </a:r>
          </a:p>
          <a:p>
            <a:pPr marL="571500" indent="-571500" algn="ctr">
              <a:buFont typeface="Arial" panose="020B0604020202020204" pitchFamily="34" charset="0"/>
              <a:buChar char="•"/>
            </a:pPr>
            <a:r>
              <a:rPr lang="en-GB" sz="3200" dirty="0">
                <a:solidFill>
                  <a:srgbClr val="002060"/>
                </a:solidFill>
              </a:rPr>
              <a:t>A right angle</a:t>
            </a:r>
          </a:p>
          <a:p>
            <a:pPr marL="571500" indent="-571500" algn="ctr">
              <a:buFont typeface="Arial" panose="020B0604020202020204" pitchFamily="34" charset="0"/>
              <a:buChar char="•"/>
            </a:pPr>
            <a:r>
              <a:rPr lang="en-GB" sz="3200" dirty="0">
                <a:solidFill>
                  <a:srgbClr val="002060"/>
                </a:solidFill>
              </a:rPr>
              <a:t>An acute angle</a:t>
            </a:r>
            <a:endParaRPr lang="en-GB" sz="3200" b="1" dirty="0">
              <a:solidFill>
                <a:srgbClr val="002060"/>
              </a:solidFill>
            </a:endParaRPr>
          </a:p>
          <a:p>
            <a:pPr marL="571500" indent="-571500" algn="ctr">
              <a:buFont typeface="Arial" panose="020B0604020202020204" pitchFamily="34" charset="0"/>
              <a:buChar char="•"/>
            </a:pPr>
            <a:r>
              <a:rPr lang="en-GB" sz="3200" dirty="0">
                <a:solidFill>
                  <a:srgbClr val="002060"/>
                </a:solidFill>
              </a:rPr>
              <a:t>An obtuse angle</a:t>
            </a:r>
            <a:endParaRPr lang="en-GB" sz="3200" b="1" dirty="0">
              <a:solidFill>
                <a:srgbClr val="002060"/>
              </a:solidFill>
            </a:endParaRPr>
          </a:p>
          <a:p>
            <a:pPr algn="ctr"/>
            <a:r>
              <a:rPr lang="en-GB" sz="3200" dirty="0">
                <a:solidFill>
                  <a:srgbClr val="002060"/>
                </a:solidFill>
              </a:rPr>
              <a:t>Is she correct? Explain how you know. Label the angles to support your 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5" name="Pentagon 4"/>
          <p:cNvSpPr/>
          <p:nvPr/>
        </p:nvSpPr>
        <p:spPr>
          <a:xfrm>
            <a:off x="8884920" y="2633945"/>
            <a:ext cx="2109563" cy="323088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46763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318522"/>
            <a:ext cx="10681447" cy="5068209"/>
          </a:xfrm>
          <a:solidFill>
            <a:srgbClr val="FFFED8"/>
          </a:solidFill>
        </p:spPr>
        <p:txBody>
          <a:bodyPr>
            <a:normAutofit/>
          </a:bodyPr>
          <a:lstStyle/>
          <a:p>
            <a:pPr>
              <a:buFont typeface="Wingdings" panose="05000000000000000000" pitchFamily="2" charset="2"/>
              <a:buChar char="q"/>
            </a:pPr>
            <a:endParaRPr lang="en-GB" sz="2400" dirty="0">
              <a:solidFill>
                <a:srgbClr val="002060"/>
              </a:solidFill>
            </a:endParaRPr>
          </a:p>
          <a:p>
            <a:pPr>
              <a:buFont typeface="Wingdings" panose="05000000000000000000" pitchFamily="2" charset="2"/>
              <a:buChar char="q"/>
            </a:pPr>
            <a:r>
              <a:rPr lang="en-GB" sz="24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400" dirty="0">
                <a:solidFill>
                  <a:srgbClr val="002060"/>
                </a:solidFill>
              </a:rPr>
              <a:t>Each therapy begins with a LORIC activity to develop relevant learning behaviours. </a:t>
            </a:r>
          </a:p>
          <a:p>
            <a:pPr>
              <a:buFont typeface="Wingdings" panose="05000000000000000000" pitchFamily="2" charset="2"/>
              <a:buChar char="q"/>
            </a:pPr>
            <a:r>
              <a:rPr lang="en-GB" sz="24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4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400" dirty="0">
                <a:solidFill>
                  <a:srgbClr val="002060"/>
                </a:solidFill>
              </a:rPr>
              <a:t>Problem solving and reasoning activities are an integral part of each therapy.</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3200" dirty="0">
                <a:solidFill>
                  <a:srgbClr val="002060"/>
                </a:solidFill>
              </a:rPr>
              <a:t>The LORIC task will focus on your </a:t>
            </a:r>
            <a:r>
              <a:rPr lang="en-GB" sz="3000" u="sng" dirty="0">
                <a:solidFill>
                  <a:srgbClr val="002060"/>
                </a:solidFill>
              </a:rPr>
              <a:t>Raj Resilience</a:t>
            </a:r>
            <a:r>
              <a:rPr lang="en-GB" sz="3000" dirty="0">
                <a:solidFill>
                  <a:srgbClr val="002060"/>
                </a:solidFill>
              </a:rPr>
              <a:t> skills today: </a:t>
            </a:r>
          </a:p>
          <a:p>
            <a:pPr lvl="0"/>
            <a:endParaRPr lang="en-GB" sz="3000" dirty="0">
              <a:solidFill>
                <a:srgbClr val="002060"/>
              </a:solidFill>
            </a:endParaRPr>
          </a:p>
          <a:p>
            <a:pPr marL="342900" lvl="0" indent="-342900">
              <a:buFont typeface="Arial" panose="020B0604020202020204" pitchFamily="34" charset="0"/>
              <a:buChar char="•"/>
            </a:pPr>
            <a:r>
              <a:rPr lang="en-GB" sz="3000" dirty="0">
                <a:solidFill>
                  <a:srgbClr val="002060"/>
                </a:solidFill>
              </a:rPr>
              <a:t>Do not be put off by a difficult task.</a:t>
            </a:r>
          </a:p>
          <a:p>
            <a:pPr marL="342900" lvl="0" indent="-342900">
              <a:buFont typeface="Arial" panose="020B0604020202020204" pitchFamily="34" charset="0"/>
              <a:buChar char="•"/>
            </a:pPr>
            <a:r>
              <a:rPr lang="en-GB" sz="3000" dirty="0">
                <a:solidFill>
                  <a:srgbClr val="002060"/>
                </a:solidFill>
              </a:rPr>
              <a:t>Keep going – persevere.</a:t>
            </a:r>
          </a:p>
          <a:p>
            <a:pPr marL="342900" lvl="0" indent="-342900">
              <a:buFont typeface="Arial" panose="020B0604020202020204" pitchFamily="34" charset="0"/>
              <a:buChar char="•"/>
            </a:pPr>
            <a:r>
              <a:rPr lang="en-GB" sz="3000" dirty="0">
                <a:solidFill>
                  <a:srgbClr val="002060"/>
                </a:solidFill>
              </a:rPr>
              <a:t>Think about ways you can help yourself and others.</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4136035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endParaRPr lang="en-GB" sz="3400" dirty="0">
              <a:solidFill>
                <a:prstClr val="black"/>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14964" y="2235548"/>
            <a:ext cx="2207407" cy="2178797"/>
          </a:xfrm>
          <a:prstGeom prst="rect">
            <a:avLst/>
          </a:prstGeom>
        </p:spPr>
      </p:pic>
      <p:sp>
        <p:nvSpPr>
          <p:cNvPr id="8" name="Rounded Rectangle 7"/>
          <p:cNvSpPr/>
          <p:nvPr/>
        </p:nvSpPr>
        <p:spPr>
          <a:xfrm>
            <a:off x="1050697" y="4376687"/>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0" name="Rounded Rectangle 9"/>
          <p:cNvSpPr/>
          <p:nvPr/>
        </p:nvSpPr>
        <p:spPr>
          <a:xfrm>
            <a:off x="3498919" y="4374969"/>
            <a:ext cx="155249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Rounded Rectangle 10"/>
          <p:cNvSpPr/>
          <p:nvPr/>
        </p:nvSpPr>
        <p:spPr>
          <a:xfrm>
            <a:off x="6465071" y="4370054"/>
            <a:ext cx="2374130" cy="1245476"/>
          </a:xfrm>
          <a:prstGeom prst="round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2" name="TextBox 11"/>
          <p:cNvSpPr txBox="1"/>
          <p:nvPr/>
        </p:nvSpPr>
        <p:spPr>
          <a:xfrm>
            <a:off x="2641149" y="4376687"/>
            <a:ext cx="819807" cy="1015663"/>
          </a:xfrm>
          <a:prstGeom prst="rect">
            <a:avLst/>
          </a:prstGeom>
          <a:noFill/>
        </p:spPr>
        <p:txBody>
          <a:bodyPr wrap="square" rtlCol="0">
            <a:spAutoFit/>
          </a:bodyPr>
          <a:lstStyle/>
          <a:p>
            <a:pPr algn="ctr"/>
            <a:r>
              <a:rPr lang="en-GB" sz="6000" dirty="0">
                <a:solidFill>
                  <a:srgbClr val="002060"/>
                </a:solidFill>
              </a:rPr>
              <a:t>x</a:t>
            </a:r>
          </a:p>
        </p:txBody>
      </p:sp>
      <p:sp>
        <p:nvSpPr>
          <p:cNvPr id="13" name="TextBox 12"/>
          <p:cNvSpPr txBox="1"/>
          <p:nvPr/>
        </p:nvSpPr>
        <p:spPr>
          <a:xfrm>
            <a:off x="5348336" y="4484961"/>
            <a:ext cx="819807" cy="1015663"/>
          </a:xfrm>
          <a:prstGeom prst="rect">
            <a:avLst/>
          </a:prstGeom>
          <a:noFill/>
        </p:spPr>
        <p:txBody>
          <a:bodyPr wrap="square" rtlCol="0">
            <a:spAutoFit/>
          </a:bodyPr>
          <a:lstStyle/>
          <a:p>
            <a:pPr algn="ctr"/>
            <a:r>
              <a:rPr lang="en-GB" sz="6000" dirty="0">
                <a:solidFill>
                  <a:srgbClr val="002060"/>
                </a:solidFill>
              </a:rPr>
              <a:t>=</a:t>
            </a:r>
          </a:p>
        </p:txBody>
      </p:sp>
      <p:sp>
        <p:nvSpPr>
          <p:cNvPr id="14" name="TextBox 13"/>
          <p:cNvSpPr txBox="1"/>
          <p:nvPr/>
        </p:nvSpPr>
        <p:spPr>
          <a:xfrm>
            <a:off x="6955654" y="4439244"/>
            <a:ext cx="1337714" cy="1015663"/>
          </a:xfrm>
          <a:prstGeom prst="rect">
            <a:avLst/>
          </a:prstGeom>
          <a:noFill/>
        </p:spPr>
        <p:txBody>
          <a:bodyPr wrap="square" rtlCol="0">
            <a:spAutoFit/>
          </a:bodyPr>
          <a:lstStyle/>
          <a:p>
            <a:pPr algn="ctr"/>
            <a:r>
              <a:rPr lang="en-GB" sz="6000" dirty="0">
                <a:solidFill>
                  <a:srgbClr val="002060"/>
                </a:solidFill>
              </a:rPr>
              <a:t>84</a:t>
            </a:r>
          </a:p>
        </p:txBody>
      </p:sp>
      <p:sp>
        <p:nvSpPr>
          <p:cNvPr id="15" name="TextBox 14"/>
          <p:cNvSpPr txBox="1"/>
          <p:nvPr/>
        </p:nvSpPr>
        <p:spPr>
          <a:xfrm>
            <a:off x="1018901" y="2235548"/>
            <a:ext cx="7216323" cy="1323439"/>
          </a:xfrm>
          <a:prstGeom prst="rect">
            <a:avLst/>
          </a:prstGeom>
          <a:noFill/>
        </p:spPr>
        <p:txBody>
          <a:bodyPr wrap="square" rtlCol="0">
            <a:spAutoFit/>
          </a:bodyPr>
          <a:lstStyle/>
          <a:p>
            <a:r>
              <a:rPr lang="en-GB" sz="4000" dirty="0">
                <a:solidFill>
                  <a:srgbClr val="002060"/>
                </a:solidFill>
              </a:rPr>
              <a:t>How many different possibilities can you find?</a:t>
            </a:r>
          </a:p>
        </p:txBody>
      </p:sp>
    </p:spTree>
    <p:extLst>
      <p:ext uri="{BB962C8B-B14F-4D97-AF65-F5344CB8AC3E}">
        <p14:creationId xmlns:p14="http://schemas.microsoft.com/office/powerpoint/2010/main" val="1094377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600" dirty="0">
                <a:solidFill>
                  <a:srgbClr val="002060"/>
                </a:solidFill>
              </a:rPr>
              <a:t>identify</a:t>
            </a:r>
          </a:p>
          <a:p>
            <a:pPr lvl="0" algn="ctr"/>
            <a:r>
              <a:rPr lang="en-GB" sz="3600" dirty="0">
                <a:solidFill>
                  <a:srgbClr val="002060"/>
                </a:solidFill>
              </a:rPr>
              <a:t>compare</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LINK IT</a:t>
            </a:r>
          </a:p>
        </p:txBody>
      </p:sp>
      <p:pic>
        <p:nvPicPr>
          <p:cNvPr id="5" name="Picture 4"/>
          <p:cNvPicPr>
            <a:picLocks noChangeAspect="1"/>
          </p:cNvPicPr>
          <p:nvPr/>
        </p:nvPicPr>
        <p:blipFill>
          <a:blip r:embed="rId5"/>
          <a:stretch>
            <a:fillRect/>
          </a:stretch>
        </p:blipFill>
        <p:spPr>
          <a:xfrm>
            <a:off x="4788330" y="2301241"/>
            <a:ext cx="6567173" cy="3581400"/>
          </a:xfrm>
          <a:prstGeom prst="rect">
            <a:avLst/>
          </a:prstGeom>
        </p:spPr>
      </p:pic>
    </p:spTree>
    <p:extLst>
      <p:ext uri="{BB962C8B-B14F-4D97-AF65-F5344CB8AC3E}">
        <p14:creationId xmlns:p14="http://schemas.microsoft.com/office/powerpoint/2010/main" val="20694392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0" y="0"/>
            <a:ext cx="12192000" cy="6866158"/>
          </a:xfrm>
          <a:prstGeom prst="rect">
            <a:avLst/>
          </a:prstGeom>
        </p:spPr>
      </p:pic>
    </p:spTree>
    <p:extLst>
      <p:ext uri="{BB962C8B-B14F-4D97-AF65-F5344CB8AC3E}">
        <p14:creationId xmlns:p14="http://schemas.microsoft.com/office/powerpoint/2010/main" val="42338594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644150" y="3496813"/>
            <a:ext cx="2942432"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 </a:t>
            </a:r>
            <a:r>
              <a:rPr lang="en-GB" sz="2500" b="1" dirty="0">
                <a:solidFill>
                  <a:srgbClr val="002060"/>
                </a:solidFill>
              </a:rPr>
              <a:t>right angle</a:t>
            </a:r>
            <a:r>
              <a:rPr lang="en-GB" sz="2500" dirty="0">
                <a:solidFill>
                  <a:srgbClr val="002060"/>
                </a:solidFill>
              </a:rPr>
              <a:t> is an angle of exactly </a:t>
            </a:r>
            <a:r>
              <a:rPr lang="en-GB" sz="2500" b="1" dirty="0">
                <a:solidFill>
                  <a:srgbClr val="002060"/>
                </a:solidFill>
              </a:rPr>
              <a:t>90⁰ (degrees)</a:t>
            </a:r>
            <a:r>
              <a:rPr lang="en-GB" sz="2500" dirty="0">
                <a:solidFill>
                  <a:srgbClr val="002060"/>
                </a:solidFill>
              </a:rPr>
              <a:t>. </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less than a right angle </a:t>
            </a:r>
            <a:r>
              <a:rPr lang="en-GB" sz="2500" dirty="0">
                <a:solidFill>
                  <a:srgbClr val="002060"/>
                </a:solidFill>
              </a:rPr>
              <a:t>will be less than </a:t>
            </a:r>
            <a:r>
              <a:rPr lang="en-GB" sz="2500" b="1" dirty="0">
                <a:solidFill>
                  <a:srgbClr val="002060"/>
                </a:solidFill>
              </a:rPr>
              <a:t>90⁰ (degrees)</a:t>
            </a:r>
            <a:r>
              <a:rPr lang="en-GB" sz="25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500" dirty="0">
                <a:solidFill>
                  <a:srgbClr val="002060"/>
                </a:solidFill>
              </a:rPr>
              <a:t>An angle that is </a:t>
            </a:r>
            <a:r>
              <a:rPr lang="en-GB" sz="2500" b="1" dirty="0">
                <a:solidFill>
                  <a:srgbClr val="002060"/>
                </a:solidFill>
              </a:rPr>
              <a:t>greater than a right angle </a:t>
            </a:r>
            <a:r>
              <a:rPr lang="en-GB" sz="2500" dirty="0">
                <a:solidFill>
                  <a:srgbClr val="002060"/>
                </a:solidFill>
              </a:rPr>
              <a:t>will be more than </a:t>
            </a:r>
            <a:r>
              <a:rPr lang="en-GB" sz="2500" b="1" dirty="0">
                <a:solidFill>
                  <a:srgbClr val="002060"/>
                </a:solidFill>
              </a:rPr>
              <a:t>90⁰ (degrees)</a:t>
            </a:r>
            <a:r>
              <a:rPr lang="en-GB" sz="25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44690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1500" y="1828801"/>
            <a:ext cx="10928242" cy="127086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One way of classifying </a:t>
            </a:r>
            <a:r>
              <a:rPr lang="en-GB" sz="3600" b="1" dirty="0">
                <a:solidFill>
                  <a:srgbClr val="002060"/>
                </a:solidFill>
              </a:rPr>
              <a:t>2-D shapes </a:t>
            </a:r>
            <a:r>
              <a:rPr lang="en-GB" sz="3600" dirty="0">
                <a:solidFill>
                  <a:srgbClr val="002060"/>
                </a:solidFill>
              </a:rPr>
              <a:t>is by identifying the </a:t>
            </a:r>
            <a:r>
              <a:rPr lang="en-GB" sz="3600" b="1" dirty="0">
                <a:solidFill>
                  <a:srgbClr val="002060"/>
                </a:solidFill>
              </a:rPr>
              <a:t>angles</a:t>
            </a:r>
            <a:r>
              <a:rPr lang="en-GB" sz="3600" dirty="0">
                <a:solidFill>
                  <a:srgbClr val="002060"/>
                </a:solidFill>
              </a:rPr>
              <a:t> in a shape.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2">
            <a:extLst>
              <a:ext uri="{FF2B5EF4-FFF2-40B4-BE49-F238E27FC236}">
                <a16:creationId xmlns:a16="http://schemas.microsoft.com/office/drawing/2014/main" id="{675A7142-34F1-4E54-A85B-FF703025B360}"/>
              </a:ext>
            </a:extLst>
          </p:cNvPr>
          <p:cNvSpPr/>
          <p:nvPr/>
        </p:nvSpPr>
        <p:spPr>
          <a:xfrm>
            <a:off x="4564113" y="3496813"/>
            <a:ext cx="3143490" cy="15096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 </a:t>
            </a:r>
            <a:r>
              <a:rPr lang="en-GB" sz="4000" b="1" dirty="0">
                <a:solidFill>
                  <a:srgbClr val="002060"/>
                </a:solidFill>
              </a:rPr>
              <a:t>right angle</a:t>
            </a:r>
            <a:r>
              <a:rPr lang="en-GB" sz="4000" dirty="0">
                <a:solidFill>
                  <a:srgbClr val="002060"/>
                </a:solidFill>
              </a:rPr>
              <a:t>.</a:t>
            </a:r>
          </a:p>
        </p:txBody>
      </p:sp>
      <p:sp>
        <p:nvSpPr>
          <p:cNvPr id="12" name="Line 4"/>
          <p:cNvSpPr>
            <a:spLocks noChangeShapeType="1"/>
          </p:cNvSpPr>
          <p:nvPr/>
        </p:nvSpPr>
        <p:spPr bwMode="auto">
          <a:xfrm>
            <a:off x="5687238" y="5300655"/>
            <a:ext cx="0" cy="1300479"/>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 name="Line 5"/>
          <p:cNvSpPr>
            <a:spLocks noChangeShapeType="1"/>
          </p:cNvSpPr>
          <p:nvPr/>
        </p:nvSpPr>
        <p:spPr bwMode="auto">
          <a:xfrm>
            <a:off x="5687238" y="6601135"/>
            <a:ext cx="150628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4" name="Line 6"/>
          <p:cNvSpPr>
            <a:spLocks noChangeShapeType="1"/>
          </p:cNvSpPr>
          <p:nvPr/>
        </p:nvSpPr>
        <p:spPr bwMode="auto">
          <a:xfrm>
            <a:off x="5687238" y="6097897"/>
            <a:ext cx="57626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5" name="Line 7"/>
          <p:cNvSpPr>
            <a:spLocks noChangeShapeType="1"/>
          </p:cNvSpPr>
          <p:nvPr/>
        </p:nvSpPr>
        <p:spPr bwMode="auto">
          <a:xfrm>
            <a:off x="6263501" y="6097897"/>
            <a:ext cx="0" cy="5032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6" name="Rectangle 6"/>
          <p:cNvSpPr>
            <a:spLocks noChangeArrowheads="1"/>
          </p:cNvSpPr>
          <p:nvPr/>
        </p:nvSpPr>
        <p:spPr bwMode="auto">
          <a:xfrm>
            <a:off x="1778647" y="6216317"/>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sp>
        <p:nvSpPr>
          <p:cNvPr id="17" name="Line 4"/>
          <p:cNvSpPr>
            <a:spLocks noChangeShapeType="1"/>
          </p:cNvSpPr>
          <p:nvPr/>
        </p:nvSpPr>
        <p:spPr bwMode="auto">
          <a:xfrm>
            <a:off x="1778645" y="5250335"/>
            <a:ext cx="15242" cy="1413021"/>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8" name="Line 5"/>
          <p:cNvSpPr>
            <a:spLocks noChangeShapeType="1"/>
          </p:cNvSpPr>
          <p:nvPr/>
        </p:nvSpPr>
        <p:spPr bwMode="auto">
          <a:xfrm flipV="1">
            <a:off x="1793888" y="5836919"/>
            <a:ext cx="1372149" cy="81119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9" name="Rectangle: Rounded Corners 2">
            <a:extLst>
              <a:ext uri="{FF2B5EF4-FFF2-40B4-BE49-F238E27FC236}">
                <a16:creationId xmlns:a16="http://schemas.microsoft.com/office/drawing/2014/main" id="{675A7142-34F1-4E54-A85B-FF703025B360}"/>
              </a:ext>
            </a:extLst>
          </p:cNvPr>
          <p:cNvSpPr/>
          <p:nvPr/>
        </p:nvSpPr>
        <p:spPr>
          <a:xfrm>
            <a:off x="301485" y="3518796"/>
            <a:ext cx="3817924" cy="146855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acute angle</a:t>
            </a:r>
            <a:r>
              <a:rPr lang="en-GB" sz="4000" dirty="0">
                <a:solidFill>
                  <a:srgbClr val="002060"/>
                </a:solidFill>
              </a:rPr>
              <a:t>.</a:t>
            </a:r>
          </a:p>
        </p:txBody>
      </p:sp>
      <p:sp>
        <p:nvSpPr>
          <p:cNvPr id="20" name="Rectangle: Rounded Corners 2">
            <a:extLst>
              <a:ext uri="{FF2B5EF4-FFF2-40B4-BE49-F238E27FC236}">
                <a16:creationId xmlns:a16="http://schemas.microsoft.com/office/drawing/2014/main" id="{675A7142-34F1-4E54-A85B-FF703025B360}"/>
              </a:ext>
            </a:extLst>
          </p:cNvPr>
          <p:cNvSpPr/>
          <p:nvPr/>
        </p:nvSpPr>
        <p:spPr>
          <a:xfrm>
            <a:off x="8111324" y="3470511"/>
            <a:ext cx="3592996" cy="151684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a:solidFill>
                  <a:srgbClr val="002060"/>
                </a:solidFill>
              </a:rPr>
              <a:t>This is called an </a:t>
            </a:r>
            <a:r>
              <a:rPr lang="en-GB" sz="4000" b="1" dirty="0">
                <a:solidFill>
                  <a:srgbClr val="002060"/>
                </a:solidFill>
              </a:rPr>
              <a:t>obtuse angle</a:t>
            </a:r>
            <a:r>
              <a:rPr lang="en-GB" sz="4000" dirty="0">
                <a:solidFill>
                  <a:srgbClr val="002060"/>
                </a:solidFill>
              </a:rPr>
              <a:t>.</a:t>
            </a:r>
          </a:p>
        </p:txBody>
      </p:sp>
      <p:sp>
        <p:nvSpPr>
          <p:cNvPr id="21" name="Line 4"/>
          <p:cNvSpPr>
            <a:spLocks noChangeShapeType="1"/>
          </p:cNvSpPr>
          <p:nvPr/>
        </p:nvSpPr>
        <p:spPr bwMode="auto">
          <a:xfrm>
            <a:off x="9014883" y="5259222"/>
            <a:ext cx="236683" cy="9541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2" name="Line 5"/>
          <p:cNvSpPr>
            <a:spLocks noChangeShapeType="1"/>
          </p:cNvSpPr>
          <p:nvPr/>
        </p:nvSpPr>
        <p:spPr bwMode="auto">
          <a:xfrm>
            <a:off x="9251568" y="6213348"/>
            <a:ext cx="1269603" cy="387786"/>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3" name="Rectangle 6"/>
          <p:cNvSpPr>
            <a:spLocks noChangeArrowheads="1"/>
          </p:cNvSpPr>
          <p:nvPr/>
        </p:nvSpPr>
        <p:spPr bwMode="auto">
          <a:xfrm rot="20754566">
            <a:off x="9221087" y="5766308"/>
            <a:ext cx="431800" cy="431800"/>
          </a:xfrm>
          <a:prstGeom prst="rect">
            <a:avLst/>
          </a:prstGeom>
          <a:solidFill>
            <a:schemeClr val="bg1"/>
          </a:solidFill>
          <a:ln w="28575">
            <a:solidFill>
              <a:srgbClr val="FF0000"/>
            </a:solidFill>
            <a:miter lim="800000"/>
            <a:headEnd/>
            <a:tailEnd/>
          </a:ln>
          <a:effectLst/>
        </p:spPr>
        <p:txBody>
          <a:bodyPr wrap="none" anchor="ctr"/>
          <a:lstStyle/>
          <a:p>
            <a:endParaRPr lang="en-GB"/>
          </a:p>
        </p:txBody>
      </p:sp>
      <p:cxnSp>
        <p:nvCxnSpPr>
          <p:cNvPr id="24" name="Straight Arrow Connector 23"/>
          <p:cNvCxnSpPr/>
          <p:nvPr/>
        </p:nvCxnSpPr>
        <p:spPr>
          <a:xfrm flipH="1">
            <a:off x="9859090" y="5720241"/>
            <a:ext cx="1505218" cy="49310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7437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2000" fill="hold"/>
                                        <p:tgtEl>
                                          <p:spTgt spid="16"/>
                                        </p:tgtEl>
                                        <p:attrNameLst>
                                          <p:attrName>ppt_x</p:attrName>
                                        </p:attrNameLst>
                                      </p:cBhvr>
                                      <p:tavLst>
                                        <p:tav tm="0">
                                          <p:val>
                                            <p:strVal val="#ppt_x"/>
                                          </p:val>
                                        </p:tav>
                                        <p:tav tm="100000">
                                          <p:val>
                                            <p:strVal val="#ppt_x"/>
                                          </p:val>
                                        </p:tav>
                                      </p:tavLst>
                                    </p:anim>
                                    <p:anim calcmode="lin" valueType="num">
                                      <p:cBhvr additive="base">
                                        <p:cTn id="8" dur="2000" fill="hold"/>
                                        <p:tgtEl>
                                          <p:spTgt spid="16"/>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23"/>
                                        </p:tgtEl>
                                        <p:attrNameLst>
                                          <p:attrName>style.visibility</p:attrName>
                                        </p:attrNameLst>
                                      </p:cBhvr>
                                      <p:to>
                                        <p:strVal val="visible"/>
                                      </p:to>
                                    </p:set>
                                    <p:anim calcmode="lin" valueType="num">
                                      <p:cBhvr additive="base">
                                        <p:cTn id="12" dur="2000" fill="hold"/>
                                        <p:tgtEl>
                                          <p:spTgt spid="23"/>
                                        </p:tgtEl>
                                        <p:attrNameLst>
                                          <p:attrName>ppt_x</p:attrName>
                                        </p:attrNameLst>
                                      </p:cBhvr>
                                      <p:tavLst>
                                        <p:tav tm="0">
                                          <p:val>
                                            <p:strVal val="#ppt_x"/>
                                          </p:val>
                                        </p:tav>
                                        <p:tav tm="100000">
                                          <p:val>
                                            <p:strVal val="#ppt_x"/>
                                          </p:val>
                                        </p:tav>
                                      </p:tavLst>
                                    </p:anim>
                                    <p:anim calcmode="lin" valueType="num">
                                      <p:cBhvr additive="base">
                                        <p:cTn id="13" dur="2000" fill="hold"/>
                                        <p:tgtEl>
                                          <p:spTgt spid="23"/>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16077</TotalTime>
  <Words>1081</Words>
  <Application>Microsoft Office PowerPoint</Application>
  <PresentationFormat>Widescreen</PresentationFormat>
  <Paragraphs>110</Paragraphs>
  <Slides>19</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Calibri Light</vt:lpstr>
      <vt:lpstr>Wingdings</vt:lpstr>
      <vt:lpstr>Office Theme</vt:lpstr>
      <vt:lpstr>PowerPoint Presentation</vt:lpstr>
      <vt:lpstr>Teachers’ Notes</vt:lpstr>
      <vt:lpstr>Progress across amber – the 4-stage model</vt:lpstr>
      <vt:lpstr>LORIC task</vt:lpstr>
      <vt:lpstr>LORIC task</vt:lpstr>
      <vt:lpstr>Vocabulary activity</vt:lpstr>
      <vt:lpstr>PowerPoint Presentation</vt:lpstr>
      <vt:lpstr>Teach</vt:lpstr>
      <vt:lpstr>Teach</vt:lpstr>
      <vt:lpstr>Model</vt:lpstr>
      <vt:lpstr>Model</vt:lpstr>
      <vt:lpstr>Model</vt:lpstr>
      <vt:lpstr>Model</vt:lpstr>
      <vt:lpstr>Apply</vt:lpstr>
      <vt:lpstr>Apply</vt:lpstr>
      <vt:lpstr>Apply</vt:lpstr>
      <vt:lpstr>Apply – Problem Solving</vt:lpstr>
      <vt:lpstr>Apply – Problem Solving</vt:lpstr>
      <vt:lpstr>Apply – Reasoning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286</cp:revision>
  <dcterms:created xsi:type="dcterms:W3CDTF">2017-03-29T13:14:03Z</dcterms:created>
  <dcterms:modified xsi:type="dcterms:W3CDTF">2020-04-27T13:20:50Z</dcterms:modified>
</cp:coreProperties>
</file>