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314" r:id="rId3"/>
    <p:sldId id="274" r:id="rId4"/>
    <p:sldId id="449" r:id="rId5"/>
    <p:sldId id="450" r:id="rId6"/>
    <p:sldId id="387" r:id="rId7"/>
    <p:sldId id="388" r:id="rId8"/>
    <p:sldId id="454" r:id="rId9"/>
    <p:sldId id="447" r:id="rId10"/>
    <p:sldId id="436" r:id="rId11"/>
    <p:sldId id="451" r:id="rId12"/>
    <p:sldId id="440" r:id="rId13"/>
    <p:sldId id="394" r:id="rId14"/>
    <p:sldId id="452" r:id="rId15"/>
    <p:sldId id="430" r:id="rId16"/>
    <p:sldId id="45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BC6C7-F1F1-4AF8-B42D-AA1080A85548}" v="52" dt="2020-01-28T13:43:04.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4214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878037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39170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9806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3065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activity, pupils will be asked to reason about vocabulary. Teachers may wish to award points or rewards for ambitious choices or excellent explanations. Pupils should be encouraged to think creatively about how to ‘build the path’ between the two words. Perhaps this could be through spelling patterns, word meaning or association, words with the same roots or another pattern that they outline themselves.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66667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20013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Y4 M6d Can compare and order angles up to two right angles by size</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904150" y="37672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1082040" y="4689730"/>
            <a:ext cx="10638037" cy="1631928"/>
          </a:xfrm>
          <a:prstGeom prst="wedgeRectCallout">
            <a:avLst>
              <a:gd name="adj1" fmla="val 801"/>
              <a:gd name="adj2" fmla="val -7757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When</a:t>
            </a:r>
            <a:r>
              <a:rPr lang="en-GB" sz="2800" b="1" dirty="0">
                <a:solidFill>
                  <a:srgbClr val="002060"/>
                </a:solidFill>
              </a:rPr>
              <a:t> comparing </a:t>
            </a:r>
            <a:r>
              <a:rPr lang="en-GB" sz="2800" dirty="0">
                <a:solidFill>
                  <a:srgbClr val="002060"/>
                </a:solidFill>
              </a:rPr>
              <a:t>these two angles, I know that ‘Angle One’ is </a:t>
            </a:r>
            <a:r>
              <a:rPr lang="en-GB" sz="2800" b="1" dirty="0">
                <a:solidFill>
                  <a:srgbClr val="002060"/>
                </a:solidFill>
              </a:rPr>
              <a:t>acute</a:t>
            </a:r>
            <a:r>
              <a:rPr lang="en-GB" sz="2800" dirty="0">
                <a:solidFill>
                  <a:srgbClr val="002060"/>
                </a:solidFill>
              </a:rPr>
              <a:t> as it is </a:t>
            </a:r>
            <a:r>
              <a:rPr lang="en-GB" sz="2800" b="1" dirty="0">
                <a:solidFill>
                  <a:srgbClr val="002060"/>
                </a:solidFill>
              </a:rPr>
              <a:t>less than 90⁰</a:t>
            </a:r>
            <a:r>
              <a:rPr lang="en-GB" sz="2800" dirty="0">
                <a:solidFill>
                  <a:srgbClr val="002060"/>
                </a:solidFill>
              </a:rPr>
              <a:t>. I know that ‘Angle Two’ is </a:t>
            </a:r>
            <a:r>
              <a:rPr lang="en-GB" sz="2800" b="1" dirty="0">
                <a:solidFill>
                  <a:srgbClr val="002060"/>
                </a:solidFill>
              </a:rPr>
              <a:t>greater than a right angle</a:t>
            </a:r>
            <a:r>
              <a:rPr lang="en-GB" sz="2800" dirty="0">
                <a:solidFill>
                  <a:srgbClr val="002060"/>
                </a:solidFill>
              </a:rPr>
              <a:t>. </a:t>
            </a:r>
          </a:p>
          <a:p>
            <a:pPr algn="ctr">
              <a:buNone/>
            </a:pPr>
            <a:r>
              <a:rPr lang="en-GB" sz="2800" dirty="0">
                <a:solidFill>
                  <a:srgbClr val="002060"/>
                </a:solidFill>
              </a:rPr>
              <a:t>I have used the ‘</a:t>
            </a:r>
            <a:r>
              <a:rPr lang="en-GB" sz="2800" b="1" dirty="0">
                <a:solidFill>
                  <a:srgbClr val="002060"/>
                </a:solidFill>
              </a:rPr>
              <a:t>&lt;</a:t>
            </a:r>
            <a:r>
              <a:rPr lang="en-GB" sz="2800" dirty="0">
                <a:solidFill>
                  <a:srgbClr val="002060"/>
                </a:solidFill>
              </a:rPr>
              <a:t>’ symbol to </a:t>
            </a:r>
            <a:r>
              <a:rPr lang="en-GB" sz="2800" b="1" dirty="0">
                <a:solidFill>
                  <a:srgbClr val="002060"/>
                </a:solidFill>
              </a:rPr>
              <a:t>compare</a:t>
            </a:r>
            <a:r>
              <a:rPr lang="en-GB" sz="2800" dirty="0">
                <a:solidFill>
                  <a:srgbClr val="002060"/>
                </a:solidFill>
              </a:rPr>
              <a:t> the two angles. </a:t>
            </a:r>
          </a:p>
        </p:txBody>
      </p:sp>
      <p:sp>
        <p:nvSpPr>
          <p:cNvPr id="16" name="Line 5"/>
          <p:cNvSpPr>
            <a:spLocks noChangeShapeType="1"/>
          </p:cNvSpPr>
          <p:nvPr/>
        </p:nvSpPr>
        <p:spPr bwMode="auto">
          <a:xfrm flipV="1">
            <a:off x="1917313" y="2309733"/>
            <a:ext cx="1379825" cy="18892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1871593" y="2081133"/>
            <a:ext cx="30480" cy="211788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Rectangle 6"/>
          <p:cNvSpPr>
            <a:spLocks noChangeArrowheads="1"/>
          </p:cNvSpPr>
          <p:nvPr/>
        </p:nvSpPr>
        <p:spPr bwMode="auto">
          <a:xfrm rot="20543436">
            <a:off x="9332081" y="3395599"/>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2" name="Line 5"/>
          <p:cNvSpPr>
            <a:spLocks noChangeShapeType="1"/>
          </p:cNvSpPr>
          <p:nvPr/>
        </p:nvSpPr>
        <p:spPr bwMode="auto">
          <a:xfrm rot="18575035">
            <a:off x="9525205" y="3072427"/>
            <a:ext cx="1676752" cy="10749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H="1" flipV="1">
            <a:off x="7924836" y="2002455"/>
            <a:ext cx="594925" cy="26154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4744350" y="2621281"/>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002060"/>
                </a:solidFill>
              </a:rPr>
              <a:t>&lt;</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287346" y="192396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10135940" y="1955076"/>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Tree>
    <p:extLst>
      <p:ext uri="{BB962C8B-B14F-4D97-AF65-F5344CB8AC3E}">
        <p14:creationId xmlns:p14="http://schemas.microsoft.com/office/powerpoint/2010/main" val="19465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7" presetClass="entr" presetSubtype="1"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0-#ppt_h/2"/>
                                          </p:val>
                                        </p:tav>
                                        <p:tav tm="100000">
                                          <p:val>
                                            <p:strVal val="#ppt_y"/>
                                          </p:val>
                                        </p:tav>
                                      </p:tavLst>
                                    </p:anim>
                                  </p:childTnLst>
                                </p:cTn>
                              </p:par>
                            </p:childTnLst>
                          </p:cTn>
                        </p:par>
                        <p:par>
                          <p:cTn id="12" fill="hold">
                            <p:stCondLst>
                              <p:cond delay="2000"/>
                            </p:stCondLst>
                            <p:childTnLst>
                              <p:par>
                                <p:cTn id="13" presetID="7"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rot="20268081">
            <a:off x="2650168" y="2708142"/>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685800" y="4178484"/>
            <a:ext cx="10638037" cy="1993715"/>
          </a:xfrm>
          <a:prstGeom prst="wedgeRectCallout">
            <a:avLst>
              <a:gd name="adj1" fmla="val 801"/>
              <a:gd name="adj2" fmla="val -7757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When </a:t>
            </a:r>
            <a:r>
              <a:rPr lang="en-GB" sz="2800" b="1" dirty="0">
                <a:solidFill>
                  <a:srgbClr val="002060"/>
                </a:solidFill>
              </a:rPr>
              <a:t>comparing</a:t>
            </a:r>
            <a:r>
              <a:rPr lang="en-GB" sz="2800" dirty="0">
                <a:solidFill>
                  <a:srgbClr val="002060"/>
                </a:solidFill>
              </a:rPr>
              <a:t> these two angles, I know that ‘Angle One’ is an </a:t>
            </a:r>
            <a:r>
              <a:rPr lang="en-GB" sz="2800" b="1" dirty="0">
                <a:solidFill>
                  <a:srgbClr val="002060"/>
                </a:solidFill>
              </a:rPr>
              <a:t>obtuse angle </a:t>
            </a:r>
            <a:r>
              <a:rPr lang="en-GB" sz="2800" dirty="0">
                <a:solidFill>
                  <a:srgbClr val="002060"/>
                </a:solidFill>
              </a:rPr>
              <a:t>as it is </a:t>
            </a:r>
            <a:r>
              <a:rPr lang="en-GB" sz="2800" b="1" dirty="0">
                <a:solidFill>
                  <a:srgbClr val="002060"/>
                </a:solidFill>
              </a:rPr>
              <a:t>greater than a right angle</a:t>
            </a:r>
            <a:r>
              <a:rPr lang="en-GB" sz="2800" dirty="0">
                <a:solidFill>
                  <a:srgbClr val="002060"/>
                </a:solidFill>
              </a:rPr>
              <a:t>. I know that ‘Angle Two’ is </a:t>
            </a:r>
            <a:r>
              <a:rPr lang="en-GB" sz="2800" b="1" dirty="0">
                <a:solidFill>
                  <a:srgbClr val="002060"/>
                </a:solidFill>
              </a:rPr>
              <a:t>less than 90⁰ </a:t>
            </a:r>
            <a:r>
              <a:rPr lang="en-GB" sz="2800" dirty="0">
                <a:solidFill>
                  <a:srgbClr val="002060"/>
                </a:solidFill>
              </a:rPr>
              <a:t>so it is an</a:t>
            </a:r>
            <a:r>
              <a:rPr lang="en-GB" sz="2800" b="1" dirty="0">
                <a:solidFill>
                  <a:srgbClr val="002060"/>
                </a:solidFill>
              </a:rPr>
              <a:t> acute angle</a:t>
            </a:r>
            <a:r>
              <a:rPr lang="en-GB" sz="2800" dirty="0">
                <a:solidFill>
                  <a:srgbClr val="002060"/>
                </a:solidFill>
              </a:rPr>
              <a:t>. </a:t>
            </a:r>
          </a:p>
          <a:p>
            <a:pPr algn="ctr">
              <a:buNone/>
            </a:pPr>
            <a:r>
              <a:rPr lang="en-GB" sz="2800" dirty="0">
                <a:solidFill>
                  <a:srgbClr val="002060"/>
                </a:solidFill>
              </a:rPr>
              <a:t>I have used the ‘</a:t>
            </a:r>
            <a:r>
              <a:rPr lang="en-GB" sz="2800" b="1" dirty="0">
                <a:solidFill>
                  <a:srgbClr val="002060"/>
                </a:solidFill>
              </a:rPr>
              <a:t>&gt;</a:t>
            </a:r>
            <a:r>
              <a:rPr lang="en-GB" sz="2800" dirty="0">
                <a:solidFill>
                  <a:srgbClr val="002060"/>
                </a:solidFill>
              </a:rPr>
              <a:t>’ symbol to </a:t>
            </a:r>
            <a:r>
              <a:rPr lang="en-GB" sz="2800" b="1" dirty="0">
                <a:solidFill>
                  <a:srgbClr val="002060"/>
                </a:solidFill>
              </a:rPr>
              <a:t>compare</a:t>
            </a:r>
            <a:r>
              <a:rPr lang="en-GB" sz="2800" dirty="0">
                <a:solidFill>
                  <a:srgbClr val="002060"/>
                </a:solidFill>
              </a:rPr>
              <a:t> the two angles. </a:t>
            </a:r>
          </a:p>
        </p:txBody>
      </p:sp>
      <p:sp>
        <p:nvSpPr>
          <p:cNvPr id="16" name="Line 5"/>
          <p:cNvSpPr>
            <a:spLocks noChangeShapeType="1"/>
          </p:cNvSpPr>
          <p:nvPr/>
        </p:nvSpPr>
        <p:spPr bwMode="auto">
          <a:xfrm flipV="1">
            <a:off x="2755990" y="2556131"/>
            <a:ext cx="1618367" cy="6633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1904805" y="2556131"/>
            <a:ext cx="851443" cy="6633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Rectangle 6"/>
          <p:cNvSpPr>
            <a:spLocks noChangeArrowheads="1"/>
          </p:cNvSpPr>
          <p:nvPr/>
        </p:nvSpPr>
        <p:spPr bwMode="auto">
          <a:xfrm rot="20543436">
            <a:off x="7624753" y="2874666"/>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2" name="Line 5"/>
          <p:cNvSpPr>
            <a:spLocks noChangeShapeType="1"/>
          </p:cNvSpPr>
          <p:nvPr/>
        </p:nvSpPr>
        <p:spPr bwMode="auto">
          <a:xfrm rot="18575035">
            <a:off x="7817877" y="2551494"/>
            <a:ext cx="1676752" cy="10749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V="1">
            <a:off x="7224009" y="2355850"/>
            <a:ext cx="1692945" cy="4703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079294" y="1954941"/>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solidFill>
                  <a:srgbClr val="002060"/>
                </a:solidFill>
              </a:rPr>
              <a:t>&gt;</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287346" y="192396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10135940" y="1955076"/>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Tree>
    <p:extLst>
      <p:ext uri="{BB962C8B-B14F-4D97-AF65-F5344CB8AC3E}">
        <p14:creationId xmlns:p14="http://schemas.microsoft.com/office/powerpoint/2010/main" val="21014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7" presetClass="entr" presetSubtype="1"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0-#ppt_h/2"/>
                                          </p:val>
                                        </p:tav>
                                        <p:tav tm="100000">
                                          <p:val>
                                            <p:strVal val="#ppt_y"/>
                                          </p:val>
                                        </p:tav>
                                      </p:tavLst>
                                    </p:anim>
                                  </p:childTnLst>
                                </p:cTn>
                              </p:par>
                            </p:childTnLst>
                          </p:cTn>
                        </p:par>
                        <p:par>
                          <p:cTn id="12" fill="hold">
                            <p:stCondLst>
                              <p:cond delay="2000"/>
                            </p:stCondLst>
                            <p:childTnLst>
                              <p:par>
                                <p:cTn id="13" presetID="7"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046480" y="328029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1059643" y="4610919"/>
            <a:ext cx="10156997" cy="1852682"/>
          </a:xfrm>
          <a:prstGeom prst="wedgeRectCallout">
            <a:avLst>
              <a:gd name="adj1" fmla="val 1676"/>
              <a:gd name="adj2" fmla="val -7612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I can also </a:t>
            </a:r>
            <a:r>
              <a:rPr lang="en-GB" sz="3600" b="1" dirty="0">
                <a:solidFill>
                  <a:srgbClr val="002060"/>
                </a:solidFill>
              </a:rPr>
              <a:t>order</a:t>
            </a:r>
            <a:r>
              <a:rPr lang="en-GB" sz="3600" dirty="0">
                <a:solidFill>
                  <a:srgbClr val="002060"/>
                </a:solidFill>
              </a:rPr>
              <a:t> angles. In this example, I have ordered the angles from the smallest (</a:t>
            </a:r>
            <a:r>
              <a:rPr lang="en-GB" sz="3600" b="1" dirty="0">
                <a:solidFill>
                  <a:srgbClr val="002060"/>
                </a:solidFill>
              </a:rPr>
              <a:t>acute angle</a:t>
            </a:r>
            <a:r>
              <a:rPr lang="en-GB" sz="3600" dirty="0">
                <a:solidFill>
                  <a:srgbClr val="002060"/>
                </a:solidFill>
              </a:rPr>
              <a:t>) to the largest (</a:t>
            </a:r>
            <a:r>
              <a:rPr lang="en-GB" sz="3600" b="1" dirty="0">
                <a:solidFill>
                  <a:srgbClr val="002060"/>
                </a:solidFill>
              </a:rPr>
              <a:t>obtuse angle</a:t>
            </a:r>
            <a:r>
              <a:rPr lang="en-GB" sz="3600" dirty="0">
                <a:solidFill>
                  <a:srgbClr val="002060"/>
                </a:solidFill>
              </a:rPr>
              <a:t>).</a:t>
            </a:r>
          </a:p>
        </p:txBody>
      </p:sp>
      <p:sp>
        <p:nvSpPr>
          <p:cNvPr id="16" name="Line 5"/>
          <p:cNvSpPr>
            <a:spLocks noChangeShapeType="1"/>
          </p:cNvSpPr>
          <p:nvPr/>
        </p:nvSpPr>
        <p:spPr bwMode="auto">
          <a:xfrm flipV="1">
            <a:off x="1059643" y="2484120"/>
            <a:ext cx="1470197" cy="12279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044403" y="2020930"/>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Rectangle 6"/>
          <p:cNvSpPr>
            <a:spLocks noChangeArrowheads="1"/>
          </p:cNvSpPr>
          <p:nvPr/>
        </p:nvSpPr>
        <p:spPr bwMode="auto">
          <a:xfrm>
            <a:off x="5252720" y="315960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2" name="Line 5"/>
          <p:cNvSpPr>
            <a:spLocks noChangeShapeType="1"/>
          </p:cNvSpPr>
          <p:nvPr/>
        </p:nvSpPr>
        <p:spPr bwMode="auto">
          <a:xfrm>
            <a:off x="5265884" y="3591407"/>
            <a:ext cx="220772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flipV="1">
            <a:off x="5250643" y="1900243"/>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6"/>
          <p:cNvSpPr>
            <a:spLocks noChangeArrowheads="1"/>
          </p:cNvSpPr>
          <p:nvPr/>
        </p:nvSpPr>
        <p:spPr bwMode="auto">
          <a:xfrm>
            <a:off x="9328818" y="315960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5" name="Line 5"/>
          <p:cNvSpPr>
            <a:spLocks noChangeShapeType="1"/>
          </p:cNvSpPr>
          <p:nvPr/>
        </p:nvSpPr>
        <p:spPr bwMode="auto">
          <a:xfrm>
            <a:off x="9341981" y="3591407"/>
            <a:ext cx="2207723" cy="546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5"/>
          <p:cNvSpPr>
            <a:spLocks noChangeShapeType="1"/>
          </p:cNvSpPr>
          <p:nvPr/>
        </p:nvSpPr>
        <p:spPr bwMode="auto">
          <a:xfrm flipV="1">
            <a:off x="9326741" y="1900243"/>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79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7" presetClass="entr" presetSubtype="1" fill="hold"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2000" fill="hold"/>
                                        <p:tgtEl>
                                          <p:spTgt spid="21"/>
                                        </p:tgtEl>
                                        <p:attrNameLst>
                                          <p:attrName>ppt_x</p:attrName>
                                        </p:attrNameLst>
                                      </p:cBhvr>
                                      <p:tavLst>
                                        <p:tav tm="0">
                                          <p:val>
                                            <p:strVal val="#ppt_x"/>
                                          </p:val>
                                        </p:tav>
                                        <p:tav tm="100000">
                                          <p:val>
                                            <p:strVal val="#ppt_x"/>
                                          </p:val>
                                        </p:tav>
                                      </p:tavLst>
                                    </p:anim>
                                    <p:anim calcmode="lin" valueType="num">
                                      <p:cBhvr additive="base">
                                        <p:cTn id="11" dur="2000" fill="hold"/>
                                        <p:tgtEl>
                                          <p:spTgt spid="21"/>
                                        </p:tgtEl>
                                        <p:attrNameLst>
                                          <p:attrName>ppt_y</p:attrName>
                                        </p:attrNameLst>
                                      </p:cBhvr>
                                      <p:tavLst>
                                        <p:tav tm="0">
                                          <p:val>
                                            <p:strVal val="0-#ppt_h/2"/>
                                          </p:val>
                                        </p:tav>
                                        <p:tav tm="100000">
                                          <p:val>
                                            <p:strVal val="#ppt_y"/>
                                          </p:val>
                                        </p:tav>
                                      </p:tavLst>
                                    </p:anim>
                                  </p:childTnLst>
                                </p:cTn>
                              </p:par>
                            </p:childTnLst>
                          </p:cTn>
                        </p:par>
                        <p:par>
                          <p:cTn id="12" fill="hold">
                            <p:stCondLst>
                              <p:cond delay="2000"/>
                            </p:stCondLst>
                            <p:childTnLst>
                              <p:par>
                                <p:cTn id="13" presetID="7"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ppt_x"/>
                                          </p:val>
                                        </p:tav>
                                        <p:tav tm="100000">
                                          <p:val>
                                            <p:strVal val="#ppt_x"/>
                                          </p:val>
                                        </p:tav>
                                      </p:tavLst>
                                    </p:anim>
                                    <p:anim calcmode="lin" valueType="num">
                                      <p:cBhvr additive="base">
                                        <p:cTn id="16" dur="2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4000"/>
                            </p:stCondLst>
                            <p:childTnLst>
                              <p:par>
                                <p:cTn id="18" presetID="7"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2000" fill="hold"/>
                                        <p:tgtEl>
                                          <p:spTgt spid="14"/>
                                        </p:tgtEl>
                                        <p:attrNameLst>
                                          <p:attrName>ppt_x</p:attrName>
                                        </p:attrNameLst>
                                      </p:cBhvr>
                                      <p:tavLst>
                                        <p:tav tm="0">
                                          <p:val>
                                            <p:strVal val="#ppt_x"/>
                                          </p:val>
                                        </p:tav>
                                        <p:tav tm="100000">
                                          <p:val>
                                            <p:strVal val="#ppt_x"/>
                                          </p:val>
                                        </p:tav>
                                      </p:tavLst>
                                    </p:anim>
                                    <p:anim calcmode="lin" valueType="num">
                                      <p:cBhvr additive="base">
                                        <p:cTn id="21"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8"/>
            <a:ext cx="11231879" cy="8164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Order these angles from smallest to largest.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1" name="Straight Connector 10"/>
          <p:cNvCxnSpPr/>
          <p:nvPr/>
        </p:nvCxnSpPr>
        <p:spPr>
          <a:xfrm flipH="1">
            <a:off x="3512818" y="4094987"/>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594359" y="3444026"/>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868678" y="3120330"/>
            <a:ext cx="2301241" cy="32959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512818" y="3563818"/>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6588343" y="3120330"/>
            <a:ext cx="786262" cy="155448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374605" y="4674810"/>
            <a:ext cx="1621882" cy="1447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10445843" y="3563818"/>
            <a:ext cx="796745" cy="160669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10171524" y="3563817"/>
            <a:ext cx="274319" cy="1423819"/>
          </a:xfrm>
          <a:prstGeom prst="line">
            <a:avLst/>
          </a:prstGeom>
          <a:ln w="28575"/>
        </p:spPr>
        <p:style>
          <a:lnRef idx="1">
            <a:schemeClr val="dk1"/>
          </a:lnRef>
          <a:fillRef idx="0">
            <a:schemeClr val="dk1"/>
          </a:fillRef>
          <a:effectRef idx="0">
            <a:schemeClr val="dk1"/>
          </a:effectRef>
          <a:fontRef idx="minor">
            <a:schemeClr val="tx1"/>
          </a:fontRef>
        </p:style>
      </p:cxnSp>
      <p:sp>
        <p:nvSpPr>
          <p:cNvPr id="15" name="Rectangle: Rounded Corners 2">
            <a:extLst>
              <a:ext uri="{FF2B5EF4-FFF2-40B4-BE49-F238E27FC236}">
                <a16:creationId xmlns:a16="http://schemas.microsoft.com/office/drawing/2014/main" id="{675A7142-34F1-4E54-A85B-FF703025B360}"/>
              </a:ext>
            </a:extLst>
          </p:cNvPr>
          <p:cNvSpPr/>
          <p:nvPr/>
        </p:nvSpPr>
        <p:spPr>
          <a:xfrm>
            <a:off x="594359" y="5416140"/>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a:t>
            </a:r>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787137" y="5438332"/>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B</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7781685" y="5416140"/>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a:t>
            </a:r>
          </a:p>
        </p:txBody>
      </p:sp>
      <p:sp>
        <p:nvSpPr>
          <p:cNvPr id="22" name="Rectangle: Rounded Corners 2">
            <a:extLst>
              <a:ext uri="{FF2B5EF4-FFF2-40B4-BE49-F238E27FC236}">
                <a16:creationId xmlns:a16="http://schemas.microsoft.com/office/drawing/2014/main" id="{675A7142-34F1-4E54-A85B-FF703025B360}"/>
              </a:ext>
            </a:extLst>
          </p:cNvPr>
          <p:cNvSpPr/>
          <p:nvPr/>
        </p:nvSpPr>
        <p:spPr>
          <a:xfrm>
            <a:off x="10308683" y="5438332"/>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a:t>
            </a:r>
          </a:p>
        </p:txBody>
      </p:sp>
    </p:spTree>
    <p:extLst>
      <p:ext uri="{BB962C8B-B14F-4D97-AF65-F5344CB8AC3E}">
        <p14:creationId xmlns:p14="http://schemas.microsoft.com/office/powerpoint/2010/main" val="401772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6" name="Line 5"/>
          <p:cNvSpPr>
            <a:spLocks noChangeShapeType="1"/>
          </p:cNvSpPr>
          <p:nvPr/>
        </p:nvSpPr>
        <p:spPr bwMode="auto">
          <a:xfrm flipV="1">
            <a:off x="3225506" y="5295916"/>
            <a:ext cx="680050" cy="9105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H="1" flipV="1">
            <a:off x="2769882" y="5295915"/>
            <a:ext cx="455879" cy="9105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Line 5"/>
          <p:cNvSpPr>
            <a:spLocks noChangeShapeType="1"/>
          </p:cNvSpPr>
          <p:nvPr/>
        </p:nvSpPr>
        <p:spPr bwMode="auto">
          <a:xfrm rot="18575035">
            <a:off x="9170059" y="5776787"/>
            <a:ext cx="1027941" cy="185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rot="18575035" flipH="1" flipV="1">
            <a:off x="8092544" y="5429292"/>
            <a:ext cx="826723" cy="13386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353614" y="4941981"/>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a:solidFill>
                <a:srgbClr val="002060"/>
              </a:solidFill>
            </a:endParaRP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561666" y="4911002"/>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10410260" y="4942116"/>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19" name="Line 5"/>
          <p:cNvSpPr>
            <a:spLocks noChangeShapeType="1"/>
          </p:cNvSpPr>
          <p:nvPr/>
        </p:nvSpPr>
        <p:spPr bwMode="auto">
          <a:xfrm flipV="1">
            <a:off x="3030310" y="3975796"/>
            <a:ext cx="1736377" cy="3156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flipH="1" flipV="1">
            <a:off x="2179125" y="3643644"/>
            <a:ext cx="851443" cy="6633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24" name="Line 5"/>
          <p:cNvSpPr>
            <a:spLocks noChangeShapeType="1"/>
          </p:cNvSpPr>
          <p:nvPr/>
        </p:nvSpPr>
        <p:spPr bwMode="auto">
          <a:xfrm rot="18575035">
            <a:off x="8092197" y="3623509"/>
            <a:ext cx="1676752" cy="107490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5"/>
          <p:cNvSpPr>
            <a:spLocks noChangeShapeType="1"/>
          </p:cNvSpPr>
          <p:nvPr/>
        </p:nvSpPr>
        <p:spPr bwMode="auto">
          <a:xfrm rot="18575035">
            <a:off x="7684138" y="3815044"/>
            <a:ext cx="1683825" cy="754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Rectangle: Rounded Corners 2">
            <a:extLst>
              <a:ext uri="{FF2B5EF4-FFF2-40B4-BE49-F238E27FC236}">
                <a16:creationId xmlns:a16="http://schemas.microsoft.com/office/drawing/2014/main" id="{675A7142-34F1-4E54-A85B-FF703025B360}"/>
              </a:ext>
            </a:extLst>
          </p:cNvPr>
          <p:cNvSpPr/>
          <p:nvPr/>
        </p:nvSpPr>
        <p:spPr>
          <a:xfrm>
            <a:off x="5353614" y="3026956"/>
            <a:ext cx="1575267"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dirty="0">
              <a:solidFill>
                <a:srgbClr val="002060"/>
              </a:solidFill>
            </a:endParaRPr>
          </a:p>
        </p:txBody>
      </p:sp>
      <p:sp>
        <p:nvSpPr>
          <p:cNvPr id="28" name="Rectangle: Rounded Corners 2">
            <a:extLst>
              <a:ext uri="{FF2B5EF4-FFF2-40B4-BE49-F238E27FC236}">
                <a16:creationId xmlns:a16="http://schemas.microsoft.com/office/drawing/2014/main" id="{675A7142-34F1-4E54-A85B-FF703025B360}"/>
              </a:ext>
            </a:extLst>
          </p:cNvPr>
          <p:cNvSpPr/>
          <p:nvPr/>
        </p:nvSpPr>
        <p:spPr>
          <a:xfrm>
            <a:off x="561666" y="2995977"/>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One</a:t>
            </a:r>
          </a:p>
        </p:txBody>
      </p:sp>
      <p:sp>
        <p:nvSpPr>
          <p:cNvPr id="29" name="Rectangle: Rounded Corners 2">
            <a:extLst>
              <a:ext uri="{FF2B5EF4-FFF2-40B4-BE49-F238E27FC236}">
                <a16:creationId xmlns:a16="http://schemas.microsoft.com/office/drawing/2014/main" id="{675A7142-34F1-4E54-A85B-FF703025B360}"/>
              </a:ext>
            </a:extLst>
          </p:cNvPr>
          <p:cNvSpPr/>
          <p:nvPr/>
        </p:nvSpPr>
        <p:spPr>
          <a:xfrm>
            <a:off x="10410260" y="3027091"/>
            <a:ext cx="1302232" cy="10796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Angle Two</a:t>
            </a:r>
          </a:p>
        </p:txBody>
      </p:sp>
      <p:sp>
        <p:nvSpPr>
          <p:cNvPr id="30" name="Rectangle: Rounded Corners 2">
            <a:extLst>
              <a:ext uri="{FF2B5EF4-FFF2-40B4-BE49-F238E27FC236}">
                <a16:creationId xmlns:a16="http://schemas.microsoft.com/office/drawing/2014/main" id="{675A7142-34F1-4E54-A85B-FF703025B360}"/>
              </a:ext>
            </a:extLst>
          </p:cNvPr>
          <p:cNvSpPr/>
          <p:nvPr/>
        </p:nvSpPr>
        <p:spPr>
          <a:xfrm>
            <a:off x="457200" y="1807278"/>
            <a:ext cx="11231879" cy="8164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Insert </a:t>
            </a:r>
            <a:r>
              <a:rPr lang="en-GB" sz="3200" b="1" dirty="0">
                <a:solidFill>
                  <a:srgbClr val="002060"/>
                </a:solidFill>
              </a:rPr>
              <a:t>&gt; or &lt; </a:t>
            </a:r>
            <a:r>
              <a:rPr lang="en-GB" sz="3200" dirty="0">
                <a:solidFill>
                  <a:srgbClr val="002060"/>
                </a:solidFill>
              </a:rPr>
              <a:t>to compare the angles.</a:t>
            </a:r>
          </a:p>
        </p:txBody>
      </p:sp>
    </p:spTree>
    <p:extLst>
      <p:ext uri="{BB962C8B-B14F-4D97-AF65-F5344CB8AC3E}">
        <p14:creationId xmlns:p14="http://schemas.microsoft.com/office/powerpoint/2010/main" val="9314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57200" y="1807277"/>
            <a:ext cx="11231879" cy="100128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Label each clock face with the correct angle – right angle, obtuse or acute. Then order them, starting with the smallest angle.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922" y="3027835"/>
            <a:ext cx="2979420" cy="29794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171" y="2899247"/>
            <a:ext cx="3108008" cy="310800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1741" y="3115302"/>
            <a:ext cx="3712228" cy="2675898"/>
          </a:xfrm>
          <a:prstGeom prst="rect">
            <a:avLst/>
          </a:prstGeom>
        </p:spPr>
      </p:pic>
      <p:sp>
        <p:nvSpPr>
          <p:cNvPr id="17" name="Rectangle: Rounded Corners 2">
            <a:extLst>
              <a:ext uri="{FF2B5EF4-FFF2-40B4-BE49-F238E27FC236}">
                <a16:creationId xmlns:a16="http://schemas.microsoft.com/office/drawing/2014/main" id="{675A7142-34F1-4E54-A85B-FF703025B360}"/>
              </a:ext>
            </a:extLst>
          </p:cNvPr>
          <p:cNvSpPr/>
          <p:nvPr/>
        </p:nvSpPr>
        <p:spPr>
          <a:xfrm>
            <a:off x="1967314" y="600725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a:t>
            </a:r>
          </a:p>
        </p:txBody>
      </p:sp>
      <p:sp>
        <p:nvSpPr>
          <p:cNvPr id="18" name="Rectangle: Rounded Corners 2">
            <a:extLst>
              <a:ext uri="{FF2B5EF4-FFF2-40B4-BE49-F238E27FC236}">
                <a16:creationId xmlns:a16="http://schemas.microsoft.com/office/drawing/2014/main" id="{675A7142-34F1-4E54-A85B-FF703025B360}"/>
              </a:ext>
            </a:extLst>
          </p:cNvPr>
          <p:cNvSpPr/>
          <p:nvPr/>
        </p:nvSpPr>
        <p:spPr>
          <a:xfrm>
            <a:off x="9794409" y="595688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a:t>
            </a:r>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5883994" y="5956885"/>
            <a:ext cx="807721" cy="7103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B</a:t>
            </a:r>
          </a:p>
        </p:txBody>
      </p:sp>
    </p:spTree>
    <p:extLst>
      <p:ext uri="{BB962C8B-B14F-4D97-AF65-F5344CB8AC3E}">
        <p14:creationId xmlns:p14="http://schemas.microsoft.com/office/powerpoint/2010/main" val="244676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Rectangle: Rounded Corners 2">
            <a:extLst>
              <a:ext uri="{FF2B5EF4-FFF2-40B4-BE49-F238E27FC236}">
                <a16:creationId xmlns:a16="http://schemas.microsoft.com/office/drawing/2014/main" id="{675A7142-34F1-4E54-A85B-FF703025B360}"/>
              </a:ext>
            </a:extLst>
          </p:cNvPr>
          <p:cNvSpPr/>
          <p:nvPr/>
        </p:nvSpPr>
        <p:spPr>
          <a:xfrm>
            <a:off x="457200" y="1807278"/>
            <a:ext cx="6233159" cy="457828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Danny needs to fix his clock. He knows that the hands on his clock should be at an </a:t>
            </a:r>
            <a:r>
              <a:rPr lang="en-GB" sz="3200" b="1" dirty="0">
                <a:solidFill>
                  <a:srgbClr val="002060"/>
                </a:solidFill>
              </a:rPr>
              <a:t>obtuse angle</a:t>
            </a:r>
            <a:r>
              <a:rPr lang="en-GB" sz="3200" dirty="0">
                <a:solidFill>
                  <a:srgbClr val="002060"/>
                </a:solidFill>
              </a:rPr>
              <a:t>. </a:t>
            </a:r>
          </a:p>
          <a:p>
            <a:pPr algn="ctr"/>
            <a:endParaRPr lang="en-GB" sz="3200" dirty="0">
              <a:solidFill>
                <a:srgbClr val="002060"/>
              </a:solidFill>
            </a:endParaRPr>
          </a:p>
          <a:p>
            <a:pPr algn="ctr"/>
            <a:r>
              <a:rPr lang="en-GB" sz="3200" dirty="0">
                <a:solidFill>
                  <a:srgbClr val="002060"/>
                </a:solidFill>
              </a:rPr>
              <a:t>The hour hand is at 12 (o’clock). </a:t>
            </a:r>
          </a:p>
          <a:p>
            <a:pPr algn="ctr"/>
            <a:r>
              <a:rPr lang="en-GB" sz="3200" dirty="0">
                <a:solidFill>
                  <a:srgbClr val="002060"/>
                </a:solidFill>
              </a:rPr>
              <a:t>What different times could it be if the minutes hand makes an </a:t>
            </a:r>
            <a:r>
              <a:rPr lang="en-GB" sz="3200" b="1" dirty="0">
                <a:solidFill>
                  <a:srgbClr val="002060"/>
                </a:solidFill>
              </a:rPr>
              <a:t>obtuse angle</a:t>
            </a:r>
            <a:r>
              <a:rPr lang="en-GB" sz="3200" dirty="0">
                <a:solidFill>
                  <a:srgbClr val="002060"/>
                </a:solidFill>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520" y="2179320"/>
            <a:ext cx="4053840" cy="4053840"/>
          </a:xfrm>
          <a:prstGeom prst="rect">
            <a:avLst/>
          </a:prstGeom>
        </p:spPr>
      </p:pic>
      <p:cxnSp>
        <p:nvCxnSpPr>
          <p:cNvPr id="6" name="Straight Arrow Connector 5"/>
          <p:cNvCxnSpPr/>
          <p:nvPr/>
        </p:nvCxnSpPr>
        <p:spPr>
          <a:xfrm flipV="1">
            <a:off x="9235698" y="2712720"/>
            <a:ext cx="0" cy="14935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6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carefully.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74518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3200" dirty="0">
                <a:solidFill>
                  <a:srgbClr val="002060"/>
                </a:solidFill>
              </a:rPr>
              <a:t>Look at the mathematical words provided.</a:t>
            </a:r>
          </a:p>
          <a:p>
            <a:pPr marL="342900" lvl="0" indent="-342900">
              <a:buFont typeface="Arial" panose="020B0604020202020204" pitchFamily="34" charset="0"/>
              <a:buChar char="•"/>
            </a:pPr>
            <a:r>
              <a:rPr lang="en-GB" sz="3200" dirty="0">
                <a:solidFill>
                  <a:srgbClr val="002060"/>
                </a:solidFill>
              </a:rPr>
              <a:t>Select the word that you think is the odd one out.</a:t>
            </a:r>
          </a:p>
          <a:p>
            <a:pPr marL="342900" lvl="0" indent="-342900">
              <a:buFont typeface="Arial" panose="020B0604020202020204" pitchFamily="34" charset="0"/>
              <a:buChar char="•"/>
            </a:pPr>
            <a:r>
              <a:rPr lang="en-GB" sz="3200" dirty="0">
                <a:solidFill>
                  <a:srgbClr val="002060"/>
                </a:solidFill>
              </a:rPr>
              <a:t>Explain why to a partner. Share and discuss ideas.</a:t>
            </a:r>
          </a:p>
          <a:p>
            <a:pPr lvl="0"/>
            <a:endParaRPr lang="en-GB" sz="3200" dirty="0">
              <a:solidFill>
                <a:srgbClr val="002060"/>
              </a:solidFill>
            </a:endParaRPr>
          </a:p>
          <a:p>
            <a:pPr lvl="0" algn="ctr"/>
            <a:r>
              <a:rPr lang="en-GB" sz="3200" b="1" dirty="0">
                <a:solidFill>
                  <a:srgbClr val="002060"/>
                </a:solidFill>
              </a:rPr>
              <a:t>Which is the odd one out? </a:t>
            </a:r>
          </a:p>
          <a:p>
            <a:pPr algn="ctr"/>
            <a:r>
              <a:rPr lang="en-GB" sz="4800" i="1" dirty="0">
                <a:solidFill>
                  <a:srgbClr val="002060"/>
                </a:solidFill>
              </a:rPr>
              <a:t>obtuse		right		acute      straight</a:t>
            </a:r>
            <a:br>
              <a:rPr lang="en-GB" sz="3200" i="1" dirty="0">
                <a:solidFill>
                  <a:srgbClr val="002060"/>
                </a:solidFill>
              </a:rPr>
            </a:br>
            <a:r>
              <a:rPr lang="en-GB" sz="3200" dirty="0">
                <a:solidFill>
                  <a:srgbClr val="002060"/>
                </a:solidFill>
              </a:rPr>
              <a:t>Use your Charlie Communication skills to explain your reason.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118" y="2494415"/>
            <a:ext cx="1931088" cy="1640939"/>
          </a:xfrm>
          <a:prstGeom prst="rect">
            <a:avLst/>
          </a:prstGeom>
        </p:spPr>
      </p:pic>
    </p:spTree>
    <p:extLst>
      <p:ext uri="{BB962C8B-B14F-4D97-AF65-F5344CB8AC3E}">
        <p14:creationId xmlns:p14="http://schemas.microsoft.com/office/powerpoint/2010/main" val="401717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compare</a:t>
            </a:r>
          </a:p>
          <a:p>
            <a:pPr lvl="0" algn="ctr"/>
            <a:r>
              <a:rPr lang="en-GB" sz="3600" dirty="0">
                <a:solidFill>
                  <a:srgbClr val="002060"/>
                </a:solidFill>
              </a:rPr>
              <a:t>order</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788330" y="2301241"/>
            <a:ext cx="6567173" cy="3581400"/>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644150" y="3496813"/>
            <a:ext cx="2942432"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564113" y="3496813"/>
            <a:ext cx="3143490"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 </a:t>
            </a:r>
            <a:r>
              <a:rPr lang="en-GB" sz="4000" b="1" dirty="0">
                <a:solidFill>
                  <a:srgbClr val="002060"/>
                </a:solidFill>
              </a:rPr>
              <a:t>right angle</a:t>
            </a:r>
            <a:r>
              <a:rPr lang="en-GB" sz="4000" dirty="0">
                <a:solidFill>
                  <a:srgbClr val="002060"/>
                </a:solidFill>
              </a:rPr>
              <a:t>.</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acute angle</a:t>
            </a:r>
            <a:r>
              <a:rPr lang="en-GB" sz="40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obtuse angle</a:t>
            </a:r>
            <a:r>
              <a:rPr lang="en-GB" sz="40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16180</TotalTime>
  <Words>1010</Words>
  <Application>Microsoft Office PowerPoint</Application>
  <PresentationFormat>Widescreen</PresentationFormat>
  <Paragraphs>104</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Model</vt:lpstr>
      <vt:lpstr>Model</vt:lpstr>
      <vt:lpstr>Model</vt:lpstr>
      <vt:lpstr>Apply</vt:lpstr>
      <vt:lpstr>Apply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289</cp:revision>
  <dcterms:created xsi:type="dcterms:W3CDTF">2017-03-29T13:14:03Z</dcterms:created>
  <dcterms:modified xsi:type="dcterms:W3CDTF">2020-04-27T13:21:37Z</dcterms:modified>
</cp:coreProperties>
</file>