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4" r:id="rId3"/>
    <p:sldId id="274" r:id="rId4"/>
    <p:sldId id="422" r:id="rId5"/>
    <p:sldId id="423" r:id="rId6"/>
    <p:sldId id="387" r:id="rId7"/>
    <p:sldId id="388" r:id="rId8"/>
    <p:sldId id="395" r:id="rId9"/>
    <p:sldId id="431" r:id="rId10"/>
    <p:sldId id="424" r:id="rId11"/>
    <p:sldId id="425" r:id="rId12"/>
    <p:sldId id="434" r:id="rId13"/>
    <p:sldId id="426" r:id="rId14"/>
    <p:sldId id="432" r:id="rId15"/>
    <p:sldId id="427" r:id="rId16"/>
    <p:sldId id="428" r:id="rId17"/>
    <p:sldId id="394" r:id="rId18"/>
    <p:sldId id="429" r:id="rId19"/>
    <p:sldId id="420" r:id="rId20"/>
    <p:sldId id="433" r:id="rId21"/>
    <p:sldId id="4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3EF52-3CD2-4CD3-AE40-8243C373796A}" v="126" dt="2019-11-29T11:13: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40465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65573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70881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74614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186487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55369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203794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4268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78477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27423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65096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52311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02323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83427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solidFill>
                  <a:srgbClr val="002060"/>
                </a:solidFill>
              </a:rPr>
              <a:t>Y4 M6e Can identify lines of symmetry in 2-D shapes presented in different orientations</a:t>
            </a:r>
            <a:endParaRPr lang="en-GB" sz="38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identify </a:t>
            </a:r>
            <a:r>
              <a:rPr lang="en-GB" sz="3600" b="1" dirty="0">
                <a:solidFill>
                  <a:srgbClr val="002060"/>
                </a:solidFill>
              </a:rPr>
              <a:t>lines</a:t>
            </a:r>
            <a:r>
              <a:rPr lang="en-GB" sz="3600" dirty="0">
                <a:solidFill>
                  <a:srgbClr val="002060"/>
                </a:solidFill>
              </a:rPr>
              <a:t> of </a:t>
            </a:r>
            <a:r>
              <a:rPr lang="en-GB" sz="3600" b="1" dirty="0">
                <a:solidFill>
                  <a:srgbClr val="002060"/>
                </a:solidFill>
              </a:rPr>
              <a:t>symmetry</a:t>
            </a:r>
            <a:r>
              <a:rPr lang="en-GB" sz="3600" dirty="0">
                <a:solidFill>
                  <a:srgbClr val="002060"/>
                </a:solidFill>
              </a:rPr>
              <a:t>, it is important to understand key vocabulary.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571500" y="3537452"/>
            <a:ext cx="5676900"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b="1" dirty="0">
                <a:solidFill>
                  <a:srgbClr val="002060"/>
                </a:solidFill>
              </a:rPr>
              <a:t>Symmetry</a:t>
            </a:r>
            <a:r>
              <a:rPr lang="en-GB" altLang="en-US" sz="3200" dirty="0">
                <a:solidFill>
                  <a:srgbClr val="002060"/>
                </a:solidFill>
              </a:rPr>
              <a:t> is where one half of the shape is the </a:t>
            </a:r>
            <a:r>
              <a:rPr lang="en-GB" altLang="en-US" sz="3200" b="1" dirty="0">
                <a:solidFill>
                  <a:srgbClr val="002060"/>
                </a:solidFill>
              </a:rPr>
              <a:t>reflection</a:t>
            </a:r>
            <a:r>
              <a:rPr lang="en-GB" altLang="en-US" sz="3200" dirty="0">
                <a:solidFill>
                  <a:srgbClr val="002060"/>
                </a:solidFill>
              </a:rPr>
              <a:t> of the other half. This means you could fold the shape and have </a:t>
            </a:r>
            <a:r>
              <a:rPr lang="en-GB" altLang="en-US" sz="3200" b="1" dirty="0">
                <a:solidFill>
                  <a:srgbClr val="002060"/>
                </a:solidFill>
              </a:rPr>
              <a:t>both halves match exactly</a:t>
            </a:r>
            <a:r>
              <a:rPr lang="en-GB" altLang="en-US" sz="3200" dirty="0">
                <a:solidFill>
                  <a:srgbClr val="002060"/>
                </a:solidFill>
              </a:rPr>
              <a:t>. </a:t>
            </a:r>
            <a:r>
              <a:rPr lang="en-GB" sz="3200" dirty="0">
                <a:solidFill>
                  <a:srgbClr val="002060"/>
                </a:solidFill>
              </a:rPr>
              <a:t> </a:t>
            </a:r>
          </a:p>
        </p:txBody>
      </p:sp>
      <p:pic>
        <p:nvPicPr>
          <p:cNvPr id="11" name="Picture 10">
            <a:extLst>
              <a:ext uri="{FF2B5EF4-FFF2-40B4-BE49-F238E27FC236}">
                <a16:creationId xmlns:a16="http://schemas.microsoft.com/office/drawing/2014/main" id="{095B51B5-BC7A-4EB6-95CB-B8D18F044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3006" y="3446773"/>
            <a:ext cx="3017535" cy="3017535"/>
          </a:xfrm>
          <a:prstGeom prst="rect">
            <a:avLst/>
          </a:prstGeom>
        </p:spPr>
      </p:pic>
    </p:spTree>
    <p:extLst>
      <p:ext uri="{BB962C8B-B14F-4D97-AF65-F5344CB8AC3E}">
        <p14:creationId xmlns:p14="http://schemas.microsoft.com/office/powerpoint/2010/main" val="238175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209020" cy="106340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b="1" dirty="0">
                <a:solidFill>
                  <a:srgbClr val="002060"/>
                </a:solidFill>
              </a:rPr>
              <a:t>Symmetry</a:t>
            </a:r>
            <a:r>
              <a:rPr lang="en-GB" altLang="en-US" sz="2800" dirty="0">
                <a:solidFill>
                  <a:srgbClr val="002060"/>
                </a:solidFill>
              </a:rPr>
              <a:t> is where one half of the shape is the </a:t>
            </a:r>
            <a:r>
              <a:rPr lang="en-GB" altLang="en-US" sz="2800" b="1" dirty="0">
                <a:solidFill>
                  <a:srgbClr val="002060"/>
                </a:solidFill>
              </a:rPr>
              <a:t>reflection</a:t>
            </a:r>
            <a:r>
              <a:rPr lang="en-GB" altLang="en-US" sz="2800" dirty="0">
                <a:solidFill>
                  <a:srgbClr val="002060"/>
                </a:solidFill>
              </a:rPr>
              <a:t> of the other half. This means you could fold the shape and have </a:t>
            </a:r>
            <a:r>
              <a:rPr lang="en-GB" altLang="en-US" sz="2800" b="1" dirty="0">
                <a:solidFill>
                  <a:srgbClr val="002060"/>
                </a:solidFill>
              </a:rPr>
              <a:t>both halves match exactly</a:t>
            </a:r>
            <a:r>
              <a:rPr lang="en-GB" altLang="en-US" sz="2800" dirty="0">
                <a:solidFill>
                  <a:srgbClr val="002060"/>
                </a:solidFill>
              </a:rPr>
              <a:t>. </a:t>
            </a:r>
            <a:r>
              <a:rPr lang="en-GB" sz="2800" dirty="0">
                <a:solidFill>
                  <a:srgbClr val="002060"/>
                </a:solidFill>
              </a:rPr>
              <a:t>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702403" y="3304789"/>
            <a:ext cx="5016472" cy="323329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000" dirty="0">
                <a:solidFill>
                  <a:srgbClr val="002060"/>
                </a:solidFill>
              </a:rPr>
              <a:t>This is an example of a </a:t>
            </a:r>
            <a:r>
              <a:rPr lang="en-GB" altLang="en-US" sz="4000" b="1" dirty="0">
                <a:solidFill>
                  <a:srgbClr val="FF0000"/>
                </a:solidFill>
              </a:rPr>
              <a:t>horizontal</a:t>
            </a:r>
            <a:r>
              <a:rPr lang="en-GB" altLang="en-US" sz="4000" b="1" dirty="0">
                <a:solidFill>
                  <a:srgbClr val="002060"/>
                </a:solidFill>
              </a:rPr>
              <a:t> line and a </a:t>
            </a:r>
            <a:r>
              <a:rPr lang="en-GB" altLang="en-US" sz="4000" b="1" dirty="0">
                <a:solidFill>
                  <a:srgbClr val="00B050"/>
                </a:solidFill>
              </a:rPr>
              <a:t>vertical</a:t>
            </a:r>
            <a:r>
              <a:rPr lang="en-GB" altLang="en-US" sz="4000" b="1" dirty="0">
                <a:solidFill>
                  <a:srgbClr val="002060"/>
                </a:solidFill>
              </a:rPr>
              <a:t> line </a:t>
            </a:r>
            <a:r>
              <a:rPr lang="en-GB" altLang="en-US" sz="4000" dirty="0">
                <a:solidFill>
                  <a:srgbClr val="002060"/>
                </a:solidFill>
              </a:rPr>
              <a:t>of </a:t>
            </a:r>
            <a:r>
              <a:rPr lang="en-GB" altLang="en-US" sz="4000" b="1" dirty="0">
                <a:solidFill>
                  <a:srgbClr val="002060"/>
                </a:solidFill>
              </a:rPr>
              <a:t>symmetry</a:t>
            </a:r>
            <a:r>
              <a:rPr lang="en-GB" altLang="en-US" sz="4000" dirty="0">
                <a:solidFill>
                  <a:srgbClr val="002060"/>
                </a:solidFill>
              </a:rPr>
              <a:t> in a circle.</a:t>
            </a:r>
            <a:endParaRPr lang="en-GB" sz="4000" dirty="0">
              <a:solidFill>
                <a:srgbClr val="002060"/>
              </a:solidFill>
            </a:endParaRPr>
          </a:p>
        </p:txBody>
      </p:sp>
      <p:sp>
        <p:nvSpPr>
          <p:cNvPr id="8" name="Oval 7">
            <a:extLst>
              <a:ext uri="{FF2B5EF4-FFF2-40B4-BE49-F238E27FC236}">
                <a16:creationId xmlns:a16="http://schemas.microsoft.com/office/drawing/2014/main" id="{B17F041F-27FA-4FE7-96C7-6D83E605DA5F}"/>
              </a:ext>
            </a:extLst>
          </p:cNvPr>
          <p:cNvSpPr/>
          <p:nvPr/>
        </p:nvSpPr>
        <p:spPr>
          <a:xfrm>
            <a:off x="8008620" y="3537452"/>
            <a:ext cx="2697481" cy="24211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EB0425DE-3F3A-42C5-9099-D0F4D9C0D853}"/>
              </a:ext>
            </a:extLst>
          </p:cNvPr>
          <p:cNvCxnSpPr>
            <a:cxnSpLocks/>
          </p:cNvCxnSpPr>
          <p:nvPr/>
        </p:nvCxnSpPr>
        <p:spPr>
          <a:xfrm flipH="1" flipV="1">
            <a:off x="7455085" y="4723667"/>
            <a:ext cx="3804549" cy="4869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0425DE-3F3A-42C5-9099-D0F4D9C0D853}"/>
              </a:ext>
            </a:extLst>
          </p:cNvPr>
          <p:cNvCxnSpPr>
            <a:cxnSpLocks/>
          </p:cNvCxnSpPr>
          <p:nvPr/>
        </p:nvCxnSpPr>
        <p:spPr>
          <a:xfrm flipH="1" flipV="1">
            <a:off x="9357362" y="3239175"/>
            <a:ext cx="1" cy="3066379"/>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9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52D3558-0E02-499F-9B20-1CCC2B065B5C}"/>
              </a:ext>
            </a:extLst>
          </p:cNvPr>
          <p:cNvSpPr/>
          <p:nvPr/>
        </p:nvSpPr>
        <p:spPr>
          <a:xfrm>
            <a:off x="2247529" y="5199307"/>
            <a:ext cx="1296144" cy="11533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7909405" y="5209996"/>
            <a:ext cx="2668257" cy="1203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1209020" cy="106340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b="1" dirty="0">
                <a:solidFill>
                  <a:srgbClr val="002060"/>
                </a:solidFill>
              </a:rPr>
              <a:t>Symmetry</a:t>
            </a:r>
            <a:r>
              <a:rPr lang="en-GB" altLang="en-US" sz="2800" dirty="0">
                <a:solidFill>
                  <a:srgbClr val="002060"/>
                </a:solidFill>
              </a:rPr>
              <a:t> is where one half of the shape is the </a:t>
            </a:r>
            <a:r>
              <a:rPr lang="en-GB" altLang="en-US" sz="2800" b="1" dirty="0">
                <a:solidFill>
                  <a:srgbClr val="002060"/>
                </a:solidFill>
              </a:rPr>
              <a:t>reflection</a:t>
            </a:r>
            <a:r>
              <a:rPr lang="en-GB" altLang="en-US" sz="2800" dirty="0">
                <a:solidFill>
                  <a:srgbClr val="002060"/>
                </a:solidFill>
              </a:rPr>
              <a:t> of the other half. This means you could fold the shape and have </a:t>
            </a:r>
            <a:r>
              <a:rPr lang="en-GB" altLang="en-US" sz="2800" b="1" dirty="0">
                <a:solidFill>
                  <a:srgbClr val="002060"/>
                </a:solidFill>
              </a:rPr>
              <a:t>both halves match exactly</a:t>
            </a:r>
            <a:r>
              <a:rPr lang="en-GB" altLang="en-US" sz="2800" dirty="0">
                <a:solidFill>
                  <a:srgbClr val="002060"/>
                </a:solidFill>
              </a:rPr>
              <a:t>. </a:t>
            </a:r>
            <a:r>
              <a:rPr lang="en-GB" sz="2800" dirty="0">
                <a:solidFill>
                  <a:srgbClr val="002060"/>
                </a:solidFill>
              </a:rPr>
              <a:t>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571500" y="3329995"/>
            <a:ext cx="5016472" cy="13944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rPr>
              <a:t>This is an example of a </a:t>
            </a:r>
            <a:r>
              <a:rPr lang="en-GB" altLang="en-US" sz="2800" b="1" dirty="0">
                <a:solidFill>
                  <a:srgbClr val="FF0000"/>
                </a:solidFill>
              </a:rPr>
              <a:t>diagonal</a:t>
            </a:r>
            <a:r>
              <a:rPr lang="en-GB" altLang="en-US" sz="2800" dirty="0">
                <a:solidFill>
                  <a:srgbClr val="002060"/>
                </a:solidFill>
              </a:rPr>
              <a:t> </a:t>
            </a:r>
            <a:r>
              <a:rPr lang="en-GB" altLang="en-US" sz="2800" b="1" dirty="0">
                <a:solidFill>
                  <a:srgbClr val="002060"/>
                </a:solidFill>
              </a:rPr>
              <a:t>line of symmetry </a:t>
            </a:r>
            <a:r>
              <a:rPr lang="en-GB" altLang="en-US" sz="2800" dirty="0">
                <a:solidFill>
                  <a:srgbClr val="002060"/>
                </a:solidFill>
              </a:rPr>
              <a:t>as both halves match exactly.</a:t>
            </a:r>
            <a:endParaRPr lang="en-GB" sz="2800" dirty="0">
              <a:solidFill>
                <a:srgbClr val="002060"/>
              </a:solidFill>
            </a:endParaRPr>
          </a:p>
        </p:txBody>
      </p:sp>
      <p:cxnSp>
        <p:nvCxnSpPr>
          <p:cNvPr id="10" name="Straight Connector 9">
            <a:extLst>
              <a:ext uri="{FF2B5EF4-FFF2-40B4-BE49-F238E27FC236}">
                <a16:creationId xmlns:a16="http://schemas.microsoft.com/office/drawing/2014/main" id="{EB0425DE-3F3A-42C5-9099-D0F4D9C0D853}"/>
              </a:ext>
            </a:extLst>
          </p:cNvPr>
          <p:cNvCxnSpPr>
            <a:cxnSpLocks/>
          </p:cNvCxnSpPr>
          <p:nvPr/>
        </p:nvCxnSpPr>
        <p:spPr>
          <a:xfrm flipH="1">
            <a:off x="1935481" y="4998720"/>
            <a:ext cx="1920240" cy="155448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675A7142-34F1-4E54-A85B-FF703025B360}"/>
              </a:ext>
            </a:extLst>
          </p:cNvPr>
          <p:cNvSpPr/>
          <p:nvPr/>
        </p:nvSpPr>
        <p:spPr>
          <a:xfrm>
            <a:off x="6032528" y="3329995"/>
            <a:ext cx="5656551" cy="13944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rPr>
              <a:t>This is an example of a </a:t>
            </a:r>
            <a:r>
              <a:rPr lang="en-GB" altLang="en-US" sz="2800" b="1" dirty="0">
                <a:solidFill>
                  <a:srgbClr val="00B050"/>
                </a:solidFill>
              </a:rPr>
              <a:t>diagonal</a:t>
            </a:r>
            <a:r>
              <a:rPr lang="en-GB" altLang="en-US" sz="2800" dirty="0">
                <a:solidFill>
                  <a:srgbClr val="002060"/>
                </a:solidFill>
              </a:rPr>
              <a:t> </a:t>
            </a:r>
            <a:r>
              <a:rPr lang="en-GB" altLang="en-US" sz="2800" b="1" dirty="0">
                <a:solidFill>
                  <a:srgbClr val="002060"/>
                </a:solidFill>
              </a:rPr>
              <a:t>line </a:t>
            </a:r>
            <a:r>
              <a:rPr lang="en-GB" altLang="en-US" sz="2800" dirty="0">
                <a:solidFill>
                  <a:srgbClr val="002060"/>
                </a:solidFill>
              </a:rPr>
              <a:t>which </a:t>
            </a:r>
            <a:r>
              <a:rPr lang="en-GB" altLang="en-US" sz="2800" u="sng" dirty="0">
                <a:solidFill>
                  <a:srgbClr val="002060"/>
                </a:solidFill>
              </a:rPr>
              <a:t>does not </a:t>
            </a:r>
            <a:r>
              <a:rPr lang="en-GB" altLang="en-US" sz="2800" dirty="0">
                <a:solidFill>
                  <a:srgbClr val="002060"/>
                </a:solidFill>
              </a:rPr>
              <a:t>show symmetry as both halves </a:t>
            </a:r>
            <a:r>
              <a:rPr lang="en-GB" altLang="en-US" sz="2800" u="sng" dirty="0">
                <a:solidFill>
                  <a:srgbClr val="002060"/>
                </a:solidFill>
              </a:rPr>
              <a:t>do not </a:t>
            </a:r>
            <a:r>
              <a:rPr lang="en-GB" altLang="en-US" sz="2800" dirty="0">
                <a:solidFill>
                  <a:srgbClr val="002060"/>
                </a:solidFill>
              </a:rPr>
              <a:t>match exactly.</a:t>
            </a:r>
            <a:endParaRPr lang="en-GB" sz="2800" dirty="0">
              <a:solidFill>
                <a:srgbClr val="002060"/>
              </a:solidFill>
            </a:endParaRPr>
          </a:p>
        </p:txBody>
      </p:sp>
      <p:cxnSp>
        <p:nvCxnSpPr>
          <p:cNvPr id="16" name="Straight Connector 15">
            <a:extLst>
              <a:ext uri="{FF2B5EF4-FFF2-40B4-BE49-F238E27FC236}">
                <a16:creationId xmlns:a16="http://schemas.microsoft.com/office/drawing/2014/main" id="{EB0425DE-3F3A-42C5-9099-D0F4D9C0D853}"/>
              </a:ext>
            </a:extLst>
          </p:cNvPr>
          <p:cNvCxnSpPr>
            <a:cxnSpLocks/>
          </p:cNvCxnSpPr>
          <p:nvPr/>
        </p:nvCxnSpPr>
        <p:spPr>
          <a:xfrm flipH="1">
            <a:off x="7391874" y="5044440"/>
            <a:ext cx="3611406" cy="155448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39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01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solidFill>
                  <a:srgbClr val="002060"/>
                </a:solidFill>
              </a:rPr>
              <a:t>A mirror can also be used to identify a line of symmetry. </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25111" r="52344" b="8044"/>
          <a:stretch/>
        </p:blipFill>
        <p:spPr>
          <a:xfrm rot="16200000">
            <a:off x="160464" y="3631709"/>
            <a:ext cx="3745706" cy="216508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07" t="24399" r="879" b="8756"/>
          <a:stretch/>
        </p:blipFill>
        <p:spPr>
          <a:xfrm rot="16200000">
            <a:off x="8339341" y="3703983"/>
            <a:ext cx="3745706" cy="2088044"/>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3810933" y="2826156"/>
            <a:ext cx="4662164" cy="1806804"/>
          </a:xfrm>
          <a:prstGeom prst="wedgeRectCallout">
            <a:avLst>
              <a:gd name="adj1" fmla="val -74323"/>
              <a:gd name="adj2" fmla="val 482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These are examples of </a:t>
            </a:r>
            <a:r>
              <a:rPr lang="en-GB" sz="3200" b="1" dirty="0">
                <a:solidFill>
                  <a:srgbClr val="002060"/>
                </a:solidFill>
              </a:rPr>
              <a:t>horizontal lines </a:t>
            </a:r>
            <a:r>
              <a:rPr lang="en-GB" sz="3200" dirty="0">
                <a:solidFill>
                  <a:srgbClr val="002060"/>
                </a:solidFill>
              </a:rPr>
              <a:t>of </a:t>
            </a:r>
            <a:r>
              <a:rPr lang="en-GB" sz="3200" b="1" dirty="0">
                <a:solidFill>
                  <a:srgbClr val="002060"/>
                </a:solidFill>
              </a:rPr>
              <a:t>symmetry</a:t>
            </a:r>
            <a:r>
              <a:rPr lang="en-GB" sz="3200" dirty="0">
                <a:solidFill>
                  <a:srgbClr val="002060"/>
                </a:solidFill>
              </a:rPr>
              <a:t> in a 2-D shape.</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3810933" y="4968254"/>
            <a:ext cx="4662164" cy="1652604"/>
          </a:xfrm>
          <a:prstGeom prst="wedgeRectCallout">
            <a:avLst>
              <a:gd name="adj1" fmla="val 67546"/>
              <a:gd name="adj2" fmla="val -6058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lighter blue side shows the mirrored reflection.</a:t>
            </a:r>
          </a:p>
        </p:txBody>
      </p:sp>
    </p:spTree>
    <p:extLst>
      <p:ext uri="{BB962C8B-B14F-4D97-AF65-F5344CB8AC3E}">
        <p14:creationId xmlns:p14="http://schemas.microsoft.com/office/powerpoint/2010/main" val="28839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701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600" dirty="0">
                <a:solidFill>
                  <a:srgbClr val="002060"/>
                </a:solidFill>
              </a:rPr>
              <a:t>A mirror can also be used to identify a line of symmetry. </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25111" r="74336" b="8044"/>
          <a:stretch/>
        </p:blipFill>
        <p:spPr>
          <a:xfrm>
            <a:off x="979427" y="4748004"/>
            <a:ext cx="1655979" cy="177738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07" t="25578" r="25653" b="8756"/>
          <a:stretch/>
        </p:blipFill>
        <p:spPr>
          <a:xfrm>
            <a:off x="9789453" y="2773314"/>
            <a:ext cx="1576418" cy="1731216"/>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3810933" y="2826156"/>
            <a:ext cx="4662164" cy="1806804"/>
          </a:xfrm>
          <a:prstGeom prst="wedgeRectCallout">
            <a:avLst>
              <a:gd name="adj1" fmla="val -74323"/>
              <a:gd name="adj2" fmla="val 482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These are examples of </a:t>
            </a:r>
            <a:r>
              <a:rPr lang="en-GB" sz="3200" b="1" dirty="0">
                <a:solidFill>
                  <a:srgbClr val="002060"/>
                </a:solidFill>
              </a:rPr>
              <a:t>vertical lines </a:t>
            </a:r>
            <a:r>
              <a:rPr lang="en-GB" sz="3200" dirty="0">
                <a:solidFill>
                  <a:srgbClr val="002060"/>
                </a:solidFill>
              </a:rPr>
              <a:t>of </a:t>
            </a:r>
            <a:r>
              <a:rPr lang="en-GB" sz="3200" b="1" dirty="0">
                <a:solidFill>
                  <a:srgbClr val="002060"/>
                </a:solidFill>
              </a:rPr>
              <a:t>symmetry</a:t>
            </a:r>
            <a:r>
              <a:rPr lang="en-GB" sz="3200" dirty="0">
                <a:solidFill>
                  <a:srgbClr val="002060"/>
                </a:solidFill>
              </a:rPr>
              <a:t> in a 2-D shape.</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3810933" y="4968254"/>
            <a:ext cx="4662164" cy="1652604"/>
          </a:xfrm>
          <a:prstGeom prst="wedgeRectCallout">
            <a:avLst>
              <a:gd name="adj1" fmla="val 67546"/>
              <a:gd name="adj2" fmla="val -6058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lighter blue side shows the mirrored reflection.</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4760" t="25111" r="52344" b="8044"/>
          <a:stretch/>
        </p:blipFill>
        <p:spPr>
          <a:xfrm>
            <a:off x="1229019" y="2875151"/>
            <a:ext cx="1406387" cy="16920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74228" t="24399" r="879" b="8756"/>
          <a:stretch/>
        </p:blipFill>
        <p:spPr>
          <a:xfrm>
            <a:off x="9719463" y="4793738"/>
            <a:ext cx="1592550" cy="1762310"/>
          </a:xfrm>
          <a:prstGeom prst="rect">
            <a:avLst/>
          </a:prstGeom>
        </p:spPr>
      </p:pic>
    </p:spTree>
    <p:extLst>
      <p:ext uri="{BB962C8B-B14F-4D97-AF65-F5344CB8AC3E}">
        <p14:creationId xmlns:p14="http://schemas.microsoft.com/office/powerpoint/2010/main" val="42488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1277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Regular </a:t>
            </a:r>
            <a:r>
              <a:rPr lang="en-GB" sz="3600" b="1" dirty="0">
                <a:solidFill>
                  <a:srgbClr val="002060"/>
                </a:solidFill>
              </a:rPr>
              <a:t>polygons</a:t>
            </a:r>
            <a:r>
              <a:rPr lang="en-GB" sz="3600" dirty="0">
                <a:solidFill>
                  <a:srgbClr val="002060"/>
                </a:solidFill>
              </a:rPr>
              <a:t> (where all of the sides are equal in length) will always have </a:t>
            </a:r>
            <a:r>
              <a:rPr lang="en-GB" sz="3600" b="1" dirty="0">
                <a:solidFill>
                  <a:srgbClr val="002060"/>
                </a:solidFill>
              </a:rPr>
              <a:t>at least one line of symmetry.</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519042" y="3303672"/>
            <a:ext cx="3463404" cy="33518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Here are some examples of regular </a:t>
            </a:r>
            <a:r>
              <a:rPr lang="en-GB" sz="3200" b="1" dirty="0">
                <a:solidFill>
                  <a:srgbClr val="002060"/>
                </a:solidFill>
              </a:rPr>
              <a:t>polygons</a:t>
            </a:r>
            <a:r>
              <a:rPr lang="en-GB" sz="3200" dirty="0">
                <a:solidFill>
                  <a:srgbClr val="002060"/>
                </a:solidFill>
              </a:rPr>
              <a:t> with a </a:t>
            </a:r>
            <a:r>
              <a:rPr lang="en-GB" sz="3200" b="1" dirty="0">
                <a:solidFill>
                  <a:srgbClr val="FF0000"/>
                </a:solidFill>
              </a:rPr>
              <a:t>horizontal</a:t>
            </a:r>
            <a:r>
              <a:rPr lang="en-GB" sz="3200" b="1" dirty="0">
                <a:solidFill>
                  <a:srgbClr val="002060"/>
                </a:solidFill>
              </a:rPr>
              <a:t>  and a </a:t>
            </a:r>
            <a:r>
              <a:rPr lang="en-GB" sz="3200" b="1" dirty="0">
                <a:solidFill>
                  <a:srgbClr val="00B050"/>
                </a:solidFill>
              </a:rPr>
              <a:t>vertical</a:t>
            </a:r>
            <a:r>
              <a:rPr lang="en-GB" sz="3200" b="1" dirty="0">
                <a:solidFill>
                  <a:srgbClr val="002060"/>
                </a:solidFill>
              </a:rPr>
              <a:t> line </a:t>
            </a:r>
            <a:r>
              <a:rPr lang="en-GB" sz="3200" dirty="0">
                <a:solidFill>
                  <a:srgbClr val="002060"/>
                </a:solidFill>
              </a:rPr>
              <a:t>of </a:t>
            </a:r>
            <a:r>
              <a:rPr lang="en-GB" sz="3200" b="1" dirty="0">
                <a:solidFill>
                  <a:srgbClr val="002060"/>
                </a:solidFill>
              </a:rPr>
              <a:t>symmetry</a:t>
            </a:r>
            <a:r>
              <a:rPr lang="en-GB" sz="3200" dirty="0">
                <a:solidFill>
                  <a:srgbClr val="002060"/>
                </a:solidFill>
              </a:rPr>
              <a:t>.</a:t>
            </a:r>
          </a:p>
        </p:txBody>
      </p:sp>
      <p:sp>
        <p:nvSpPr>
          <p:cNvPr id="14" name="Octagon 13">
            <a:extLst>
              <a:ext uri="{FF2B5EF4-FFF2-40B4-BE49-F238E27FC236}">
                <a16:creationId xmlns:a16="http://schemas.microsoft.com/office/drawing/2014/main" id="{9A17303A-5998-4F80-A127-465036D26C6D}"/>
              </a:ext>
            </a:extLst>
          </p:cNvPr>
          <p:cNvSpPr/>
          <p:nvPr/>
        </p:nvSpPr>
        <p:spPr>
          <a:xfrm>
            <a:off x="4755080" y="4857185"/>
            <a:ext cx="1693872" cy="1522842"/>
          </a:xfrm>
          <a:prstGeom prst="oct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p:txBody>
      </p:sp>
      <p:sp>
        <p:nvSpPr>
          <p:cNvPr id="15" name="Hexagon 14">
            <a:extLst>
              <a:ext uri="{FF2B5EF4-FFF2-40B4-BE49-F238E27FC236}">
                <a16:creationId xmlns:a16="http://schemas.microsoft.com/office/drawing/2014/main" id="{2F81870E-C66F-4E6A-8B05-D1500AA003DB}"/>
              </a:ext>
            </a:extLst>
          </p:cNvPr>
          <p:cNvSpPr/>
          <p:nvPr/>
        </p:nvSpPr>
        <p:spPr>
          <a:xfrm>
            <a:off x="10533647" y="3472561"/>
            <a:ext cx="1122779" cy="1075096"/>
          </a:xfrm>
          <a:prstGeom prst="hexagon">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8FC47C2-F2B7-4FD0-82C8-8AAC778CCEF9}"/>
              </a:ext>
            </a:extLst>
          </p:cNvPr>
          <p:cNvSpPr/>
          <p:nvPr/>
        </p:nvSpPr>
        <p:spPr>
          <a:xfrm rot="16200000">
            <a:off x="7961498" y="4914848"/>
            <a:ext cx="2160240" cy="9361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52D3558-0E02-499F-9B20-1CCC2B065B5C}"/>
              </a:ext>
            </a:extLst>
          </p:cNvPr>
          <p:cNvSpPr/>
          <p:nvPr/>
        </p:nvSpPr>
        <p:spPr>
          <a:xfrm>
            <a:off x="6420154" y="3303672"/>
            <a:ext cx="1296144" cy="11533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EB0425DE-3F3A-42C5-9099-D0F4D9C0D853}"/>
              </a:ext>
            </a:extLst>
          </p:cNvPr>
          <p:cNvCxnSpPr>
            <a:cxnSpLocks/>
          </p:cNvCxnSpPr>
          <p:nvPr/>
        </p:nvCxnSpPr>
        <p:spPr>
          <a:xfrm flipH="1" flipV="1">
            <a:off x="8114025" y="5371946"/>
            <a:ext cx="1855185" cy="109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B0425DE-3F3A-42C5-9099-D0F4D9C0D853}"/>
              </a:ext>
            </a:extLst>
          </p:cNvPr>
          <p:cNvCxnSpPr>
            <a:cxnSpLocks/>
          </p:cNvCxnSpPr>
          <p:nvPr/>
        </p:nvCxnSpPr>
        <p:spPr>
          <a:xfrm flipH="1" flipV="1">
            <a:off x="10294775" y="4010109"/>
            <a:ext cx="1600522" cy="485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0425DE-3F3A-42C5-9099-D0F4D9C0D853}"/>
              </a:ext>
            </a:extLst>
          </p:cNvPr>
          <p:cNvCxnSpPr>
            <a:cxnSpLocks/>
          </p:cNvCxnSpPr>
          <p:nvPr/>
        </p:nvCxnSpPr>
        <p:spPr>
          <a:xfrm flipH="1">
            <a:off x="4365577" y="5630987"/>
            <a:ext cx="2472878" cy="318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0425DE-3F3A-42C5-9099-D0F4D9C0D853}"/>
              </a:ext>
            </a:extLst>
          </p:cNvPr>
          <p:cNvCxnSpPr>
            <a:cxnSpLocks/>
          </p:cNvCxnSpPr>
          <p:nvPr/>
        </p:nvCxnSpPr>
        <p:spPr>
          <a:xfrm flipH="1" flipV="1">
            <a:off x="5856544" y="3856503"/>
            <a:ext cx="2423363"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0425DE-3F3A-42C5-9099-D0F4D9C0D853}"/>
              </a:ext>
            </a:extLst>
          </p:cNvPr>
          <p:cNvCxnSpPr>
            <a:cxnSpLocks/>
          </p:cNvCxnSpPr>
          <p:nvPr/>
        </p:nvCxnSpPr>
        <p:spPr>
          <a:xfrm flipH="1" flipV="1">
            <a:off x="9066011" y="4076245"/>
            <a:ext cx="1" cy="261331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425DE-3F3A-42C5-9099-D0F4D9C0D853}"/>
              </a:ext>
            </a:extLst>
          </p:cNvPr>
          <p:cNvCxnSpPr>
            <a:cxnSpLocks/>
          </p:cNvCxnSpPr>
          <p:nvPr/>
        </p:nvCxnSpPr>
        <p:spPr>
          <a:xfrm flipV="1">
            <a:off x="11095036" y="3303673"/>
            <a:ext cx="0" cy="1631807"/>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0425DE-3F3A-42C5-9099-D0F4D9C0D853}"/>
              </a:ext>
            </a:extLst>
          </p:cNvPr>
          <p:cNvCxnSpPr>
            <a:cxnSpLocks/>
          </p:cNvCxnSpPr>
          <p:nvPr/>
        </p:nvCxnSpPr>
        <p:spPr>
          <a:xfrm flipV="1">
            <a:off x="7105930" y="3014468"/>
            <a:ext cx="1" cy="1755652"/>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0425DE-3F3A-42C5-9099-D0F4D9C0D853}"/>
              </a:ext>
            </a:extLst>
          </p:cNvPr>
          <p:cNvCxnSpPr>
            <a:cxnSpLocks/>
          </p:cNvCxnSpPr>
          <p:nvPr/>
        </p:nvCxnSpPr>
        <p:spPr>
          <a:xfrm flipV="1">
            <a:off x="5610322" y="4547657"/>
            <a:ext cx="0" cy="2141899"/>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85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684520" y="4191000"/>
            <a:ext cx="2560320" cy="147828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entagon 38">
            <a:extLst>
              <a:ext uri="{FF2B5EF4-FFF2-40B4-BE49-F238E27FC236}">
                <a16:creationId xmlns:a16="http://schemas.microsoft.com/office/drawing/2014/main" id="{458CBFE8-AD74-4F9F-9E08-195FAE684A42}"/>
              </a:ext>
            </a:extLst>
          </p:cNvPr>
          <p:cNvSpPr/>
          <p:nvPr/>
        </p:nvSpPr>
        <p:spPr>
          <a:xfrm>
            <a:off x="8636717" y="3618369"/>
            <a:ext cx="2675296" cy="2193985"/>
          </a:xfrm>
          <a:prstGeom prst="pentag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1277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Regular </a:t>
            </a:r>
            <a:r>
              <a:rPr lang="en-GB" sz="3600" b="1" dirty="0">
                <a:solidFill>
                  <a:srgbClr val="002060"/>
                </a:solidFill>
              </a:rPr>
              <a:t>polygons</a:t>
            </a:r>
            <a:r>
              <a:rPr lang="en-GB" sz="3600" dirty="0">
                <a:solidFill>
                  <a:srgbClr val="002060"/>
                </a:solidFill>
              </a:rPr>
              <a:t> (where all of the sides are equal in length) will always have </a:t>
            </a:r>
            <a:r>
              <a:rPr lang="en-GB" sz="3600" b="1" dirty="0">
                <a:solidFill>
                  <a:srgbClr val="002060"/>
                </a:solidFill>
              </a:rPr>
              <a:t>at least one line of symmetry.</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519042" y="3303672"/>
            <a:ext cx="4433958" cy="33518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Sometimes, shapes will only have one line of symmetry – either a </a:t>
            </a:r>
            <a:r>
              <a:rPr lang="en-GB" sz="3200" b="1" dirty="0">
                <a:solidFill>
                  <a:srgbClr val="FF0000"/>
                </a:solidFill>
              </a:rPr>
              <a:t>horizontal </a:t>
            </a:r>
            <a:r>
              <a:rPr lang="en-GB" sz="3200" b="1" dirty="0">
                <a:solidFill>
                  <a:srgbClr val="002060"/>
                </a:solidFill>
              </a:rPr>
              <a:t>line </a:t>
            </a:r>
            <a:r>
              <a:rPr lang="en-GB" sz="3200" dirty="0">
                <a:solidFill>
                  <a:srgbClr val="002060"/>
                </a:solidFill>
              </a:rPr>
              <a:t>or a </a:t>
            </a:r>
            <a:r>
              <a:rPr lang="en-GB" sz="3200" b="1" dirty="0">
                <a:solidFill>
                  <a:srgbClr val="00B050"/>
                </a:solidFill>
              </a:rPr>
              <a:t>vertical</a:t>
            </a:r>
            <a:r>
              <a:rPr lang="en-GB" sz="3200" b="1" dirty="0">
                <a:solidFill>
                  <a:srgbClr val="002060"/>
                </a:solidFill>
              </a:rPr>
              <a:t> line </a:t>
            </a:r>
            <a:r>
              <a:rPr lang="en-GB" sz="3200" dirty="0">
                <a:solidFill>
                  <a:srgbClr val="002060"/>
                </a:solidFill>
              </a:rPr>
              <a:t>of </a:t>
            </a:r>
            <a:r>
              <a:rPr lang="en-GB" sz="3200" b="1" dirty="0">
                <a:solidFill>
                  <a:srgbClr val="002060"/>
                </a:solidFill>
              </a:rPr>
              <a:t>symmetry</a:t>
            </a:r>
            <a:r>
              <a:rPr lang="en-GB" sz="3200" dirty="0">
                <a:solidFill>
                  <a:srgbClr val="002060"/>
                </a:solidFill>
              </a:rPr>
              <a:t>. </a:t>
            </a:r>
          </a:p>
        </p:txBody>
      </p:sp>
      <p:cxnSp>
        <p:nvCxnSpPr>
          <p:cNvPr id="21" name="Straight Connector 20">
            <a:extLst>
              <a:ext uri="{FF2B5EF4-FFF2-40B4-BE49-F238E27FC236}">
                <a16:creationId xmlns:a16="http://schemas.microsoft.com/office/drawing/2014/main" id="{EB0425DE-3F3A-42C5-9099-D0F4D9C0D853}"/>
              </a:ext>
            </a:extLst>
          </p:cNvPr>
          <p:cNvCxnSpPr>
            <a:cxnSpLocks/>
          </p:cNvCxnSpPr>
          <p:nvPr/>
        </p:nvCxnSpPr>
        <p:spPr>
          <a:xfrm flipH="1">
            <a:off x="5344878" y="4945230"/>
            <a:ext cx="3113322" cy="1912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0425DE-3F3A-42C5-9099-D0F4D9C0D853}"/>
              </a:ext>
            </a:extLst>
          </p:cNvPr>
          <p:cNvCxnSpPr>
            <a:cxnSpLocks/>
          </p:cNvCxnSpPr>
          <p:nvPr/>
        </p:nvCxnSpPr>
        <p:spPr>
          <a:xfrm flipH="1" flipV="1">
            <a:off x="9989606" y="3303672"/>
            <a:ext cx="1" cy="3066379"/>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84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0481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Identify and draw the </a:t>
            </a:r>
            <a:r>
              <a:rPr lang="en-GB" sz="3200" b="1" dirty="0">
                <a:solidFill>
                  <a:srgbClr val="002060"/>
                </a:solidFill>
              </a:rPr>
              <a:t>horizontal lines,</a:t>
            </a:r>
            <a:r>
              <a:rPr lang="en-GB" sz="3200" dirty="0">
                <a:solidFill>
                  <a:srgbClr val="002060"/>
                </a:solidFill>
              </a:rPr>
              <a:t> </a:t>
            </a:r>
            <a:r>
              <a:rPr lang="en-GB" sz="3200" b="1" dirty="0">
                <a:solidFill>
                  <a:srgbClr val="002060"/>
                </a:solidFill>
              </a:rPr>
              <a:t>vertical lines </a:t>
            </a:r>
            <a:r>
              <a:rPr lang="en-GB" sz="3200" dirty="0">
                <a:solidFill>
                  <a:srgbClr val="002060"/>
                </a:solidFill>
              </a:rPr>
              <a:t>and</a:t>
            </a:r>
            <a:r>
              <a:rPr lang="en-GB" sz="3200" b="1" dirty="0">
                <a:solidFill>
                  <a:srgbClr val="002060"/>
                </a:solidFill>
              </a:rPr>
              <a:t> diagonal lines </a:t>
            </a:r>
            <a:r>
              <a:rPr lang="en-GB" sz="3200" dirty="0">
                <a:solidFill>
                  <a:srgbClr val="002060"/>
                </a:solidFill>
              </a:rPr>
              <a:t>of </a:t>
            </a:r>
            <a:r>
              <a:rPr lang="en-GB" sz="3200" b="1" dirty="0">
                <a:solidFill>
                  <a:srgbClr val="002060"/>
                </a:solidFill>
              </a:rPr>
              <a:t>symmetry </a:t>
            </a:r>
            <a:r>
              <a:rPr lang="en-GB" sz="3200" dirty="0">
                <a:solidFill>
                  <a:srgbClr val="002060"/>
                </a:solidFill>
              </a:rPr>
              <a:t>in each of these shapes.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4528" t="11320" r="14528" b="20756"/>
          <a:stretch/>
        </p:blipFill>
        <p:spPr>
          <a:xfrm rot="2673448">
            <a:off x="582859" y="3994129"/>
            <a:ext cx="2233549" cy="213850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45664">
            <a:off x="9306204" y="3644516"/>
            <a:ext cx="2279275" cy="22792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642916">
            <a:off x="5641073" y="3731571"/>
            <a:ext cx="2606048" cy="2278865"/>
          </a:xfrm>
          <a:prstGeom prst="rect">
            <a:avLst/>
          </a:prstGeom>
        </p:spPr>
      </p:pic>
      <p:sp>
        <p:nvSpPr>
          <p:cNvPr id="10" name="L-Shape 9">
            <a:extLst>
              <a:ext uri="{FF2B5EF4-FFF2-40B4-BE49-F238E27FC236}">
                <a16:creationId xmlns:a16="http://schemas.microsoft.com/office/drawing/2014/main" id="{BE1DFB95-77D3-47E8-B668-91DE38CFFC8A}"/>
              </a:ext>
            </a:extLst>
          </p:cNvPr>
          <p:cNvSpPr/>
          <p:nvPr/>
        </p:nvSpPr>
        <p:spPr>
          <a:xfrm>
            <a:off x="3245602" y="4002573"/>
            <a:ext cx="2390700" cy="2128603"/>
          </a:xfrm>
          <a:prstGeom prst="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7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814485" y="1823829"/>
            <a:ext cx="5906355" cy="2245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Henry has drawn a </a:t>
            </a:r>
            <a:r>
              <a:rPr lang="en-GB" sz="3600" b="1" dirty="0">
                <a:solidFill>
                  <a:srgbClr val="002060"/>
                </a:solidFill>
              </a:rPr>
              <a:t>shape</a:t>
            </a:r>
            <a:r>
              <a:rPr lang="en-GB" sz="3600" dirty="0">
                <a:solidFill>
                  <a:srgbClr val="002060"/>
                </a:solidFill>
              </a:rPr>
              <a:t> with only a </a:t>
            </a:r>
            <a:r>
              <a:rPr lang="en-GB" sz="3600" b="1" dirty="0">
                <a:solidFill>
                  <a:srgbClr val="002060"/>
                </a:solidFill>
              </a:rPr>
              <a:t>vertical</a:t>
            </a:r>
            <a:r>
              <a:rPr lang="en-GB" sz="3600" dirty="0">
                <a:solidFill>
                  <a:srgbClr val="002060"/>
                </a:solidFill>
              </a:rPr>
              <a:t> </a:t>
            </a:r>
            <a:r>
              <a:rPr lang="en-GB" sz="3600" b="1" dirty="0">
                <a:solidFill>
                  <a:srgbClr val="002060"/>
                </a:solidFill>
              </a:rPr>
              <a:t>line </a:t>
            </a:r>
            <a:r>
              <a:rPr lang="en-GB" sz="3600" dirty="0">
                <a:solidFill>
                  <a:srgbClr val="002060"/>
                </a:solidFill>
              </a:rPr>
              <a:t>of </a:t>
            </a:r>
            <a:r>
              <a:rPr lang="en-GB" sz="3600" b="1" dirty="0">
                <a:solidFill>
                  <a:srgbClr val="002060"/>
                </a:solidFill>
              </a:rPr>
              <a:t>symmetry</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6" name="Chevron 5"/>
          <p:cNvSpPr/>
          <p:nvPr/>
        </p:nvSpPr>
        <p:spPr>
          <a:xfrm rot="16200000">
            <a:off x="7815609" y="3373174"/>
            <a:ext cx="3496403" cy="17068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814485" y="4411220"/>
            <a:ext cx="5906355" cy="2245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your own </a:t>
            </a:r>
            <a:r>
              <a:rPr lang="en-GB" sz="3600" b="1" dirty="0">
                <a:solidFill>
                  <a:srgbClr val="002060"/>
                </a:solidFill>
              </a:rPr>
              <a:t>shape </a:t>
            </a:r>
            <a:r>
              <a:rPr lang="en-GB" sz="3600" dirty="0">
                <a:solidFill>
                  <a:srgbClr val="002060"/>
                </a:solidFill>
              </a:rPr>
              <a:t>with only a </a:t>
            </a:r>
            <a:r>
              <a:rPr lang="en-GB" sz="3600" b="1" dirty="0">
                <a:solidFill>
                  <a:srgbClr val="002060"/>
                </a:solidFill>
              </a:rPr>
              <a:t>vertical line </a:t>
            </a:r>
            <a:r>
              <a:rPr lang="en-GB" sz="3600" dirty="0">
                <a:solidFill>
                  <a:srgbClr val="002060"/>
                </a:solidFill>
              </a:rPr>
              <a:t>of</a:t>
            </a:r>
            <a:r>
              <a:rPr lang="en-GB" sz="3600" b="1" dirty="0">
                <a:solidFill>
                  <a:srgbClr val="002060"/>
                </a:solidFill>
              </a:rPr>
              <a:t> symmetry</a:t>
            </a:r>
            <a:r>
              <a:rPr lang="en-GB" sz="3600" dirty="0">
                <a:solidFill>
                  <a:srgbClr val="002060"/>
                </a:solidFill>
              </a:rPr>
              <a:t>.</a:t>
            </a:r>
          </a:p>
        </p:txBody>
      </p:sp>
      <p:cxnSp>
        <p:nvCxnSpPr>
          <p:cNvPr id="8" name="Straight Connector 7">
            <a:extLst>
              <a:ext uri="{FF2B5EF4-FFF2-40B4-BE49-F238E27FC236}">
                <a16:creationId xmlns:a16="http://schemas.microsoft.com/office/drawing/2014/main" id="{EB0425DE-3F3A-42C5-9099-D0F4D9C0D853}"/>
              </a:ext>
            </a:extLst>
          </p:cNvPr>
          <p:cNvCxnSpPr>
            <a:cxnSpLocks/>
          </p:cNvCxnSpPr>
          <p:nvPr/>
        </p:nvCxnSpPr>
        <p:spPr>
          <a:xfrm flipV="1">
            <a:off x="9563811" y="2132706"/>
            <a:ext cx="1" cy="384211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43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2">
            <a:extLst>
              <a:ext uri="{FF2B5EF4-FFF2-40B4-BE49-F238E27FC236}">
                <a16:creationId xmlns:a16="http://schemas.microsoft.com/office/drawing/2014/main" id="{675A7142-34F1-4E54-A85B-FF703025B360}"/>
              </a:ext>
            </a:extLst>
          </p:cNvPr>
          <p:cNvSpPr/>
          <p:nvPr/>
        </p:nvSpPr>
        <p:spPr>
          <a:xfrm>
            <a:off x="519918" y="1807277"/>
            <a:ext cx="11231879" cy="7378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Tick whether each statement is true (T) or false (F).</a:t>
            </a:r>
          </a:p>
        </p:txBody>
      </p:sp>
      <p:graphicFrame>
        <p:nvGraphicFramePr>
          <p:cNvPr id="12" name="Table 11"/>
          <p:cNvGraphicFramePr>
            <a:graphicFrameLocks noGrp="1"/>
          </p:cNvGraphicFramePr>
          <p:nvPr>
            <p:extLst>
              <p:ext uri="{D42A27DB-BD31-4B8C-83A1-F6EECF244321}">
                <p14:modId xmlns:p14="http://schemas.microsoft.com/office/powerpoint/2010/main" val="551497261"/>
              </p:ext>
            </p:extLst>
          </p:nvPr>
        </p:nvGraphicFramePr>
        <p:xfrm>
          <a:off x="689315" y="2982136"/>
          <a:ext cx="11062482" cy="2914128"/>
        </p:xfrm>
        <a:graphic>
          <a:graphicData uri="http://schemas.openxmlformats.org/drawingml/2006/table">
            <a:tbl>
              <a:tblPr firstRow="1" bandRow="1">
                <a:tableStyleId>{5940675A-B579-460E-94D1-54222C63F5DA}</a:tableStyleId>
              </a:tblPr>
              <a:tblGrid>
                <a:gridCol w="8761242">
                  <a:extLst>
                    <a:ext uri="{9D8B030D-6E8A-4147-A177-3AD203B41FA5}">
                      <a16:colId xmlns:a16="http://schemas.microsoft.com/office/drawing/2014/main" val="1222611728"/>
                    </a:ext>
                  </a:extLst>
                </a:gridCol>
                <a:gridCol w="1143000">
                  <a:extLst>
                    <a:ext uri="{9D8B030D-6E8A-4147-A177-3AD203B41FA5}">
                      <a16:colId xmlns:a16="http://schemas.microsoft.com/office/drawing/2014/main" val="304794856"/>
                    </a:ext>
                  </a:extLst>
                </a:gridCol>
                <a:gridCol w="1158240">
                  <a:extLst>
                    <a:ext uri="{9D8B030D-6E8A-4147-A177-3AD203B41FA5}">
                      <a16:colId xmlns:a16="http://schemas.microsoft.com/office/drawing/2014/main" val="1161138401"/>
                    </a:ext>
                  </a:extLst>
                </a:gridCol>
              </a:tblGrid>
              <a:tr h="603624">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mn-lt"/>
                          <a:ea typeface="+mn-ea"/>
                          <a:cs typeface="+mn-cs"/>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mn-lt"/>
                          <a:ea typeface="+mn-ea"/>
                          <a:cs typeface="+mn-cs"/>
                        </a:rPr>
                        <a:t>F</a:t>
                      </a:r>
                    </a:p>
                  </a:txBody>
                  <a:tcPr/>
                </a:tc>
                <a:extLst>
                  <a:ext uri="{0D108BD9-81ED-4DB2-BD59-A6C34878D82A}">
                    <a16:rowId xmlns:a16="http://schemas.microsoft.com/office/drawing/2014/main" val="1622740932"/>
                  </a:ext>
                </a:extLst>
              </a:tr>
              <a:tr h="603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All regular polygons have at least one line of symmetry.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460005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mn-lt"/>
                          <a:ea typeface="+mn-ea"/>
                          <a:cs typeface="+mn-cs"/>
                        </a:rPr>
                        <a:t>A regular hexagon has a horizontal and a vertical line of symmetry.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86001204"/>
                  </a:ext>
                </a:extLst>
              </a:tr>
              <a:tr h="603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mn-lt"/>
                          <a:ea typeface="+mn-ea"/>
                          <a:cs typeface="+mn-cs"/>
                        </a:rPr>
                        <a:t>A vertical line of symmetry can slope.</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44241157"/>
                  </a:ext>
                </a:extLst>
              </a:tr>
            </a:tbl>
          </a:graphicData>
        </a:graphic>
      </p:graphicFrame>
    </p:spTree>
    <p:extLst>
      <p:ext uri="{BB962C8B-B14F-4D97-AF65-F5344CB8AC3E}">
        <p14:creationId xmlns:p14="http://schemas.microsoft.com/office/powerpoint/2010/main" val="368547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74967" y="1749766"/>
            <a:ext cx="10970273" cy="17286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Matthew writes his name in capital letters. He says that each letter has at least one line of symmetry. </a:t>
            </a:r>
          </a:p>
          <a:p>
            <a:pPr algn="ctr"/>
            <a:r>
              <a:rPr lang="en-GB" sz="3600" dirty="0">
                <a:solidFill>
                  <a:srgbClr val="002060"/>
                </a:solidFill>
              </a:rPr>
              <a:t>Identify all the lines of symmetry in his name.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6" name="Rectangle 5"/>
          <p:cNvSpPr/>
          <p:nvPr/>
        </p:nvSpPr>
        <p:spPr>
          <a:xfrm>
            <a:off x="1083303" y="3446017"/>
            <a:ext cx="10058400" cy="2646878"/>
          </a:xfrm>
          <a:prstGeom prst="rect">
            <a:avLst/>
          </a:prstGeom>
          <a:noFill/>
        </p:spPr>
        <p:txBody>
          <a:bodyPr wrap="square" lIns="91440" tIns="45720" rIns="91440" bIns="45720">
            <a:spAutoFit/>
          </a:bodyPr>
          <a:lstStyle/>
          <a:p>
            <a:pPr algn="ctr"/>
            <a:r>
              <a:rPr lang="en-US" sz="16600" b="1" dirty="0">
                <a:ln w="22225">
                  <a:solidFill>
                    <a:srgbClr val="0070C0"/>
                  </a:solidFill>
                  <a:prstDash val="solid"/>
                </a:ln>
                <a:solidFill>
                  <a:srgbClr val="0070C0"/>
                </a:solidFill>
              </a:rPr>
              <a:t>MATTHEW</a:t>
            </a:r>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27367" y="6060494"/>
            <a:ext cx="10970273" cy="55736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Now try your own name using capital letters.</a:t>
            </a:r>
          </a:p>
        </p:txBody>
      </p:sp>
    </p:spTree>
    <p:extLst>
      <p:ext uri="{BB962C8B-B14F-4D97-AF65-F5344CB8AC3E}">
        <p14:creationId xmlns:p14="http://schemas.microsoft.com/office/powerpoint/2010/main" val="323467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74967" y="2136160"/>
            <a:ext cx="5411389" cy="44398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Zara draws a range of </a:t>
            </a:r>
            <a:r>
              <a:rPr lang="en-GB" sz="3600" b="1" dirty="0">
                <a:solidFill>
                  <a:srgbClr val="002060"/>
                </a:solidFill>
              </a:rPr>
              <a:t>2-D shapes</a:t>
            </a:r>
            <a:r>
              <a:rPr lang="en-GB" sz="3600" dirty="0">
                <a:solidFill>
                  <a:srgbClr val="002060"/>
                </a:solidFill>
              </a:rPr>
              <a:t> that she says all have more than one line of </a:t>
            </a:r>
            <a:r>
              <a:rPr lang="en-GB" sz="3600" b="1" dirty="0">
                <a:solidFill>
                  <a:srgbClr val="002060"/>
                </a:solidFill>
              </a:rPr>
              <a:t>symmetry</a:t>
            </a:r>
            <a:r>
              <a:rPr lang="en-GB" sz="3600" dirty="0">
                <a:solidFill>
                  <a:srgbClr val="002060"/>
                </a:solidFill>
              </a:rPr>
              <a:t>. </a:t>
            </a:r>
          </a:p>
          <a:p>
            <a:pPr algn="ctr"/>
            <a:r>
              <a:rPr lang="en-GB" sz="3600" dirty="0">
                <a:solidFill>
                  <a:srgbClr val="002060"/>
                </a:solidFill>
              </a:rPr>
              <a:t>Is she correct?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Hexagon 4"/>
          <p:cNvSpPr/>
          <p:nvPr/>
        </p:nvSpPr>
        <p:spPr>
          <a:xfrm>
            <a:off x="9048001" y="5036820"/>
            <a:ext cx="2795684" cy="685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5-Point Star 7"/>
          <p:cNvSpPr/>
          <p:nvPr/>
        </p:nvSpPr>
        <p:spPr>
          <a:xfrm>
            <a:off x="9584783" y="2090440"/>
            <a:ext cx="1722120" cy="16459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Up Arrow 15"/>
          <p:cNvSpPr/>
          <p:nvPr/>
        </p:nvSpPr>
        <p:spPr>
          <a:xfrm rot="5400000">
            <a:off x="6824587" y="1733412"/>
            <a:ext cx="1322092" cy="2359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llate 16"/>
          <p:cNvSpPr/>
          <p:nvPr/>
        </p:nvSpPr>
        <p:spPr>
          <a:xfrm>
            <a:off x="6691462" y="4168140"/>
            <a:ext cx="1051560" cy="22098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4676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Olly Organisation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Make decisions.</a:t>
            </a:r>
          </a:p>
          <a:p>
            <a:pPr marL="342900" lvl="0" indent="-342900">
              <a:buFont typeface="Arial" panose="020B0604020202020204" pitchFamily="34" charset="0"/>
              <a:buChar char="•"/>
            </a:pPr>
            <a:r>
              <a:rPr lang="en-GB" sz="2500" dirty="0">
                <a:solidFill>
                  <a:srgbClr val="002060"/>
                </a:solidFill>
              </a:rPr>
              <a:t>Problem solve.</a:t>
            </a:r>
          </a:p>
          <a:p>
            <a:pPr marL="342900" lvl="0" indent="-342900">
              <a:buFont typeface="Arial" panose="020B0604020202020204" pitchFamily="34" charset="0"/>
              <a:buChar char="•"/>
            </a:pPr>
            <a:r>
              <a:rPr lang="en-GB" sz="2500" dirty="0">
                <a:solidFill>
                  <a:srgbClr val="002060"/>
                </a:solidFill>
              </a:rPr>
              <a:t>Think strategically.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47851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513195" y="1932288"/>
            <a:ext cx="11154988" cy="45393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rgbClr val="002060"/>
                </a:solidFill>
              </a:rPr>
              <a:t>Create your own Venn or Carroll diagram to sort</a:t>
            </a:r>
          </a:p>
          <a:p>
            <a:pPr lvl="0"/>
            <a:r>
              <a:rPr lang="en-GB" sz="3600" dirty="0">
                <a:solidFill>
                  <a:srgbClr val="002060"/>
                </a:solidFill>
              </a:rPr>
              <a:t>the following shapes using a range of properties:</a:t>
            </a:r>
          </a:p>
          <a:p>
            <a:pPr lvl="0"/>
            <a:endParaRPr lang="en-GB" sz="3200" dirty="0">
              <a:solidFill>
                <a:prstClr val="black"/>
              </a:solidFill>
            </a:endParaRPr>
          </a:p>
          <a:p>
            <a:pPr lvl="0"/>
            <a:r>
              <a:rPr lang="en-GB" sz="3200" dirty="0">
                <a:solidFill>
                  <a:srgbClr val="FF0000"/>
                </a:solidFill>
              </a:rPr>
              <a:t>square		circle			triangle		trapezium</a:t>
            </a:r>
          </a:p>
          <a:p>
            <a:pPr lvl="0"/>
            <a:r>
              <a:rPr lang="en-GB" sz="3200" dirty="0">
                <a:solidFill>
                  <a:srgbClr val="FF0000"/>
                </a:solidFill>
              </a:rPr>
              <a:t>pentagon		octagon		rhombus		kite</a:t>
            </a:r>
          </a:p>
          <a:p>
            <a:pPr lvl="0"/>
            <a:r>
              <a:rPr lang="en-GB" sz="3200" dirty="0">
                <a:solidFill>
                  <a:srgbClr val="FF0000"/>
                </a:solidFill>
              </a:rPr>
              <a:t>rectangle		hexagon		parallelogram	</a:t>
            </a:r>
          </a:p>
          <a:p>
            <a:pPr lvl="0"/>
            <a:r>
              <a:rPr lang="en-GB" sz="3200" dirty="0">
                <a:solidFill>
                  <a:srgbClr val="FF0000"/>
                </a:solidFill>
              </a:rPr>
              <a:t>		</a:t>
            </a:r>
          </a:p>
          <a:p>
            <a:pPr lvl="0"/>
            <a:r>
              <a:rPr lang="en-GB" sz="3600" dirty="0">
                <a:solidFill>
                  <a:srgbClr val="002060"/>
                </a:solidFill>
              </a:rPr>
              <a:t>Can you think of any more to add to your categories?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8453" y="2260339"/>
            <a:ext cx="1669730" cy="1231379"/>
          </a:xfrm>
          <a:prstGeom prst="rect">
            <a:avLst/>
          </a:prstGeom>
        </p:spPr>
      </p:pic>
    </p:spTree>
    <p:extLst>
      <p:ext uri="{BB962C8B-B14F-4D97-AF65-F5344CB8AC3E}">
        <p14:creationId xmlns:p14="http://schemas.microsoft.com/office/powerpoint/2010/main" val="405545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horizontal</a:t>
            </a:r>
          </a:p>
          <a:p>
            <a:pPr lvl="0" algn="ctr"/>
            <a:r>
              <a:rPr lang="en-GB" sz="3600" dirty="0">
                <a:solidFill>
                  <a:srgbClr val="002060"/>
                </a:solidFill>
              </a:rPr>
              <a:t>vertical</a:t>
            </a:r>
          </a:p>
          <a:p>
            <a:pPr lvl="0" algn="ctr"/>
            <a:r>
              <a:rPr lang="en-GB" sz="3600" dirty="0">
                <a:solidFill>
                  <a:srgbClr val="002060"/>
                </a:solidFill>
              </a:rPr>
              <a:t>symmetry</a:t>
            </a:r>
            <a:endParaRPr lang="en-GB" sz="2800" dirty="0">
              <a:solidFill>
                <a:srgbClr val="002060"/>
              </a:solidFill>
            </a:endParaRPr>
          </a:p>
          <a:p>
            <a:pPr lvl="0" algn="ctr"/>
            <a:r>
              <a:rPr lang="en-GB" sz="3600" dirty="0">
                <a:solidFill>
                  <a:srgbClr val="002060"/>
                </a:solidFill>
              </a:rPr>
              <a:t>orientation</a:t>
            </a:r>
            <a:endParaRPr lang="en-GB" sz="44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IT/USE IT</a:t>
            </a:r>
          </a:p>
        </p:txBody>
      </p:sp>
      <p:pic>
        <p:nvPicPr>
          <p:cNvPr id="11" name="Picture 10"/>
          <p:cNvPicPr>
            <a:picLocks noChangeAspect="1"/>
          </p:cNvPicPr>
          <p:nvPr/>
        </p:nvPicPr>
        <p:blipFill>
          <a:blip r:embed="rId5"/>
          <a:stretch>
            <a:fillRect/>
          </a:stretch>
        </p:blipFill>
        <p:spPr>
          <a:xfrm>
            <a:off x="4829680" y="2058752"/>
            <a:ext cx="6234560" cy="4271449"/>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identify </a:t>
            </a:r>
            <a:r>
              <a:rPr lang="en-GB" sz="3600" b="1" dirty="0">
                <a:solidFill>
                  <a:srgbClr val="002060"/>
                </a:solidFill>
              </a:rPr>
              <a:t>lines</a:t>
            </a:r>
            <a:r>
              <a:rPr lang="en-GB" sz="3600" dirty="0">
                <a:solidFill>
                  <a:srgbClr val="002060"/>
                </a:solidFill>
              </a:rPr>
              <a:t> of </a:t>
            </a:r>
            <a:r>
              <a:rPr lang="en-GB" sz="3600" b="1" dirty="0">
                <a:solidFill>
                  <a:srgbClr val="002060"/>
                </a:solidFill>
              </a:rPr>
              <a:t>symmetry</a:t>
            </a:r>
            <a:r>
              <a:rPr lang="en-GB" sz="3600" dirty="0">
                <a:solidFill>
                  <a:srgbClr val="002060"/>
                </a:solidFill>
              </a:rPr>
              <a:t>, it is important to understand key vocabulary.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571499" y="3537452"/>
            <a:ext cx="6081515"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horizontal line</a:t>
            </a:r>
            <a:r>
              <a:rPr lang="en-GB" sz="3200" dirty="0">
                <a:solidFill>
                  <a:srgbClr val="002060"/>
                </a:solidFill>
              </a:rPr>
              <a:t> is a line that runs right to left across the page.</a:t>
            </a:r>
          </a:p>
          <a:p>
            <a:pPr algn="ctr"/>
            <a:r>
              <a:rPr lang="en-GB" sz="3200" dirty="0">
                <a:solidFill>
                  <a:srgbClr val="002060"/>
                </a:solidFill>
              </a:rPr>
              <a:t>It comes from the word ‘horizon’, in the sense that horizontal lines are parallel to the horizon.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529" y="3657358"/>
            <a:ext cx="4416213" cy="2484120"/>
          </a:xfrm>
          <a:prstGeom prst="rect">
            <a:avLst/>
          </a:prstGeom>
        </p:spPr>
      </p:pic>
      <p:cxnSp>
        <p:nvCxnSpPr>
          <p:cNvPr id="10" name="Straight Connector 9">
            <a:extLst>
              <a:ext uri="{FF2B5EF4-FFF2-40B4-BE49-F238E27FC236}">
                <a16:creationId xmlns:a16="http://schemas.microsoft.com/office/drawing/2014/main" id="{EB0425DE-3F3A-42C5-9099-D0F4D9C0D853}"/>
              </a:ext>
            </a:extLst>
          </p:cNvPr>
          <p:cNvCxnSpPr>
            <a:cxnSpLocks/>
          </p:cNvCxnSpPr>
          <p:nvPr/>
        </p:nvCxnSpPr>
        <p:spPr>
          <a:xfrm flipH="1">
            <a:off x="6872833" y="4961262"/>
            <a:ext cx="4846727"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identify </a:t>
            </a:r>
            <a:r>
              <a:rPr lang="en-GB" sz="3600" b="1" dirty="0">
                <a:solidFill>
                  <a:srgbClr val="002060"/>
                </a:solidFill>
              </a:rPr>
              <a:t>lines</a:t>
            </a:r>
            <a:r>
              <a:rPr lang="en-GB" sz="3600" dirty="0">
                <a:solidFill>
                  <a:srgbClr val="002060"/>
                </a:solidFill>
              </a:rPr>
              <a:t> of </a:t>
            </a:r>
            <a:r>
              <a:rPr lang="en-GB" sz="3600" b="1" dirty="0">
                <a:solidFill>
                  <a:srgbClr val="002060"/>
                </a:solidFill>
              </a:rPr>
              <a:t>symmetry</a:t>
            </a:r>
            <a:r>
              <a:rPr lang="en-GB" sz="3600" dirty="0">
                <a:solidFill>
                  <a:srgbClr val="002060"/>
                </a:solidFill>
              </a:rPr>
              <a:t>, it is important to understand key vocabulary.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Rectangle: Rounded Corners 2">
            <a:extLst>
              <a:ext uri="{FF2B5EF4-FFF2-40B4-BE49-F238E27FC236}">
                <a16:creationId xmlns:a16="http://schemas.microsoft.com/office/drawing/2014/main" id="{675A7142-34F1-4E54-A85B-FF703025B360}"/>
              </a:ext>
            </a:extLst>
          </p:cNvPr>
          <p:cNvSpPr/>
          <p:nvPr/>
        </p:nvSpPr>
        <p:spPr>
          <a:xfrm>
            <a:off x="571499" y="3537452"/>
            <a:ext cx="6081515" cy="298526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a:t>
            </a:r>
            <a:r>
              <a:rPr lang="en-GB" sz="3200" b="1" dirty="0">
                <a:solidFill>
                  <a:srgbClr val="002060"/>
                </a:solidFill>
              </a:rPr>
              <a:t>vertical line</a:t>
            </a:r>
            <a:r>
              <a:rPr lang="en-GB" sz="3200" dirty="0">
                <a:solidFill>
                  <a:srgbClr val="002060"/>
                </a:solidFill>
              </a:rPr>
              <a:t> is a line that goes straight up and down.</a:t>
            </a:r>
          </a:p>
          <a:p>
            <a:pPr algn="ctr"/>
            <a:r>
              <a:rPr lang="en-GB" sz="3200" dirty="0">
                <a:solidFill>
                  <a:srgbClr val="002060"/>
                </a:solidFill>
              </a:rPr>
              <a:t>A </a:t>
            </a:r>
            <a:r>
              <a:rPr lang="en-GB" sz="3200" b="1" dirty="0">
                <a:solidFill>
                  <a:srgbClr val="002060"/>
                </a:solidFill>
              </a:rPr>
              <a:t>vertical line </a:t>
            </a:r>
            <a:r>
              <a:rPr lang="en-GB" sz="3200" dirty="0">
                <a:solidFill>
                  <a:srgbClr val="002060"/>
                </a:solidFill>
              </a:rPr>
              <a:t>has no slope.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968" y="3710502"/>
            <a:ext cx="4158786" cy="2593652"/>
          </a:xfrm>
          <a:prstGeom prst="rect">
            <a:avLst/>
          </a:prstGeom>
        </p:spPr>
      </p:pic>
      <p:cxnSp>
        <p:nvCxnSpPr>
          <p:cNvPr id="10" name="Straight Connector 9">
            <a:extLst>
              <a:ext uri="{FF2B5EF4-FFF2-40B4-BE49-F238E27FC236}">
                <a16:creationId xmlns:a16="http://schemas.microsoft.com/office/drawing/2014/main" id="{EB0425DE-3F3A-42C5-9099-D0F4D9C0D853}"/>
              </a:ext>
            </a:extLst>
          </p:cNvPr>
          <p:cNvCxnSpPr>
            <a:cxnSpLocks/>
          </p:cNvCxnSpPr>
          <p:nvPr/>
        </p:nvCxnSpPr>
        <p:spPr>
          <a:xfrm flipH="1" flipV="1">
            <a:off x="9357360" y="3537452"/>
            <a:ext cx="1" cy="276670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003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15862</TotalTime>
  <Words>1166</Words>
  <Application>Microsoft Office PowerPoint</Application>
  <PresentationFormat>Widescreen</PresentationFormat>
  <Paragraphs>118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Teach</vt:lpstr>
      <vt:lpstr>Model</vt:lpstr>
      <vt:lpstr>Model</vt:lpstr>
      <vt:lpstr>Model</vt:lpstr>
      <vt:lpstr>Model</vt:lpstr>
      <vt:lpstr>Apply</vt:lpstr>
      <vt:lpstr>Apply</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271</cp:revision>
  <dcterms:created xsi:type="dcterms:W3CDTF">2017-03-29T13:14:03Z</dcterms:created>
  <dcterms:modified xsi:type="dcterms:W3CDTF">2020-04-27T13:22:14Z</dcterms:modified>
</cp:coreProperties>
</file>