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14" r:id="rId3"/>
    <p:sldId id="274" r:id="rId4"/>
    <p:sldId id="433" r:id="rId5"/>
    <p:sldId id="434" r:id="rId6"/>
    <p:sldId id="387" r:id="rId7"/>
    <p:sldId id="388" r:id="rId8"/>
    <p:sldId id="424" r:id="rId9"/>
    <p:sldId id="441" r:id="rId10"/>
    <p:sldId id="432" r:id="rId11"/>
    <p:sldId id="435" r:id="rId12"/>
    <p:sldId id="436" r:id="rId13"/>
    <p:sldId id="443" r:id="rId14"/>
    <p:sldId id="442" r:id="rId15"/>
    <p:sldId id="437" r:id="rId16"/>
    <p:sldId id="438" r:id="rId17"/>
    <p:sldId id="429" r:id="rId18"/>
    <p:sldId id="394" r:id="rId19"/>
    <p:sldId id="430" r:id="rId20"/>
    <p:sldId id="440" r:id="rId21"/>
    <p:sldId id="4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3EF52-3CD2-4CD3-AE40-8243C373796A}" v="126" dt="2019-11-29T11:13:0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5900" autoAdjust="0"/>
  </p:normalViewPr>
  <p:slideViewPr>
    <p:cSldViewPr snapToGrid="0" snapToObjects="1">
      <p:cViewPr varScale="1">
        <p:scale>
          <a:sx n="62" d="100"/>
          <a:sy n="62" d="100"/>
        </p:scale>
        <p:origin x="126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479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68233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135288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117720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887614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1553698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291289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60062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71697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160249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428589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this activity, pupils will be asked to reason about vocabulary. Teachers may wish to award points or rewards for ambitious choices or excellent explanations. Pupils should be encouraged to think creatively about how to ‘build the path’ between the two words. Perhaps this could be through spelling patterns, word meaning or association, words with the same roots or another pattern that they outline themselves. </a:t>
            </a:r>
          </a:p>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202323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83331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70881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46269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gi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800" b="1" dirty="0">
                <a:solidFill>
                  <a:srgbClr val="002060"/>
                </a:solidFill>
              </a:rPr>
              <a:t>Y4 M6f Can complete a simple shape or diagram with respect to a specific line of symmetry</a:t>
            </a:r>
            <a:endParaRPr lang="en-GB" sz="38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7010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600" dirty="0">
                <a:solidFill>
                  <a:srgbClr val="002060"/>
                </a:solidFill>
              </a:rPr>
              <a:t>A mirror can also be used to identify a line of symmetry. </a:t>
            </a:r>
            <a:endParaRPr lang="en-GB" sz="36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Speech Bubble: Rectangle 11">
            <a:extLst>
              <a:ext uri="{FF2B5EF4-FFF2-40B4-BE49-F238E27FC236}">
                <a16:creationId xmlns:a16="http://schemas.microsoft.com/office/drawing/2014/main" id="{754B2BB4-78FE-4590-829C-7D74AFB6860B}"/>
              </a:ext>
            </a:extLst>
          </p:cNvPr>
          <p:cNvSpPr/>
          <p:nvPr/>
        </p:nvSpPr>
        <p:spPr>
          <a:xfrm>
            <a:off x="3810933" y="2826156"/>
            <a:ext cx="4662164" cy="1806804"/>
          </a:xfrm>
          <a:prstGeom prst="wedgeRectCallout">
            <a:avLst>
              <a:gd name="adj1" fmla="val -74323"/>
              <a:gd name="adj2" fmla="val 4823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These are examples of </a:t>
            </a:r>
            <a:r>
              <a:rPr lang="en-GB" sz="3200" b="1" dirty="0">
                <a:solidFill>
                  <a:srgbClr val="002060"/>
                </a:solidFill>
              </a:rPr>
              <a:t>vertical lines </a:t>
            </a:r>
            <a:r>
              <a:rPr lang="en-GB" sz="3200" dirty="0">
                <a:solidFill>
                  <a:srgbClr val="002060"/>
                </a:solidFill>
              </a:rPr>
              <a:t>of </a:t>
            </a:r>
            <a:r>
              <a:rPr lang="en-GB" sz="3200" b="1" dirty="0">
                <a:solidFill>
                  <a:srgbClr val="002060"/>
                </a:solidFill>
              </a:rPr>
              <a:t>symmetry</a:t>
            </a:r>
            <a:r>
              <a:rPr lang="en-GB" sz="3200" dirty="0">
                <a:solidFill>
                  <a:srgbClr val="002060"/>
                </a:solidFill>
              </a:rPr>
              <a:t> in a 2-D shape.</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3810933" y="4968254"/>
            <a:ext cx="4662164" cy="1652604"/>
          </a:xfrm>
          <a:prstGeom prst="wedgeRectCallout">
            <a:avLst>
              <a:gd name="adj1" fmla="val -63536"/>
              <a:gd name="adj2" fmla="val 858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 lighter blue side shows the mirrored reflection.</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4760" t="25111" r="52344" b="8044"/>
          <a:stretch/>
        </p:blipFill>
        <p:spPr>
          <a:xfrm>
            <a:off x="1229019" y="2875151"/>
            <a:ext cx="1406387" cy="16920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74228" t="24399" r="879" b="8756"/>
          <a:stretch/>
        </p:blipFill>
        <p:spPr>
          <a:xfrm>
            <a:off x="1042856" y="4632974"/>
            <a:ext cx="1592550" cy="176231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4182" y="3332290"/>
            <a:ext cx="2824312" cy="2601340"/>
          </a:xfrm>
          <a:prstGeom prst="rect">
            <a:avLst/>
          </a:prstGeom>
        </p:spPr>
      </p:pic>
    </p:spTree>
    <p:extLst>
      <p:ext uri="{BB962C8B-B14F-4D97-AF65-F5344CB8AC3E}">
        <p14:creationId xmlns:p14="http://schemas.microsoft.com/office/powerpoint/2010/main" val="424885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7010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600" dirty="0">
                <a:solidFill>
                  <a:srgbClr val="002060"/>
                </a:solidFill>
              </a:rPr>
              <a:t>A mirror can also be used to identify a line of symmetry. </a:t>
            </a:r>
            <a:endParaRPr lang="en-GB" sz="36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Speech Bubble: Rectangle 11">
            <a:extLst>
              <a:ext uri="{FF2B5EF4-FFF2-40B4-BE49-F238E27FC236}">
                <a16:creationId xmlns:a16="http://schemas.microsoft.com/office/drawing/2014/main" id="{754B2BB4-78FE-4590-829C-7D74AFB6860B}"/>
              </a:ext>
            </a:extLst>
          </p:cNvPr>
          <p:cNvSpPr/>
          <p:nvPr/>
        </p:nvSpPr>
        <p:spPr>
          <a:xfrm>
            <a:off x="5455920" y="2845645"/>
            <a:ext cx="6028239" cy="1806804"/>
          </a:xfrm>
          <a:prstGeom prst="wedgeRectCallout">
            <a:avLst>
              <a:gd name="adj1" fmla="val -74323"/>
              <a:gd name="adj2" fmla="val 943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This shape needs to be completed. I can identify that the line of symmetry is a </a:t>
            </a:r>
            <a:r>
              <a:rPr lang="en-GB" sz="3200" b="1" dirty="0">
                <a:solidFill>
                  <a:srgbClr val="002060"/>
                </a:solidFill>
              </a:rPr>
              <a:t>vertical line</a:t>
            </a:r>
            <a:r>
              <a:rPr lang="en-GB" sz="3200" dirty="0">
                <a:solidFill>
                  <a:srgbClr val="002060"/>
                </a:solidFill>
              </a:rPr>
              <a:t>.</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5455920" y="4968254"/>
            <a:ext cx="5931617" cy="1652604"/>
          </a:xfrm>
          <a:prstGeom prst="wedgeRectCallout">
            <a:avLst>
              <a:gd name="adj1" fmla="val -74323"/>
              <a:gd name="adj2" fmla="val -22771"/>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This means I need to </a:t>
            </a:r>
            <a:r>
              <a:rPr lang="en-GB" sz="3200" b="1" dirty="0">
                <a:solidFill>
                  <a:srgbClr val="002060"/>
                </a:solidFill>
              </a:rPr>
              <a:t>reflect</a:t>
            </a:r>
            <a:r>
              <a:rPr lang="en-GB" sz="3200" dirty="0">
                <a:solidFill>
                  <a:srgbClr val="002060"/>
                </a:solidFill>
              </a:rPr>
              <a:t> the shape exactly as it is shown but on the opposite side.</a:t>
            </a:r>
          </a:p>
        </p:txBody>
      </p:sp>
      <p:pic>
        <p:nvPicPr>
          <p:cNvPr id="7" name="Picture 6"/>
          <p:cNvPicPr>
            <a:picLocks noChangeAspect="1"/>
          </p:cNvPicPr>
          <p:nvPr/>
        </p:nvPicPr>
        <p:blipFill rotWithShape="1">
          <a:blip r:embed="rId5"/>
          <a:srcRect l="50410"/>
          <a:stretch/>
        </p:blipFill>
        <p:spPr>
          <a:xfrm>
            <a:off x="2301240" y="3202687"/>
            <a:ext cx="1630680" cy="2960483"/>
          </a:xfrm>
          <a:prstGeom prst="rect">
            <a:avLst/>
          </a:prstGeom>
        </p:spPr>
      </p:pic>
      <p:cxnSp>
        <p:nvCxnSpPr>
          <p:cNvPr id="16" name="Straight Connector 15">
            <a:extLst>
              <a:ext uri="{FF2B5EF4-FFF2-40B4-BE49-F238E27FC236}">
                <a16:creationId xmlns:a16="http://schemas.microsoft.com/office/drawing/2014/main" id="{EB0425DE-3F3A-42C5-9099-D0F4D9C0D853}"/>
              </a:ext>
            </a:extLst>
          </p:cNvPr>
          <p:cNvCxnSpPr>
            <a:cxnSpLocks/>
          </p:cNvCxnSpPr>
          <p:nvPr/>
        </p:nvCxnSpPr>
        <p:spPr>
          <a:xfrm flipV="1">
            <a:off x="2301241" y="2967633"/>
            <a:ext cx="0" cy="343316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147" y="2591921"/>
            <a:ext cx="3974187" cy="3974187"/>
          </a:xfrm>
          <a:prstGeom prst="rect">
            <a:avLst/>
          </a:prstGeom>
        </p:spPr>
      </p:pic>
    </p:spTree>
    <p:extLst>
      <p:ext uri="{BB962C8B-B14F-4D97-AF65-F5344CB8AC3E}">
        <p14:creationId xmlns:p14="http://schemas.microsoft.com/office/powerpoint/2010/main" val="272120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Speech Bubble: Rectangle 11">
            <a:extLst>
              <a:ext uri="{FF2B5EF4-FFF2-40B4-BE49-F238E27FC236}">
                <a16:creationId xmlns:a16="http://schemas.microsoft.com/office/drawing/2014/main" id="{754B2BB4-78FE-4590-829C-7D74AFB6860B}"/>
              </a:ext>
            </a:extLst>
          </p:cNvPr>
          <p:cNvSpPr/>
          <p:nvPr/>
        </p:nvSpPr>
        <p:spPr>
          <a:xfrm>
            <a:off x="5052058" y="1846298"/>
            <a:ext cx="6576879" cy="1430302"/>
          </a:xfrm>
          <a:prstGeom prst="wedgeRectCallout">
            <a:avLst>
              <a:gd name="adj1" fmla="val -74829"/>
              <a:gd name="adj2" fmla="val -827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I have identified each vertex and the shape (as shown by the red dots).</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5052058" y="3563920"/>
            <a:ext cx="6576879" cy="2958800"/>
          </a:xfrm>
          <a:prstGeom prst="wedgeRectCallout">
            <a:avLst>
              <a:gd name="adj1" fmla="val -64750"/>
              <a:gd name="adj2" fmla="val 962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I have then identified each reflected vertex so I can see the how to draw the rest of the shape (as shown by the green dots). I know I can use the squares to help me by counting to help the positioning. </a:t>
            </a:r>
          </a:p>
        </p:txBody>
      </p:sp>
      <p:pic>
        <p:nvPicPr>
          <p:cNvPr id="7" name="Picture 6"/>
          <p:cNvPicPr>
            <a:picLocks noChangeAspect="1"/>
          </p:cNvPicPr>
          <p:nvPr/>
        </p:nvPicPr>
        <p:blipFill rotWithShape="1">
          <a:blip r:embed="rId5"/>
          <a:srcRect l="50410"/>
          <a:stretch/>
        </p:blipFill>
        <p:spPr>
          <a:xfrm>
            <a:off x="2301240" y="2364487"/>
            <a:ext cx="1630680" cy="2960483"/>
          </a:xfrm>
          <a:prstGeom prst="rect">
            <a:avLst/>
          </a:prstGeom>
        </p:spPr>
      </p:pic>
      <p:cxnSp>
        <p:nvCxnSpPr>
          <p:cNvPr id="16" name="Straight Connector 15">
            <a:extLst>
              <a:ext uri="{FF2B5EF4-FFF2-40B4-BE49-F238E27FC236}">
                <a16:creationId xmlns:a16="http://schemas.microsoft.com/office/drawing/2014/main" id="{EB0425DE-3F3A-42C5-9099-D0F4D9C0D853}"/>
              </a:ext>
            </a:extLst>
          </p:cNvPr>
          <p:cNvCxnSpPr>
            <a:cxnSpLocks/>
          </p:cNvCxnSpPr>
          <p:nvPr/>
        </p:nvCxnSpPr>
        <p:spPr>
          <a:xfrm flipV="1">
            <a:off x="2279833" y="2129433"/>
            <a:ext cx="0" cy="343316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208" y="2129433"/>
            <a:ext cx="3974187" cy="3974187"/>
          </a:xfrm>
          <a:prstGeom prst="rect">
            <a:avLst/>
          </a:prstGeom>
        </p:spPr>
      </p:pic>
      <p:sp>
        <p:nvSpPr>
          <p:cNvPr id="3" name="Oval 2"/>
          <p:cNvSpPr/>
          <p:nvPr/>
        </p:nvSpPr>
        <p:spPr>
          <a:xfrm>
            <a:off x="2145757" y="5195430"/>
            <a:ext cx="289560" cy="2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084498" y="5129137"/>
            <a:ext cx="289560" cy="2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712609" y="3473238"/>
            <a:ext cx="289560" cy="2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45757" y="2308860"/>
            <a:ext cx="289560" cy="2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145757" y="5187857"/>
            <a:ext cx="289560" cy="259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19" name="Oval 18"/>
          <p:cNvSpPr/>
          <p:nvPr/>
        </p:nvSpPr>
        <p:spPr>
          <a:xfrm>
            <a:off x="1095183" y="5129137"/>
            <a:ext cx="289560" cy="259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0" name="Oval 19"/>
          <p:cNvSpPr/>
          <p:nvPr/>
        </p:nvSpPr>
        <p:spPr>
          <a:xfrm>
            <a:off x="505538" y="3563920"/>
            <a:ext cx="289560" cy="259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1" name="Oval 20"/>
          <p:cNvSpPr/>
          <p:nvPr/>
        </p:nvSpPr>
        <p:spPr>
          <a:xfrm>
            <a:off x="2135053" y="2308860"/>
            <a:ext cx="289560" cy="259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Tree>
    <p:extLst>
      <p:ext uri="{BB962C8B-B14F-4D97-AF65-F5344CB8AC3E}">
        <p14:creationId xmlns:p14="http://schemas.microsoft.com/office/powerpoint/2010/main" val="391515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10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110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11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70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360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350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350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350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P spid="14" grpId="0" animBg="1"/>
      <p:bldP spid="15"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3" name="Speech Bubble: Rectangle 11">
            <a:extLst>
              <a:ext uri="{FF2B5EF4-FFF2-40B4-BE49-F238E27FC236}">
                <a16:creationId xmlns:a16="http://schemas.microsoft.com/office/drawing/2014/main" id="{754B2BB4-78FE-4590-829C-7D74AFB6860B}"/>
              </a:ext>
            </a:extLst>
          </p:cNvPr>
          <p:cNvSpPr/>
          <p:nvPr/>
        </p:nvSpPr>
        <p:spPr>
          <a:xfrm>
            <a:off x="5315160" y="1578604"/>
            <a:ext cx="6343159" cy="3131809"/>
          </a:xfrm>
          <a:prstGeom prst="wedgeRectCallout">
            <a:avLst>
              <a:gd name="adj1" fmla="val -64750"/>
              <a:gd name="adj2" fmla="val 962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To reflect the shape accurately, plot each vertex at a time. For example, Point A is 3 squares from the line of symmetry. So, I count 3 squares away from the line of symmetry on the opposite side and plot the reflected vertex at A’.</a:t>
            </a:r>
          </a:p>
        </p:txBody>
      </p:sp>
      <p:pic>
        <p:nvPicPr>
          <p:cNvPr id="7" name="Picture 6"/>
          <p:cNvPicPr>
            <a:picLocks noChangeAspect="1"/>
          </p:cNvPicPr>
          <p:nvPr/>
        </p:nvPicPr>
        <p:blipFill rotWithShape="1">
          <a:blip r:embed="rId5"/>
          <a:srcRect l="50410"/>
          <a:stretch/>
        </p:blipFill>
        <p:spPr>
          <a:xfrm>
            <a:off x="2301240" y="2364487"/>
            <a:ext cx="1630680" cy="2960483"/>
          </a:xfrm>
          <a:prstGeom prst="rect">
            <a:avLst/>
          </a:prstGeom>
        </p:spPr>
      </p:pic>
      <p:cxnSp>
        <p:nvCxnSpPr>
          <p:cNvPr id="16" name="Straight Connector 15">
            <a:extLst>
              <a:ext uri="{FF2B5EF4-FFF2-40B4-BE49-F238E27FC236}">
                <a16:creationId xmlns:a16="http://schemas.microsoft.com/office/drawing/2014/main" id="{EB0425DE-3F3A-42C5-9099-D0F4D9C0D853}"/>
              </a:ext>
            </a:extLst>
          </p:cNvPr>
          <p:cNvCxnSpPr>
            <a:cxnSpLocks/>
          </p:cNvCxnSpPr>
          <p:nvPr/>
        </p:nvCxnSpPr>
        <p:spPr>
          <a:xfrm flipV="1">
            <a:off x="2279833" y="2129433"/>
            <a:ext cx="0" cy="343316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146" y="1745224"/>
            <a:ext cx="3974187" cy="3974187"/>
          </a:xfrm>
          <a:prstGeom prst="rect">
            <a:avLst/>
          </a:prstGeom>
        </p:spPr>
      </p:pic>
      <p:sp>
        <p:nvSpPr>
          <p:cNvPr id="3" name="Oval 2"/>
          <p:cNvSpPr/>
          <p:nvPr/>
        </p:nvSpPr>
        <p:spPr>
          <a:xfrm>
            <a:off x="2145757" y="5195430"/>
            <a:ext cx="289560" cy="2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084498" y="5129137"/>
            <a:ext cx="289560" cy="2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712609" y="3473238"/>
            <a:ext cx="289560" cy="2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45757" y="2308860"/>
            <a:ext cx="289560" cy="2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145757" y="5187857"/>
            <a:ext cx="289560" cy="259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19" name="Oval 18"/>
          <p:cNvSpPr/>
          <p:nvPr/>
        </p:nvSpPr>
        <p:spPr>
          <a:xfrm>
            <a:off x="1110130" y="5195430"/>
            <a:ext cx="289560" cy="259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0" name="Oval 19"/>
          <p:cNvSpPr/>
          <p:nvPr/>
        </p:nvSpPr>
        <p:spPr>
          <a:xfrm>
            <a:off x="533681" y="3473237"/>
            <a:ext cx="289560" cy="259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1" name="Oval 20"/>
          <p:cNvSpPr/>
          <p:nvPr/>
        </p:nvSpPr>
        <p:spPr>
          <a:xfrm>
            <a:off x="2135053" y="2308860"/>
            <a:ext cx="289560" cy="259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5" name="Rectangle 4">
            <a:extLst>
              <a:ext uri="{FF2B5EF4-FFF2-40B4-BE49-F238E27FC236}">
                <a16:creationId xmlns:a16="http://schemas.microsoft.com/office/drawing/2014/main" id="{F4917371-B5A5-495F-AA44-A4C0F1D2D2EC}"/>
              </a:ext>
            </a:extLst>
          </p:cNvPr>
          <p:cNvSpPr/>
          <p:nvPr/>
        </p:nvSpPr>
        <p:spPr>
          <a:xfrm>
            <a:off x="3465784" y="4975952"/>
            <a:ext cx="589644" cy="541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a:t>
            </a:r>
          </a:p>
        </p:txBody>
      </p:sp>
      <p:sp>
        <p:nvSpPr>
          <p:cNvPr id="22" name="Rectangle 21">
            <a:extLst>
              <a:ext uri="{FF2B5EF4-FFF2-40B4-BE49-F238E27FC236}">
                <a16:creationId xmlns:a16="http://schemas.microsoft.com/office/drawing/2014/main" id="{9795A7C2-74C7-47DE-8855-FD4BF19C2016}"/>
              </a:ext>
            </a:extLst>
          </p:cNvPr>
          <p:cNvSpPr/>
          <p:nvPr/>
        </p:nvSpPr>
        <p:spPr>
          <a:xfrm>
            <a:off x="388538" y="5046887"/>
            <a:ext cx="589644" cy="541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a:t>
            </a:r>
          </a:p>
        </p:txBody>
      </p:sp>
      <p:sp>
        <p:nvSpPr>
          <p:cNvPr id="23" name="Speech Bubble: Rectangle 11">
            <a:extLst>
              <a:ext uri="{FF2B5EF4-FFF2-40B4-BE49-F238E27FC236}">
                <a16:creationId xmlns:a16="http://schemas.microsoft.com/office/drawing/2014/main" id="{C2365491-14DD-4127-8CFB-41197997643F}"/>
              </a:ext>
            </a:extLst>
          </p:cNvPr>
          <p:cNvSpPr/>
          <p:nvPr/>
        </p:nvSpPr>
        <p:spPr>
          <a:xfrm>
            <a:off x="5315159" y="5053669"/>
            <a:ext cx="6343159" cy="1439207"/>
          </a:xfrm>
          <a:prstGeom prst="wedgeRectCallout">
            <a:avLst>
              <a:gd name="adj1" fmla="val -63096"/>
              <a:gd name="adj2" fmla="val -3203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Do this for each vertex so that you have plotted all the vertices of the reflected shape. Then join them up</a:t>
            </a:r>
            <a:r>
              <a:rPr lang="en-GB" sz="3200" dirty="0">
                <a:solidFill>
                  <a:srgbClr val="002060"/>
                </a:solidFill>
              </a:rPr>
              <a:t>.</a:t>
            </a:r>
          </a:p>
        </p:txBody>
      </p:sp>
    </p:spTree>
    <p:extLst>
      <p:ext uri="{BB962C8B-B14F-4D97-AF65-F5344CB8AC3E}">
        <p14:creationId xmlns:p14="http://schemas.microsoft.com/office/powerpoint/2010/main" val="8493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1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11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11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11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270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360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350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350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350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70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4" grpId="0" animBg="1"/>
      <p:bldP spid="15" grpId="0" animBg="1"/>
      <p:bldP spid="17" grpId="0" animBg="1"/>
      <p:bldP spid="18" grpId="0" animBg="1"/>
      <p:bldP spid="19" grpId="0" animBg="1"/>
      <p:bldP spid="20"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50000"/>
          <a:stretch/>
        </p:blipFill>
        <p:spPr>
          <a:xfrm>
            <a:off x="606336" y="2368154"/>
            <a:ext cx="1673497" cy="2956816"/>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13" name="Speech Bubble: Rectangle 11">
            <a:extLst>
              <a:ext uri="{FF2B5EF4-FFF2-40B4-BE49-F238E27FC236}">
                <a16:creationId xmlns:a16="http://schemas.microsoft.com/office/drawing/2014/main" id="{754B2BB4-78FE-4590-829C-7D74AFB6860B}"/>
              </a:ext>
            </a:extLst>
          </p:cNvPr>
          <p:cNvSpPr/>
          <p:nvPr/>
        </p:nvSpPr>
        <p:spPr>
          <a:xfrm>
            <a:off x="4708337" y="2955744"/>
            <a:ext cx="7169517" cy="2775559"/>
          </a:xfrm>
          <a:prstGeom prst="wedgeRectCallout">
            <a:avLst>
              <a:gd name="adj1" fmla="val -33596"/>
              <a:gd name="adj2" fmla="val -7894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 completed shape looks like this. I can check the accuracy of my drawing by placing a mirror on the line. I have used a pencil and a ruler to complete the shape.</a:t>
            </a:r>
          </a:p>
        </p:txBody>
      </p:sp>
      <p:pic>
        <p:nvPicPr>
          <p:cNvPr id="7" name="Picture 6"/>
          <p:cNvPicPr>
            <a:picLocks noChangeAspect="1"/>
          </p:cNvPicPr>
          <p:nvPr/>
        </p:nvPicPr>
        <p:blipFill rotWithShape="1">
          <a:blip r:embed="rId6"/>
          <a:srcRect l="50410"/>
          <a:stretch/>
        </p:blipFill>
        <p:spPr>
          <a:xfrm>
            <a:off x="2301240" y="2364487"/>
            <a:ext cx="1630680" cy="2960483"/>
          </a:xfrm>
          <a:prstGeom prst="rect">
            <a:avLst/>
          </a:prstGeom>
        </p:spPr>
      </p:pic>
      <p:cxnSp>
        <p:nvCxnSpPr>
          <p:cNvPr id="16" name="Straight Connector 15">
            <a:extLst>
              <a:ext uri="{FF2B5EF4-FFF2-40B4-BE49-F238E27FC236}">
                <a16:creationId xmlns:a16="http://schemas.microsoft.com/office/drawing/2014/main" id="{EB0425DE-3F3A-42C5-9099-D0F4D9C0D853}"/>
              </a:ext>
            </a:extLst>
          </p:cNvPr>
          <p:cNvCxnSpPr>
            <a:cxnSpLocks/>
          </p:cNvCxnSpPr>
          <p:nvPr/>
        </p:nvCxnSpPr>
        <p:spPr>
          <a:xfrm flipV="1">
            <a:off x="2279833" y="2129433"/>
            <a:ext cx="0" cy="343316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146" y="1757116"/>
            <a:ext cx="3974187" cy="3974187"/>
          </a:xfrm>
          <a:prstGeom prst="rect">
            <a:avLst/>
          </a:prstGeom>
        </p:spPr>
      </p:pic>
    </p:spTree>
    <p:extLst>
      <p:ext uri="{BB962C8B-B14F-4D97-AF65-F5344CB8AC3E}">
        <p14:creationId xmlns:p14="http://schemas.microsoft.com/office/powerpoint/2010/main" val="149466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7010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600" dirty="0">
                <a:solidFill>
                  <a:srgbClr val="002060"/>
                </a:solidFill>
              </a:rPr>
              <a:t>A mirror can also be used to identify a line of symmetry. </a:t>
            </a:r>
            <a:endParaRPr lang="en-GB" sz="36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Speech Bubble: Rectangle 11">
            <a:extLst>
              <a:ext uri="{FF2B5EF4-FFF2-40B4-BE49-F238E27FC236}">
                <a16:creationId xmlns:a16="http://schemas.microsoft.com/office/drawing/2014/main" id="{754B2BB4-78FE-4590-829C-7D74AFB6860B}"/>
              </a:ext>
            </a:extLst>
          </p:cNvPr>
          <p:cNvSpPr/>
          <p:nvPr/>
        </p:nvSpPr>
        <p:spPr>
          <a:xfrm>
            <a:off x="5455920" y="2845645"/>
            <a:ext cx="6028239" cy="1806804"/>
          </a:xfrm>
          <a:prstGeom prst="wedgeRectCallout">
            <a:avLst>
              <a:gd name="adj1" fmla="val -74323"/>
              <a:gd name="adj2" fmla="val 943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This shape needs to be completed. I can identify that the line of symmetry is a </a:t>
            </a:r>
            <a:r>
              <a:rPr lang="en-GB" sz="3200" b="1" dirty="0">
                <a:solidFill>
                  <a:srgbClr val="002060"/>
                </a:solidFill>
              </a:rPr>
              <a:t>horizontal line</a:t>
            </a:r>
            <a:r>
              <a:rPr lang="en-GB" sz="3200" dirty="0">
                <a:solidFill>
                  <a:srgbClr val="002060"/>
                </a:solidFill>
              </a:rPr>
              <a:t>.</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3935244" y="4968254"/>
            <a:ext cx="7452294" cy="1652604"/>
          </a:xfrm>
          <a:prstGeom prst="wedgeRectCallout">
            <a:avLst>
              <a:gd name="adj1" fmla="val -71051"/>
              <a:gd name="adj2" fmla="val -4305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This means I need to </a:t>
            </a:r>
            <a:r>
              <a:rPr lang="en-GB" sz="3200" b="1" dirty="0">
                <a:solidFill>
                  <a:srgbClr val="002060"/>
                </a:solidFill>
              </a:rPr>
              <a:t>reflect</a:t>
            </a:r>
            <a:r>
              <a:rPr lang="en-GB" sz="3200" dirty="0">
                <a:solidFill>
                  <a:srgbClr val="002060"/>
                </a:solidFill>
              </a:rPr>
              <a:t> the shape exactly as it is shown but on the opposite side, in the space below the </a:t>
            </a:r>
            <a:r>
              <a:rPr lang="en-GB" sz="3200" b="1" dirty="0">
                <a:solidFill>
                  <a:srgbClr val="002060"/>
                </a:solidFill>
              </a:rPr>
              <a:t>horizontal line</a:t>
            </a:r>
            <a:r>
              <a:rPr lang="en-GB" sz="3200" dirty="0">
                <a:solidFill>
                  <a:srgbClr val="002060"/>
                </a:solidFill>
              </a:rPr>
              <a:t>.</a:t>
            </a:r>
          </a:p>
        </p:txBody>
      </p:sp>
      <p:pic>
        <p:nvPicPr>
          <p:cNvPr id="6" name="Picture 5"/>
          <p:cNvPicPr>
            <a:picLocks noChangeAspect="1"/>
          </p:cNvPicPr>
          <p:nvPr/>
        </p:nvPicPr>
        <p:blipFill rotWithShape="1">
          <a:blip r:embed="rId5"/>
          <a:srcRect b="50707"/>
          <a:stretch/>
        </p:blipFill>
        <p:spPr>
          <a:xfrm>
            <a:off x="675253" y="3244236"/>
            <a:ext cx="3259990" cy="1358243"/>
          </a:xfrm>
          <a:prstGeom prst="rect">
            <a:avLst/>
          </a:prstGeom>
        </p:spPr>
      </p:pic>
      <p:cxnSp>
        <p:nvCxnSpPr>
          <p:cNvPr id="16" name="Straight Connector 15">
            <a:extLst>
              <a:ext uri="{FF2B5EF4-FFF2-40B4-BE49-F238E27FC236}">
                <a16:creationId xmlns:a16="http://schemas.microsoft.com/office/drawing/2014/main" id="{EB0425DE-3F3A-42C5-9099-D0F4D9C0D853}"/>
              </a:ext>
            </a:extLst>
          </p:cNvPr>
          <p:cNvCxnSpPr>
            <a:cxnSpLocks/>
          </p:cNvCxnSpPr>
          <p:nvPr/>
        </p:nvCxnSpPr>
        <p:spPr>
          <a:xfrm flipV="1">
            <a:off x="385008" y="4621970"/>
            <a:ext cx="3840479"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Speech Bubble: Rectangle 11">
            <a:extLst>
              <a:ext uri="{FF2B5EF4-FFF2-40B4-BE49-F238E27FC236}">
                <a16:creationId xmlns:a16="http://schemas.microsoft.com/office/drawing/2014/main" id="{754B2BB4-78FE-4590-829C-7D74AFB6860B}"/>
              </a:ext>
            </a:extLst>
          </p:cNvPr>
          <p:cNvSpPr/>
          <p:nvPr/>
        </p:nvSpPr>
        <p:spPr>
          <a:xfrm>
            <a:off x="3810000" y="1690687"/>
            <a:ext cx="7674159" cy="1553549"/>
          </a:xfrm>
          <a:prstGeom prst="wedgeRectCallout">
            <a:avLst>
              <a:gd name="adj1" fmla="val -65220"/>
              <a:gd name="adj2" fmla="val -3941"/>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To complete the shape, I need to use the </a:t>
            </a:r>
            <a:r>
              <a:rPr lang="en-GB" sz="3200" b="1" dirty="0">
                <a:solidFill>
                  <a:srgbClr val="002060"/>
                </a:solidFill>
              </a:rPr>
              <a:t>horizontal line </a:t>
            </a:r>
            <a:r>
              <a:rPr lang="en-GB" sz="3200" dirty="0">
                <a:solidFill>
                  <a:srgbClr val="002060"/>
                </a:solidFill>
              </a:rPr>
              <a:t>and </a:t>
            </a:r>
            <a:r>
              <a:rPr lang="en-GB" sz="3200" b="1" dirty="0">
                <a:solidFill>
                  <a:srgbClr val="002060"/>
                </a:solidFill>
              </a:rPr>
              <a:t>reflect</a:t>
            </a:r>
            <a:r>
              <a:rPr lang="en-GB" sz="3200" dirty="0">
                <a:solidFill>
                  <a:srgbClr val="002060"/>
                </a:solidFill>
              </a:rPr>
              <a:t> the shape exactly as it is.</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5110581" y="3733799"/>
            <a:ext cx="6373578" cy="2887059"/>
          </a:xfrm>
          <a:prstGeom prst="wedgeRectCallout">
            <a:avLst>
              <a:gd name="adj1" fmla="val -68200"/>
              <a:gd name="adj2" fmla="val 598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 completed shape looks like this. I can check the accuracy of my drawing by placing a mirror on the line. I have used a pencil and a ruler to complete the shape.</a:t>
            </a:r>
          </a:p>
        </p:txBody>
      </p:sp>
      <p:pic>
        <p:nvPicPr>
          <p:cNvPr id="6" name="Picture 5"/>
          <p:cNvPicPr>
            <a:picLocks noChangeAspect="1"/>
          </p:cNvPicPr>
          <p:nvPr/>
        </p:nvPicPr>
        <p:blipFill rotWithShape="1">
          <a:blip r:embed="rId5"/>
          <a:srcRect b="50707"/>
          <a:stretch/>
        </p:blipFill>
        <p:spPr>
          <a:xfrm>
            <a:off x="675253" y="3244236"/>
            <a:ext cx="3259990" cy="1358243"/>
          </a:xfrm>
          <a:prstGeom prst="rect">
            <a:avLst/>
          </a:prstGeom>
        </p:spPr>
      </p:pic>
      <p:pic>
        <p:nvPicPr>
          <p:cNvPr id="5" name="Picture 4"/>
          <p:cNvPicPr>
            <a:picLocks noChangeAspect="1"/>
          </p:cNvPicPr>
          <p:nvPr/>
        </p:nvPicPr>
        <p:blipFill rotWithShape="1">
          <a:blip r:embed="rId6"/>
          <a:srcRect t="50472"/>
          <a:stretch/>
        </p:blipFill>
        <p:spPr>
          <a:xfrm>
            <a:off x="679962" y="4632960"/>
            <a:ext cx="3255282" cy="1362762"/>
          </a:xfrm>
          <a:prstGeom prst="rect">
            <a:avLst/>
          </a:prstGeom>
        </p:spPr>
      </p:pic>
      <p:cxnSp>
        <p:nvCxnSpPr>
          <p:cNvPr id="16" name="Straight Connector 15">
            <a:extLst>
              <a:ext uri="{FF2B5EF4-FFF2-40B4-BE49-F238E27FC236}">
                <a16:creationId xmlns:a16="http://schemas.microsoft.com/office/drawing/2014/main" id="{EB0425DE-3F3A-42C5-9099-D0F4D9C0D853}"/>
              </a:ext>
            </a:extLst>
          </p:cNvPr>
          <p:cNvCxnSpPr>
            <a:cxnSpLocks/>
          </p:cNvCxnSpPr>
          <p:nvPr/>
        </p:nvCxnSpPr>
        <p:spPr>
          <a:xfrm flipV="1">
            <a:off x="385008" y="4632960"/>
            <a:ext cx="3840479"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14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814485" y="1823829"/>
            <a:ext cx="5906355" cy="2245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Ethan has drawn a </a:t>
            </a:r>
            <a:r>
              <a:rPr lang="en-GB" sz="3600" b="1" dirty="0">
                <a:solidFill>
                  <a:srgbClr val="002060"/>
                </a:solidFill>
              </a:rPr>
              <a:t>shape</a:t>
            </a:r>
            <a:r>
              <a:rPr lang="en-GB" sz="3600" dirty="0">
                <a:solidFill>
                  <a:srgbClr val="002060"/>
                </a:solidFill>
              </a:rPr>
              <a:t> with only a </a:t>
            </a:r>
            <a:r>
              <a:rPr lang="en-GB" sz="3600" b="1" dirty="0">
                <a:solidFill>
                  <a:srgbClr val="002060"/>
                </a:solidFill>
              </a:rPr>
              <a:t>vertical</a:t>
            </a:r>
            <a:r>
              <a:rPr lang="en-GB" sz="3600" dirty="0">
                <a:solidFill>
                  <a:srgbClr val="002060"/>
                </a:solidFill>
              </a:rPr>
              <a:t> </a:t>
            </a:r>
            <a:r>
              <a:rPr lang="en-GB" sz="3600" b="1" dirty="0">
                <a:solidFill>
                  <a:srgbClr val="002060"/>
                </a:solidFill>
              </a:rPr>
              <a:t>line </a:t>
            </a:r>
            <a:r>
              <a:rPr lang="en-GB" sz="3600" dirty="0">
                <a:solidFill>
                  <a:srgbClr val="002060"/>
                </a:solidFill>
              </a:rPr>
              <a:t>of </a:t>
            </a:r>
            <a:r>
              <a:rPr lang="en-GB" sz="3600" b="1" dirty="0">
                <a:solidFill>
                  <a:srgbClr val="002060"/>
                </a:solidFill>
              </a:rPr>
              <a:t>symmetry</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814485" y="4411220"/>
            <a:ext cx="5906355" cy="2245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Complete the shape using the </a:t>
            </a:r>
            <a:r>
              <a:rPr lang="en-GB" sz="3600" b="1" dirty="0">
                <a:solidFill>
                  <a:srgbClr val="002060"/>
                </a:solidFill>
              </a:rPr>
              <a:t>vertical line </a:t>
            </a:r>
            <a:r>
              <a:rPr lang="en-GB" sz="3600" dirty="0">
                <a:solidFill>
                  <a:srgbClr val="002060"/>
                </a:solidFill>
              </a:rPr>
              <a:t>of </a:t>
            </a:r>
            <a:r>
              <a:rPr lang="en-GB" sz="3600" b="1" dirty="0">
                <a:solidFill>
                  <a:srgbClr val="002060"/>
                </a:solidFill>
              </a:rPr>
              <a:t>symmetry</a:t>
            </a:r>
            <a:r>
              <a:rPr lang="en-GB" sz="3600" dirty="0">
                <a:solidFill>
                  <a:srgbClr val="002060"/>
                </a:solidFill>
              </a:rPr>
              <a:t>.</a:t>
            </a:r>
          </a:p>
        </p:txBody>
      </p:sp>
      <p:pic>
        <p:nvPicPr>
          <p:cNvPr id="11" name="Picture 10"/>
          <p:cNvPicPr>
            <a:picLocks noChangeAspect="1"/>
          </p:cNvPicPr>
          <p:nvPr/>
        </p:nvPicPr>
        <p:blipFill rotWithShape="1">
          <a:blip r:embed="rId5"/>
          <a:srcRect l="49885"/>
          <a:stretch/>
        </p:blipFill>
        <p:spPr>
          <a:xfrm>
            <a:off x="9616440" y="2310231"/>
            <a:ext cx="1707912" cy="3517697"/>
          </a:xfrm>
          <a:prstGeom prst="rect">
            <a:avLst/>
          </a:prstGeom>
        </p:spPr>
      </p:pic>
      <p:cxnSp>
        <p:nvCxnSpPr>
          <p:cNvPr id="8" name="Straight Connector 7">
            <a:extLst>
              <a:ext uri="{FF2B5EF4-FFF2-40B4-BE49-F238E27FC236}">
                <a16:creationId xmlns:a16="http://schemas.microsoft.com/office/drawing/2014/main" id="{EB0425DE-3F3A-42C5-9099-D0F4D9C0D853}"/>
              </a:ext>
            </a:extLst>
          </p:cNvPr>
          <p:cNvCxnSpPr>
            <a:cxnSpLocks/>
          </p:cNvCxnSpPr>
          <p:nvPr/>
        </p:nvCxnSpPr>
        <p:spPr>
          <a:xfrm flipV="1">
            <a:off x="9620373" y="1993586"/>
            <a:ext cx="0" cy="415098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43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7200" y="1807277"/>
            <a:ext cx="11231879" cy="10481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Complete the shapes.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Picture 10"/>
          <p:cNvPicPr>
            <a:picLocks noChangeAspect="1"/>
          </p:cNvPicPr>
          <p:nvPr/>
        </p:nvPicPr>
        <p:blipFill rotWithShape="1">
          <a:blip r:embed="rId5"/>
          <a:srcRect l="48277"/>
          <a:stretch/>
        </p:blipFill>
        <p:spPr>
          <a:xfrm>
            <a:off x="1920240" y="3733799"/>
            <a:ext cx="1182500" cy="1883827"/>
          </a:xfrm>
          <a:prstGeom prst="rect">
            <a:avLst/>
          </a:prstGeom>
        </p:spPr>
      </p:pic>
      <p:cxnSp>
        <p:nvCxnSpPr>
          <p:cNvPr id="13" name="Straight Connector 12">
            <a:extLst>
              <a:ext uri="{FF2B5EF4-FFF2-40B4-BE49-F238E27FC236}">
                <a16:creationId xmlns:a16="http://schemas.microsoft.com/office/drawing/2014/main" id="{EB0425DE-3F3A-42C5-9099-D0F4D9C0D853}"/>
              </a:ext>
            </a:extLst>
          </p:cNvPr>
          <p:cNvCxnSpPr>
            <a:cxnSpLocks/>
          </p:cNvCxnSpPr>
          <p:nvPr/>
        </p:nvCxnSpPr>
        <p:spPr>
          <a:xfrm flipV="1">
            <a:off x="1920240" y="3215640"/>
            <a:ext cx="0" cy="3031809"/>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6"/>
          <a:srcRect l="698" t="50144" r="-698" b="744"/>
          <a:stretch/>
        </p:blipFill>
        <p:spPr>
          <a:xfrm>
            <a:off x="5142606" y="4675712"/>
            <a:ext cx="2182433" cy="1006471"/>
          </a:xfrm>
          <a:prstGeom prst="rect">
            <a:avLst/>
          </a:prstGeom>
        </p:spPr>
      </p:pic>
      <p:cxnSp>
        <p:nvCxnSpPr>
          <p:cNvPr id="19" name="Straight Connector 18">
            <a:extLst>
              <a:ext uri="{FF2B5EF4-FFF2-40B4-BE49-F238E27FC236}">
                <a16:creationId xmlns:a16="http://schemas.microsoft.com/office/drawing/2014/main" id="{EB0425DE-3F3A-42C5-9099-D0F4D9C0D853}"/>
              </a:ext>
            </a:extLst>
          </p:cNvPr>
          <p:cNvCxnSpPr>
            <a:cxnSpLocks/>
          </p:cNvCxnSpPr>
          <p:nvPr/>
        </p:nvCxnSpPr>
        <p:spPr>
          <a:xfrm flipV="1">
            <a:off x="4486099" y="4675712"/>
            <a:ext cx="3154680"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7"/>
          <a:srcRect l="48579" t="-3144"/>
          <a:stretch/>
        </p:blipFill>
        <p:spPr>
          <a:xfrm>
            <a:off x="9906000" y="3566160"/>
            <a:ext cx="1161487" cy="2388249"/>
          </a:xfrm>
          <a:prstGeom prst="rect">
            <a:avLst/>
          </a:prstGeom>
        </p:spPr>
      </p:pic>
      <p:cxnSp>
        <p:nvCxnSpPr>
          <p:cNvPr id="22" name="Straight Connector 21">
            <a:extLst>
              <a:ext uri="{FF2B5EF4-FFF2-40B4-BE49-F238E27FC236}">
                <a16:creationId xmlns:a16="http://schemas.microsoft.com/office/drawing/2014/main" id="{EB0425DE-3F3A-42C5-9099-D0F4D9C0D853}"/>
              </a:ext>
            </a:extLst>
          </p:cNvPr>
          <p:cNvCxnSpPr>
            <a:cxnSpLocks/>
          </p:cNvCxnSpPr>
          <p:nvPr/>
        </p:nvCxnSpPr>
        <p:spPr>
          <a:xfrm flipV="1">
            <a:off x="9890760" y="3244379"/>
            <a:ext cx="0" cy="3031809"/>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1A06621-A331-4D7C-B024-A9E6E06B52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647" y="3317277"/>
            <a:ext cx="3222366" cy="3222366"/>
          </a:xfrm>
          <a:prstGeom prst="rect">
            <a:avLst/>
          </a:prstGeom>
        </p:spPr>
      </p:pic>
      <p:pic>
        <p:nvPicPr>
          <p:cNvPr id="16" name="Picture 15">
            <a:extLst>
              <a:ext uri="{FF2B5EF4-FFF2-40B4-BE49-F238E27FC236}">
                <a16:creationId xmlns:a16="http://schemas.microsoft.com/office/drawing/2014/main" id="{8B354AB0-B2C2-4FE1-82D6-6C0CEC897D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5979" y="3331640"/>
            <a:ext cx="3222366" cy="3222366"/>
          </a:xfrm>
          <a:prstGeom prst="rect">
            <a:avLst/>
          </a:prstGeom>
        </p:spPr>
      </p:pic>
      <p:pic>
        <p:nvPicPr>
          <p:cNvPr id="20" name="Picture 19">
            <a:extLst>
              <a:ext uri="{FF2B5EF4-FFF2-40B4-BE49-F238E27FC236}">
                <a16:creationId xmlns:a16="http://schemas.microsoft.com/office/drawing/2014/main" id="{9CCC5668-5C67-4F8E-9E10-D6FEE696AE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2312" y="3321838"/>
            <a:ext cx="3222366" cy="3222366"/>
          </a:xfrm>
          <a:prstGeom prst="rect">
            <a:avLst/>
          </a:prstGeom>
        </p:spPr>
      </p:pic>
    </p:spTree>
    <p:extLst>
      <p:ext uri="{BB962C8B-B14F-4D97-AF65-F5344CB8AC3E}">
        <p14:creationId xmlns:p14="http://schemas.microsoft.com/office/powerpoint/2010/main" val="401772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50721" y="1829407"/>
            <a:ext cx="10970273" cy="13252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dirty="0">
                <a:solidFill>
                  <a:srgbClr val="002060"/>
                </a:solidFill>
              </a:rPr>
              <a:t>A pupil has written her name in capital letters. Work out her name using the lines of symmetry to complete each letter.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0" name="Picture 9"/>
          <p:cNvPicPr>
            <a:picLocks noChangeAspect="1"/>
          </p:cNvPicPr>
          <p:nvPr/>
        </p:nvPicPr>
        <p:blipFill rotWithShape="1">
          <a:blip r:embed="rId5"/>
          <a:srcRect l="49928" t="18116" r="22021" b="19677"/>
          <a:stretch/>
        </p:blipFill>
        <p:spPr>
          <a:xfrm>
            <a:off x="4909882" y="3702334"/>
            <a:ext cx="972050" cy="2276318"/>
          </a:xfrm>
          <a:prstGeom prst="rect">
            <a:avLst/>
          </a:prstGeom>
        </p:spPr>
      </p:pic>
      <p:pic>
        <p:nvPicPr>
          <p:cNvPr id="11" name="Picture 10"/>
          <p:cNvPicPr>
            <a:picLocks noChangeAspect="1"/>
          </p:cNvPicPr>
          <p:nvPr/>
        </p:nvPicPr>
        <p:blipFill rotWithShape="1">
          <a:blip r:embed="rId6"/>
          <a:srcRect l="24563" t="21145" r="50361" b="19528"/>
          <a:stretch/>
        </p:blipFill>
        <p:spPr>
          <a:xfrm>
            <a:off x="6931343" y="3920128"/>
            <a:ext cx="836937" cy="2090866"/>
          </a:xfrm>
          <a:prstGeom prst="rect">
            <a:avLst/>
          </a:prstGeom>
        </p:spPr>
      </p:pic>
      <p:pic>
        <p:nvPicPr>
          <p:cNvPr id="14" name="Picture 13"/>
          <p:cNvPicPr>
            <a:picLocks noChangeAspect="1"/>
          </p:cNvPicPr>
          <p:nvPr/>
        </p:nvPicPr>
        <p:blipFill rotWithShape="1">
          <a:blip r:embed="rId7"/>
          <a:srcRect l="27978" t="49659" r="27014" b="18200"/>
          <a:stretch/>
        </p:blipFill>
        <p:spPr>
          <a:xfrm>
            <a:off x="10389037" y="4744399"/>
            <a:ext cx="1446537" cy="1090824"/>
          </a:xfrm>
          <a:prstGeom prst="rect">
            <a:avLst/>
          </a:prstGeom>
        </p:spPr>
      </p:pic>
      <p:pic>
        <p:nvPicPr>
          <p:cNvPr id="15" name="Picture 14"/>
          <p:cNvPicPr>
            <a:picLocks noChangeAspect="1"/>
          </p:cNvPicPr>
          <p:nvPr/>
        </p:nvPicPr>
        <p:blipFill rotWithShape="1">
          <a:blip r:embed="rId8"/>
          <a:srcRect l="25923" t="48756" r="22379" b="19100"/>
          <a:stretch/>
        </p:blipFill>
        <p:spPr>
          <a:xfrm>
            <a:off x="1079694" y="4965560"/>
            <a:ext cx="1856122" cy="1218582"/>
          </a:xfrm>
          <a:prstGeom prst="rect">
            <a:avLst/>
          </a:prstGeom>
        </p:spPr>
      </p:pic>
      <p:cxnSp>
        <p:nvCxnSpPr>
          <p:cNvPr id="18" name="Straight Connector 17">
            <a:extLst>
              <a:ext uri="{FF2B5EF4-FFF2-40B4-BE49-F238E27FC236}">
                <a16:creationId xmlns:a16="http://schemas.microsoft.com/office/drawing/2014/main" id="{EB0425DE-3F3A-42C5-9099-D0F4D9C0D853}"/>
              </a:ext>
            </a:extLst>
          </p:cNvPr>
          <p:cNvCxnSpPr>
            <a:cxnSpLocks/>
          </p:cNvCxnSpPr>
          <p:nvPr/>
        </p:nvCxnSpPr>
        <p:spPr>
          <a:xfrm flipV="1">
            <a:off x="4865033" y="3734676"/>
            <a:ext cx="0" cy="25165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0425DE-3F3A-42C5-9099-D0F4D9C0D853}"/>
              </a:ext>
            </a:extLst>
          </p:cNvPr>
          <p:cNvCxnSpPr>
            <a:cxnSpLocks/>
          </p:cNvCxnSpPr>
          <p:nvPr/>
        </p:nvCxnSpPr>
        <p:spPr>
          <a:xfrm flipV="1">
            <a:off x="7768280" y="3593078"/>
            <a:ext cx="0" cy="25165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0425DE-3F3A-42C5-9099-D0F4D9C0D853}"/>
              </a:ext>
            </a:extLst>
          </p:cNvPr>
          <p:cNvCxnSpPr>
            <a:cxnSpLocks/>
          </p:cNvCxnSpPr>
          <p:nvPr/>
        </p:nvCxnSpPr>
        <p:spPr>
          <a:xfrm flipH="1">
            <a:off x="752831" y="4965560"/>
            <a:ext cx="2240280"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0425DE-3F3A-42C5-9099-D0F4D9C0D853}"/>
              </a:ext>
            </a:extLst>
          </p:cNvPr>
          <p:cNvCxnSpPr>
            <a:cxnSpLocks/>
          </p:cNvCxnSpPr>
          <p:nvPr/>
        </p:nvCxnSpPr>
        <p:spPr>
          <a:xfrm flipH="1">
            <a:off x="9854941" y="4744399"/>
            <a:ext cx="2240280"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454F893-6B36-426A-96F4-C74A3AB39A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136" y="3580725"/>
            <a:ext cx="2769671" cy="2769671"/>
          </a:xfrm>
          <a:prstGeom prst="rect">
            <a:avLst/>
          </a:prstGeom>
        </p:spPr>
      </p:pic>
      <p:pic>
        <p:nvPicPr>
          <p:cNvPr id="24" name="Picture 23">
            <a:extLst>
              <a:ext uri="{FF2B5EF4-FFF2-40B4-BE49-F238E27FC236}">
                <a16:creationId xmlns:a16="http://schemas.microsoft.com/office/drawing/2014/main" id="{0E8FA255-18A2-43B1-BE22-BB3A7EA45F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2002" y="3574455"/>
            <a:ext cx="2769671" cy="2769671"/>
          </a:xfrm>
          <a:prstGeom prst="rect">
            <a:avLst/>
          </a:prstGeom>
        </p:spPr>
      </p:pic>
      <p:pic>
        <p:nvPicPr>
          <p:cNvPr id="25" name="Picture 24">
            <a:extLst>
              <a:ext uri="{FF2B5EF4-FFF2-40B4-BE49-F238E27FC236}">
                <a16:creationId xmlns:a16="http://schemas.microsoft.com/office/drawing/2014/main" id="{09E3FAC3-5A25-4F25-BC44-404EA79B1C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52911" y="3580725"/>
            <a:ext cx="2769671" cy="2769671"/>
          </a:xfrm>
          <a:prstGeom prst="rect">
            <a:avLst/>
          </a:prstGeom>
        </p:spPr>
      </p:pic>
      <p:pic>
        <p:nvPicPr>
          <p:cNvPr id="26" name="Picture 25">
            <a:extLst>
              <a:ext uri="{FF2B5EF4-FFF2-40B4-BE49-F238E27FC236}">
                <a16:creationId xmlns:a16="http://schemas.microsoft.com/office/drawing/2014/main" id="{891A5EC1-8FD5-45FB-973F-0E682C2013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1467" y="3608129"/>
            <a:ext cx="2769671" cy="2769671"/>
          </a:xfrm>
          <a:prstGeom prst="rect">
            <a:avLst/>
          </a:prstGeom>
        </p:spPr>
      </p:pic>
    </p:spTree>
    <p:extLst>
      <p:ext uri="{BB962C8B-B14F-4D97-AF65-F5344CB8AC3E}">
        <p14:creationId xmlns:p14="http://schemas.microsoft.com/office/powerpoint/2010/main" val="244676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50721" y="1829407"/>
            <a:ext cx="10962159" cy="179771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dirty="0">
                <a:solidFill>
                  <a:srgbClr val="002060"/>
                </a:solidFill>
              </a:rPr>
              <a:t>Ryan says that this image can be replicated using both a horizontal line and a vertical line of symmetry. Is he correct? Explain how you know.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208" y="3974838"/>
            <a:ext cx="3526858" cy="2641631"/>
          </a:xfrm>
          <a:prstGeom prst="rect">
            <a:avLst/>
          </a:prstGeom>
        </p:spPr>
      </p:pic>
      <p:pic>
        <p:nvPicPr>
          <p:cNvPr id="6" name="Picture 5"/>
          <p:cNvPicPr>
            <a:picLocks noChangeAspect="1"/>
          </p:cNvPicPr>
          <p:nvPr/>
        </p:nvPicPr>
        <p:blipFill rotWithShape="1">
          <a:blip r:embed="rId6"/>
          <a:srcRect t="47281"/>
          <a:stretch/>
        </p:blipFill>
        <p:spPr>
          <a:xfrm>
            <a:off x="4366855" y="5074920"/>
            <a:ext cx="3529890" cy="1391677"/>
          </a:xfrm>
          <a:prstGeom prst="rect">
            <a:avLst/>
          </a:prstGeom>
        </p:spPr>
      </p:pic>
      <p:cxnSp>
        <p:nvCxnSpPr>
          <p:cNvPr id="16" name="Straight Connector 15">
            <a:extLst>
              <a:ext uri="{FF2B5EF4-FFF2-40B4-BE49-F238E27FC236}">
                <a16:creationId xmlns:a16="http://schemas.microsoft.com/office/drawing/2014/main" id="{EB0425DE-3F3A-42C5-9099-D0F4D9C0D853}"/>
              </a:ext>
            </a:extLst>
          </p:cNvPr>
          <p:cNvCxnSpPr>
            <a:cxnSpLocks/>
          </p:cNvCxnSpPr>
          <p:nvPr/>
        </p:nvCxnSpPr>
        <p:spPr>
          <a:xfrm flipV="1">
            <a:off x="4733738" y="5074921"/>
            <a:ext cx="2886262"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7"/>
          <a:srcRect r="48635"/>
          <a:stretch/>
        </p:blipFill>
        <p:spPr>
          <a:xfrm>
            <a:off x="8767650" y="3884721"/>
            <a:ext cx="1810012" cy="2639797"/>
          </a:xfrm>
          <a:prstGeom prst="rect">
            <a:avLst/>
          </a:prstGeom>
        </p:spPr>
      </p:pic>
      <p:cxnSp>
        <p:nvCxnSpPr>
          <p:cNvPr id="19" name="Straight Connector 18">
            <a:extLst>
              <a:ext uri="{FF2B5EF4-FFF2-40B4-BE49-F238E27FC236}">
                <a16:creationId xmlns:a16="http://schemas.microsoft.com/office/drawing/2014/main" id="{EB0425DE-3F3A-42C5-9099-D0F4D9C0D853}"/>
              </a:ext>
            </a:extLst>
          </p:cNvPr>
          <p:cNvCxnSpPr>
            <a:cxnSpLocks/>
          </p:cNvCxnSpPr>
          <p:nvPr/>
        </p:nvCxnSpPr>
        <p:spPr>
          <a:xfrm flipV="1">
            <a:off x="10613913" y="3884721"/>
            <a:ext cx="0" cy="267478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99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Practical task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81441" y="2012287"/>
            <a:ext cx="6199370" cy="45256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dirty="0">
                <a:solidFill>
                  <a:srgbClr val="002060"/>
                </a:solidFill>
              </a:rPr>
              <a:t>Draw a </a:t>
            </a:r>
            <a:r>
              <a:rPr lang="en-GB" sz="3400" b="1" dirty="0">
                <a:solidFill>
                  <a:srgbClr val="002060"/>
                </a:solidFill>
              </a:rPr>
              <a:t>symmetrical image or pattern </a:t>
            </a:r>
            <a:r>
              <a:rPr lang="en-GB" sz="3400" dirty="0">
                <a:solidFill>
                  <a:srgbClr val="002060"/>
                </a:solidFill>
              </a:rPr>
              <a:t>for a partner.</a:t>
            </a:r>
          </a:p>
          <a:p>
            <a:pPr algn="ctr"/>
            <a:r>
              <a:rPr lang="en-GB" sz="3400" dirty="0">
                <a:solidFill>
                  <a:srgbClr val="002060"/>
                </a:solidFill>
              </a:rPr>
              <a:t>Fold your image in half along the </a:t>
            </a:r>
            <a:r>
              <a:rPr lang="en-GB" sz="3400" b="1" dirty="0">
                <a:solidFill>
                  <a:srgbClr val="002060"/>
                </a:solidFill>
              </a:rPr>
              <a:t>symmetrical line </a:t>
            </a:r>
            <a:r>
              <a:rPr lang="en-GB" sz="3400" dirty="0">
                <a:solidFill>
                  <a:srgbClr val="002060"/>
                </a:solidFill>
              </a:rPr>
              <a:t>and see if your partner can replicate the rest of the image.</a:t>
            </a:r>
          </a:p>
          <a:p>
            <a:pPr algn="ctr"/>
            <a:r>
              <a:rPr lang="en-GB" sz="3400" dirty="0">
                <a:solidFill>
                  <a:srgbClr val="002060"/>
                </a:solidFill>
              </a:rPr>
              <a:t>Good examples include butterflies, flowers and rockets.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stretch>
            <a:fillRect/>
          </a:stretch>
        </p:blipFill>
        <p:spPr>
          <a:xfrm>
            <a:off x="7160279" y="2244697"/>
            <a:ext cx="2574794" cy="175450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5261" y="2529840"/>
            <a:ext cx="1770895" cy="254508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976213">
            <a:off x="7790467" y="3987745"/>
            <a:ext cx="1588833" cy="2783740"/>
          </a:xfrm>
          <a:prstGeom prst="rect">
            <a:avLst/>
          </a:prstGeom>
        </p:spPr>
      </p:pic>
    </p:spTree>
    <p:extLst>
      <p:ext uri="{BB962C8B-B14F-4D97-AF65-F5344CB8AC3E}">
        <p14:creationId xmlns:p14="http://schemas.microsoft.com/office/powerpoint/2010/main" val="247657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rgbClr val="002060"/>
                </a:solidFill>
              </a:rPr>
              <a:t>Today the LORIC task will focus on your </a:t>
            </a:r>
            <a:r>
              <a:rPr lang="en-GB" sz="3000" u="sng" dirty="0">
                <a:solidFill>
                  <a:srgbClr val="002060"/>
                </a:solidFill>
              </a:rPr>
              <a:t>Izzy Initiative</a:t>
            </a:r>
            <a:r>
              <a:rPr lang="en-GB" sz="3000" dirty="0">
                <a:solidFill>
                  <a:srgbClr val="002060"/>
                </a:solidFill>
              </a:rPr>
              <a:t> skills:</a:t>
            </a:r>
          </a:p>
          <a:p>
            <a:endParaRPr lang="en-GB" sz="3000" dirty="0">
              <a:solidFill>
                <a:srgbClr val="002060"/>
              </a:solidFill>
            </a:endParaRPr>
          </a:p>
          <a:p>
            <a:r>
              <a:rPr lang="en-GB" sz="3000" dirty="0">
                <a:solidFill>
                  <a:srgbClr val="002060"/>
                </a:solidFill>
              </a:rPr>
              <a:t>This means you will have to:</a:t>
            </a:r>
          </a:p>
          <a:p>
            <a:pPr marL="457200" indent="-457200">
              <a:buFont typeface="Arial" panose="020B0604020202020204" pitchFamily="34" charset="0"/>
              <a:buChar char="•"/>
            </a:pPr>
            <a:r>
              <a:rPr lang="en-GB" sz="3000" dirty="0">
                <a:solidFill>
                  <a:srgbClr val="002060"/>
                </a:solidFill>
              </a:rPr>
              <a:t>Be resourceful.</a:t>
            </a:r>
          </a:p>
          <a:p>
            <a:pPr marL="457200" indent="-457200">
              <a:buFont typeface="Arial" panose="020B0604020202020204" pitchFamily="34" charset="0"/>
              <a:buChar char="•"/>
            </a:pPr>
            <a:r>
              <a:rPr lang="en-GB" sz="3000" dirty="0">
                <a:solidFill>
                  <a:srgbClr val="002060"/>
                </a:solidFill>
              </a:rPr>
              <a:t>Think as someone who is part of a team.</a:t>
            </a:r>
          </a:p>
          <a:p>
            <a:pPr marL="457200" indent="-457200">
              <a:buFont typeface="Arial" panose="020B0604020202020204" pitchFamily="34" charset="0"/>
              <a:buChar char="•"/>
            </a:pPr>
            <a:r>
              <a:rPr lang="en-GB" sz="3000" dirty="0">
                <a:solidFill>
                  <a:srgbClr val="002060"/>
                </a:solidFill>
              </a:rPr>
              <a:t>Use all skills available to overcome the problem.</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16142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675A7142-34F1-4E54-A85B-FF703025B360}"/>
                  </a:ext>
                </a:extLst>
              </p:cNvPr>
              <p:cNvSpPr/>
              <p:nvPr/>
            </p:nvSpPr>
            <p:spPr>
              <a:xfrm>
                <a:off x="518506" y="1766866"/>
                <a:ext cx="11154988" cy="478631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rgbClr val="002060"/>
                    </a:solidFill>
                  </a:rPr>
                  <a:t>We have to be confident in all multiplication facts</a:t>
                </a:r>
              </a:p>
              <a:p>
                <a:pPr lvl="0"/>
                <a:r>
                  <a:rPr lang="en-GB" sz="2800" dirty="0">
                    <a:solidFill>
                      <a:srgbClr val="002060"/>
                    </a:solidFill>
                  </a:rPr>
                  <a:t>to 12 x 12, including corresponding division and fraction facts.</a:t>
                </a:r>
              </a:p>
              <a:p>
                <a:pPr lvl="0"/>
                <a:r>
                  <a:rPr lang="en-GB" sz="2800" dirty="0">
                    <a:solidFill>
                      <a:srgbClr val="002060"/>
                    </a:solidFill>
                  </a:rPr>
                  <a:t>There may be some that you still find tricky, </a:t>
                </a:r>
              </a:p>
              <a:p>
                <a:pPr lvl="0"/>
                <a:r>
                  <a:rPr lang="en-GB" sz="2800" dirty="0">
                    <a:solidFill>
                      <a:srgbClr val="002060"/>
                    </a:solidFill>
                  </a:rPr>
                  <a:t>so this is your opportunity to practise.</a:t>
                </a:r>
              </a:p>
              <a:p>
                <a:pPr lvl="0"/>
                <a:endParaRPr lang="en-GB" sz="2800" dirty="0">
                  <a:solidFill>
                    <a:srgbClr val="002060"/>
                  </a:solidFill>
                </a:endParaRPr>
              </a:p>
              <a:p>
                <a:pPr lvl="0"/>
                <a:r>
                  <a:rPr lang="en-GB" sz="2800" dirty="0">
                    <a:solidFill>
                      <a:srgbClr val="002060"/>
                    </a:solidFill>
                  </a:rPr>
                  <a:t>Write down a set of multiplication facts and practise recalling them with a partner. Then see if you can write down corresponding division and fraction facts too, </a:t>
                </a:r>
                <a:r>
                  <a:rPr lang="en-GB" sz="2800" dirty="0">
                    <a:solidFill>
                      <a:srgbClr val="FF0000"/>
                    </a:solidFill>
                  </a:rPr>
                  <a:t>e.g. 7 x 6 = 42, 42 ÷ 6 = 7, </a:t>
                </a:r>
                <a14:m>
                  <m:oMath xmlns:m="http://schemas.openxmlformats.org/officeDocument/2006/math">
                    <m:f>
                      <m:fPr>
                        <m:ctrlPr>
                          <a:rPr lang="en-GB" sz="2800" b="0" i="1" smtClean="0">
                            <a:solidFill>
                              <a:srgbClr val="FF0000"/>
                            </a:solidFill>
                            <a:latin typeface="Cambria Math" panose="02040503050406030204" pitchFamily="18" charset="0"/>
                          </a:rPr>
                        </m:ctrlPr>
                      </m:fPr>
                      <m:num>
                        <m:r>
                          <a:rPr lang="en-GB" sz="2800" b="0" i="1" smtClean="0">
                            <a:solidFill>
                              <a:srgbClr val="FF0000"/>
                            </a:solidFill>
                            <a:latin typeface="Cambria Math" panose="02040503050406030204" pitchFamily="18" charset="0"/>
                          </a:rPr>
                          <m:t>1</m:t>
                        </m:r>
                      </m:num>
                      <m:den>
                        <m:r>
                          <a:rPr lang="en-GB" sz="2800" b="0" i="1" smtClean="0">
                            <a:solidFill>
                              <a:srgbClr val="FF0000"/>
                            </a:solidFill>
                            <a:latin typeface="Cambria Math" panose="02040503050406030204" pitchFamily="18" charset="0"/>
                          </a:rPr>
                          <m:t>6</m:t>
                        </m:r>
                      </m:den>
                    </m:f>
                  </m:oMath>
                </a14:m>
                <a:r>
                  <a:rPr lang="en-GB" sz="2800" b="0" dirty="0">
                    <a:solidFill>
                      <a:srgbClr val="FF0000"/>
                    </a:solidFill>
                  </a:rPr>
                  <a:t> of 42 = 7</a:t>
                </a:r>
              </a:p>
              <a:p>
                <a:pPr lvl="0"/>
                <a:endParaRPr lang="en-GB" sz="3200" dirty="0">
                  <a:solidFill>
                    <a:srgbClr val="002060"/>
                  </a:solidFill>
                </a:endParaRPr>
              </a:p>
            </p:txBody>
          </p:sp>
        </mc:Choice>
        <mc:Fallback xmlns="">
          <p:sp>
            <p:nvSpPr>
              <p:cNvPr id="3"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518506" y="1766866"/>
                <a:ext cx="11154988" cy="4786312"/>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4232" y="2603163"/>
            <a:ext cx="2121219" cy="1556859"/>
          </a:xfrm>
          <a:prstGeom prst="rect">
            <a:avLst/>
          </a:prstGeom>
        </p:spPr>
      </p:pic>
    </p:spTree>
    <p:extLst>
      <p:ext uri="{BB962C8B-B14F-4D97-AF65-F5344CB8AC3E}">
        <p14:creationId xmlns:p14="http://schemas.microsoft.com/office/powerpoint/2010/main" val="52239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begin</a:t>
            </a:r>
          </a:p>
          <a:p>
            <a:pPr lvl="0" algn="ctr"/>
            <a:r>
              <a:rPr lang="en-GB" sz="3600" dirty="0">
                <a:solidFill>
                  <a:srgbClr val="002060"/>
                </a:solidFill>
              </a:rPr>
              <a:t>complete</a:t>
            </a:r>
            <a:endParaRPr lang="en-GB" sz="44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LINK IT</a:t>
            </a:r>
          </a:p>
        </p:txBody>
      </p:sp>
      <p:pic>
        <p:nvPicPr>
          <p:cNvPr id="12" name="Picture 11"/>
          <p:cNvPicPr>
            <a:picLocks noChangeAspect="1"/>
          </p:cNvPicPr>
          <p:nvPr/>
        </p:nvPicPr>
        <p:blipFill>
          <a:blip r:embed="rId5"/>
          <a:stretch>
            <a:fillRect/>
          </a:stretch>
        </p:blipFill>
        <p:spPr>
          <a:xfrm>
            <a:off x="4788329" y="2193050"/>
            <a:ext cx="6606925" cy="3552430"/>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66158"/>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79173" y="2139525"/>
            <a:ext cx="5113020" cy="441959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600" b="1" dirty="0">
                <a:solidFill>
                  <a:srgbClr val="002060"/>
                </a:solidFill>
              </a:rPr>
              <a:t>Symmetry</a:t>
            </a:r>
            <a:r>
              <a:rPr lang="en-GB" altLang="en-US" sz="3600" dirty="0">
                <a:solidFill>
                  <a:srgbClr val="002060"/>
                </a:solidFill>
              </a:rPr>
              <a:t> is where one half of a shape is the </a:t>
            </a:r>
            <a:r>
              <a:rPr lang="en-GB" altLang="en-US" sz="3600" b="1" dirty="0">
                <a:solidFill>
                  <a:srgbClr val="002060"/>
                </a:solidFill>
              </a:rPr>
              <a:t>reflection</a:t>
            </a:r>
            <a:r>
              <a:rPr lang="en-GB" altLang="en-US" sz="3600" dirty="0">
                <a:solidFill>
                  <a:srgbClr val="002060"/>
                </a:solidFill>
              </a:rPr>
              <a:t> of the other half. This means you could fold the shape and have </a:t>
            </a:r>
            <a:r>
              <a:rPr lang="en-GB" altLang="en-US" sz="3600" b="1" dirty="0">
                <a:solidFill>
                  <a:srgbClr val="002060"/>
                </a:solidFill>
              </a:rPr>
              <a:t>both halves match exactly</a:t>
            </a:r>
            <a:r>
              <a:rPr lang="en-GB" altLang="en-US" sz="3600" dirty="0">
                <a:solidFill>
                  <a:srgbClr val="002060"/>
                </a:solidFill>
              </a:rPr>
              <a:t>. </a:t>
            </a:r>
            <a:r>
              <a:rPr lang="en-GB" sz="3600" dirty="0">
                <a:solidFill>
                  <a:srgbClr val="002060"/>
                </a:solidFill>
              </a:rPr>
              <a:t>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Rectangle: Rounded Corners 2">
            <a:extLst>
              <a:ext uri="{FF2B5EF4-FFF2-40B4-BE49-F238E27FC236}">
                <a16:creationId xmlns:a16="http://schemas.microsoft.com/office/drawing/2014/main" id="{675A7142-34F1-4E54-A85B-FF703025B360}"/>
              </a:ext>
            </a:extLst>
          </p:cNvPr>
          <p:cNvSpPr/>
          <p:nvPr/>
        </p:nvSpPr>
        <p:spPr>
          <a:xfrm>
            <a:off x="6003704" y="5241621"/>
            <a:ext cx="5676900" cy="13479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Lines of symmetry can be </a:t>
            </a:r>
            <a:r>
              <a:rPr lang="en-GB" sz="3200" b="1" dirty="0">
                <a:solidFill>
                  <a:srgbClr val="002060"/>
                </a:solidFill>
              </a:rPr>
              <a:t>horizontal</a:t>
            </a:r>
            <a:r>
              <a:rPr lang="en-GB" sz="3200" dirty="0">
                <a:solidFill>
                  <a:srgbClr val="002060"/>
                </a:solidFill>
              </a:rPr>
              <a:t>, </a:t>
            </a:r>
            <a:r>
              <a:rPr lang="en-GB" sz="3200" b="1" dirty="0">
                <a:solidFill>
                  <a:srgbClr val="002060"/>
                </a:solidFill>
              </a:rPr>
              <a:t>vertical </a:t>
            </a:r>
            <a:r>
              <a:rPr lang="en-GB" sz="3200" dirty="0">
                <a:solidFill>
                  <a:srgbClr val="002060"/>
                </a:solidFill>
              </a:rPr>
              <a:t>or</a:t>
            </a:r>
            <a:r>
              <a:rPr lang="en-GB" sz="3200" b="1" dirty="0">
                <a:solidFill>
                  <a:srgbClr val="002060"/>
                </a:solidFill>
              </a:rPr>
              <a:t> diagonal</a:t>
            </a:r>
            <a:r>
              <a:rPr lang="en-GB" sz="3200" dirty="0">
                <a:solidFill>
                  <a:srgbClr val="002060"/>
                </a:solidFill>
              </a:rPr>
              <a:t>. </a:t>
            </a:r>
          </a:p>
        </p:txBody>
      </p:sp>
      <p:pic>
        <p:nvPicPr>
          <p:cNvPr id="11" name="Picture 10">
            <a:extLst>
              <a:ext uri="{FF2B5EF4-FFF2-40B4-BE49-F238E27FC236}">
                <a16:creationId xmlns:a16="http://schemas.microsoft.com/office/drawing/2014/main" id="{095B51B5-BC7A-4EB6-95CB-B8D18F044A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6726" y="1690686"/>
            <a:ext cx="3550935" cy="3550935"/>
          </a:xfrm>
          <a:prstGeom prst="rect">
            <a:avLst/>
          </a:prstGeom>
        </p:spPr>
      </p:pic>
    </p:spTree>
    <p:extLst>
      <p:ext uri="{BB962C8B-B14F-4D97-AF65-F5344CB8AC3E}">
        <p14:creationId xmlns:p14="http://schemas.microsoft.com/office/powerpoint/2010/main" val="238175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351681" y="1753419"/>
            <a:ext cx="5683359" cy="226994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A </a:t>
            </a:r>
            <a:r>
              <a:rPr lang="en-GB" sz="2800" b="1" dirty="0">
                <a:solidFill>
                  <a:srgbClr val="002060"/>
                </a:solidFill>
              </a:rPr>
              <a:t>horizontal line</a:t>
            </a:r>
            <a:r>
              <a:rPr lang="en-GB" sz="2800" dirty="0">
                <a:solidFill>
                  <a:srgbClr val="002060"/>
                </a:solidFill>
              </a:rPr>
              <a:t> is a line that runs right to left across the page.</a:t>
            </a:r>
          </a:p>
          <a:p>
            <a:pPr algn="ctr"/>
            <a:r>
              <a:rPr lang="en-GB" sz="2800" dirty="0">
                <a:solidFill>
                  <a:srgbClr val="002060"/>
                </a:solidFill>
              </a:rPr>
              <a:t>It comes from the word ‘horizon’, in the sense that horizontal lines are parallel to the horizon. </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431" y="4147052"/>
            <a:ext cx="4416213" cy="2484120"/>
          </a:xfrm>
          <a:prstGeom prst="rect">
            <a:avLst/>
          </a:prstGeom>
        </p:spPr>
      </p:pic>
      <p:cxnSp>
        <p:nvCxnSpPr>
          <p:cNvPr id="12" name="Straight Connector 11">
            <a:extLst>
              <a:ext uri="{FF2B5EF4-FFF2-40B4-BE49-F238E27FC236}">
                <a16:creationId xmlns:a16="http://schemas.microsoft.com/office/drawing/2014/main" id="{EB0425DE-3F3A-42C5-9099-D0F4D9C0D853}"/>
              </a:ext>
            </a:extLst>
          </p:cNvPr>
          <p:cNvCxnSpPr>
            <a:cxnSpLocks/>
          </p:cNvCxnSpPr>
          <p:nvPr/>
        </p:nvCxnSpPr>
        <p:spPr>
          <a:xfrm flipH="1">
            <a:off x="602735" y="5450956"/>
            <a:ext cx="4846727"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Rounded Corners 2">
            <a:extLst>
              <a:ext uri="{FF2B5EF4-FFF2-40B4-BE49-F238E27FC236}">
                <a16:creationId xmlns:a16="http://schemas.microsoft.com/office/drawing/2014/main" id="{675A7142-34F1-4E54-A85B-FF703025B360}"/>
              </a:ext>
            </a:extLst>
          </p:cNvPr>
          <p:cNvSpPr/>
          <p:nvPr/>
        </p:nvSpPr>
        <p:spPr>
          <a:xfrm>
            <a:off x="6653015" y="1941683"/>
            <a:ext cx="5188466" cy="15732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A </a:t>
            </a:r>
            <a:r>
              <a:rPr lang="en-GB" sz="2800" b="1" dirty="0">
                <a:solidFill>
                  <a:srgbClr val="002060"/>
                </a:solidFill>
              </a:rPr>
              <a:t>vertical line</a:t>
            </a:r>
            <a:r>
              <a:rPr lang="en-GB" sz="2800" dirty="0">
                <a:solidFill>
                  <a:srgbClr val="002060"/>
                </a:solidFill>
              </a:rPr>
              <a:t> is a line that goes straight up and down.</a:t>
            </a:r>
          </a:p>
          <a:p>
            <a:pPr algn="ctr"/>
            <a:r>
              <a:rPr lang="en-GB" sz="2800" dirty="0">
                <a:solidFill>
                  <a:srgbClr val="002060"/>
                </a:solidFill>
              </a:rPr>
              <a:t>A </a:t>
            </a:r>
            <a:r>
              <a:rPr lang="en-GB" sz="2800" b="1" dirty="0">
                <a:solidFill>
                  <a:srgbClr val="002060"/>
                </a:solidFill>
              </a:rPr>
              <a:t>vertical line </a:t>
            </a:r>
            <a:r>
              <a:rPr lang="en-GB" sz="2800" dirty="0">
                <a:solidFill>
                  <a:srgbClr val="002060"/>
                </a:solidFill>
              </a:rPr>
              <a:t>has no slope.</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7967" y="4056527"/>
            <a:ext cx="4158786" cy="2593652"/>
          </a:xfrm>
          <a:prstGeom prst="rect">
            <a:avLst/>
          </a:prstGeom>
        </p:spPr>
      </p:pic>
      <p:cxnSp>
        <p:nvCxnSpPr>
          <p:cNvPr id="15" name="Straight Connector 14">
            <a:extLst>
              <a:ext uri="{FF2B5EF4-FFF2-40B4-BE49-F238E27FC236}">
                <a16:creationId xmlns:a16="http://schemas.microsoft.com/office/drawing/2014/main" id="{EB0425DE-3F3A-42C5-9099-D0F4D9C0D853}"/>
              </a:ext>
            </a:extLst>
          </p:cNvPr>
          <p:cNvCxnSpPr>
            <a:cxnSpLocks/>
          </p:cNvCxnSpPr>
          <p:nvPr/>
        </p:nvCxnSpPr>
        <p:spPr>
          <a:xfrm flipH="1" flipV="1">
            <a:off x="9357359" y="3883477"/>
            <a:ext cx="1" cy="276670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912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15981</TotalTime>
  <Words>1300</Words>
  <Application>Microsoft Office PowerPoint</Application>
  <PresentationFormat>Widescreen</PresentationFormat>
  <Paragraphs>110</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Model</vt:lpstr>
      <vt:lpstr>Model</vt:lpstr>
      <vt:lpstr>Model</vt:lpstr>
      <vt:lpstr>Model</vt:lpstr>
      <vt:lpstr>Model</vt:lpstr>
      <vt:lpstr>Model</vt:lpstr>
      <vt:lpstr>Apply</vt:lpstr>
      <vt:lpstr>Apply – Problem Solving</vt:lpstr>
      <vt:lpstr>Apply – Problem Solving</vt:lpstr>
      <vt:lpstr>Apply – Reasoning</vt:lpstr>
      <vt:lpstr>Apply – Practical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285</cp:revision>
  <dcterms:created xsi:type="dcterms:W3CDTF">2017-03-29T13:14:03Z</dcterms:created>
  <dcterms:modified xsi:type="dcterms:W3CDTF">2020-04-27T13:22:50Z</dcterms:modified>
</cp:coreProperties>
</file>