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  <p:sldMasterId id="2147483673" r:id="rId5"/>
    <p:sldMasterId id="2147483675" r:id="rId6"/>
    <p:sldMasterId id="2147483677" r:id="rId7"/>
    <p:sldMasterId id="2147483679" r:id="rId8"/>
    <p:sldMasterId id="2147483682" r:id="rId9"/>
  </p:sldMasterIdLst>
  <p:notesMasterIdLst>
    <p:notesMasterId r:id="rId24"/>
  </p:notesMasterIdLst>
  <p:sldIdLst>
    <p:sldId id="314" r:id="rId10"/>
    <p:sldId id="297" r:id="rId11"/>
    <p:sldId id="298" r:id="rId12"/>
    <p:sldId id="312" r:id="rId13"/>
    <p:sldId id="299" r:id="rId14"/>
    <p:sldId id="307" r:id="rId15"/>
    <p:sldId id="308" r:id="rId16"/>
    <p:sldId id="309" r:id="rId17"/>
    <p:sldId id="311" r:id="rId18"/>
    <p:sldId id="310" r:id="rId19"/>
    <p:sldId id="313" r:id="rId20"/>
    <p:sldId id="300" r:id="rId21"/>
    <p:sldId id="304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D69"/>
    <a:srgbClr val="E5BCE6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09/12/2020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7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27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30.png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11" Type="http://schemas.openxmlformats.org/officeDocument/2006/relationships/image" Target="../media/image39.png"/><Relationship Id="rId5" Type="http://schemas.openxmlformats.org/officeDocument/2006/relationships/image" Target="../media/image7.png"/><Relationship Id="rId10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7.png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image" Target="../media/image43.png"/><Relationship Id="rId10" Type="http://schemas.openxmlformats.org/officeDocument/2006/relationships/image" Target="../media/image47.png"/><Relationship Id="rId9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11" Type="http://schemas.openxmlformats.org/officeDocument/2006/relationships/image" Target="../media/image16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6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9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B3FA71-287A-4D98-9EA1-2D3BBBBDD40F}"/>
              </a:ext>
            </a:extLst>
          </p:cNvPr>
          <p:cNvSpPr txBox="1"/>
          <p:nvPr/>
        </p:nvSpPr>
        <p:spPr>
          <a:xfrm>
            <a:off x="821635" y="675861"/>
            <a:ext cx="6228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18/12/2020</a:t>
            </a:r>
          </a:p>
          <a:p>
            <a:r>
              <a:rPr lang="en-GB" dirty="0"/>
              <a:t>L.I: To Divide by 8</a:t>
            </a:r>
          </a:p>
        </p:txBody>
      </p:sp>
    </p:spTree>
    <p:extLst>
      <p:ext uri="{BB962C8B-B14F-4D97-AF65-F5344CB8AC3E}">
        <p14:creationId xmlns:p14="http://schemas.microsoft.com/office/powerpoint/2010/main" val="3151547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66943" y="5549963"/>
            <a:ext cx="757066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How could you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represent </a:t>
            </a: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this </a:t>
            </a:r>
            <a:r>
              <a:rPr kumimoji="0" lang="en-GB" sz="2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problem?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1873" y="423163"/>
            <a:ext cx="5508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48 children go camping.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Each tent holds 8 children.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How many tents are needed?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039" y="413110"/>
            <a:ext cx="747045" cy="74704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5658883" y="55579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653" y="2280757"/>
            <a:ext cx="704919" cy="756270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4411" y="2282531"/>
            <a:ext cx="704919" cy="756270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9176" y="2283919"/>
            <a:ext cx="704919" cy="756270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9934" y="2284227"/>
            <a:ext cx="704919" cy="756270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1456" y="2286621"/>
            <a:ext cx="704919" cy="75627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09" y="2276912"/>
            <a:ext cx="704919" cy="756270"/>
          </a:xfrm>
          <a:prstGeom prst="rect">
            <a:avLst/>
          </a:prstGeom>
        </p:spPr>
      </p:pic>
      <p:sp>
        <p:nvSpPr>
          <p:cNvPr id="103" name="TextBox 102"/>
          <p:cNvSpPr txBox="1"/>
          <p:nvPr/>
        </p:nvSpPr>
        <p:spPr>
          <a:xfrm>
            <a:off x="5643850" y="1334833"/>
            <a:ext cx="279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 tent          8 children</a:t>
            </a:r>
          </a:p>
          <a:p>
            <a:endParaRPr lang="en-GB" sz="20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643850" y="1787481"/>
            <a:ext cx="279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 tents       16 children</a:t>
            </a:r>
          </a:p>
          <a:p>
            <a:endParaRPr lang="en-GB" sz="2000" dirty="0"/>
          </a:p>
        </p:txBody>
      </p:sp>
      <p:cxnSp>
        <p:nvCxnSpPr>
          <p:cNvPr id="112" name="Straight Arrow Connector 111"/>
          <p:cNvCxnSpPr/>
          <p:nvPr/>
        </p:nvCxnSpPr>
        <p:spPr>
          <a:xfrm>
            <a:off x="6520386" y="2006707"/>
            <a:ext cx="27783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5643850" y="2240129"/>
            <a:ext cx="279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3 tents       24 children</a:t>
            </a:r>
          </a:p>
          <a:p>
            <a:endParaRPr lang="en-GB" sz="2000" dirty="0"/>
          </a:p>
        </p:txBody>
      </p:sp>
      <p:cxnSp>
        <p:nvCxnSpPr>
          <p:cNvPr id="114" name="Straight Arrow Connector 113"/>
          <p:cNvCxnSpPr/>
          <p:nvPr/>
        </p:nvCxnSpPr>
        <p:spPr>
          <a:xfrm>
            <a:off x="6520386" y="2454857"/>
            <a:ext cx="27783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5643850" y="2692777"/>
            <a:ext cx="279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4 tents       32 children</a:t>
            </a:r>
          </a:p>
          <a:p>
            <a:endParaRPr lang="en-GB" sz="2000" dirty="0"/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6520386" y="2903007"/>
            <a:ext cx="27783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5643850" y="3145425"/>
            <a:ext cx="279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5 tents       40 children</a:t>
            </a:r>
          </a:p>
          <a:p>
            <a:endParaRPr lang="en-GB" sz="2000" dirty="0"/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6520386" y="3351157"/>
            <a:ext cx="27783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643850" y="3598074"/>
            <a:ext cx="279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6 tents       48 children</a:t>
            </a:r>
          </a:p>
          <a:p>
            <a:endParaRPr lang="en-GB" sz="2000" dirty="0"/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6520386" y="3799308"/>
            <a:ext cx="27783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>
            <a:off x="6520386" y="1558557"/>
            <a:ext cx="27783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Arc 121"/>
          <p:cNvSpPr/>
          <p:nvPr/>
        </p:nvSpPr>
        <p:spPr>
          <a:xfrm flipH="1">
            <a:off x="1002308" y="4392566"/>
            <a:ext cx="513669" cy="110632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>
            <a:off x="944830" y="5023014"/>
            <a:ext cx="35402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814306" y="5023014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34622" y="5023014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783195" y="5023014"/>
            <a:ext cx="567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16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330178" y="5023014"/>
            <a:ext cx="564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873145" y="5023014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32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368904" y="5037222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40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3882573" y="5023014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1413111" y="2909680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935072" y="2909680"/>
            <a:ext cx="567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16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2543245" y="2909680"/>
            <a:ext cx="564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24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3151569" y="2909680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32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3769619" y="2922600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40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4380824" y="2922599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48</a:t>
            </a:r>
          </a:p>
        </p:txBody>
      </p:sp>
      <p:pic>
        <p:nvPicPr>
          <p:cNvPr id="143" name="Picture 14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33" y="808361"/>
            <a:ext cx="919946" cy="1267779"/>
          </a:xfrm>
          <a:prstGeom prst="rect">
            <a:avLst/>
          </a:prstGeom>
        </p:spPr>
      </p:pic>
      <p:pic>
        <p:nvPicPr>
          <p:cNvPr id="144" name="Picture 14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8446" y="1670946"/>
            <a:ext cx="956127" cy="751407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845" y="3509027"/>
            <a:ext cx="1032728" cy="745857"/>
          </a:xfrm>
          <a:prstGeom prst="rect">
            <a:avLst/>
          </a:prstGeom>
        </p:spPr>
      </p:pic>
      <p:sp>
        <p:nvSpPr>
          <p:cNvPr id="161" name="Arc 160"/>
          <p:cNvSpPr/>
          <p:nvPr/>
        </p:nvSpPr>
        <p:spPr>
          <a:xfrm flipH="1">
            <a:off x="1532842" y="4392566"/>
            <a:ext cx="513669" cy="110632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62" name="Arc 161"/>
          <p:cNvSpPr/>
          <p:nvPr/>
        </p:nvSpPr>
        <p:spPr>
          <a:xfrm flipH="1">
            <a:off x="2063376" y="4392566"/>
            <a:ext cx="513669" cy="110632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63" name="Arc 162"/>
          <p:cNvSpPr/>
          <p:nvPr/>
        </p:nvSpPr>
        <p:spPr>
          <a:xfrm flipH="1">
            <a:off x="2593910" y="4392566"/>
            <a:ext cx="513669" cy="110632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64" name="Arc 163"/>
          <p:cNvSpPr/>
          <p:nvPr/>
        </p:nvSpPr>
        <p:spPr>
          <a:xfrm flipH="1">
            <a:off x="3124444" y="4392566"/>
            <a:ext cx="513669" cy="110632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65" name="Arc 164"/>
          <p:cNvSpPr/>
          <p:nvPr/>
        </p:nvSpPr>
        <p:spPr>
          <a:xfrm flipH="1">
            <a:off x="3654978" y="4392566"/>
            <a:ext cx="513669" cy="110632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pic>
        <p:nvPicPr>
          <p:cNvPr id="167" name="Picture 16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94948" y="3633647"/>
            <a:ext cx="1025216" cy="1399280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 rotWithShape="1">
          <a:blip r:embed="rId9"/>
          <a:srcRect l="-6476" t="-4500" r="-4714" b="-4057"/>
          <a:stretch/>
        </p:blipFill>
        <p:spPr>
          <a:xfrm>
            <a:off x="5620164" y="4192018"/>
            <a:ext cx="1487919" cy="1381640"/>
          </a:xfrm>
          <a:prstGeom prst="rect">
            <a:avLst/>
          </a:prstGeom>
          <a:ln>
            <a:noFill/>
          </a:ln>
        </p:spPr>
      </p:pic>
      <p:pic>
        <p:nvPicPr>
          <p:cNvPr id="169" name="Picture 168"/>
          <p:cNvPicPr>
            <a:picLocks noChangeAspect="1"/>
          </p:cNvPicPr>
          <p:nvPr/>
        </p:nvPicPr>
        <p:blipFill rotWithShape="1">
          <a:blip r:embed="rId9"/>
          <a:srcRect l="52167" t="-4500" r="-4715" b="-4057"/>
          <a:stretch/>
        </p:blipFill>
        <p:spPr>
          <a:xfrm>
            <a:off x="7144082" y="4201534"/>
            <a:ext cx="703187" cy="1381640"/>
          </a:xfrm>
          <a:prstGeom prst="rect">
            <a:avLst/>
          </a:prstGeom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892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50" grpId="0"/>
      <p:bldP spid="50" grpId="1"/>
      <p:bldP spid="103" grpId="0"/>
      <p:bldP spid="111" grpId="0"/>
      <p:bldP spid="113" grpId="0"/>
      <p:bldP spid="115" grpId="0"/>
      <p:bldP spid="117" grpId="0"/>
      <p:bldP spid="119" grpId="0"/>
      <p:bldP spid="122" grpId="0" animBg="1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7" grpId="0"/>
      <p:bldP spid="138" grpId="0"/>
      <p:bldP spid="139" grpId="0"/>
      <p:bldP spid="140" grpId="0"/>
      <p:bldP spid="141" grpId="0"/>
      <p:bldP spid="142" grpId="0"/>
      <p:bldP spid="161" grpId="0" animBg="1"/>
      <p:bldP spid="162" grpId="0" animBg="1"/>
      <p:bldP spid="163" grpId="0" animBg="1"/>
      <p:bldP spid="164" grpId="0" animBg="1"/>
      <p:bldP spid="1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1743517" y="1757025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66943" y="5549963"/>
            <a:ext cx="757066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How could you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represent </a:t>
            </a: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this </a:t>
            </a:r>
            <a:r>
              <a:rPr kumimoji="0" lang="en-GB" sz="2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problem?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1873" y="423163"/>
            <a:ext cx="5508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48 children go camping.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There are 8 tents.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How many children will sleep in each tent?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039" y="413110"/>
            <a:ext cx="747045" cy="74704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5658883" y="55579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44" name="Picture 14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8446" y="1670946"/>
            <a:ext cx="956127" cy="751407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845" y="3509027"/>
            <a:ext cx="1032728" cy="745857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76973" y="2192320"/>
            <a:ext cx="1025216" cy="139928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808131" y="2918044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5848453" y="3065708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6011972" y="3048293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5852604" y="323891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6031491" y="3209708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6430184" y="2866968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470506" y="301463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6634025" y="2997217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6474657" y="318783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6653544" y="315863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7007279" y="287793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7047601" y="302559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7211120" y="3008181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7051752" y="319880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>
            <a:off x="7230639" y="316959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>
            <a:off x="7596826" y="290200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>
            <a:off x="7637148" y="304966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7800667" y="3032251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>
            <a:off x="7641299" y="322287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>
            <a:off x="7820186" y="319366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>
            <a:off x="5840214" y="3575767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/>
          <p:cNvSpPr/>
          <p:nvPr/>
        </p:nvSpPr>
        <p:spPr>
          <a:xfrm>
            <a:off x="6024536" y="352235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/>
          <p:cNvSpPr/>
          <p:nvPr/>
        </p:nvSpPr>
        <p:spPr>
          <a:xfrm>
            <a:off x="5880536" y="3723431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6044055" y="3706016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5884687" y="389663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6063574" y="3867431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/>
          <p:cNvSpPr/>
          <p:nvPr/>
        </p:nvSpPr>
        <p:spPr>
          <a:xfrm>
            <a:off x="6462267" y="3524691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/>
          <p:cNvSpPr/>
          <p:nvPr/>
        </p:nvSpPr>
        <p:spPr>
          <a:xfrm>
            <a:off x="6646589" y="347128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/>
          <p:cNvSpPr/>
          <p:nvPr/>
        </p:nvSpPr>
        <p:spPr>
          <a:xfrm>
            <a:off x="6502589" y="367235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/>
          <p:cNvSpPr/>
          <p:nvPr/>
        </p:nvSpPr>
        <p:spPr>
          <a:xfrm>
            <a:off x="6666108" y="3654940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/>
          <p:cNvSpPr/>
          <p:nvPr/>
        </p:nvSpPr>
        <p:spPr>
          <a:xfrm>
            <a:off x="6506740" y="3845559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/>
          <p:cNvSpPr/>
          <p:nvPr/>
        </p:nvSpPr>
        <p:spPr>
          <a:xfrm>
            <a:off x="6685627" y="381635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/>
          <p:cNvSpPr/>
          <p:nvPr/>
        </p:nvSpPr>
        <p:spPr>
          <a:xfrm>
            <a:off x="7039362" y="353565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>
            <a:off x="7223684" y="3482244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>
            <a:off x="7079684" y="3683319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/>
          <p:cNvSpPr/>
          <p:nvPr/>
        </p:nvSpPr>
        <p:spPr>
          <a:xfrm>
            <a:off x="7243203" y="3665904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/>
          <p:cNvSpPr/>
          <p:nvPr/>
        </p:nvSpPr>
        <p:spPr>
          <a:xfrm>
            <a:off x="7083835" y="3856523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/>
          <p:cNvSpPr/>
          <p:nvPr/>
        </p:nvSpPr>
        <p:spPr>
          <a:xfrm>
            <a:off x="7262722" y="3827319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/>
          <p:cNvSpPr/>
          <p:nvPr/>
        </p:nvSpPr>
        <p:spPr>
          <a:xfrm>
            <a:off x="7628909" y="355972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/>
          <p:cNvSpPr/>
          <p:nvPr/>
        </p:nvSpPr>
        <p:spPr>
          <a:xfrm>
            <a:off x="7813231" y="3506314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/>
          <p:cNvSpPr/>
          <p:nvPr/>
        </p:nvSpPr>
        <p:spPr>
          <a:xfrm>
            <a:off x="7669231" y="3707389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/>
          <p:cNvSpPr/>
          <p:nvPr/>
        </p:nvSpPr>
        <p:spPr>
          <a:xfrm>
            <a:off x="7832750" y="3689974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/>
          <p:cNvSpPr/>
          <p:nvPr/>
        </p:nvSpPr>
        <p:spPr>
          <a:xfrm>
            <a:off x="7673382" y="3880593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/>
          <p:cNvSpPr/>
          <p:nvPr/>
        </p:nvSpPr>
        <p:spPr>
          <a:xfrm>
            <a:off x="7852269" y="3851389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006992"/>
              </p:ext>
            </p:extLst>
          </p:nvPr>
        </p:nvGraphicFramePr>
        <p:xfrm>
          <a:off x="1418590" y="5308647"/>
          <a:ext cx="3635376" cy="5670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422">
                  <a:extLst>
                    <a:ext uri="{9D8B030D-6E8A-4147-A177-3AD203B41FA5}">
                      <a16:colId xmlns:a16="http://schemas.microsoft.com/office/drawing/2014/main" val="372582635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3611285959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4014261136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957210990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3643543365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1290225974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3229712259"/>
                    </a:ext>
                  </a:extLst>
                </a:gridCol>
                <a:gridCol w="454422">
                  <a:extLst>
                    <a:ext uri="{9D8B030D-6E8A-4147-A177-3AD203B41FA5}">
                      <a16:colId xmlns:a16="http://schemas.microsoft.com/office/drawing/2014/main" val="3922493934"/>
                    </a:ext>
                  </a:extLst>
                </a:gridCol>
              </a:tblGrid>
              <a:tr h="56701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6177626"/>
                  </a:ext>
                </a:extLst>
              </a:tr>
            </a:tbl>
          </a:graphicData>
        </a:graphic>
      </p:graphicFrame>
      <p:cxnSp>
        <p:nvCxnSpPr>
          <p:cNvPr id="151" name="Straight Connector 150"/>
          <p:cNvCxnSpPr/>
          <p:nvPr/>
        </p:nvCxnSpPr>
        <p:spPr>
          <a:xfrm>
            <a:off x="2050569" y="1978717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1896533" y="2257921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2146821" y="1993640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2028881" y="2245889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Oval 175"/>
          <p:cNvSpPr/>
          <p:nvPr/>
        </p:nvSpPr>
        <p:spPr>
          <a:xfrm>
            <a:off x="7795229" y="2859047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/>
          <p:cNvSpPr/>
          <p:nvPr/>
        </p:nvSpPr>
        <p:spPr>
          <a:xfrm>
            <a:off x="7180775" y="285585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/>
          <p:cNvSpPr/>
          <p:nvPr/>
        </p:nvSpPr>
        <p:spPr>
          <a:xfrm>
            <a:off x="6587953" y="2830002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/>
          <p:cNvSpPr/>
          <p:nvPr/>
        </p:nvSpPr>
        <p:spPr>
          <a:xfrm>
            <a:off x="5972728" y="2904287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0" name="Straight Connector 179"/>
          <p:cNvCxnSpPr/>
          <p:nvPr/>
        </p:nvCxnSpPr>
        <p:spPr>
          <a:xfrm>
            <a:off x="2146379" y="2235643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2254661" y="2247675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Isosceles Triangle 188"/>
          <p:cNvSpPr/>
          <p:nvPr/>
        </p:nvSpPr>
        <p:spPr>
          <a:xfrm>
            <a:off x="2480919" y="1756968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0" name="Straight Connector 189"/>
          <p:cNvCxnSpPr/>
          <p:nvPr/>
        </p:nvCxnSpPr>
        <p:spPr>
          <a:xfrm>
            <a:off x="2787971" y="1978660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2633935" y="2257864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2884223" y="1993583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>
            <a:off x="2766283" y="2245832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2883781" y="2235586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2992063" y="2247618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Isosceles Triangle 195"/>
          <p:cNvSpPr/>
          <p:nvPr/>
        </p:nvSpPr>
        <p:spPr>
          <a:xfrm>
            <a:off x="3218321" y="1756911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7" name="Straight Connector 196"/>
          <p:cNvCxnSpPr/>
          <p:nvPr/>
        </p:nvCxnSpPr>
        <p:spPr>
          <a:xfrm>
            <a:off x="3525373" y="1978603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3371337" y="2257807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3621625" y="1993526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>
            <a:off x="3503685" y="2245775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3621183" y="2235529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>
            <a:off x="3729465" y="2247561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Isosceles Triangle 202"/>
          <p:cNvSpPr/>
          <p:nvPr/>
        </p:nvSpPr>
        <p:spPr>
          <a:xfrm>
            <a:off x="3955723" y="1756854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4" name="Straight Connector 203"/>
          <p:cNvCxnSpPr/>
          <p:nvPr/>
        </p:nvCxnSpPr>
        <p:spPr>
          <a:xfrm>
            <a:off x="4262775" y="1978546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4108739" y="2257750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4359027" y="1993469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>
            <a:off x="4241087" y="2245718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4358585" y="2235472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>
            <a:off x="4466867" y="2247504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Isosceles Triangle 209"/>
          <p:cNvSpPr/>
          <p:nvPr/>
        </p:nvSpPr>
        <p:spPr>
          <a:xfrm>
            <a:off x="1755814" y="2642088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1" name="Straight Connector 210"/>
          <p:cNvCxnSpPr/>
          <p:nvPr/>
        </p:nvCxnSpPr>
        <p:spPr>
          <a:xfrm>
            <a:off x="2062866" y="2863780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1908830" y="3142984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>
            <a:off x="2159118" y="2878703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>
            <a:off x="2041178" y="3130952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>
            <a:off x="2158676" y="3120706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>
            <a:off x="2266958" y="3132738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Isosceles Triangle 216"/>
          <p:cNvSpPr/>
          <p:nvPr/>
        </p:nvSpPr>
        <p:spPr>
          <a:xfrm>
            <a:off x="2493216" y="2642031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8" name="Straight Connector 217"/>
          <p:cNvCxnSpPr/>
          <p:nvPr/>
        </p:nvCxnSpPr>
        <p:spPr>
          <a:xfrm>
            <a:off x="2800268" y="2863723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>
            <a:off x="2646232" y="3142927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>
            <a:off x="2896520" y="2878646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>
            <a:off x="2778580" y="3130895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>
            <a:off x="2896078" y="3120649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3004360" y="3132681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Isosceles Triangle 223"/>
          <p:cNvSpPr/>
          <p:nvPr/>
        </p:nvSpPr>
        <p:spPr>
          <a:xfrm>
            <a:off x="3230618" y="2641974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5" name="Straight Connector 224"/>
          <p:cNvCxnSpPr/>
          <p:nvPr/>
        </p:nvCxnSpPr>
        <p:spPr>
          <a:xfrm>
            <a:off x="3537670" y="2863666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3383634" y="3142870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3633922" y="2878589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3515982" y="3130838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3633480" y="3120592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3741762" y="3132624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Isosceles Triangle 230"/>
          <p:cNvSpPr/>
          <p:nvPr/>
        </p:nvSpPr>
        <p:spPr>
          <a:xfrm>
            <a:off x="3968020" y="2641917"/>
            <a:ext cx="651992" cy="69783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2" name="Straight Connector 231"/>
          <p:cNvCxnSpPr/>
          <p:nvPr/>
        </p:nvCxnSpPr>
        <p:spPr>
          <a:xfrm>
            <a:off x="4275072" y="2863609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4121036" y="3142813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4371324" y="2878532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4253384" y="3130781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4370882" y="3120535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4479164" y="3132567"/>
            <a:ext cx="0" cy="174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 rot="16200000">
            <a:off x="3072086" y="3258046"/>
            <a:ext cx="317064" cy="3641894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8" name="Group 237"/>
          <p:cNvGrpSpPr/>
          <p:nvPr/>
        </p:nvGrpSpPr>
        <p:grpSpPr>
          <a:xfrm>
            <a:off x="1792693" y="3591038"/>
            <a:ext cx="3355583" cy="846829"/>
            <a:chOff x="2104495" y="566700"/>
            <a:chExt cx="5523527" cy="846829"/>
          </a:xfrm>
        </p:grpSpPr>
        <p:sp>
          <p:nvSpPr>
            <p:cNvPr id="239" name="Rounded Rectangular Callout 238"/>
            <p:cNvSpPr/>
            <p:nvPr/>
          </p:nvSpPr>
          <p:spPr>
            <a:xfrm>
              <a:off x="2104495" y="566700"/>
              <a:ext cx="5523525" cy="846829"/>
            </a:xfrm>
            <a:prstGeom prst="wedgeRoundRectCallout">
              <a:avLst>
                <a:gd name="adj1" fmla="val -59462"/>
                <a:gd name="adj2" fmla="val 19876"/>
                <a:gd name="adj3" fmla="val 16667"/>
              </a:avLst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TextBox 239"/>
                <p:cNvSpPr txBox="1"/>
                <p:nvPr/>
              </p:nvSpPr>
              <p:spPr>
                <a:xfrm>
                  <a:off x="2104497" y="571088"/>
                  <a:ext cx="5523525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dirty="0">
                      <a:latin typeface="Calibri" panose="020F0502020204030204" pitchFamily="34" charset="0"/>
                    </a:rPr>
                    <a:t>I know that 6 </a:t>
                  </a:r>
                  <a14:m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en-GB" sz="2400" dirty="0">
                      <a:latin typeface="Calibri" panose="020F0502020204030204" pitchFamily="34" charset="0"/>
                    </a:rPr>
                    <a:t> 8 </a:t>
                  </a:r>
                  <a14:m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400" dirty="0">
                      <a:latin typeface="Calibri" panose="020F0502020204030204" pitchFamily="34" charset="0"/>
                    </a:rPr>
                    <a:t> 48 so 48 </a:t>
                  </a:r>
                  <a14:m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÷</m:t>
                      </m:r>
                    </m:oMath>
                  </a14:m>
                  <a:r>
                    <a:rPr lang="en-GB" sz="2400" dirty="0">
                      <a:latin typeface="Calibri" panose="020F0502020204030204" pitchFamily="34" charset="0"/>
                    </a:rPr>
                    <a:t> 8 must be 6 </a:t>
                  </a:r>
                </a:p>
              </p:txBody>
            </p:sp>
          </mc:Choice>
          <mc:Fallback xmlns="">
            <p:sp>
              <p:nvSpPr>
                <p:cNvPr id="240" name="TextBox 2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4497" y="571088"/>
                  <a:ext cx="5523525" cy="830997"/>
                </a:xfrm>
                <a:prstGeom prst="rect">
                  <a:avLst/>
                </a:prstGeom>
                <a:blipFill>
                  <a:blip r:embed="rId9"/>
                  <a:stretch>
                    <a:fillRect l="-2359" t="-5882" r="-4356" b="-1617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Rectangle 18"/>
          <p:cNvSpPr/>
          <p:nvPr/>
        </p:nvSpPr>
        <p:spPr>
          <a:xfrm>
            <a:off x="3003581" y="4497545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48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35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9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7" grpId="1"/>
      <p:bldP spid="50" grpId="0"/>
      <p:bldP spid="50" grpId="1"/>
      <p:bldP spid="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36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76" grpId="0" animBg="1"/>
      <p:bldP spid="177" grpId="0" animBg="1"/>
      <p:bldP spid="178" grpId="0" animBg="1"/>
      <p:bldP spid="179" grpId="0" animBg="1"/>
      <p:bldP spid="189" grpId="0" animBg="1"/>
      <p:bldP spid="196" grpId="0" animBg="1"/>
      <p:bldP spid="203" grpId="0" animBg="1"/>
      <p:bldP spid="210" grpId="0" animBg="1"/>
      <p:bldP spid="217" grpId="0" animBg="1"/>
      <p:bldP spid="224" grpId="0" animBg="1"/>
      <p:bldP spid="231" grpId="0" animBg="1"/>
      <p:bldP spid="18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8713" y="482224"/>
            <a:ext cx="1159214" cy="846617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1511" flipH="1">
            <a:off x="6815210" y="4374144"/>
            <a:ext cx="1321952" cy="1867791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104495" y="566700"/>
            <a:ext cx="5523525" cy="846972"/>
            <a:chOff x="2104495" y="566700"/>
            <a:chExt cx="5523525" cy="846972"/>
          </a:xfrm>
        </p:grpSpPr>
        <p:sp>
          <p:nvSpPr>
            <p:cNvPr id="6" name="Rounded Rectangular Callout 5"/>
            <p:cNvSpPr/>
            <p:nvPr/>
          </p:nvSpPr>
          <p:spPr>
            <a:xfrm>
              <a:off x="2104495" y="566700"/>
              <a:ext cx="5523525" cy="846829"/>
            </a:xfrm>
            <a:prstGeom prst="wedgeRoundRectCallout">
              <a:avLst>
                <a:gd name="adj1" fmla="val -57128"/>
                <a:gd name="adj2" fmla="val 34084"/>
                <a:gd name="adj3" fmla="val 16667"/>
              </a:avLst>
            </a:prstGeom>
            <a:no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170429" y="582675"/>
              <a:ext cx="54575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latin typeface="Calibri" panose="020F0502020204030204" pitchFamily="34" charset="0"/>
                </a:rPr>
                <a:t>To divide by 8, take the number you are dividing and divide it by 2 four times.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410188" y="4647030"/>
            <a:ext cx="3185538" cy="846972"/>
            <a:chOff x="2104495" y="566700"/>
            <a:chExt cx="5523526" cy="846972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2104495" y="566700"/>
              <a:ext cx="5523526" cy="846829"/>
            </a:xfrm>
            <a:prstGeom prst="wedgeRoundRectCallout">
              <a:avLst>
                <a:gd name="adj1" fmla="val 60267"/>
                <a:gd name="adj2" fmla="val 22718"/>
                <a:gd name="adj3" fmla="val 16667"/>
              </a:avLst>
            </a:prstGeom>
            <a:noFill/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70430" y="582675"/>
              <a:ext cx="54575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latin typeface="Calibri" panose="020F0502020204030204" pitchFamily="34" charset="0"/>
                </a:rPr>
                <a:t>I think you only need to divide by 2 three times. </a:t>
              </a: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7404" y="1645453"/>
            <a:ext cx="756963" cy="75696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518883" y="1799627"/>
            <a:ext cx="2122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90337" y="1734933"/>
                <a:ext cx="31522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80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10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337" y="1734933"/>
                <a:ext cx="3152274" cy="523220"/>
              </a:xfrm>
              <a:prstGeom prst="rect">
                <a:avLst/>
              </a:prstGeom>
              <a:blipFill>
                <a:blip r:embed="rId8"/>
                <a:stretch>
                  <a:fillRect l="-3868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935341" y="2595532"/>
            <a:ext cx="651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80 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545864" y="2493347"/>
            <a:ext cx="794084" cy="400110"/>
            <a:chOff x="1524888" y="2457032"/>
            <a:chExt cx="794084" cy="400110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1524888" y="2857142"/>
              <a:ext cx="7940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/>
                <p:cNvSpPr/>
                <p:nvPr/>
              </p:nvSpPr>
              <p:spPr>
                <a:xfrm>
                  <a:off x="1639641" y="2457032"/>
                  <a:ext cx="56457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÷</m:t>
                      </m:r>
                    </m:oMath>
                  </a14:m>
                  <a:r>
                    <a:rPr lang="en-GB" sz="2000" dirty="0">
                      <a:solidFill>
                        <a:prstClr val="black"/>
                      </a:solidFill>
                    </a:rPr>
                    <a:t> 2</a:t>
                  </a:r>
                  <a:endParaRPr lang="en-GB" sz="1400" dirty="0"/>
                </a:p>
              </p:txBody>
            </p:sp>
          </mc:Choice>
          <mc:Fallback xmlns="">
            <p:sp>
              <p:nvSpPr>
                <p:cNvPr id="18" name="Rectangle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39641" y="2457032"/>
                  <a:ext cx="564578" cy="400110"/>
                </a:xfrm>
                <a:prstGeom prst="rect">
                  <a:avLst/>
                </a:prstGeom>
                <a:blipFill>
                  <a:blip r:embed="rId9"/>
                  <a:stretch>
                    <a:fillRect t="-7576" r="-9677" b="-257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/>
          <p:cNvSpPr txBox="1"/>
          <p:nvPr/>
        </p:nvSpPr>
        <p:spPr>
          <a:xfrm>
            <a:off x="2365445" y="2605218"/>
            <a:ext cx="651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40 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947384" y="2504359"/>
            <a:ext cx="794084" cy="400110"/>
            <a:chOff x="1524888" y="2457032"/>
            <a:chExt cx="794084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1524888" y="2857142"/>
              <a:ext cx="7940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>
                  <a:off x="1639641" y="2457032"/>
                  <a:ext cx="56457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÷</m:t>
                      </m:r>
                    </m:oMath>
                  </a14:m>
                  <a:r>
                    <a:rPr lang="en-GB" sz="2000" dirty="0">
                      <a:solidFill>
                        <a:prstClr val="black"/>
                      </a:solidFill>
                    </a:rPr>
                    <a:t> 2</a:t>
                  </a:r>
                  <a:endParaRPr lang="en-GB" sz="1400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39641" y="2457032"/>
                  <a:ext cx="564578" cy="400110"/>
                </a:xfrm>
                <a:prstGeom prst="rect">
                  <a:avLst/>
                </a:prstGeom>
                <a:blipFill>
                  <a:blip r:embed="rId10"/>
                  <a:stretch>
                    <a:fillRect t="-9231" r="-9677" b="-2769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extBox 23"/>
          <p:cNvSpPr txBox="1"/>
          <p:nvPr/>
        </p:nvSpPr>
        <p:spPr>
          <a:xfrm>
            <a:off x="3766965" y="2616230"/>
            <a:ext cx="651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20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4368524" y="2504359"/>
            <a:ext cx="794084" cy="400110"/>
            <a:chOff x="1539567" y="2457032"/>
            <a:chExt cx="794084" cy="40011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1539567" y="2857142"/>
              <a:ext cx="7940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/>
                <p:cNvSpPr/>
                <p:nvPr/>
              </p:nvSpPr>
              <p:spPr>
                <a:xfrm>
                  <a:off x="1654320" y="2457032"/>
                  <a:ext cx="56457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÷</m:t>
                      </m:r>
                    </m:oMath>
                  </a14:m>
                  <a:r>
                    <a:rPr lang="en-GB" sz="2000" dirty="0">
                      <a:solidFill>
                        <a:prstClr val="black"/>
                      </a:solidFill>
                    </a:rPr>
                    <a:t> 2</a:t>
                  </a:r>
                  <a:endParaRPr lang="en-GB" sz="1400" dirty="0"/>
                </a:p>
              </p:txBody>
            </p:sp>
          </mc:Choice>
          <mc:Fallback xmlns="">
            <p:sp>
              <p:nvSpPr>
                <p:cNvPr id="27" name="Rectangle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54320" y="2457032"/>
                  <a:ext cx="564578" cy="400110"/>
                </a:xfrm>
                <a:prstGeom prst="rect">
                  <a:avLst/>
                </a:prstGeom>
                <a:blipFill>
                  <a:blip r:embed="rId11"/>
                  <a:stretch>
                    <a:fillRect t="-9231" r="-9677" b="-2769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TextBox 27"/>
          <p:cNvSpPr txBox="1"/>
          <p:nvPr/>
        </p:nvSpPr>
        <p:spPr>
          <a:xfrm>
            <a:off x="5173426" y="2616230"/>
            <a:ext cx="651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10 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5610"/>
              </p:ext>
            </p:extLst>
          </p:nvPr>
        </p:nvGraphicFramePr>
        <p:xfrm>
          <a:off x="776345" y="3550785"/>
          <a:ext cx="1726217" cy="46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6217">
                  <a:extLst>
                    <a:ext uri="{9D8B030D-6E8A-4147-A177-3AD203B41FA5}">
                      <a16:colId xmlns:a16="http://schemas.microsoft.com/office/drawing/2014/main" val="2114452958"/>
                    </a:ext>
                  </a:extLst>
                </a:gridCol>
              </a:tblGrid>
              <a:tr h="46776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052034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614210"/>
              </p:ext>
            </p:extLst>
          </p:nvPr>
        </p:nvGraphicFramePr>
        <p:xfrm>
          <a:off x="2642306" y="3553061"/>
          <a:ext cx="1726218" cy="46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3109">
                  <a:extLst>
                    <a:ext uri="{9D8B030D-6E8A-4147-A177-3AD203B41FA5}">
                      <a16:colId xmlns:a16="http://schemas.microsoft.com/office/drawing/2014/main" val="2114452958"/>
                    </a:ext>
                  </a:extLst>
                </a:gridCol>
                <a:gridCol w="863109">
                  <a:extLst>
                    <a:ext uri="{9D8B030D-6E8A-4147-A177-3AD203B41FA5}">
                      <a16:colId xmlns:a16="http://schemas.microsoft.com/office/drawing/2014/main" val="345710560"/>
                    </a:ext>
                  </a:extLst>
                </a:gridCol>
              </a:tblGrid>
              <a:tr h="46776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052034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024185"/>
              </p:ext>
            </p:extLst>
          </p:nvPr>
        </p:nvGraphicFramePr>
        <p:xfrm>
          <a:off x="4508268" y="3553061"/>
          <a:ext cx="1726218" cy="46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554">
                  <a:extLst>
                    <a:ext uri="{9D8B030D-6E8A-4147-A177-3AD203B41FA5}">
                      <a16:colId xmlns:a16="http://schemas.microsoft.com/office/drawing/2014/main" val="2114452958"/>
                    </a:ext>
                  </a:extLst>
                </a:gridCol>
                <a:gridCol w="431555">
                  <a:extLst>
                    <a:ext uri="{9D8B030D-6E8A-4147-A177-3AD203B41FA5}">
                      <a16:colId xmlns:a16="http://schemas.microsoft.com/office/drawing/2014/main" val="1970344276"/>
                    </a:ext>
                  </a:extLst>
                </a:gridCol>
                <a:gridCol w="431555">
                  <a:extLst>
                    <a:ext uri="{9D8B030D-6E8A-4147-A177-3AD203B41FA5}">
                      <a16:colId xmlns:a16="http://schemas.microsoft.com/office/drawing/2014/main" val="3547944962"/>
                    </a:ext>
                  </a:extLst>
                </a:gridCol>
                <a:gridCol w="431554">
                  <a:extLst>
                    <a:ext uri="{9D8B030D-6E8A-4147-A177-3AD203B41FA5}">
                      <a16:colId xmlns:a16="http://schemas.microsoft.com/office/drawing/2014/main" val="405265901"/>
                    </a:ext>
                  </a:extLst>
                </a:gridCol>
              </a:tblGrid>
              <a:tr h="46776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052034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409749"/>
              </p:ext>
            </p:extLst>
          </p:nvPr>
        </p:nvGraphicFramePr>
        <p:xfrm>
          <a:off x="6358150" y="3550785"/>
          <a:ext cx="1726218" cy="46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777">
                  <a:extLst>
                    <a:ext uri="{9D8B030D-6E8A-4147-A177-3AD203B41FA5}">
                      <a16:colId xmlns:a16="http://schemas.microsoft.com/office/drawing/2014/main" val="2114452958"/>
                    </a:ext>
                  </a:extLst>
                </a:gridCol>
                <a:gridCol w="215777">
                  <a:extLst>
                    <a:ext uri="{9D8B030D-6E8A-4147-A177-3AD203B41FA5}">
                      <a16:colId xmlns:a16="http://schemas.microsoft.com/office/drawing/2014/main" val="2603800033"/>
                    </a:ext>
                  </a:extLst>
                </a:gridCol>
                <a:gridCol w="215777">
                  <a:extLst>
                    <a:ext uri="{9D8B030D-6E8A-4147-A177-3AD203B41FA5}">
                      <a16:colId xmlns:a16="http://schemas.microsoft.com/office/drawing/2014/main" val="2270347762"/>
                    </a:ext>
                  </a:extLst>
                </a:gridCol>
                <a:gridCol w="215778">
                  <a:extLst>
                    <a:ext uri="{9D8B030D-6E8A-4147-A177-3AD203B41FA5}">
                      <a16:colId xmlns:a16="http://schemas.microsoft.com/office/drawing/2014/main" val="2533906424"/>
                    </a:ext>
                  </a:extLst>
                </a:gridCol>
                <a:gridCol w="215778">
                  <a:extLst>
                    <a:ext uri="{9D8B030D-6E8A-4147-A177-3AD203B41FA5}">
                      <a16:colId xmlns:a16="http://schemas.microsoft.com/office/drawing/2014/main" val="837804889"/>
                    </a:ext>
                  </a:extLst>
                </a:gridCol>
                <a:gridCol w="215777">
                  <a:extLst>
                    <a:ext uri="{9D8B030D-6E8A-4147-A177-3AD203B41FA5}">
                      <a16:colId xmlns:a16="http://schemas.microsoft.com/office/drawing/2014/main" val="279065855"/>
                    </a:ext>
                  </a:extLst>
                </a:gridCol>
                <a:gridCol w="215777">
                  <a:extLst>
                    <a:ext uri="{9D8B030D-6E8A-4147-A177-3AD203B41FA5}">
                      <a16:colId xmlns:a16="http://schemas.microsoft.com/office/drawing/2014/main" val="768214514"/>
                    </a:ext>
                  </a:extLst>
                </a:gridCol>
                <a:gridCol w="215777">
                  <a:extLst>
                    <a:ext uri="{9D8B030D-6E8A-4147-A177-3AD203B41FA5}">
                      <a16:colId xmlns:a16="http://schemas.microsoft.com/office/drawing/2014/main" val="2386388913"/>
                    </a:ext>
                  </a:extLst>
                </a:gridCol>
              </a:tblGrid>
              <a:tr h="46776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05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3223126" y="3150675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prstClr val="black"/>
                    </a:solidFill>
                  </a:rPr>
                  <a:t> 2</a:t>
                </a:r>
                <a:endParaRPr lang="en-GB" sz="14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126" y="3150675"/>
                <a:ext cx="564578" cy="400110"/>
              </a:xfrm>
              <a:prstGeom prst="rect">
                <a:avLst/>
              </a:prstGeom>
              <a:blipFill>
                <a:blip r:embed="rId12"/>
                <a:stretch>
                  <a:fillRect t="-9231" r="-9783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5113280" y="3192709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prstClr val="black"/>
                    </a:solidFill>
                  </a:rPr>
                  <a:t> 2</a:t>
                </a:r>
                <a:endParaRPr lang="en-GB" sz="1400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280" y="3192709"/>
                <a:ext cx="564578" cy="400110"/>
              </a:xfrm>
              <a:prstGeom prst="rect">
                <a:avLst/>
              </a:prstGeom>
              <a:blipFill>
                <a:blip r:embed="rId13"/>
                <a:stretch>
                  <a:fillRect t="-9231" r="-9783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6898529" y="3173574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prstClr val="black"/>
                    </a:solidFill>
                  </a:rPr>
                  <a:t> 2</a:t>
                </a:r>
                <a:endParaRPr lang="en-GB" sz="1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529" y="3173574"/>
                <a:ext cx="564578" cy="400110"/>
              </a:xfrm>
              <a:prstGeom prst="rect">
                <a:avLst/>
              </a:prstGeom>
              <a:blipFill>
                <a:blip r:embed="rId14"/>
                <a:stretch>
                  <a:fillRect t="-9231" r="-9783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5" grpId="0"/>
      <p:bldP spid="19" grpId="0"/>
      <p:bldP spid="24" grpId="0"/>
      <p:bldP spid="28" grpId="0"/>
      <p:bldP spid="43" grpId="0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1403" y="498481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247" y="512750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7512" y="450304"/>
            <a:ext cx="7278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One of these numbers will not divide exactly by 8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15191" y="1696451"/>
            <a:ext cx="920415" cy="12512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308435" y="1998927"/>
            <a:ext cx="73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16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71302" y="1696451"/>
            <a:ext cx="920415" cy="12512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164546" y="1998927"/>
            <a:ext cx="73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56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27413" y="1696451"/>
            <a:ext cx="920415" cy="12512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020657" y="1998927"/>
            <a:ext cx="73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86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90279" y="1706146"/>
            <a:ext cx="920415" cy="12512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783523" y="2008622"/>
            <a:ext cx="73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96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27412" y="1718825"/>
            <a:ext cx="920415" cy="1251284"/>
          </a:xfrm>
          <a:prstGeom prst="roundRect">
            <a:avLst/>
          </a:prstGeom>
          <a:noFill/>
          <a:ln w="57150">
            <a:solidFill>
              <a:srgbClr val="D95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215191" y="3052064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8</a:t>
                </a:r>
                <a:endParaRPr lang="en-GB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191" y="3052064"/>
                <a:ext cx="970137" cy="523220"/>
              </a:xfrm>
              <a:prstGeom prst="rect">
                <a:avLst/>
              </a:prstGeom>
              <a:blipFill>
                <a:blip r:embed="rId6"/>
                <a:stretch>
                  <a:fillRect l="-12579" t="-11765" r="-11950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 flipH="1">
            <a:off x="3080566" y="3052064"/>
            <a:ext cx="261445" cy="7988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785173" y="3052064"/>
            <a:ext cx="206544" cy="7988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738366" y="381299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40</a:t>
            </a:r>
            <a:endParaRPr lang="en-GB" sz="2800" dirty="0"/>
          </a:p>
        </p:txBody>
      </p:sp>
      <p:sp>
        <p:nvSpPr>
          <p:cNvPr id="22" name="Rectangle 21"/>
          <p:cNvSpPr/>
          <p:nvPr/>
        </p:nvSpPr>
        <p:spPr>
          <a:xfrm>
            <a:off x="3756673" y="381299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16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489251" y="4328918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8</a:t>
                </a:r>
                <a:endParaRPr lang="en-GB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251" y="4328918"/>
                <a:ext cx="970137" cy="523220"/>
              </a:xfrm>
              <a:prstGeom prst="rect">
                <a:avLst/>
              </a:prstGeom>
              <a:blipFill>
                <a:blip r:embed="rId7"/>
                <a:stretch>
                  <a:fillRect l="-12579" t="-10465" r="-11950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708503" y="4328799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8</a:t>
                </a:r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503" y="4328799"/>
                <a:ext cx="970137" cy="523220"/>
              </a:xfrm>
              <a:prstGeom prst="rect">
                <a:avLst/>
              </a:prstGeom>
              <a:blipFill>
                <a:blip r:embed="rId8"/>
                <a:stretch>
                  <a:fillRect l="-12579" t="-10465" r="-11950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4805263" y="340666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80</a:t>
            </a:r>
            <a:endParaRPr lang="en-GB" dirty="0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5149212" y="3090424"/>
            <a:ext cx="67266" cy="302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59639" y="3090424"/>
            <a:ext cx="74246" cy="302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684076" y="340640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6</a:t>
            </a:r>
            <a:endParaRPr lang="en-GB" dirty="0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6678136" y="3052064"/>
            <a:ext cx="261445" cy="7988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382743" y="3052064"/>
            <a:ext cx="206544" cy="7988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335936" y="381299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80</a:t>
            </a:r>
            <a:endParaRPr lang="en-GB" sz="2800" dirty="0"/>
          </a:p>
        </p:txBody>
      </p:sp>
      <p:sp>
        <p:nvSpPr>
          <p:cNvPr id="41" name="Rectangle 40"/>
          <p:cNvSpPr/>
          <p:nvPr/>
        </p:nvSpPr>
        <p:spPr>
          <a:xfrm>
            <a:off x="7354243" y="381299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16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5944078" y="4328918"/>
                <a:ext cx="11528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8</a:t>
                </a:r>
                <a:endParaRPr lang="en-GB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078" y="4328918"/>
                <a:ext cx="1152880" cy="523220"/>
              </a:xfrm>
              <a:prstGeom prst="rect">
                <a:avLst/>
              </a:prstGeom>
              <a:blipFill>
                <a:blip r:embed="rId9"/>
                <a:stretch>
                  <a:fillRect l="-10582" t="-10465" r="-1005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222887" y="4323912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8</a:t>
                </a:r>
                <a:endParaRPr lang="en-GB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2887" y="4323912"/>
                <a:ext cx="970137" cy="523220"/>
              </a:xfrm>
              <a:prstGeom prst="rect">
                <a:avLst/>
              </a:prstGeom>
              <a:blipFill>
                <a:blip r:embed="rId10"/>
                <a:stretch>
                  <a:fillRect l="-13208" t="-10465" r="-1132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 animBg="1"/>
      <p:bldP spid="16" grpId="0"/>
      <p:bldP spid="21" grpId="0"/>
      <p:bldP spid="22" grpId="0"/>
      <p:bldP spid="23" grpId="0"/>
      <p:bldP spid="24" grpId="0"/>
      <p:bldP spid="29" grpId="0"/>
      <p:bldP spid="37" grpId="0"/>
      <p:bldP spid="40" grpId="0"/>
      <p:bldP spid="41" grpId="0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Here is an 8 by 2 array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1) 	Draw an 8 by 4 array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2) 	How many counters are there in your array?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3)	Write 2 multiplication equations to match your array.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4)  	Write 2 division equations to match your array.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973179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2289217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2605255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921293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237331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3553369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869407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185445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1969547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285585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2601623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2917661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3233699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3549737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3865775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4181813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764506" y="828175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16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06" y="828175"/>
                <a:ext cx="1600200" cy="461665"/>
              </a:xfrm>
              <a:prstGeom prst="rect">
                <a:avLst/>
              </a:prstGeom>
              <a:blipFill>
                <a:blip r:embed="rId5"/>
                <a:stretch>
                  <a:fillRect l="-6107" t="-10526" r="-38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474517" y="834192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16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7" y="834192"/>
                <a:ext cx="1600200" cy="461665"/>
              </a:xfrm>
              <a:prstGeom prst="rect">
                <a:avLst/>
              </a:prstGeom>
              <a:blipFill>
                <a:blip r:embed="rId6"/>
                <a:stretch>
                  <a:fillRect l="-5703" t="-10526" r="-380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764506" y="1242999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16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/>
                  <a:t> 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</a:t>
                </a: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06" y="1242999"/>
                <a:ext cx="1600200" cy="461665"/>
              </a:xfrm>
              <a:prstGeom prst="rect">
                <a:avLst/>
              </a:prstGeom>
              <a:blipFill>
                <a:blip r:embed="rId7"/>
                <a:stretch>
                  <a:fillRect l="-6107" t="-10526" r="-114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408617" y="1239828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16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/>
                  <a:t>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8</a:t>
                </a: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8617" y="1239828"/>
                <a:ext cx="1600200" cy="461665"/>
              </a:xfrm>
              <a:prstGeom prst="rect">
                <a:avLst/>
              </a:prstGeom>
              <a:blipFill>
                <a:blip r:embed="rId8"/>
                <a:stretch>
                  <a:fillRect l="-5703" t="-10526" r="-114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ounded Rectangle 43"/>
          <p:cNvSpPr/>
          <p:nvPr/>
        </p:nvSpPr>
        <p:spPr>
          <a:xfrm>
            <a:off x="1927213" y="915225"/>
            <a:ext cx="2630038" cy="33980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1931092" y="1246675"/>
            <a:ext cx="2630038" cy="33980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Here is an 8 by 2 array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1) 	Draw an 8 by 4 array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2) 	How many counters are there in your array?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3)	Write 2 multiplication equations to match your array.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4)  	Write 2 division equations to match your array.</a:t>
            </a:r>
          </a:p>
          <a:p>
            <a:endParaRPr lang="en-GB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73179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2289217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605255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921293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237331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553369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869407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185445" y="936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69547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285585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601623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917661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233699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549737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865775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181813" y="1277809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64506" y="828175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16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06" y="828175"/>
                <a:ext cx="1600200" cy="461665"/>
              </a:xfrm>
              <a:prstGeom prst="rect">
                <a:avLst/>
              </a:prstGeom>
              <a:blipFill>
                <a:blip r:embed="rId5"/>
                <a:stretch>
                  <a:fillRect l="-6107" t="-10526" r="-38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474517" y="834192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16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7" y="834192"/>
                <a:ext cx="1600200" cy="461665"/>
              </a:xfrm>
              <a:prstGeom prst="rect">
                <a:avLst/>
              </a:prstGeom>
              <a:blipFill>
                <a:blip r:embed="rId6"/>
                <a:stretch>
                  <a:fillRect l="-5703" t="-10526" r="-380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764506" y="1242999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16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/>
                  <a:t> 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06" y="1242999"/>
                <a:ext cx="1600200" cy="461665"/>
              </a:xfrm>
              <a:prstGeom prst="rect">
                <a:avLst/>
              </a:prstGeom>
              <a:blipFill>
                <a:blip r:embed="rId7"/>
                <a:stretch>
                  <a:fillRect l="-6107" t="-10526" r="-114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408617" y="1239828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16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/>
                  <a:t>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8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8617" y="1239828"/>
                <a:ext cx="1600200" cy="461665"/>
              </a:xfrm>
              <a:prstGeom prst="rect">
                <a:avLst/>
              </a:prstGeom>
              <a:blipFill>
                <a:blip r:embed="rId8"/>
                <a:stretch>
                  <a:fillRect l="-5703" t="-10526" r="-114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9" name="Group 58"/>
          <p:cNvGrpSpPr/>
          <p:nvPr/>
        </p:nvGrpSpPr>
        <p:grpSpPr>
          <a:xfrm>
            <a:off x="4241213" y="1842002"/>
            <a:ext cx="2503898" cy="1308458"/>
            <a:chOff x="4241213" y="1842002"/>
            <a:chExt cx="2503898" cy="1308458"/>
          </a:xfrm>
        </p:grpSpPr>
        <p:sp>
          <p:nvSpPr>
            <p:cNvPr id="24" name="Oval 23"/>
            <p:cNvSpPr/>
            <p:nvPr/>
          </p:nvSpPr>
          <p:spPr>
            <a:xfrm>
              <a:off x="4244845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/>
          </p:nvSpPr>
          <p:spPr>
            <a:xfrm>
              <a:off x="4560883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4876921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192959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5508997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5825035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6141073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6457111" y="1842002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4241213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4557251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4873289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5189327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5505365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821403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6137441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453479" y="218286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/>
          </p:nvSpPr>
          <p:spPr>
            <a:xfrm>
              <a:off x="4244845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4560883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4876921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192959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5508997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5825035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6141073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6457111" y="2521601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4241213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4557251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4873289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5189327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5505365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5821403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6137441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6453479" y="2862460"/>
              <a:ext cx="288000" cy="288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7139815" y="3177028"/>
            <a:ext cx="10532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solidFill>
                  <a:schemeClr val="accent5">
                    <a:lumMod val="75000"/>
                  </a:schemeClr>
                </a:solidFill>
              </a:rPr>
              <a:t>32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888130" y="4398709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rgbClr val="2E75B6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32</a:t>
                </a: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8130" y="4398709"/>
                <a:ext cx="1600200" cy="461665"/>
              </a:xfrm>
              <a:prstGeom prst="rect">
                <a:avLst/>
              </a:prstGeom>
              <a:blipFill>
                <a:blip r:embed="rId9"/>
                <a:stretch>
                  <a:fillRect l="-6107" t="-10667" r="-382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598141" y="4398709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rgbClr val="2E75B6"/>
                    </a:solidFill>
                  </a:rPr>
                  <a:t>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32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141" y="4398709"/>
                <a:ext cx="1600200" cy="461665"/>
              </a:xfrm>
              <a:prstGeom prst="rect">
                <a:avLst/>
              </a:prstGeom>
              <a:blipFill>
                <a:blip r:embed="rId10"/>
                <a:stretch>
                  <a:fillRect l="-5703" t="-10667" r="-380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888130" y="5445259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rgbClr val="2E75B6"/>
                    </a:solidFill>
                  </a:rPr>
                  <a:t>32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8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8130" y="5445259"/>
                <a:ext cx="1600200" cy="461665"/>
              </a:xfrm>
              <a:prstGeom prst="rect">
                <a:avLst/>
              </a:prstGeom>
              <a:blipFill>
                <a:blip r:embed="rId11"/>
                <a:stretch>
                  <a:fillRect l="-6107" t="-10526" r="-114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598141" y="5442088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rgbClr val="2E75B6"/>
                    </a:solidFill>
                  </a:rPr>
                  <a:t>32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2E75B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rgbClr val="2E75B6"/>
                    </a:solidFill>
                  </a:rPr>
                  <a:t> 8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141" y="5442088"/>
                <a:ext cx="1600200" cy="461665"/>
              </a:xfrm>
              <a:prstGeom prst="rect">
                <a:avLst/>
              </a:prstGeom>
              <a:blipFill>
                <a:blip r:embed="rId12"/>
                <a:stretch>
                  <a:fillRect l="-5703" t="-10667" r="-1141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5698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0" grpId="0"/>
      <p:bldP spid="61" grpId="0"/>
      <p:bldP spid="62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6990" y="377120"/>
            <a:ext cx="762549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Here are 24 flowers.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could we divide the flowers by 8?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500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669344" y="5546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115050" y="4314092"/>
            <a:ext cx="29797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could share the flowers equally between 8 pots.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100421" y="4251037"/>
            <a:ext cx="3121739" cy="151736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808130" y="4316423"/>
            <a:ext cx="312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could group the flowers into pots of 8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808131" y="4253368"/>
            <a:ext cx="3121739" cy="151736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19" y="1177383"/>
            <a:ext cx="1140722" cy="130138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489" y="1202319"/>
            <a:ext cx="1140722" cy="130138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418" y="1136632"/>
            <a:ext cx="1140722" cy="130138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91" y="1206551"/>
            <a:ext cx="1140722" cy="130138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84" y="1232115"/>
            <a:ext cx="1140722" cy="130138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83" y="1170025"/>
            <a:ext cx="1140722" cy="130138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278" y="1190905"/>
            <a:ext cx="1140722" cy="130138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239" y="1206550"/>
            <a:ext cx="1140722" cy="130138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860" y="1211332"/>
            <a:ext cx="1140722" cy="130138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830" y="1236268"/>
            <a:ext cx="1140722" cy="130138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759" y="1170581"/>
            <a:ext cx="1140722" cy="130138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580" y="1227436"/>
            <a:ext cx="1140722" cy="130138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688" y="1732491"/>
            <a:ext cx="1140722" cy="130138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58" y="1757427"/>
            <a:ext cx="1140722" cy="130138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587" y="1691740"/>
            <a:ext cx="1140722" cy="130138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160" y="1761659"/>
            <a:ext cx="1140722" cy="130138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853" y="1787223"/>
            <a:ext cx="1140722" cy="130138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752" y="1725133"/>
            <a:ext cx="1140722" cy="130138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447" y="1746013"/>
            <a:ext cx="1140722" cy="1301387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408" y="1761658"/>
            <a:ext cx="1140722" cy="1301387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029" y="1766440"/>
            <a:ext cx="1140722" cy="1301387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999" y="1791376"/>
            <a:ext cx="1140722" cy="1301387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928" y="1725689"/>
            <a:ext cx="1140722" cy="1301387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749" y="1782544"/>
            <a:ext cx="1140722" cy="13013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4764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36" grpId="0"/>
      <p:bldP spid="37" grpId="0" animBg="1"/>
      <p:bldP spid="38" grpId="0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278" y="1190905"/>
            <a:ext cx="1140722" cy="13013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5550" y="316855"/>
                <a:ext cx="7625490" cy="8710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There are </a:t>
                </a: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flowers in each pot. 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24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3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8710077"/>
              </a:xfrm>
              <a:prstGeom prst="rect">
                <a:avLst/>
              </a:prstGeom>
              <a:blipFill>
                <a:blip r:embed="rId6"/>
                <a:stretch>
                  <a:fillRect l="-15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632915" y="341611"/>
            <a:ext cx="76205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flowers are shared equally between 8 pots.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many flowers will be in each pot?  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19" y="1177383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489" y="1202319"/>
            <a:ext cx="1140722" cy="130138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418" y="1136632"/>
            <a:ext cx="1140722" cy="13013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91" y="1206551"/>
            <a:ext cx="1140722" cy="13013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84" y="1232115"/>
            <a:ext cx="1140722" cy="130138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83" y="1170025"/>
            <a:ext cx="1140722" cy="130138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239" y="1206550"/>
            <a:ext cx="1140722" cy="130138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860" y="1211332"/>
            <a:ext cx="1140722" cy="130138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830" y="1236268"/>
            <a:ext cx="1140722" cy="130138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759" y="1170581"/>
            <a:ext cx="1140722" cy="130138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688" y="1732491"/>
            <a:ext cx="1140722" cy="130138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58" y="1757427"/>
            <a:ext cx="1140722" cy="130138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587" y="1691740"/>
            <a:ext cx="1140722" cy="130138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160" y="1761659"/>
            <a:ext cx="1140722" cy="130138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853" y="1787223"/>
            <a:ext cx="1140722" cy="130138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752" y="1725133"/>
            <a:ext cx="1140722" cy="130138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447" y="1746013"/>
            <a:ext cx="1140722" cy="130138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408" y="1761658"/>
            <a:ext cx="1140722" cy="130138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029" y="1766440"/>
            <a:ext cx="1140722" cy="130138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999" y="1791376"/>
            <a:ext cx="1140722" cy="130138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928" y="1725689"/>
            <a:ext cx="1140722" cy="130138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749" y="1782544"/>
            <a:ext cx="1140722" cy="1301387"/>
          </a:xfrm>
          <a:prstGeom prst="rect">
            <a:avLst/>
          </a:prstGeom>
        </p:spPr>
      </p:pic>
      <p:sp>
        <p:nvSpPr>
          <p:cNvPr id="25" name="Trapezoid 24"/>
          <p:cNvSpPr/>
          <p:nvPr/>
        </p:nvSpPr>
        <p:spPr>
          <a:xfrm rot="10800000">
            <a:off x="879524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rapezoid 19"/>
          <p:cNvSpPr/>
          <p:nvPr/>
        </p:nvSpPr>
        <p:spPr>
          <a:xfrm rot="10800000">
            <a:off x="1813085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rapezoid 26"/>
          <p:cNvSpPr/>
          <p:nvPr/>
        </p:nvSpPr>
        <p:spPr>
          <a:xfrm rot="10800000">
            <a:off x="2746646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rapezoid 27"/>
          <p:cNvSpPr/>
          <p:nvPr/>
        </p:nvSpPr>
        <p:spPr>
          <a:xfrm rot="10800000">
            <a:off x="3680207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rapezoid 28"/>
          <p:cNvSpPr/>
          <p:nvPr/>
        </p:nvSpPr>
        <p:spPr>
          <a:xfrm rot="10800000">
            <a:off x="4613768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rapezoid 29"/>
          <p:cNvSpPr/>
          <p:nvPr/>
        </p:nvSpPr>
        <p:spPr>
          <a:xfrm rot="10800000">
            <a:off x="5547329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rapezoid 31"/>
          <p:cNvSpPr/>
          <p:nvPr/>
        </p:nvSpPr>
        <p:spPr>
          <a:xfrm rot="10800000">
            <a:off x="7414450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580" y="1227436"/>
            <a:ext cx="1140722" cy="1301387"/>
          </a:xfrm>
          <a:prstGeom prst="rect">
            <a:avLst/>
          </a:prstGeom>
        </p:spPr>
      </p:pic>
      <p:sp>
        <p:nvSpPr>
          <p:cNvPr id="31" name="Trapezoid 30"/>
          <p:cNvSpPr/>
          <p:nvPr/>
        </p:nvSpPr>
        <p:spPr>
          <a:xfrm rot="10800000">
            <a:off x="6480890" y="3769577"/>
            <a:ext cx="663213" cy="631969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045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0.32726 0.229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54" y="1145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96296E-6 L 0.0283 0.2354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" y="1175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8525 0.2395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53" y="1196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49218 0.2335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01" y="1166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-0.11267 0.1576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42" y="787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0.4092 0.1555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51" y="777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-0.04983 0.1576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787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05261 0.1446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1481E-6 L 0.23646 0.2386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23" y="1192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34427 0.2291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5" y="1145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L 0.18733 0.2414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58" y="1206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30104 0.2340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52" y="1169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-0.19722 0.1546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61" y="773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08906 0.1539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62" y="768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24948 0.1527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83" y="763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-0.13697 0.1520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58" y="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01754 0.2699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349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0.1158 0.2731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81" y="13657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03489 0.2620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3" y="13102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0.07986 0.2722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3" y="13611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81481E-6 L -0.42066 0.1833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9167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31128 0.1791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73" y="8958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-0.46858 0.1891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38" y="944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-0.36163 0.1682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90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0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5550" y="363315"/>
                <a:ext cx="7625490" cy="8710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 flowers are grouped into pots of 8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How many pots can we fill?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There are 3 pots of 8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24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3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63315"/>
                <a:ext cx="7625490" cy="8710077"/>
              </a:xfrm>
              <a:prstGeom prst="rect">
                <a:avLst/>
              </a:prstGeom>
              <a:blipFill>
                <a:blip r:embed="rId5"/>
                <a:stretch>
                  <a:fillRect l="-1599" t="-7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19" y="117738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489" y="1202319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418" y="1136632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91" y="1206551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84" y="1232115"/>
            <a:ext cx="1140722" cy="130138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83" y="1170025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278" y="1190905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239" y="1206550"/>
            <a:ext cx="1140722" cy="130138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860" y="1211332"/>
            <a:ext cx="1140722" cy="13013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830" y="1236268"/>
            <a:ext cx="1140722" cy="13013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759" y="1170581"/>
            <a:ext cx="1140722" cy="130138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580" y="1227436"/>
            <a:ext cx="1140722" cy="130138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688" y="1732491"/>
            <a:ext cx="1140722" cy="130138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58" y="1757427"/>
            <a:ext cx="1140722" cy="130138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587" y="1691740"/>
            <a:ext cx="1140722" cy="130138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160" y="1761659"/>
            <a:ext cx="1140722" cy="130138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853" y="1787223"/>
            <a:ext cx="1140722" cy="130138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752" y="1725133"/>
            <a:ext cx="1140722" cy="130138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447" y="1746013"/>
            <a:ext cx="1140722" cy="130138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408" y="1761658"/>
            <a:ext cx="1140722" cy="130138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029" y="1766440"/>
            <a:ext cx="1140722" cy="130138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999" y="1791376"/>
            <a:ext cx="1140722" cy="130138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928" y="1725689"/>
            <a:ext cx="1140722" cy="130138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749" y="1782544"/>
            <a:ext cx="1140722" cy="1301387"/>
          </a:xfrm>
          <a:prstGeom prst="rect">
            <a:avLst/>
          </a:prstGeom>
        </p:spPr>
      </p:pic>
      <p:sp>
        <p:nvSpPr>
          <p:cNvPr id="51" name="Trapezoid 50"/>
          <p:cNvSpPr/>
          <p:nvPr/>
        </p:nvSpPr>
        <p:spPr>
          <a:xfrm rot="10800000">
            <a:off x="1382841" y="3490187"/>
            <a:ext cx="1295685" cy="113672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rapezoid 51"/>
          <p:cNvSpPr/>
          <p:nvPr/>
        </p:nvSpPr>
        <p:spPr>
          <a:xfrm rot="10800000">
            <a:off x="3294808" y="3481927"/>
            <a:ext cx="1295685" cy="113672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Trapezoid 68"/>
          <p:cNvSpPr/>
          <p:nvPr/>
        </p:nvSpPr>
        <p:spPr>
          <a:xfrm rot="10800000">
            <a:off x="5287648" y="3481927"/>
            <a:ext cx="1295685" cy="113672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843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3055 0.1386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8" y="692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96296E-6 L -0.04513 0.1407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7" y="703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03906 0.16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2" y="812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5365 0.1587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1" y="794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-0.04809 0.126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631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-0.06736 0.1224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68" y="611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-0.05816 0.1317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657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-0.08246 0.1344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32" y="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1481E-6 L -0.01076 0.1523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761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427 0.153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5" y="768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L -0.00191 0.1439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7199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-0.02952 0.1199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6" y="5995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-0.03872 0.1208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4" y="604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06944 0.1164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581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2847 0.1268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4" y="634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-0.05451 0.112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6" y="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00538 0.1247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622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01754 0.1266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6319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1893 0.1428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713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-0.00399 0.149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745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81481E-6 L -0.01858 0.1009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504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5086 0.1143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5718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-0.0033 0.11551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576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-0.03281 0.125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9" y="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06285" y="419366"/>
            <a:ext cx="26831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Shared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into 8 equal groups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58610" y="419366"/>
            <a:ext cx="2683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Grouped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into 8s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-6476" t="-4500" r="-4714" b="-4057"/>
          <a:stretch/>
        </p:blipFill>
        <p:spPr>
          <a:xfrm>
            <a:off x="3617262" y="1287737"/>
            <a:ext cx="1852862" cy="172051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-2934" t="-5784" r="-2931" b="-6840"/>
          <a:stretch/>
        </p:blipFill>
        <p:spPr>
          <a:xfrm>
            <a:off x="3412725" y="3115084"/>
            <a:ext cx="2261936" cy="1203158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072904"/>
              </p:ext>
            </p:extLst>
          </p:nvPr>
        </p:nvGraphicFramePr>
        <p:xfrm>
          <a:off x="2786705" y="4537416"/>
          <a:ext cx="3613488" cy="4898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1686">
                  <a:extLst>
                    <a:ext uri="{9D8B030D-6E8A-4147-A177-3AD203B41FA5}">
                      <a16:colId xmlns:a16="http://schemas.microsoft.com/office/drawing/2014/main" val="42138779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1385366186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44637984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3269683091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674242119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2139223114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1504102978"/>
                    </a:ext>
                  </a:extLst>
                </a:gridCol>
                <a:gridCol w="451686">
                  <a:extLst>
                    <a:ext uri="{9D8B030D-6E8A-4147-A177-3AD203B41FA5}">
                      <a16:colId xmlns:a16="http://schemas.microsoft.com/office/drawing/2014/main" val="1406031915"/>
                    </a:ext>
                  </a:extLst>
                </a:gridCol>
              </a:tblGrid>
              <a:tr h="48984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551236"/>
                  </a:ext>
                </a:extLst>
              </a:tr>
            </a:tbl>
          </a:graphicData>
        </a:graphic>
      </p:graphicFrame>
      <p:graphicFrame>
        <p:nvGraphicFramePr>
          <p:cNvPr id="122" name="Table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050026"/>
              </p:ext>
            </p:extLst>
          </p:nvPr>
        </p:nvGraphicFramePr>
        <p:xfrm>
          <a:off x="2786705" y="4537379"/>
          <a:ext cx="3613488" cy="4898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3372">
                  <a:extLst>
                    <a:ext uri="{9D8B030D-6E8A-4147-A177-3AD203B41FA5}">
                      <a16:colId xmlns:a16="http://schemas.microsoft.com/office/drawing/2014/main" val="42138779"/>
                    </a:ext>
                  </a:extLst>
                </a:gridCol>
                <a:gridCol w="903372">
                  <a:extLst>
                    <a:ext uri="{9D8B030D-6E8A-4147-A177-3AD203B41FA5}">
                      <a16:colId xmlns:a16="http://schemas.microsoft.com/office/drawing/2014/main" val="1781487039"/>
                    </a:ext>
                  </a:extLst>
                </a:gridCol>
                <a:gridCol w="903372">
                  <a:extLst>
                    <a:ext uri="{9D8B030D-6E8A-4147-A177-3AD203B41FA5}">
                      <a16:colId xmlns:a16="http://schemas.microsoft.com/office/drawing/2014/main" val="2092827780"/>
                    </a:ext>
                  </a:extLst>
                </a:gridCol>
                <a:gridCol w="903372">
                  <a:extLst>
                    <a:ext uri="{9D8B030D-6E8A-4147-A177-3AD203B41FA5}">
                      <a16:colId xmlns:a16="http://schemas.microsoft.com/office/drawing/2014/main" val="3669398379"/>
                    </a:ext>
                  </a:extLst>
                </a:gridCol>
              </a:tblGrid>
              <a:tr h="48984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55123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812756" y="393339"/>
                <a:ext cx="124585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32</a:t>
                </a:r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8 </a:t>
                </a:r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56" y="393339"/>
                <a:ext cx="1245854" cy="523220"/>
              </a:xfrm>
              <a:prstGeom prst="rect">
                <a:avLst/>
              </a:prstGeom>
              <a:blipFill>
                <a:blip r:embed="rId7"/>
                <a:stretch>
                  <a:fillRect l="-9756" t="-11765" r="-8780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1618" y="4476440"/>
            <a:ext cx="2724150" cy="11525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1427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-0.23629 -0.2525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23" y="-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19757 0.0009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7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19774 -0.1462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78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22084 -0.1800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42" y="-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20313 0.0185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56" y="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1.8|13.1|5.6|11.4|6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2.8|6.7|9.2|2.1|4|8.3|4.5|18.4|1.7|2.6|7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4.2|8|9.1|7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3.7|3.5|13.4|6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1.8|3.4|2.5|3.7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1.2|2.9|1.3|2.3|1.3|3.5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.4|12.6|2.3|8.6|3.4|10.6|3.8|1.5|4.3|15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2.6|4.1|4.2|1.6|1.5|0.5|0.5|0.9|0.5|6|14.9|0.7|3|0.8|0.5|0.6|0.4|0.6|0.4|0.5|0.4|0.5|0.4|0.5|4.8|3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3|0.9|4.3|14.3|0.9|9.5|8.8|11.1|0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0.7|8.5|5.9|6.5|2.8|2.8|1.2|3.4|1.1|2.7|4.9|9.4|4.1|4.5|5.3"/>
</p:tagLst>
</file>

<file path=ppt/theme/theme1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A49C83-0E69-4EC9-8E8F-ADD35C6D03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12580</TotalTime>
  <Words>509</Words>
  <Application>Microsoft Office PowerPoint</Application>
  <PresentationFormat>On-screen Show (4:3)</PresentationFormat>
  <Paragraphs>179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SHazelby</cp:lastModifiedBy>
  <cp:revision>242</cp:revision>
  <dcterms:created xsi:type="dcterms:W3CDTF">2019-07-05T11:02:13Z</dcterms:created>
  <dcterms:modified xsi:type="dcterms:W3CDTF">2020-12-09T15:58:23Z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