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4" r:id="rId2"/>
    <p:sldId id="323" r:id="rId3"/>
    <p:sldId id="324" r:id="rId4"/>
    <p:sldId id="312" r:id="rId5"/>
    <p:sldId id="313" r:id="rId6"/>
    <p:sldId id="314" r:id="rId7"/>
    <p:sldId id="315" r:id="rId8"/>
    <p:sldId id="316" r:id="rId9"/>
    <p:sldId id="317" r:id="rId10"/>
    <p:sldId id="318" r:id="rId11"/>
    <p:sldId id="320" r:id="rId12"/>
    <p:sldId id="281" r:id="rId13"/>
    <p:sldId id="304" r:id="rId14"/>
    <p:sldId id="305" r:id="rId15"/>
    <p:sldId id="322" r:id="rId16"/>
    <p:sldId id="308" r:id="rId17"/>
    <p:sldId id="294" r:id="rId18"/>
    <p:sldId id="307" r:id="rId19"/>
    <p:sldId id="291" r:id="rId20"/>
    <p:sldId id="290" r:id="rId21"/>
    <p:sldId id="303" r:id="rId22"/>
    <p:sldId id="306" r:id="rId23"/>
    <p:sldId id="295" r:id="rId24"/>
    <p:sldId id="296" r:id="rId25"/>
    <p:sldId id="309" r:id="rId26"/>
    <p:sldId id="297" r:id="rId27"/>
    <p:sldId id="310" r:id="rId28"/>
    <p:sldId id="298" r:id="rId29"/>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E53F"/>
    <a:srgbClr val="C9A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FD762A-50F0-4A44-BFE8-DA7A92ABBC71}"/>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a:extLst>
              <a:ext uri="{FF2B5EF4-FFF2-40B4-BE49-F238E27FC236}">
                <a16:creationId xmlns:a16="http://schemas.microsoft.com/office/drawing/2014/main" id="{E8082D63-DE3F-4D45-94A1-42F04123F2AB}"/>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3E08BD08-E75B-45B7-AC02-61D109E4917D}" type="datetimeFigureOut">
              <a:rPr lang="en-GB" smtClean="0"/>
              <a:t>20/03/2020</a:t>
            </a:fld>
            <a:endParaRPr lang="en-GB"/>
          </a:p>
        </p:txBody>
      </p:sp>
      <p:sp>
        <p:nvSpPr>
          <p:cNvPr id="4" name="Footer Placeholder 3">
            <a:extLst>
              <a:ext uri="{FF2B5EF4-FFF2-40B4-BE49-F238E27FC236}">
                <a16:creationId xmlns:a16="http://schemas.microsoft.com/office/drawing/2014/main" id="{0677FD73-A8DC-4CBC-8B4C-FAD7C0431484}"/>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2E63C408-0D56-45ED-B935-BE832940DDBA}"/>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2F25B481-2CCA-4C3B-8124-75B916EC6F59}" type="slidenum">
              <a:rPr lang="en-GB" smtClean="0"/>
              <a:t>‹#›</a:t>
            </a:fld>
            <a:endParaRPr lang="en-GB"/>
          </a:p>
        </p:txBody>
      </p:sp>
    </p:spTree>
    <p:extLst>
      <p:ext uri="{BB962C8B-B14F-4D97-AF65-F5344CB8AC3E}">
        <p14:creationId xmlns:p14="http://schemas.microsoft.com/office/powerpoint/2010/main" val="3094061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3DBA1038-97B6-44CD-82BC-5348F59677CE}" type="datetimeFigureOut">
              <a:rPr lang="en-GB" smtClean="0"/>
              <a:t>20/03/2020</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1C352D52-E7CC-4C4C-9E7E-61F1AF839DBB}" type="slidenum">
              <a:rPr lang="en-GB" smtClean="0"/>
              <a:t>‹#›</a:t>
            </a:fld>
            <a:endParaRPr lang="en-GB"/>
          </a:p>
        </p:txBody>
      </p:sp>
    </p:spTree>
    <p:extLst>
      <p:ext uri="{BB962C8B-B14F-4D97-AF65-F5344CB8AC3E}">
        <p14:creationId xmlns:p14="http://schemas.microsoft.com/office/powerpoint/2010/main" val="1654358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1B141C-FC77-4E7D-87A8-3BEBA94F3A61}" type="slidenum">
              <a:rPr lang="en-GB" smtClean="0"/>
              <a:t>13</a:t>
            </a:fld>
            <a:endParaRPr lang="en-GB"/>
          </a:p>
        </p:txBody>
      </p:sp>
    </p:spTree>
    <p:extLst>
      <p:ext uri="{BB962C8B-B14F-4D97-AF65-F5344CB8AC3E}">
        <p14:creationId xmlns:p14="http://schemas.microsoft.com/office/powerpoint/2010/main" val="3388828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1B141C-FC77-4E7D-87A8-3BEBA94F3A61}" type="slidenum">
              <a:rPr lang="en-GB" smtClean="0"/>
              <a:t>21</a:t>
            </a:fld>
            <a:endParaRPr lang="en-GB"/>
          </a:p>
        </p:txBody>
      </p:sp>
    </p:spTree>
    <p:extLst>
      <p:ext uri="{BB962C8B-B14F-4D97-AF65-F5344CB8AC3E}">
        <p14:creationId xmlns:p14="http://schemas.microsoft.com/office/powerpoint/2010/main" val="2177892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DC6C6-650F-4102-99A2-B0D1A24E89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711ADE-1477-4268-AE94-CC8CB354A8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68D7F0-51D4-43EF-A4DD-FF7D2AB7283D}"/>
              </a:ext>
            </a:extLst>
          </p:cNvPr>
          <p:cNvSpPr>
            <a:spLocks noGrp="1"/>
          </p:cNvSpPr>
          <p:nvPr>
            <p:ph type="dt" sz="half" idx="10"/>
          </p:nvPr>
        </p:nvSpPr>
        <p:spPr/>
        <p:txBody>
          <a:bodyPr/>
          <a:lstStyle/>
          <a:p>
            <a:fld id="{5C8F9347-0802-402D-B4CD-DF1BA8792FA8}" type="datetimeFigureOut">
              <a:rPr lang="en-GB" smtClean="0"/>
              <a:t>20/03/2020</a:t>
            </a:fld>
            <a:endParaRPr lang="en-GB"/>
          </a:p>
        </p:txBody>
      </p:sp>
      <p:sp>
        <p:nvSpPr>
          <p:cNvPr id="5" name="Footer Placeholder 4">
            <a:extLst>
              <a:ext uri="{FF2B5EF4-FFF2-40B4-BE49-F238E27FC236}">
                <a16:creationId xmlns:a16="http://schemas.microsoft.com/office/drawing/2014/main" id="{92FEF608-73C4-4022-9C95-096F06803D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91EC62-365E-4479-8A34-817398CE9551}"/>
              </a:ext>
            </a:extLst>
          </p:cNvPr>
          <p:cNvSpPr>
            <a:spLocks noGrp="1"/>
          </p:cNvSpPr>
          <p:nvPr>
            <p:ph type="sldNum" sz="quarter" idx="12"/>
          </p:nvPr>
        </p:nvSpPr>
        <p:spPr/>
        <p:txBody>
          <a:bodyPr/>
          <a:lstStyle/>
          <a:p>
            <a:fld id="{541CD4AD-E7F4-4F59-9814-B73019EEE317}" type="slidenum">
              <a:rPr lang="en-GB" smtClean="0"/>
              <a:t>‹#›</a:t>
            </a:fld>
            <a:endParaRPr lang="en-GB"/>
          </a:p>
        </p:txBody>
      </p:sp>
    </p:spTree>
    <p:extLst>
      <p:ext uri="{BB962C8B-B14F-4D97-AF65-F5344CB8AC3E}">
        <p14:creationId xmlns:p14="http://schemas.microsoft.com/office/powerpoint/2010/main" val="187560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85CA-F264-4E69-8134-37CBCB4E8D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115505-2FC5-4091-890B-51CD4CC4EC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BC0798-7A13-4516-AD08-CD12DAD2A2F1}"/>
              </a:ext>
            </a:extLst>
          </p:cNvPr>
          <p:cNvSpPr>
            <a:spLocks noGrp="1"/>
          </p:cNvSpPr>
          <p:nvPr>
            <p:ph type="dt" sz="half" idx="10"/>
          </p:nvPr>
        </p:nvSpPr>
        <p:spPr/>
        <p:txBody>
          <a:bodyPr/>
          <a:lstStyle/>
          <a:p>
            <a:fld id="{5C8F9347-0802-402D-B4CD-DF1BA8792FA8}" type="datetimeFigureOut">
              <a:rPr lang="en-GB" smtClean="0"/>
              <a:t>20/03/2020</a:t>
            </a:fld>
            <a:endParaRPr lang="en-GB"/>
          </a:p>
        </p:txBody>
      </p:sp>
      <p:sp>
        <p:nvSpPr>
          <p:cNvPr id="5" name="Footer Placeholder 4">
            <a:extLst>
              <a:ext uri="{FF2B5EF4-FFF2-40B4-BE49-F238E27FC236}">
                <a16:creationId xmlns:a16="http://schemas.microsoft.com/office/drawing/2014/main" id="{B8BB40AB-C12A-4511-8109-107DAF111C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616E5F-CDCB-4D2D-AEC6-3B1E9F972D2D}"/>
              </a:ext>
            </a:extLst>
          </p:cNvPr>
          <p:cNvSpPr>
            <a:spLocks noGrp="1"/>
          </p:cNvSpPr>
          <p:nvPr>
            <p:ph type="sldNum" sz="quarter" idx="12"/>
          </p:nvPr>
        </p:nvSpPr>
        <p:spPr/>
        <p:txBody>
          <a:bodyPr/>
          <a:lstStyle/>
          <a:p>
            <a:fld id="{541CD4AD-E7F4-4F59-9814-B73019EEE317}" type="slidenum">
              <a:rPr lang="en-GB" smtClean="0"/>
              <a:t>‹#›</a:t>
            </a:fld>
            <a:endParaRPr lang="en-GB"/>
          </a:p>
        </p:txBody>
      </p:sp>
    </p:spTree>
    <p:extLst>
      <p:ext uri="{BB962C8B-B14F-4D97-AF65-F5344CB8AC3E}">
        <p14:creationId xmlns:p14="http://schemas.microsoft.com/office/powerpoint/2010/main" val="1908167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6AEFE2-9666-4A77-84A7-FC14F411D1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14C52E-DCA9-43D9-AC0D-403F14864A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0CE2C7-E0B0-4706-8B55-CDD35E80F97F}"/>
              </a:ext>
            </a:extLst>
          </p:cNvPr>
          <p:cNvSpPr>
            <a:spLocks noGrp="1"/>
          </p:cNvSpPr>
          <p:nvPr>
            <p:ph type="dt" sz="half" idx="10"/>
          </p:nvPr>
        </p:nvSpPr>
        <p:spPr/>
        <p:txBody>
          <a:bodyPr/>
          <a:lstStyle/>
          <a:p>
            <a:fld id="{5C8F9347-0802-402D-B4CD-DF1BA8792FA8}" type="datetimeFigureOut">
              <a:rPr lang="en-GB" smtClean="0"/>
              <a:t>20/03/2020</a:t>
            </a:fld>
            <a:endParaRPr lang="en-GB"/>
          </a:p>
        </p:txBody>
      </p:sp>
      <p:sp>
        <p:nvSpPr>
          <p:cNvPr id="5" name="Footer Placeholder 4">
            <a:extLst>
              <a:ext uri="{FF2B5EF4-FFF2-40B4-BE49-F238E27FC236}">
                <a16:creationId xmlns:a16="http://schemas.microsoft.com/office/drawing/2014/main" id="{8C6AD642-BA45-4819-8D7E-33DDBC211C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0D6E79-ED4E-4FBE-9EC8-770F7198B556}"/>
              </a:ext>
            </a:extLst>
          </p:cNvPr>
          <p:cNvSpPr>
            <a:spLocks noGrp="1"/>
          </p:cNvSpPr>
          <p:nvPr>
            <p:ph type="sldNum" sz="quarter" idx="12"/>
          </p:nvPr>
        </p:nvSpPr>
        <p:spPr/>
        <p:txBody>
          <a:bodyPr/>
          <a:lstStyle/>
          <a:p>
            <a:fld id="{541CD4AD-E7F4-4F59-9814-B73019EEE317}" type="slidenum">
              <a:rPr lang="en-GB" smtClean="0"/>
              <a:t>‹#›</a:t>
            </a:fld>
            <a:endParaRPr lang="en-GB"/>
          </a:p>
        </p:txBody>
      </p:sp>
    </p:spTree>
    <p:extLst>
      <p:ext uri="{BB962C8B-B14F-4D97-AF65-F5344CB8AC3E}">
        <p14:creationId xmlns:p14="http://schemas.microsoft.com/office/powerpoint/2010/main" val="388310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C475-6596-4A14-A91B-1AC612A61E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663BEA-6F52-4AEA-8DB7-CA7031CB36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5A96B6-085B-4F15-99B3-3D0D62B99DFC}"/>
              </a:ext>
            </a:extLst>
          </p:cNvPr>
          <p:cNvSpPr>
            <a:spLocks noGrp="1"/>
          </p:cNvSpPr>
          <p:nvPr>
            <p:ph type="dt" sz="half" idx="10"/>
          </p:nvPr>
        </p:nvSpPr>
        <p:spPr/>
        <p:txBody>
          <a:bodyPr/>
          <a:lstStyle/>
          <a:p>
            <a:fld id="{5C8F9347-0802-402D-B4CD-DF1BA8792FA8}" type="datetimeFigureOut">
              <a:rPr lang="en-GB" smtClean="0"/>
              <a:t>20/03/2020</a:t>
            </a:fld>
            <a:endParaRPr lang="en-GB"/>
          </a:p>
        </p:txBody>
      </p:sp>
      <p:sp>
        <p:nvSpPr>
          <p:cNvPr id="5" name="Footer Placeholder 4">
            <a:extLst>
              <a:ext uri="{FF2B5EF4-FFF2-40B4-BE49-F238E27FC236}">
                <a16:creationId xmlns:a16="http://schemas.microsoft.com/office/drawing/2014/main" id="{882C9FA6-157F-45E9-860C-3CAF37EF3B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69BF2A-F300-4AA5-8692-9E84A3921686}"/>
              </a:ext>
            </a:extLst>
          </p:cNvPr>
          <p:cNvSpPr>
            <a:spLocks noGrp="1"/>
          </p:cNvSpPr>
          <p:nvPr>
            <p:ph type="sldNum" sz="quarter" idx="12"/>
          </p:nvPr>
        </p:nvSpPr>
        <p:spPr/>
        <p:txBody>
          <a:bodyPr/>
          <a:lstStyle/>
          <a:p>
            <a:fld id="{541CD4AD-E7F4-4F59-9814-B73019EEE317}" type="slidenum">
              <a:rPr lang="en-GB" smtClean="0"/>
              <a:t>‹#›</a:t>
            </a:fld>
            <a:endParaRPr lang="en-GB"/>
          </a:p>
        </p:txBody>
      </p:sp>
    </p:spTree>
    <p:extLst>
      <p:ext uri="{BB962C8B-B14F-4D97-AF65-F5344CB8AC3E}">
        <p14:creationId xmlns:p14="http://schemas.microsoft.com/office/powerpoint/2010/main" val="345924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1C31-ECFF-4C45-BAE2-A83350154B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0EFF6B-E05E-4540-BF36-4409DECF7D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D50FD2-87D1-4929-8552-FB92C75529DF}"/>
              </a:ext>
            </a:extLst>
          </p:cNvPr>
          <p:cNvSpPr>
            <a:spLocks noGrp="1"/>
          </p:cNvSpPr>
          <p:nvPr>
            <p:ph type="dt" sz="half" idx="10"/>
          </p:nvPr>
        </p:nvSpPr>
        <p:spPr/>
        <p:txBody>
          <a:bodyPr/>
          <a:lstStyle/>
          <a:p>
            <a:fld id="{5C8F9347-0802-402D-B4CD-DF1BA8792FA8}" type="datetimeFigureOut">
              <a:rPr lang="en-GB" smtClean="0"/>
              <a:t>20/03/2020</a:t>
            </a:fld>
            <a:endParaRPr lang="en-GB"/>
          </a:p>
        </p:txBody>
      </p:sp>
      <p:sp>
        <p:nvSpPr>
          <p:cNvPr id="5" name="Footer Placeholder 4">
            <a:extLst>
              <a:ext uri="{FF2B5EF4-FFF2-40B4-BE49-F238E27FC236}">
                <a16:creationId xmlns:a16="http://schemas.microsoft.com/office/drawing/2014/main" id="{ECCEF404-E80E-4354-BE43-10EF57CDBE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2ABC87-BBF9-44DF-A334-3DF29F667FD5}"/>
              </a:ext>
            </a:extLst>
          </p:cNvPr>
          <p:cNvSpPr>
            <a:spLocks noGrp="1"/>
          </p:cNvSpPr>
          <p:nvPr>
            <p:ph type="sldNum" sz="quarter" idx="12"/>
          </p:nvPr>
        </p:nvSpPr>
        <p:spPr/>
        <p:txBody>
          <a:bodyPr/>
          <a:lstStyle/>
          <a:p>
            <a:fld id="{541CD4AD-E7F4-4F59-9814-B73019EEE317}" type="slidenum">
              <a:rPr lang="en-GB" smtClean="0"/>
              <a:t>‹#›</a:t>
            </a:fld>
            <a:endParaRPr lang="en-GB"/>
          </a:p>
        </p:txBody>
      </p:sp>
    </p:spTree>
    <p:extLst>
      <p:ext uri="{BB962C8B-B14F-4D97-AF65-F5344CB8AC3E}">
        <p14:creationId xmlns:p14="http://schemas.microsoft.com/office/powerpoint/2010/main" val="62076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F200-72A3-4AD0-A29A-212CC8AA80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D1D87B-5D40-455B-A3EC-D18042C2A8F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F8E8A2-0C6B-4013-B818-C2C832150B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CC9EAE-414C-4189-8A16-2B19C09FE4D1}"/>
              </a:ext>
            </a:extLst>
          </p:cNvPr>
          <p:cNvSpPr>
            <a:spLocks noGrp="1"/>
          </p:cNvSpPr>
          <p:nvPr>
            <p:ph type="dt" sz="half" idx="10"/>
          </p:nvPr>
        </p:nvSpPr>
        <p:spPr/>
        <p:txBody>
          <a:bodyPr/>
          <a:lstStyle/>
          <a:p>
            <a:fld id="{5C8F9347-0802-402D-B4CD-DF1BA8792FA8}" type="datetimeFigureOut">
              <a:rPr lang="en-GB" smtClean="0"/>
              <a:t>20/03/2020</a:t>
            </a:fld>
            <a:endParaRPr lang="en-GB"/>
          </a:p>
        </p:txBody>
      </p:sp>
      <p:sp>
        <p:nvSpPr>
          <p:cNvPr id="6" name="Footer Placeholder 5">
            <a:extLst>
              <a:ext uri="{FF2B5EF4-FFF2-40B4-BE49-F238E27FC236}">
                <a16:creationId xmlns:a16="http://schemas.microsoft.com/office/drawing/2014/main" id="{6E8E2C76-2672-4DEA-9CEB-715FC9872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34DA8A-FED0-4858-BAAD-C03639BE668B}"/>
              </a:ext>
            </a:extLst>
          </p:cNvPr>
          <p:cNvSpPr>
            <a:spLocks noGrp="1"/>
          </p:cNvSpPr>
          <p:nvPr>
            <p:ph type="sldNum" sz="quarter" idx="12"/>
          </p:nvPr>
        </p:nvSpPr>
        <p:spPr/>
        <p:txBody>
          <a:bodyPr/>
          <a:lstStyle/>
          <a:p>
            <a:fld id="{541CD4AD-E7F4-4F59-9814-B73019EEE317}" type="slidenum">
              <a:rPr lang="en-GB" smtClean="0"/>
              <a:t>‹#›</a:t>
            </a:fld>
            <a:endParaRPr lang="en-GB"/>
          </a:p>
        </p:txBody>
      </p:sp>
    </p:spTree>
    <p:extLst>
      <p:ext uri="{BB962C8B-B14F-4D97-AF65-F5344CB8AC3E}">
        <p14:creationId xmlns:p14="http://schemas.microsoft.com/office/powerpoint/2010/main" val="775063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8FEF-EA13-47E4-8C5F-754057A0E3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76099A-0193-4975-9CA3-3F0BAABDCB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E5CD63-8822-4E45-BF5D-2260179593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A8DE5C-9EEC-4224-B75C-BC0B85AB3C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3B1072-5D64-4613-97B2-D5DD799958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5F7FC9-DD15-471B-ADEF-BF47FC61FDB0}"/>
              </a:ext>
            </a:extLst>
          </p:cNvPr>
          <p:cNvSpPr>
            <a:spLocks noGrp="1"/>
          </p:cNvSpPr>
          <p:nvPr>
            <p:ph type="dt" sz="half" idx="10"/>
          </p:nvPr>
        </p:nvSpPr>
        <p:spPr/>
        <p:txBody>
          <a:bodyPr/>
          <a:lstStyle/>
          <a:p>
            <a:fld id="{5C8F9347-0802-402D-B4CD-DF1BA8792FA8}" type="datetimeFigureOut">
              <a:rPr lang="en-GB" smtClean="0"/>
              <a:t>20/03/2020</a:t>
            </a:fld>
            <a:endParaRPr lang="en-GB"/>
          </a:p>
        </p:txBody>
      </p:sp>
      <p:sp>
        <p:nvSpPr>
          <p:cNvPr id="8" name="Footer Placeholder 7">
            <a:extLst>
              <a:ext uri="{FF2B5EF4-FFF2-40B4-BE49-F238E27FC236}">
                <a16:creationId xmlns:a16="http://schemas.microsoft.com/office/drawing/2014/main" id="{77337F32-F886-4BFD-B1BF-4F07AD2CC4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2A2A90-D876-4476-8E68-90CBFBCC0BBD}"/>
              </a:ext>
            </a:extLst>
          </p:cNvPr>
          <p:cNvSpPr>
            <a:spLocks noGrp="1"/>
          </p:cNvSpPr>
          <p:nvPr>
            <p:ph type="sldNum" sz="quarter" idx="12"/>
          </p:nvPr>
        </p:nvSpPr>
        <p:spPr/>
        <p:txBody>
          <a:bodyPr/>
          <a:lstStyle/>
          <a:p>
            <a:fld id="{541CD4AD-E7F4-4F59-9814-B73019EEE317}" type="slidenum">
              <a:rPr lang="en-GB" smtClean="0"/>
              <a:t>‹#›</a:t>
            </a:fld>
            <a:endParaRPr lang="en-GB"/>
          </a:p>
        </p:txBody>
      </p:sp>
    </p:spTree>
    <p:extLst>
      <p:ext uri="{BB962C8B-B14F-4D97-AF65-F5344CB8AC3E}">
        <p14:creationId xmlns:p14="http://schemas.microsoft.com/office/powerpoint/2010/main" val="203869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A35BD-B346-49F1-956D-02BFDDA632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1987D5-0FAE-4C78-8A2F-FE9C61A7CCA2}"/>
              </a:ext>
            </a:extLst>
          </p:cNvPr>
          <p:cNvSpPr>
            <a:spLocks noGrp="1"/>
          </p:cNvSpPr>
          <p:nvPr>
            <p:ph type="dt" sz="half" idx="10"/>
          </p:nvPr>
        </p:nvSpPr>
        <p:spPr/>
        <p:txBody>
          <a:bodyPr/>
          <a:lstStyle/>
          <a:p>
            <a:fld id="{5C8F9347-0802-402D-B4CD-DF1BA8792FA8}" type="datetimeFigureOut">
              <a:rPr lang="en-GB" smtClean="0"/>
              <a:t>20/03/2020</a:t>
            </a:fld>
            <a:endParaRPr lang="en-GB"/>
          </a:p>
        </p:txBody>
      </p:sp>
      <p:sp>
        <p:nvSpPr>
          <p:cNvPr id="4" name="Footer Placeholder 3">
            <a:extLst>
              <a:ext uri="{FF2B5EF4-FFF2-40B4-BE49-F238E27FC236}">
                <a16:creationId xmlns:a16="http://schemas.microsoft.com/office/drawing/2014/main" id="{73E70D3E-7334-45A1-B100-5B779171DC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E3DC06B-A922-4346-AEA2-EC04E9FEC0AA}"/>
              </a:ext>
            </a:extLst>
          </p:cNvPr>
          <p:cNvSpPr>
            <a:spLocks noGrp="1"/>
          </p:cNvSpPr>
          <p:nvPr>
            <p:ph type="sldNum" sz="quarter" idx="12"/>
          </p:nvPr>
        </p:nvSpPr>
        <p:spPr/>
        <p:txBody>
          <a:bodyPr/>
          <a:lstStyle/>
          <a:p>
            <a:fld id="{541CD4AD-E7F4-4F59-9814-B73019EEE317}" type="slidenum">
              <a:rPr lang="en-GB" smtClean="0"/>
              <a:t>‹#›</a:t>
            </a:fld>
            <a:endParaRPr lang="en-GB"/>
          </a:p>
        </p:txBody>
      </p:sp>
    </p:spTree>
    <p:extLst>
      <p:ext uri="{BB962C8B-B14F-4D97-AF65-F5344CB8AC3E}">
        <p14:creationId xmlns:p14="http://schemas.microsoft.com/office/powerpoint/2010/main" val="171906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05F2B7-A097-4CB7-B49E-69C02CC723AA}"/>
              </a:ext>
            </a:extLst>
          </p:cNvPr>
          <p:cNvSpPr>
            <a:spLocks noGrp="1"/>
          </p:cNvSpPr>
          <p:nvPr>
            <p:ph type="dt" sz="half" idx="10"/>
          </p:nvPr>
        </p:nvSpPr>
        <p:spPr/>
        <p:txBody>
          <a:bodyPr/>
          <a:lstStyle/>
          <a:p>
            <a:fld id="{5C8F9347-0802-402D-B4CD-DF1BA8792FA8}" type="datetimeFigureOut">
              <a:rPr lang="en-GB" smtClean="0"/>
              <a:t>20/03/2020</a:t>
            </a:fld>
            <a:endParaRPr lang="en-GB"/>
          </a:p>
        </p:txBody>
      </p:sp>
      <p:sp>
        <p:nvSpPr>
          <p:cNvPr id="3" name="Footer Placeholder 2">
            <a:extLst>
              <a:ext uri="{FF2B5EF4-FFF2-40B4-BE49-F238E27FC236}">
                <a16:creationId xmlns:a16="http://schemas.microsoft.com/office/drawing/2014/main" id="{854683FC-CB16-4528-A226-B5177FD2D1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0ED8B2-569B-400F-B77A-1E61BBDBFFDD}"/>
              </a:ext>
            </a:extLst>
          </p:cNvPr>
          <p:cNvSpPr>
            <a:spLocks noGrp="1"/>
          </p:cNvSpPr>
          <p:nvPr>
            <p:ph type="sldNum" sz="quarter" idx="12"/>
          </p:nvPr>
        </p:nvSpPr>
        <p:spPr/>
        <p:txBody>
          <a:bodyPr/>
          <a:lstStyle/>
          <a:p>
            <a:fld id="{541CD4AD-E7F4-4F59-9814-B73019EEE317}" type="slidenum">
              <a:rPr lang="en-GB" smtClean="0"/>
              <a:t>‹#›</a:t>
            </a:fld>
            <a:endParaRPr lang="en-GB"/>
          </a:p>
        </p:txBody>
      </p:sp>
    </p:spTree>
    <p:extLst>
      <p:ext uri="{BB962C8B-B14F-4D97-AF65-F5344CB8AC3E}">
        <p14:creationId xmlns:p14="http://schemas.microsoft.com/office/powerpoint/2010/main" val="73740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C3D84-41CE-4A21-9C8D-3DCE24FA05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4FC308-B9EE-4CC4-B30B-9E9A4EFFBC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F3B66C-8704-46E2-A6FF-81A8A64BC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4E2534-A05F-4825-B438-D4C94A2F82B8}"/>
              </a:ext>
            </a:extLst>
          </p:cNvPr>
          <p:cNvSpPr>
            <a:spLocks noGrp="1"/>
          </p:cNvSpPr>
          <p:nvPr>
            <p:ph type="dt" sz="half" idx="10"/>
          </p:nvPr>
        </p:nvSpPr>
        <p:spPr/>
        <p:txBody>
          <a:bodyPr/>
          <a:lstStyle/>
          <a:p>
            <a:fld id="{5C8F9347-0802-402D-B4CD-DF1BA8792FA8}" type="datetimeFigureOut">
              <a:rPr lang="en-GB" smtClean="0"/>
              <a:t>20/03/2020</a:t>
            </a:fld>
            <a:endParaRPr lang="en-GB"/>
          </a:p>
        </p:txBody>
      </p:sp>
      <p:sp>
        <p:nvSpPr>
          <p:cNvPr id="6" name="Footer Placeholder 5">
            <a:extLst>
              <a:ext uri="{FF2B5EF4-FFF2-40B4-BE49-F238E27FC236}">
                <a16:creationId xmlns:a16="http://schemas.microsoft.com/office/drawing/2014/main" id="{9D5A9837-C648-4A58-804B-5129947D30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530B2D-7791-43D4-A9A6-3234DC8A776C}"/>
              </a:ext>
            </a:extLst>
          </p:cNvPr>
          <p:cNvSpPr>
            <a:spLocks noGrp="1"/>
          </p:cNvSpPr>
          <p:nvPr>
            <p:ph type="sldNum" sz="quarter" idx="12"/>
          </p:nvPr>
        </p:nvSpPr>
        <p:spPr/>
        <p:txBody>
          <a:bodyPr/>
          <a:lstStyle/>
          <a:p>
            <a:fld id="{541CD4AD-E7F4-4F59-9814-B73019EEE317}" type="slidenum">
              <a:rPr lang="en-GB" smtClean="0"/>
              <a:t>‹#›</a:t>
            </a:fld>
            <a:endParaRPr lang="en-GB"/>
          </a:p>
        </p:txBody>
      </p:sp>
    </p:spTree>
    <p:extLst>
      <p:ext uri="{BB962C8B-B14F-4D97-AF65-F5344CB8AC3E}">
        <p14:creationId xmlns:p14="http://schemas.microsoft.com/office/powerpoint/2010/main" val="57629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9FB06-B08E-41DF-A9E9-2DE76636F5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7CE6A5-1F89-474D-84FE-EEEF8C93EC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4A355A-CEE6-49C8-82AD-FB657D9E8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91CCD8-AB09-4C3B-B095-96B810490EAD}"/>
              </a:ext>
            </a:extLst>
          </p:cNvPr>
          <p:cNvSpPr>
            <a:spLocks noGrp="1"/>
          </p:cNvSpPr>
          <p:nvPr>
            <p:ph type="dt" sz="half" idx="10"/>
          </p:nvPr>
        </p:nvSpPr>
        <p:spPr/>
        <p:txBody>
          <a:bodyPr/>
          <a:lstStyle/>
          <a:p>
            <a:fld id="{5C8F9347-0802-402D-B4CD-DF1BA8792FA8}" type="datetimeFigureOut">
              <a:rPr lang="en-GB" smtClean="0"/>
              <a:t>20/03/2020</a:t>
            </a:fld>
            <a:endParaRPr lang="en-GB"/>
          </a:p>
        </p:txBody>
      </p:sp>
      <p:sp>
        <p:nvSpPr>
          <p:cNvPr id="6" name="Footer Placeholder 5">
            <a:extLst>
              <a:ext uri="{FF2B5EF4-FFF2-40B4-BE49-F238E27FC236}">
                <a16:creationId xmlns:a16="http://schemas.microsoft.com/office/drawing/2014/main" id="{F774AF26-769A-4861-9EED-1D1770BF89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C5C756-4930-4269-A544-8F407FA6BB44}"/>
              </a:ext>
            </a:extLst>
          </p:cNvPr>
          <p:cNvSpPr>
            <a:spLocks noGrp="1"/>
          </p:cNvSpPr>
          <p:nvPr>
            <p:ph type="sldNum" sz="quarter" idx="12"/>
          </p:nvPr>
        </p:nvSpPr>
        <p:spPr/>
        <p:txBody>
          <a:bodyPr/>
          <a:lstStyle/>
          <a:p>
            <a:fld id="{541CD4AD-E7F4-4F59-9814-B73019EEE317}" type="slidenum">
              <a:rPr lang="en-GB" smtClean="0"/>
              <a:t>‹#›</a:t>
            </a:fld>
            <a:endParaRPr lang="en-GB"/>
          </a:p>
        </p:txBody>
      </p:sp>
    </p:spTree>
    <p:extLst>
      <p:ext uri="{BB962C8B-B14F-4D97-AF65-F5344CB8AC3E}">
        <p14:creationId xmlns:p14="http://schemas.microsoft.com/office/powerpoint/2010/main" val="62641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9A4E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52791D-2C7F-4F44-9CB6-9D07FF9557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9C5C61-EA6C-4ADC-8A35-569BDC9D33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6CB628-D64C-4FA2-8B8D-3DC85FA727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F9347-0802-402D-B4CD-DF1BA8792FA8}" type="datetimeFigureOut">
              <a:rPr lang="en-GB" smtClean="0"/>
              <a:t>20/03/2020</a:t>
            </a:fld>
            <a:endParaRPr lang="en-GB"/>
          </a:p>
        </p:txBody>
      </p:sp>
      <p:sp>
        <p:nvSpPr>
          <p:cNvPr id="5" name="Footer Placeholder 4">
            <a:extLst>
              <a:ext uri="{FF2B5EF4-FFF2-40B4-BE49-F238E27FC236}">
                <a16:creationId xmlns:a16="http://schemas.microsoft.com/office/drawing/2014/main" id="{9E3672F6-63AB-49E2-9A9E-5CF15BA8B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8AC373-97CA-419D-9510-0C21AE8A4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CD4AD-E7F4-4F59-9814-B73019EEE317}" type="slidenum">
              <a:rPr lang="en-GB" smtClean="0"/>
              <a:t>‹#›</a:t>
            </a:fld>
            <a:endParaRPr lang="en-GB"/>
          </a:p>
        </p:txBody>
      </p:sp>
    </p:spTree>
    <p:extLst>
      <p:ext uri="{BB962C8B-B14F-4D97-AF65-F5344CB8AC3E}">
        <p14:creationId xmlns:p14="http://schemas.microsoft.com/office/powerpoint/2010/main" val="1334941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hroniclelive.co.uk/news/motoring/motoring-features/inside-greatest-car-adverts-hondas-9906371" TargetMode="External"/><Relationship Id="rId1" Type="http://schemas.openxmlformats.org/officeDocument/2006/relationships/slideLayout" Target="../slideLayouts/slideLayout7.xml"/><Relationship Id="rId5" Type="http://schemas.openxmlformats.org/officeDocument/2006/relationships/hyperlink" Target="https://www.chroniclelive.co.uk/news/motoring/motoring-features/inside-greatest-car-adverts-hondas-9906371" TargetMode="Externa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7825" y="501030"/>
            <a:ext cx="7686261" cy="751126"/>
          </a:xfrm>
          <a:solidFill>
            <a:schemeClr val="accent2">
              <a:lumMod val="40000"/>
              <a:lumOff val="60000"/>
            </a:schemeClr>
          </a:solidFill>
          <a:ln>
            <a:solidFill>
              <a:schemeClr val="accent1">
                <a:lumMod val="75000"/>
              </a:schemeClr>
            </a:solidFill>
          </a:ln>
        </p:spPr>
        <p:txBody>
          <a:bodyPr>
            <a:normAutofit/>
          </a:bodyPr>
          <a:lstStyle/>
          <a:p>
            <a:r>
              <a:rPr lang="en-US" sz="4000" dirty="0">
                <a:latin typeface="+mn-lt"/>
              </a:rPr>
              <a:t>KS2 Cross-curricular Task</a:t>
            </a:r>
          </a:p>
        </p:txBody>
      </p:sp>
      <p:sp>
        <p:nvSpPr>
          <p:cNvPr id="4" name="Text Box 4"/>
          <p:cNvSpPr txBox="1">
            <a:spLocks noChangeArrowheads="1"/>
          </p:cNvSpPr>
          <p:nvPr/>
        </p:nvSpPr>
        <p:spPr bwMode="auto">
          <a:xfrm>
            <a:off x="2933700" y="5170953"/>
            <a:ext cx="6324600" cy="100012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algn="just" fontAlgn="base">
              <a:spcBef>
                <a:spcPts val="0"/>
              </a:spcBef>
              <a:spcAft>
                <a:spcPts val="0"/>
              </a:spcAft>
            </a:pPr>
            <a:r>
              <a:rPr lang="en-GB" sz="1000" kern="1200" dirty="0">
                <a:solidFill>
                  <a:srgbClr val="000000"/>
                </a:solidFill>
                <a:effectLst/>
                <a:latin typeface="Arial" charset="0"/>
                <a:ea typeface="Times New Roman"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sz="1200" dirty="0">
              <a:effectLst/>
              <a:latin typeface="Times New Roman" charset="0"/>
              <a:ea typeface="Times New Roman" charset="0"/>
            </a:endParaRPr>
          </a:p>
          <a:p>
            <a:pPr marL="0" marR="0" algn="just" fontAlgn="base">
              <a:spcBef>
                <a:spcPts val="0"/>
              </a:spcBef>
              <a:spcAft>
                <a:spcPts val="0"/>
              </a:spcAft>
            </a:pPr>
            <a:r>
              <a:rPr lang="en-GB" sz="1000" kern="1200" dirty="0">
                <a:solidFill>
                  <a:srgbClr val="000000"/>
                </a:solidFill>
                <a:effectLst/>
                <a:latin typeface="Arial" charset="0"/>
                <a:ea typeface="Times New Roman" charset="0"/>
              </a:rPr>
              <a:t>All opinions and contributions are those of the authors. The contents of this resource are not connected with nor endorsed by any other company, organisation or institution.</a:t>
            </a:r>
            <a:endParaRPr lang="en-US" sz="1200" dirty="0">
              <a:effectLst/>
              <a:latin typeface="Times New Roman" charset="0"/>
              <a:ea typeface="Times New Roman" charset="0"/>
            </a:endParaRPr>
          </a:p>
        </p:txBody>
      </p:sp>
      <p:sp>
        <p:nvSpPr>
          <p:cNvPr id="6" name="TextBox 5"/>
          <p:cNvSpPr txBox="1"/>
          <p:nvPr/>
        </p:nvSpPr>
        <p:spPr>
          <a:xfrm>
            <a:off x="4356847" y="4444712"/>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a:t>February 2018</a:t>
            </a:r>
            <a:endParaRPr lang="en-US" sz="1600" dirty="0"/>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2017</a:t>
            </a:r>
            <a:r>
              <a:rPr lang="en-US" sz="1600" dirty="0">
                <a:effectLst/>
              </a:rPr>
              <a:t> </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728682F3-F770-4AB2-BF5B-8DD057E9F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950" y="1597558"/>
            <a:ext cx="3874203" cy="2069607"/>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509DBA3-D7A6-4C95-A4E6-C057241C52B5}"/>
              </a:ext>
            </a:extLst>
          </p:cNvPr>
          <p:cNvSpPr>
            <a:spLocks noGrp="1" noChangeArrowheads="1"/>
          </p:cNvSpPr>
          <p:nvPr>
            <p:ph type="title"/>
          </p:nvPr>
        </p:nvSpPr>
        <p:spPr>
          <a:xfrm>
            <a:off x="6886575" y="734782"/>
            <a:ext cx="2838450" cy="1082675"/>
          </a:xfrm>
          <a:solidFill>
            <a:schemeClr val="accent2">
              <a:lumMod val="60000"/>
              <a:lumOff val="40000"/>
            </a:schemeClr>
          </a:solidFill>
        </p:spPr>
        <p:txBody>
          <a:bodyPr/>
          <a:lstStyle/>
          <a:p>
            <a:pPr algn="ctr"/>
            <a:r>
              <a:rPr lang="en-GB" altLang="en-US" dirty="0"/>
              <a:t>Tips</a:t>
            </a:r>
          </a:p>
        </p:txBody>
      </p:sp>
      <p:sp>
        <p:nvSpPr>
          <p:cNvPr id="27651" name="Rectangle 3">
            <a:extLst>
              <a:ext uri="{FF2B5EF4-FFF2-40B4-BE49-F238E27FC236}">
                <a16:creationId xmlns:a16="http://schemas.microsoft.com/office/drawing/2014/main" id="{516D3A3A-89DA-4E3A-B625-8234F1FDCB5E}"/>
              </a:ext>
            </a:extLst>
          </p:cNvPr>
          <p:cNvSpPr>
            <a:spLocks noGrp="1" noChangeArrowheads="1"/>
          </p:cNvSpPr>
          <p:nvPr>
            <p:ph idx="1"/>
          </p:nvPr>
        </p:nvSpPr>
        <p:spPr>
          <a:xfrm>
            <a:off x="419100" y="1760307"/>
            <a:ext cx="4676775" cy="4694468"/>
          </a:xfrm>
          <a:solidFill>
            <a:schemeClr val="accent2">
              <a:lumMod val="20000"/>
              <a:lumOff val="80000"/>
            </a:schemeClr>
          </a:solidFill>
        </p:spPr>
        <p:txBody>
          <a:bodyPr>
            <a:normAutofit/>
          </a:bodyPr>
          <a:lstStyle/>
          <a:p>
            <a:pPr>
              <a:lnSpc>
                <a:spcPct val="80000"/>
              </a:lnSpc>
              <a:buFont typeface="Wingdings" panose="05000000000000000000" pitchFamily="2" charset="2"/>
              <a:buChar char="Ø"/>
            </a:pPr>
            <a:r>
              <a:rPr lang="en-GB" altLang="en-US" sz="2400" dirty="0"/>
              <a:t>Plan your machine on paper first! </a:t>
            </a:r>
          </a:p>
          <a:p>
            <a:pPr>
              <a:lnSpc>
                <a:spcPct val="80000"/>
              </a:lnSpc>
              <a:buFont typeface="Wingdings" panose="05000000000000000000" pitchFamily="2" charset="2"/>
              <a:buChar char="Ø"/>
            </a:pPr>
            <a:r>
              <a:rPr lang="en-GB" altLang="en-US" sz="2400" dirty="0"/>
              <a:t>Begin with the last step and work backwards.</a:t>
            </a:r>
          </a:p>
          <a:p>
            <a:pPr>
              <a:lnSpc>
                <a:spcPct val="80000"/>
              </a:lnSpc>
              <a:buFont typeface="Wingdings" panose="05000000000000000000" pitchFamily="2" charset="2"/>
              <a:buChar char="Ø"/>
            </a:pPr>
            <a:r>
              <a:rPr lang="en-GB" altLang="en-US" sz="2400" dirty="0"/>
              <a:t>Play with the stuff and see what you can knock over or make happen.</a:t>
            </a:r>
          </a:p>
          <a:p>
            <a:pPr>
              <a:lnSpc>
                <a:spcPct val="80000"/>
              </a:lnSpc>
              <a:buFont typeface="Wingdings" panose="05000000000000000000" pitchFamily="2" charset="2"/>
              <a:buChar char="Ø"/>
            </a:pPr>
            <a:r>
              <a:rPr lang="en-GB" altLang="en-US" sz="2400" dirty="0"/>
              <a:t>Don’t worry if an idea seems crazy…Try it out! The idea is to look at it in a new way. </a:t>
            </a:r>
          </a:p>
          <a:p>
            <a:pPr>
              <a:lnSpc>
                <a:spcPct val="80000"/>
              </a:lnSpc>
              <a:buFont typeface="Wingdings" panose="05000000000000000000" pitchFamily="2" charset="2"/>
              <a:buChar char="Ø"/>
            </a:pPr>
            <a:r>
              <a:rPr lang="en-GB" altLang="en-US" sz="2400" dirty="0"/>
              <a:t>Gravity is your friend…Use it!</a:t>
            </a:r>
          </a:p>
          <a:p>
            <a:pPr>
              <a:lnSpc>
                <a:spcPct val="80000"/>
              </a:lnSpc>
              <a:buFont typeface="Wingdings" panose="05000000000000000000" pitchFamily="2" charset="2"/>
              <a:buChar char="Ø"/>
            </a:pPr>
            <a:r>
              <a:rPr lang="en-GB" altLang="en-US" sz="2400" dirty="0"/>
              <a:t>Remember levers, gears, wheels, pulley…</a:t>
            </a:r>
          </a:p>
          <a:p>
            <a:pPr>
              <a:lnSpc>
                <a:spcPct val="80000"/>
              </a:lnSpc>
              <a:buFont typeface="Wingdings" panose="05000000000000000000" pitchFamily="2" charset="2"/>
              <a:buChar char="Ø"/>
            </a:pPr>
            <a:endParaRPr lang="en-GB" altLang="en-US" sz="2400" dirty="0"/>
          </a:p>
        </p:txBody>
      </p:sp>
      <p:pic>
        <p:nvPicPr>
          <p:cNvPr id="3" name="Picture 2">
            <a:extLst>
              <a:ext uri="{FF2B5EF4-FFF2-40B4-BE49-F238E27FC236}">
                <a16:creationId xmlns:a16="http://schemas.microsoft.com/office/drawing/2014/main" id="{D8252245-4082-4464-9150-619E6CBA4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050" y="2678791"/>
            <a:ext cx="6419850" cy="2857500"/>
          </a:xfrm>
          <a:prstGeom prst="rect">
            <a:avLst/>
          </a:prstGeom>
        </p:spPr>
      </p:pic>
    </p:spTree>
    <p:extLst>
      <p:ext uri="{BB962C8B-B14F-4D97-AF65-F5344CB8AC3E}">
        <p14:creationId xmlns:p14="http://schemas.microsoft.com/office/powerpoint/2010/main" val="325533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20315E0-6794-4B99-AB87-711FB0CA4F4B}"/>
              </a:ext>
            </a:extLst>
          </p:cNvPr>
          <p:cNvSpPr>
            <a:spLocks noGrp="1" noChangeArrowheads="1"/>
          </p:cNvSpPr>
          <p:nvPr>
            <p:ph type="title"/>
          </p:nvPr>
        </p:nvSpPr>
        <p:spPr>
          <a:solidFill>
            <a:schemeClr val="accent2">
              <a:lumMod val="60000"/>
              <a:lumOff val="40000"/>
            </a:schemeClr>
          </a:solidFill>
        </p:spPr>
        <p:txBody>
          <a:bodyPr/>
          <a:lstStyle/>
          <a:p>
            <a:pPr algn="ctr"/>
            <a:r>
              <a:rPr lang="en-GB" altLang="en-US" dirty="0"/>
              <a:t>Judging will be based on 100 points scoring system:</a:t>
            </a:r>
          </a:p>
        </p:txBody>
      </p:sp>
      <p:sp>
        <p:nvSpPr>
          <p:cNvPr id="30723" name="Rectangle 3">
            <a:extLst>
              <a:ext uri="{FF2B5EF4-FFF2-40B4-BE49-F238E27FC236}">
                <a16:creationId xmlns:a16="http://schemas.microsoft.com/office/drawing/2014/main" id="{5996E0E9-8B8D-4A9D-A2A0-EACE8BFE6057}"/>
              </a:ext>
            </a:extLst>
          </p:cNvPr>
          <p:cNvSpPr>
            <a:spLocks noGrp="1" noChangeArrowheads="1"/>
          </p:cNvSpPr>
          <p:nvPr>
            <p:ph idx="1"/>
          </p:nvPr>
        </p:nvSpPr>
        <p:spPr>
          <a:xfrm>
            <a:off x="838200" y="2378075"/>
            <a:ext cx="5562600" cy="3222625"/>
          </a:xfrm>
          <a:solidFill>
            <a:schemeClr val="accent2">
              <a:lumMod val="20000"/>
              <a:lumOff val="80000"/>
            </a:schemeClr>
          </a:solidFill>
        </p:spPr>
        <p:txBody>
          <a:bodyPr>
            <a:normAutofit fontScale="92500" lnSpcReduction="10000"/>
          </a:bodyPr>
          <a:lstStyle/>
          <a:p>
            <a:r>
              <a:rPr lang="en-GB" altLang="en-US" dirty="0"/>
              <a:t>Complete first and final task (10).</a:t>
            </a:r>
          </a:p>
          <a:p>
            <a:r>
              <a:rPr lang="en-GB" altLang="en-US" dirty="0"/>
              <a:t>Additional steps to your machine (up to 8 more can be added to the first and final task) (10 marks per step).</a:t>
            </a:r>
          </a:p>
          <a:p>
            <a:r>
              <a:rPr lang="en-GB" altLang="en-US" dirty="0"/>
              <a:t>Objects leaving machine (-5).</a:t>
            </a:r>
          </a:p>
          <a:p>
            <a:r>
              <a:rPr lang="en-GB" altLang="en-US" dirty="0"/>
              <a:t>Creativity using scientific and mathematic knowledge and skills      (0 -10).</a:t>
            </a:r>
          </a:p>
        </p:txBody>
      </p:sp>
      <p:pic>
        <p:nvPicPr>
          <p:cNvPr id="3" name="Picture 2">
            <a:extLst>
              <a:ext uri="{FF2B5EF4-FFF2-40B4-BE49-F238E27FC236}">
                <a16:creationId xmlns:a16="http://schemas.microsoft.com/office/drawing/2014/main" id="{8A0BEB40-ABB5-4A07-B221-5084E6B06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2179637"/>
            <a:ext cx="3619500" cy="3619500"/>
          </a:xfrm>
          <a:prstGeom prst="rect">
            <a:avLst/>
          </a:prstGeom>
        </p:spPr>
      </p:pic>
    </p:spTree>
    <p:extLst>
      <p:ext uri="{BB962C8B-B14F-4D97-AF65-F5344CB8AC3E}">
        <p14:creationId xmlns:p14="http://schemas.microsoft.com/office/powerpoint/2010/main" val="2545333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32C8C1-9E15-49E9-921D-A13D4F0D4965}"/>
              </a:ext>
            </a:extLst>
          </p:cNvPr>
          <p:cNvSpPr/>
          <p:nvPr/>
        </p:nvSpPr>
        <p:spPr>
          <a:xfrm>
            <a:off x="1338470" y="556591"/>
            <a:ext cx="9197008" cy="1219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Writing Task</a:t>
            </a:r>
          </a:p>
        </p:txBody>
      </p:sp>
      <p:pic>
        <p:nvPicPr>
          <p:cNvPr id="4098" name="Picture 2" descr="Image result for writing">
            <a:extLst>
              <a:ext uri="{FF2B5EF4-FFF2-40B4-BE49-F238E27FC236}">
                <a16:creationId xmlns:a16="http://schemas.microsoft.com/office/drawing/2014/main" id="{F9462A04-C030-44D2-BB8B-08E49ED95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842" y="2553322"/>
            <a:ext cx="5448592" cy="33306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6E4085A-BD82-46C6-B265-2F0640960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178" y="556591"/>
            <a:ext cx="904874" cy="904874"/>
          </a:xfrm>
          <a:prstGeom prst="rect">
            <a:avLst/>
          </a:prstGeom>
        </p:spPr>
      </p:pic>
    </p:spTree>
    <p:extLst>
      <p:ext uri="{BB962C8B-B14F-4D97-AF65-F5344CB8AC3E}">
        <p14:creationId xmlns:p14="http://schemas.microsoft.com/office/powerpoint/2010/main" val="27399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BA4C-C1A8-43D2-B96B-7B35D1FD45ED}"/>
              </a:ext>
            </a:extLst>
          </p:cNvPr>
          <p:cNvSpPr>
            <a:spLocks noGrp="1"/>
          </p:cNvSpPr>
          <p:nvPr>
            <p:ph type="title"/>
          </p:nvPr>
        </p:nvSpPr>
        <p:spPr>
          <a:xfrm>
            <a:off x="3148832" y="373401"/>
            <a:ext cx="5544616" cy="748843"/>
          </a:xfrm>
          <a:solidFill>
            <a:schemeClr val="accent2">
              <a:lumMod val="60000"/>
              <a:lumOff val="40000"/>
            </a:schemeClr>
          </a:solidFill>
          <a:ln>
            <a:solidFill>
              <a:schemeClr val="tx1"/>
            </a:solidFill>
          </a:ln>
        </p:spPr>
        <p:txBody>
          <a:bodyPr/>
          <a:lstStyle/>
          <a:p>
            <a:pPr algn="ctr"/>
            <a:r>
              <a:rPr lang="en-GB" dirty="0">
                <a:latin typeface="+mn-lt"/>
              </a:rPr>
              <a:t>LORIC</a:t>
            </a:r>
          </a:p>
        </p:txBody>
      </p:sp>
      <p:pic>
        <p:nvPicPr>
          <p:cNvPr id="7" name="Content Placeholder 6" descr="Screen Clipping">
            <a:extLst>
              <a:ext uri="{FF2B5EF4-FFF2-40B4-BE49-F238E27FC236}">
                <a16:creationId xmlns:a16="http://schemas.microsoft.com/office/drawing/2014/main" id="{9D4DCFDE-4ACE-458B-8EDA-DE20C081A6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9656" y="1268761"/>
            <a:ext cx="6370872" cy="1653683"/>
          </a:xfrm>
        </p:spPr>
      </p:pic>
      <p:sp>
        <p:nvSpPr>
          <p:cNvPr id="8" name="TextBox 7">
            <a:extLst>
              <a:ext uri="{FF2B5EF4-FFF2-40B4-BE49-F238E27FC236}">
                <a16:creationId xmlns:a16="http://schemas.microsoft.com/office/drawing/2014/main" id="{93E6A59C-89CE-4900-90A8-59619E87A7EA}"/>
              </a:ext>
            </a:extLst>
          </p:cNvPr>
          <p:cNvSpPr txBox="1"/>
          <p:nvPr/>
        </p:nvSpPr>
        <p:spPr>
          <a:xfrm>
            <a:off x="1237345" y="3068961"/>
            <a:ext cx="9367589" cy="861774"/>
          </a:xfrm>
          <a:prstGeom prst="rect">
            <a:avLst/>
          </a:prstGeom>
          <a:solidFill>
            <a:schemeClr val="accent2">
              <a:lumMod val="20000"/>
              <a:lumOff val="80000"/>
            </a:schemeClr>
          </a:solidFill>
          <a:ln>
            <a:solidFill>
              <a:schemeClr val="tx1"/>
            </a:solidFill>
          </a:ln>
        </p:spPr>
        <p:txBody>
          <a:bodyPr wrap="square" rtlCol="0">
            <a:spAutoFit/>
          </a:bodyPr>
          <a:lstStyle/>
          <a:p>
            <a:r>
              <a:rPr lang="en-GB" sz="2500" dirty="0"/>
              <a:t>Our Primary Edge attributes help us to become better learners and today is no exception.</a:t>
            </a:r>
          </a:p>
        </p:txBody>
      </p:sp>
      <p:sp>
        <p:nvSpPr>
          <p:cNvPr id="9" name="Rectangle: Rounded Corners 8">
            <a:extLst>
              <a:ext uri="{FF2B5EF4-FFF2-40B4-BE49-F238E27FC236}">
                <a16:creationId xmlns:a16="http://schemas.microsoft.com/office/drawing/2014/main" id="{673F4A6F-719F-4FDF-B53F-B496457C2971}"/>
              </a:ext>
            </a:extLst>
          </p:cNvPr>
          <p:cNvSpPr/>
          <p:nvPr/>
        </p:nvSpPr>
        <p:spPr>
          <a:xfrm>
            <a:off x="4091900" y="4295115"/>
            <a:ext cx="4480161" cy="2056374"/>
          </a:xfrm>
          <a:prstGeom prst="roundRect">
            <a:avLst/>
          </a:prstGeom>
          <a:solidFill>
            <a:schemeClr val="accent2">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500" b="1" dirty="0">
                <a:solidFill>
                  <a:schemeClr val="tx1"/>
                </a:solidFill>
              </a:rPr>
              <a:t>Command words:</a:t>
            </a:r>
          </a:p>
          <a:p>
            <a:pPr algn="ctr"/>
            <a:r>
              <a:rPr lang="en-GB" sz="2500" b="1" dirty="0">
                <a:solidFill>
                  <a:schemeClr val="tx1"/>
                </a:solidFill>
              </a:rPr>
              <a:t>Create </a:t>
            </a:r>
          </a:p>
          <a:p>
            <a:pPr algn="ctr"/>
            <a:r>
              <a:rPr lang="en-GB" sz="2500" b="1" dirty="0">
                <a:solidFill>
                  <a:schemeClr val="tx1"/>
                </a:solidFill>
              </a:rPr>
              <a:t>Communicate clearly</a:t>
            </a:r>
          </a:p>
          <a:p>
            <a:pPr algn="ctr"/>
            <a:r>
              <a:rPr lang="en-GB" sz="2500" b="1" dirty="0">
                <a:solidFill>
                  <a:schemeClr val="tx1"/>
                </a:solidFill>
              </a:rPr>
              <a:t>Convince</a:t>
            </a:r>
          </a:p>
          <a:p>
            <a:pPr algn="ctr"/>
            <a:r>
              <a:rPr lang="en-GB" sz="2500" b="1" dirty="0">
                <a:solidFill>
                  <a:schemeClr val="tx1"/>
                </a:solidFill>
              </a:rPr>
              <a:t>Persuade</a:t>
            </a:r>
          </a:p>
        </p:txBody>
      </p:sp>
    </p:spTree>
    <p:extLst>
      <p:ext uri="{BB962C8B-B14F-4D97-AF65-F5344CB8AC3E}">
        <p14:creationId xmlns:p14="http://schemas.microsoft.com/office/powerpoint/2010/main" val="195255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E435-711F-4A6C-826C-2B2A8EAA7599}"/>
              </a:ext>
            </a:extLst>
          </p:cNvPr>
          <p:cNvSpPr>
            <a:spLocks noGrp="1"/>
          </p:cNvSpPr>
          <p:nvPr>
            <p:ph type="title"/>
          </p:nvPr>
        </p:nvSpPr>
        <p:spPr>
          <a:xfrm>
            <a:off x="2046522" y="350160"/>
            <a:ext cx="7859216" cy="1143000"/>
          </a:xfrm>
          <a:solidFill>
            <a:schemeClr val="accent2">
              <a:lumMod val="60000"/>
              <a:lumOff val="40000"/>
            </a:schemeClr>
          </a:solidFill>
          <a:ln>
            <a:solidFill>
              <a:schemeClr val="tx1"/>
            </a:solidFill>
          </a:ln>
        </p:spPr>
        <p:txBody>
          <a:bodyPr>
            <a:normAutofit/>
          </a:bodyPr>
          <a:lstStyle/>
          <a:p>
            <a:pPr algn="ctr"/>
            <a:r>
              <a:rPr lang="en-GB" sz="3200" b="1" dirty="0">
                <a:latin typeface="+mn-lt"/>
              </a:rPr>
              <a:t>Developing Communication Skills</a:t>
            </a:r>
          </a:p>
        </p:txBody>
      </p:sp>
      <p:pic>
        <p:nvPicPr>
          <p:cNvPr id="10" name="Content Placeholder 4" descr="Screen Clipping">
            <a:extLst>
              <a:ext uri="{FF2B5EF4-FFF2-40B4-BE49-F238E27FC236}">
                <a16:creationId xmlns:a16="http://schemas.microsoft.com/office/drawing/2014/main" id="{FF127FE1-7AB8-445E-9450-55C26C9D6D4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84814" y="248924"/>
            <a:ext cx="1315811" cy="1345471"/>
          </a:xfrm>
          <a:ln>
            <a:solidFill>
              <a:schemeClr val="tx1"/>
            </a:solidFill>
          </a:ln>
        </p:spPr>
      </p:pic>
      <p:sp>
        <p:nvSpPr>
          <p:cNvPr id="6" name="Rectangle: Rounded Corners 5">
            <a:extLst>
              <a:ext uri="{FF2B5EF4-FFF2-40B4-BE49-F238E27FC236}">
                <a16:creationId xmlns:a16="http://schemas.microsoft.com/office/drawing/2014/main" id="{7CB123BE-6F93-4D75-9E8D-9C7467A8EC2B}"/>
              </a:ext>
            </a:extLst>
          </p:cNvPr>
          <p:cNvSpPr/>
          <p:nvPr/>
        </p:nvSpPr>
        <p:spPr>
          <a:xfrm>
            <a:off x="1117918" y="1850959"/>
            <a:ext cx="9956164" cy="1237506"/>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2400" dirty="0">
                <a:solidFill>
                  <a:schemeClr val="tx1"/>
                </a:solidFill>
              </a:rPr>
              <a:t>Use this activity to help children develop their communication skills before you begin the task.</a:t>
            </a:r>
          </a:p>
        </p:txBody>
      </p:sp>
      <p:sp>
        <p:nvSpPr>
          <p:cNvPr id="7" name="5-Point Star 8">
            <a:extLst>
              <a:ext uri="{FF2B5EF4-FFF2-40B4-BE49-F238E27FC236}">
                <a16:creationId xmlns:a16="http://schemas.microsoft.com/office/drawing/2014/main" id="{DB3016B5-B856-4FE9-9E4B-9620122C6A17}"/>
              </a:ext>
            </a:extLst>
          </p:cNvPr>
          <p:cNvSpPr/>
          <p:nvPr/>
        </p:nvSpPr>
        <p:spPr>
          <a:xfrm>
            <a:off x="846372" y="1897991"/>
            <a:ext cx="360040" cy="3428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75CA69C-64AF-4A25-9D34-A81C3CF5177E}"/>
              </a:ext>
            </a:extLst>
          </p:cNvPr>
          <p:cNvSpPr txBox="1"/>
          <p:nvPr/>
        </p:nvSpPr>
        <p:spPr>
          <a:xfrm>
            <a:off x="1117918" y="3273111"/>
            <a:ext cx="5886450" cy="3046988"/>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sz="2400" b="1" u="sng" dirty="0"/>
              <a:t>Match It!</a:t>
            </a:r>
          </a:p>
          <a:p>
            <a:pPr algn="ctr"/>
            <a:r>
              <a:rPr lang="en-GB" sz="2400" b="1" dirty="0"/>
              <a:t>Have a list (or a set of cards) of science key words relating to working scientifically.</a:t>
            </a:r>
          </a:p>
          <a:p>
            <a:pPr algn="ctr"/>
            <a:r>
              <a:rPr lang="en-GB" sz="2400" b="1" dirty="0"/>
              <a:t>The first person chooses one of these and has to match it with its definition and see how many they can get in 30 seconds. Swap over and see who is the quickest.</a:t>
            </a:r>
          </a:p>
          <a:p>
            <a:pPr algn="ctr"/>
            <a:endParaRPr lang="en-GB" sz="2400" b="1" dirty="0">
              <a:latin typeface="+mj-lt"/>
            </a:endParaRPr>
          </a:p>
        </p:txBody>
      </p:sp>
      <p:pic>
        <p:nvPicPr>
          <p:cNvPr id="4" name="Picture 3" descr="A close up of a logo&#10;&#10;Description generated with high confidence">
            <a:extLst>
              <a:ext uri="{FF2B5EF4-FFF2-40B4-BE49-F238E27FC236}">
                <a16:creationId xmlns:a16="http://schemas.microsoft.com/office/drawing/2014/main" id="{10DB3455-B0E1-4906-AE4B-DF7F84FB3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317" y="3803303"/>
            <a:ext cx="4027311" cy="1667021"/>
          </a:xfrm>
          <a:prstGeom prst="rect">
            <a:avLst/>
          </a:prstGeom>
        </p:spPr>
      </p:pic>
    </p:spTree>
    <p:extLst>
      <p:ext uri="{BB962C8B-B14F-4D97-AF65-F5344CB8AC3E}">
        <p14:creationId xmlns:p14="http://schemas.microsoft.com/office/powerpoint/2010/main" val="1795894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32C8C1-9E15-49E9-921D-A13D4F0D4965}"/>
              </a:ext>
            </a:extLst>
          </p:cNvPr>
          <p:cNvSpPr/>
          <p:nvPr/>
        </p:nvSpPr>
        <p:spPr>
          <a:xfrm>
            <a:off x="874643" y="399428"/>
            <a:ext cx="9197008" cy="1219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tx1"/>
              </a:solidFill>
              <a:latin typeface="+mj-lt"/>
            </a:endParaRPr>
          </a:p>
          <a:p>
            <a:pPr algn="ctr"/>
            <a:r>
              <a:rPr lang="en-GB" sz="3200" b="1" dirty="0">
                <a:solidFill>
                  <a:schemeClr val="tx1"/>
                </a:solidFill>
              </a:rPr>
              <a:t>3c. Can select and use the appropriate structure and features for a text type.</a:t>
            </a:r>
            <a:br>
              <a:rPr lang="en-GB" sz="3200" dirty="0">
                <a:solidFill>
                  <a:schemeClr val="tx1"/>
                </a:solidFill>
              </a:rPr>
            </a:br>
            <a:endParaRPr lang="en-GB" sz="3200" dirty="0">
              <a:solidFill>
                <a:schemeClr val="tx1"/>
              </a:solidFill>
            </a:endParaRPr>
          </a:p>
        </p:txBody>
      </p:sp>
      <p:pic>
        <p:nvPicPr>
          <p:cNvPr id="5" name="Picture 4">
            <a:extLst>
              <a:ext uri="{FF2B5EF4-FFF2-40B4-BE49-F238E27FC236}">
                <a16:creationId xmlns:a16="http://schemas.microsoft.com/office/drawing/2014/main" id="{16E4085A-BD82-46C6-B265-2F0640960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178" y="556591"/>
            <a:ext cx="904874" cy="904874"/>
          </a:xfrm>
          <a:prstGeom prst="rect">
            <a:avLst/>
          </a:prstGeom>
        </p:spPr>
      </p:pic>
      <p:sp>
        <p:nvSpPr>
          <p:cNvPr id="6" name="Rectangle: Rounded Corners 5">
            <a:extLst>
              <a:ext uri="{FF2B5EF4-FFF2-40B4-BE49-F238E27FC236}">
                <a16:creationId xmlns:a16="http://schemas.microsoft.com/office/drawing/2014/main" id="{0B9C5104-BD5A-44B9-BB26-C069521A94BD}"/>
              </a:ext>
            </a:extLst>
          </p:cNvPr>
          <p:cNvSpPr/>
          <p:nvPr/>
        </p:nvSpPr>
        <p:spPr>
          <a:xfrm>
            <a:off x="1313621" y="1982130"/>
            <a:ext cx="4883426" cy="452375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u="sng" dirty="0">
              <a:solidFill>
                <a:schemeClr val="tx1"/>
              </a:solidFill>
            </a:endParaRPr>
          </a:p>
          <a:p>
            <a:pPr algn="ctr"/>
            <a:r>
              <a:rPr lang="en-GB" sz="3200" b="1" u="sng" dirty="0">
                <a:solidFill>
                  <a:schemeClr val="tx1"/>
                </a:solidFill>
              </a:rPr>
              <a:t>Writing Task</a:t>
            </a:r>
          </a:p>
          <a:p>
            <a:pPr algn="ctr"/>
            <a:r>
              <a:rPr lang="en-GB" sz="3200" dirty="0">
                <a:solidFill>
                  <a:schemeClr val="tx1"/>
                </a:solidFill>
              </a:rPr>
              <a:t>Using your findings</a:t>
            </a:r>
          </a:p>
          <a:p>
            <a:pPr algn="ctr"/>
            <a:r>
              <a:rPr lang="en-GB" sz="3200" dirty="0">
                <a:solidFill>
                  <a:schemeClr val="tx1"/>
                </a:solidFill>
              </a:rPr>
              <a:t> write a </a:t>
            </a:r>
            <a:r>
              <a:rPr lang="en-GB" sz="3200" b="1" dirty="0">
                <a:solidFill>
                  <a:schemeClr val="tx1"/>
                </a:solidFill>
              </a:rPr>
              <a:t>scientific recount </a:t>
            </a:r>
            <a:r>
              <a:rPr lang="en-GB" sz="3200" dirty="0">
                <a:solidFill>
                  <a:schemeClr val="tx1"/>
                </a:solidFill>
              </a:rPr>
              <a:t>for an </a:t>
            </a:r>
            <a:r>
              <a:rPr lang="en-GB" sz="3200" b="1" dirty="0">
                <a:solidFill>
                  <a:schemeClr val="tx1"/>
                </a:solidFill>
              </a:rPr>
              <a:t>exhibition </a:t>
            </a:r>
            <a:r>
              <a:rPr lang="en-GB" sz="3200" dirty="0">
                <a:solidFill>
                  <a:schemeClr val="tx1"/>
                </a:solidFill>
              </a:rPr>
              <a:t>showcasing your invention</a:t>
            </a:r>
            <a:r>
              <a:rPr lang="en-GB" sz="3200" b="1" dirty="0">
                <a:solidFill>
                  <a:schemeClr val="tx1"/>
                </a:solidFill>
              </a:rPr>
              <a:t>.</a:t>
            </a:r>
          </a:p>
          <a:p>
            <a:pPr algn="ctr"/>
            <a:endParaRPr lang="en-GB" sz="3200" dirty="0">
              <a:solidFill>
                <a:schemeClr val="tx1"/>
              </a:solidFill>
            </a:endParaRPr>
          </a:p>
          <a:p>
            <a:endParaRPr lang="en-GB" sz="2400" dirty="0"/>
          </a:p>
        </p:txBody>
      </p:sp>
      <p:pic>
        <p:nvPicPr>
          <p:cNvPr id="1026" name="Picture 2" descr="http://newmediaforscience-research.wikispaces.com/file/view/Student_assignment_examples/157821991/Student_assignment_examples">
            <a:extLst>
              <a:ext uri="{FF2B5EF4-FFF2-40B4-BE49-F238E27FC236}">
                <a16:creationId xmlns:a16="http://schemas.microsoft.com/office/drawing/2014/main" id="{8724E84F-7E41-476B-B941-C1A4F4BC3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478" y="2205659"/>
            <a:ext cx="40767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286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32C8C1-9E15-49E9-921D-A13D4F0D4965}"/>
              </a:ext>
            </a:extLst>
          </p:cNvPr>
          <p:cNvSpPr/>
          <p:nvPr/>
        </p:nvSpPr>
        <p:spPr>
          <a:xfrm>
            <a:off x="1338470" y="556591"/>
            <a:ext cx="9197008" cy="11007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3c. Can select and use the appropriate structure and features for a text type.</a:t>
            </a:r>
            <a:endParaRPr lang="en-GB" sz="3200" dirty="0">
              <a:solidFill>
                <a:schemeClr val="tx1"/>
              </a:solidFill>
            </a:endParaRPr>
          </a:p>
        </p:txBody>
      </p:sp>
      <p:pic>
        <p:nvPicPr>
          <p:cNvPr id="5" name="Picture 4">
            <a:extLst>
              <a:ext uri="{FF2B5EF4-FFF2-40B4-BE49-F238E27FC236}">
                <a16:creationId xmlns:a16="http://schemas.microsoft.com/office/drawing/2014/main" id="{16E4085A-BD82-46C6-B265-2F0640960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178" y="556591"/>
            <a:ext cx="904874" cy="904874"/>
          </a:xfrm>
          <a:prstGeom prst="rect">
            <a:avLst/>
          </a:prstGeom>
        </p:spPr>
      </p:pic>
      <p:sp>
        <p:nvSpPr>
          <p:cNvPr id="4" name="Rectangle: Rounded Corners 3">
            <a:extLst>
              <a:ext uri="{FF2B5EF4-FFF2-40B4-BE49-F238E27FC236}">
                <a16:creationId xmlns:a16="http://schemas.microsoft.com/office/drawing/2014/main" id="{CA3618A4-D3F8-42E2-B027-9912BCF60012}"/>
              </a:ext>
            </a:extLst>
          </p:cNvPr>
          <p:cNvSpPr/>
          <p:nvPr/>
        </p:nvSpPr>
        <p:spPr>
          <a:xfrm>
            <a:off x="4041499" y="2049169"/>
            <a:ext cx="4171950" cy="90218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Key questions before writing:</a:t>
            </a:r>
          </a:p>
        </p:txBody>
      </p:sp>
      <p:sp>
        <p:nvSpPr>
          <p:cNvPr id="8" name="Rectangle: Rounded Corners 7">
            <a:extLst>
              <a:ext uri="{FF2B5EF4-FFF2-40B4-BE49-F238E27FC236}">
                <a16:creationId xmlns:a16="http://schemas.microsoft.com/office/drawing/2014/main" id="{D5164ED5-D0E5-4C62-94BE-4F990DD80604}"/>
              </a:ext>
            </a:extLst>
          </p:cNvPr>
          <p:cNvSpPr/>
          <p:nvPr/>
        </p:nvSpPr>
        <p:spPr>
          <a:xfrm>
            <a:off x="1338470" y="3343173"/>
            <a:ext cx="4171950" cy="90218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is the PURPOSE of my writing?</a:t>
            </a:r>
          </a:p>
        </p:txBody>
      </p:sp>
      <p:sp>
        <p:nvSpPr>
          <p:cNvPr id="9" name="Rectangle: Rounded Corners 8">
            <a:extLst>
              <a:ext uri="{FF2B5EF4-FFF2-40B4-BE49-F238E27FC236}">
                <a16:creationId xmlns:a16="http://schemas.microsoft.com/office/drawing/2014/main" id="{52BF4E4F-8844-4F13-8DF3-4E0A5C74A40F}"/>
              </a:ext>
            </a:extLst>
          </p:cNvPr>
          <p:cNvSpPr/>
          <p:nvPr/>
        </p:nvSpPr>
        <p:spPr>
          <a:xfrm>
            <a:off x="6671228" y="3312527"/>
            <a:ext cx="4171950" cy="90218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Who is the AUDIENCE for my writing?</a:t>
            </a:r>
          </a:p>
        </p:txBody>
      </p:sp>
      <p:sp>
        <p:nvSpPr>
          <p:cNvPr id="10" name="Rectangle: Rounded Corners 9">
            <a:extLst>
              <a:ext uri="{FF2B5EF4-FFF2-40B4-BE49-F238E27FC236}">
                <a16:creationId xmlns:a16="http://schemas.microsoft.com/office/drawing/2014/main" id="{D9181A30-1827-4419-BAB5-F716CF375847}"/>
              </a:ext>
            </a:extLst>
          </p:cNvPr>
          <p:cNvSpPr/>
          <p:nvPr/>
        </p:nvSpPr>
        <p:spPr>
          <a:xfrm>
            <a:off x="1338470" y="4980024"/>
            <a:ext cx="4171950" cy="90218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will I ORGANISE it?</a:t>
            </a:r>
          </a:p>
        </p:txBody>
      </p:sp>
      <p:sp>
        <p:nvSpPr>
          <p:cNvPr id="11" name="Rectangle: Rounded Corners 10">
            <a:extLst>
              <a:ext uri="{FF2B5EF4-FFF2-40B4-BE49-F238E27FC236}">
                <a16:creationId xmlns:a16="http://schemas.microsoft.com/office/drawing/2014/main" id="{BC25FE19-30F9-4D3D-9840-FCBF0EBCAE41}"/>
              </a:ext>
            </a:extLst>
          </p:cNvPr>
          <p:cNvSpPr/>
          <p:nvPr/>
        </p:nvSpPr>
        <p:spPr>
          <a:xfrm>
            <a:off x="6671228" y="4980024"/>
            <a:ext cx="4171950" cy="90218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will I make it ENGAGING for the reader?</a:t>
            </a:r>
          </a:p>
        </p:txBody>
      </p:sp>
    </p:spTree>
    <p:extLst>
      <p:ext uri="{BB962C8B-B14F-4D97-AF65-F5344CB8AC3E}">
        <p14:creationId xmlns:p14="http://schemas.microsoft.com/office/powerpoint/2010/main" val="412800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8A664C4F-C7DE-4F42-BCD9-C65D82BEEAD1}"/>
              </a:ext>
            </a:extLst>
          </p:cNvPr>
          <p:cNvSpPr/>
          <p:nvPr/>
        </p:nvSpPr>
        <p:spPr>
          <a:xfrm>
            <a:off x="421859" y="233978"/>
            <a:ext cx="10153376" cy="1080669"/>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Your turn: </a:t>
            </a:r>
            <a:r>
              <a:rPr lang="en-GB" sz="3200" dirty="0">
                <a:solidFill>
                  <a:schemeClr val="tx1"/>
                </a:solidFill>
              </a:rPr>
              <a:t>Look at the text below and highlight the features of a report:</a:t>
            </a:r>
          </a:p>
        </p:txBody>
      </p:sp>
      <p:sp>
        <p:nvSpPr>
          <p:cNvPr id="4" name="Rectangle: Rounded Corners 3">
            <a:extLst>
              <a:ext uri="{FF2B5EF4-FFF2-40B4-BE49-F238E27FC236}">
                <a16:creationId xmlns:a16="http://schemas.microsoft.com/office/drawing/2014/main" id="{890B3CC2-04F1-4068-8FA9-6C5785C828BE}"/>
              </a:ext>
            </a:extLst>
          </p:cNvPr>
          <p:cNvSpPr/>
          <p:nvPr/>
        </p:nvSpPr>
        <p:spPr>
          <a:xfrm>
            <a:off x="8150542" y="2857575"/>
            <a:ext cx="3210339" cy="696944"/>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Past tense</a:t>
            </a:r>
          </a:p>
        </p:txBody>
      </p:sp>
      <p:sp>
        <p:nvSpPr>
          <p:cNvPr id="5" name="Rectangle: Rounded Corners 4">
            <a:extLst>
              <a:ext uri="{FF2B5EF4-FFF2-40B4-BE49-F238E27FC236}">
                <a16:creationId xmlns:a16="http://schemas.microsoft.com/office/drawing/2014/main" id="{DC8524E9-7E34-45AB-94A0-5A6995F12438}"/>
              </a:ext>
            </a:extLst>
          </p:cNvPr>
          <p:cNvSpPr/>
          <p:nvPr/>
        </p:nvSpPr>
        <p:spPr>
          <a:xfrm>
            <a:off x="8117868" y="3793797"/>
            <a:ext cx="3243013" cy="634029"/>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Technical vocabulary</a:t>
            </a:r>
          </a:p>
        </p:txBody>
      </p:sp>
      <p:sp>
        <p:nvSpPr>
          <p:cNvPr id="7" name="Rectangle: Rounded Corners 6">
            <a:extLst>
              <a:ext uri="{FF2B5EF4-FFF2-40B4-BE49-F238E27FC236}">
                <a16:creationId xmlns:a16="http://schemas.microsoft.com/office/drawing/2014/main" id="{876FB81B-588C-44DA-AABE-0C99A0207601}"/>
              </a:ext>
            </a:extLst>
          </p:cNvPr>
          <p:cNvSpPr/>
          <p:nvPr/>
        </p:nvSpPr>
        <p:spPr>
          <a:xfrm>
            <a:off x="8134204" y="1666994"/>
            <a:ext cx="3226677" cy="962675"/>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Clear chronological order</a:t>
            </a:r>
          </a:p>
        </p:txBody>
      </p:sp>
      <p:sp>
        <p:nvSpPr>
          <p:cNvPr id="10" name="Rectangle: Rounded Corners 9">
            <a:extLst>
              <a:ext uri="{FF2B5EF4-FFF2-40B4-BE49-F238E27FC236}">
                <a16:creationId xmlns:a16="http://schemas.microsoft.com/office/drawing/2014/main" id="{BC183A54-B11E-42CB-9063-EA404D542D35}"/>
              </a:ext>
            </a:extLst>
          </p:cNvPr>
          <p:cNvSpPr/>
          <p:nvPr/>
        </p:nvSpPr>
        <p:spPr>
          <a:xfrm>
            <a:off x="8095660" y="4633355"/>
            <a:ext cx="3265221" cy="68919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Diagrams and pictures</a:t>
            </a:r>
          </a:p>
        </p:txBody>
      </p:sp>
      <p:sp>
        <p:nvSpPr>
          <p:cNvPr id="11" name="Rectangle: Rounded Corners 10">
            <a:extLst>
              <a:ext uri="{FF2B5EF4-FFF2-40B4-BE49-F238E27FC236}">
                <a16:creationId xmlns:a16="http://schemas.microsoft.com/office/drawing/2014/main" id="{DA91358B-948C-4D0B-878D-FD603909CB66}"/>
              </a:ext>
            </a:extLst>
          </p:cNvPr>
          <p:cNvSpPr/>
          <p:nvPr/>
        </p:nvSpPr>
        <p:spPr>
          <a:xfrm>
            <a:off x="8134204" y="5528080"/>
            <a:ext cx="3246782" cy="62234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 First person</a:t>
            </a:r>
          </a:p>
        </p:txBody>
      </p:sp>
      <p:pic>
        <p:nvPicPr>
          <p:cNvPr id="12" name="Picture 11">
            <a:extLst>
              <a:ext uri="{FF2B5EF4-FFF2-40B4-BE49-F238E27FC236}">
                <a16:creationId xmlns:a16="http://schemas.microsoft.com/office/drawing/2014/main" id="{93406178-C6A2-4F19-85A0-C19B9E5E5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178" y="556591"/>
            <a:ext cx="904874" cy="904874"/>
          </a:xfrm>
          <a:prstGeom prst="rect">
            <a:avLst/>
          </a:prstGeom>
        </p:spPr>
      </p:pic>
      <p:sp>
        <p:nvSpPr>
          <p:cNvPr id="3" name="TextBox 2">
            <a:extLst>
              <a:ext uri="{FF2B5EF4-FFF2-40B4-BE49-F238E27FC236}">
                <a16:creationId xmlns:a16="http://schemas.microsoft.com/office/drawing/2014/main" id="{C900A3A6-5B13-4DD0-94B0-CA4204DA5953}"/>
              </a:ext>
            </a:extLst>
          </p:cNvPr>
          <p:cNvSpPr txBox="1"/>
          <p:nvPr/>
        </p:nvSpPr>
        <p:spPr>
          <a:xfrm>
            <a:off x="594788" y="1794363"/>
            <a:ext cx="6893341" cy="4154984"/>
          </a:xfrm>
          <a:prstGeom prst="rect">
            <a:avLst/>
          </a:prstGeom>
          <a:solidFill>
            <a:schemeClr val="accent2">
              <a:lumMod val="20000"/>
              <a:lumOff val="80000"/>
            </a:schemeClr>
          </a:solidFill>
        </p:spPr>
        <p:txBody>
          <a:bodyPr wrap="square" rtlCol="0">
            <a:spAutoFit/>
          </a:bodyPr>
          <a:lstStyle/>
          <a:p>
            <a:r>
              <a:rPr lang="en-GB" sz="2400" dirty="0"/>
              <a:t>What happens when vinegar is put on rock?</a:t>
            </a:r>
          </a:p>
          <a:p>
            <a:endParaRPr lang="en-GB" sz="2400" dirty="0"/>
          </a:p>
          <a:p>
            <a:r>
              <a:rPr lang="en-GB" sz="2400" dirty="0"/>
              <a:t>My results show me that fizzing only occurs with those minerals that contain chalk, marble or limestone. The results also show that it doesn’t matter what type of vinegar you use.  </a:t>
            </a:r>
          </a:p>
          <a:p>
            <a:r>
              <a:rPr lang="en-GB" sz="2400" dirty="0"/>
              <a:t> </a:t>
            </a:r>
          </a:p>
          <a:p>
            <a:r>
              <a:rPr lang="en-GB" sz="2400" dirty="0"/>
              <a:t>I conclude that chalk, limestone and marble react with vinegar to produce a fizz. You could use vinegar to test whether rocks contain these or not.  </a:t>
            </a:r>
          </a:p>
          <a:p>
            <a:r>
              <a:rPr lang="en-GB" sz="2400" dirty="0"/>
              <a:t> </a:t>
            </a:r>
          </a:p>
        </p:txBody>
      </p:sp>
    </p:spTree>
    <p:extLst>
      <p:ext uri="{BB962C8B-B14F-4D97-AF65-F5344CB8AC3E}">
        <p14:creationId xmlns:p14="http://schemas.microsoft.com/office/powerpoint/2010/main" val="316768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32C8C1-9E15-49E9-921D-A13D4F0D4965}"/>
              </a:ext>
            </a:extLst>
          </p:cNvPr>
          <p:cNvSpPr/>
          <p:nvPr/>
        </p:nvSpPr>
        <p:spPr>
          <a:xfrm>
            <a:off x="278296" y="212033"/>
            <a:ext cx="10018643" cy="99391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3c. Can select and use the appropriate structure and features for a text type.</a:t>
            </a:r>
            <a:endParaRPr lang="en-GB" sz="3200" dirty="0">
              <a:solidFill>
                <a:schemeClr val="tx1"/>
              </a:solidFill>
            </a:endParaRPr>
          </a:p>
        </p:txBody>
      </p:sp>
      <p:pic>
        <p:nvPicPr>
          <p:cNvPr id="5" name="Picture 4">
            <a:extLst>
              <a:ext uri="{FF2B5EF4-FFF2-40B4-BE49-F238E27FC236}">
                <a16:creationId xmlns:a16="http://schemas.microsoft.com/office/drawing/2014/main" id="{16E4085A-BD82-46C6-B265-2F0640960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178" y="556591"/>
            <a:ext cx="904874" cy="904874"/>
          </a:xfrm>
          <a:prstGeom prst="rect">
            <a:avLst/>
          </a:prstGeom>
        </p:spPr>
      </p:pic>
      <p:sp>
        <p:nvSpPr>
          <p:cNvPr id="4" name="Rectangle: Rounded Corners 3">
            <a:extLst>
              <a:ext uri="{FF2B5EF4-FFF2-40B4-BE49-F238E27FC236}">
                <a16:creationId xmlns:a16="http://schemas.microsoft.com/office/drawing/2014/main" id="{CA3618A4-D3F8-42E2-B027-9912BCF60012}"/>
              </a:ext>
            </a:extLst>
          </p:cNvPr>
          <p:cNvSpPr/>
          <p:nvPr/>
        </p:nvSpPr>
        <p:spPr>
          <a:xfrm>
            <a:off x="547282" y="1494820"/>
            <a:ext cx="6227486" cy="28848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rPr>
              <a:t>Structure</a:t>
            </a:r>
          </a:p>
          <a:p>
            <a:pPr algn="ctr"/>
            <a:r>
              <a:rPr lang="en-GB" sz="2400" dirty="0">
                <a:solidFill>
                  <a:schemeClr val="tx1"/>
                </a:solidFill>
              </a:rPr>
              <a:t>Introduction to problem</a:t>
            </a:r>
          </a:p>
          <a:p>
            <a:pPr algn="ctr"/>
            <a:r>
              <a:rPr lang="en-GB" sz="2400" dirty="0">
                <a:solidFill>
                  <a:schemeClr val="tx1"/>
                </a:solidFill>
              </a:rPr>
              <a:t>Section 1: Materials </a:t>
            </a:r>
          </a:p>
          <a:p>
            <a:pPr algn="ctr"/>
            <a:r>
              <a:rPr lang="en-GB" sz="2400" dirty="0">
                <a:solidFill>
                  <a:schemeClr val="tx1"/>
                </a:solidFill>
              </a:rPr>
              <a:t>Section 2: Procedure</a:t>
            </a:r>
          </a:p>
          <a:p>
            <a:pPr algn="ctr"/>
            <a:r>
              <a:rPr lang="en-GB" sz="2400" dirty="0">
                <a:solidFill>
                  <a:schemeClr val="tx1"/>
                </a:solidFill>
              </a:rPr>
              <a:t>Section 3: Analysis of results</a:t>
            </a:r>
          </a:p>
          <a:p>
            <a:pPr algn="ctr"/>
            <a:r>
              <a:rPr lang="en-GB" sz="2400" dirty="0">
                <a:solidFill>
                  <a:schemeClr val="tx1"/>
                </a:solidFill>
              </a:rPr>
              <a:t>Project conclusion</a:t>
            </a:r>
          </a:p>
        </p:txBody>
      </p:sp>
      <p:sp>
        <p:nvSpPr>
          <p:cNvPr id="2" name="Rectangle: Rounded Corners 1">
            <a:extLst>
              <a:ext uri="{FF2B5EF4-FFF2-40B4-BE49-F238E27FC236}">
                <a16:creationId xmlns:a16="http://schemas.microsoft.com/office/drawing/2014/main" id="{FC9A164C-8C2A-4A71-AACD-7AA2D8EF2E14}"/>
              </a:ext>
            </a:extLst>
          </p:cNvPr>
          <p:cNvSpPr/>
          <p:nvPr/>
        </p:nvSpPr>
        <p:spPr>
          <a:xfrm>
            <a:off x="7047939" y="1830446"/>
            <a:ext cx="3512861" cy="189040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rPr>
              <a:t>Greater Depth</a:t>
            </a:r>
          </a:p>
          <a:p>
            <a:pPr algn="ctr"/>
            <a:r>
              <a:rPr lang="en-GB" sz="2400" dirty="0">
                <a:solidFill>
                  <a:schemeClr val="tx1"/>
                </a:solidFill>
              </a:rPr>
              <a:t>Can you include an informal paragraph to contrast with the formality of your text?</a:t>
            </a:r>
          </a:p>
        </p:txBody>
      </p:sp>
      <p:sp>
        <p:nvSpPr>
          <p:cNvPr id="6" name="Rectangle: Rounded Corners 5">
            <a:extLst>
              <a:ext uri="{FF2B5EF4-FFF2-40B4-BE49-F238E27FC236}">
                <a16:creationId xmlns:a16="http://schemas.microsoft.com/office/drawing/2014/main" id="{260A2B58-2C49-44E6-822C-6B0CBCAC670D}"/>
              </a:ext>
            </a:extLst>
          </p:cNvPr>
          <p:cNvSpPr/>
          <p:nvPr/>
        </p:nvSpPr>
        <p:spPr>
          <a:xfrm>
            <a:off x="7106168" y="4061686"/>
            <a:ext cx="3433348" cy="20012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rPr>
              <a:t>Greater Depth</a:t>
            </a:r>
          </a:p>
          <a:p>
            <a:pPr algn="ctr"/>
            <a:r>
              <a:rPr lang="en-GB" sz="2400" dirty="0">
                <a:solidFill>
                  <a:schemeClr val="tx1"/>
                </a:solidFill>
              </a:rPr>
              <a:t>Can you use a range of punctuation to add detail and clarify meaning?</a:t>
            </a:r>
          </a:p>
        </p:txBody>
      </p:sp>
      <p:pic>
        <p:nvPicPr>
          <p:cNvPr id="7" name="Content Placeholder 4" descr="Screen Clipping">
            <a:extLst>
              <a:ext uri="{FF2B5EF4-FFF2-40B4-BE49-F238E27FC236}">
                <a16:creationId xmlns:a16="http://schemas.microsoft.com/office/drawing/2014/main" id="{5711914F-BE20-46CA-9E7E-9B2F39CF15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663" y="5062330"/>
            <a:ext cx="1315811" cy="1345471"/>
          </a:xfrm>
          <a:prstGeom prst="rect">
            <a:avLst/>
          </a:prstGeom>
          <a:ln>
            <a:solidFill>
              <a:schemeClr val="tx1"/>
            </a:solidFill>
          </a:ln>
        </p:spPr>
      </p:pic>
      <p:sp>
        <p:nvSpPr>
          <p:cNvPr id="8" name="Speech Bubble: Rectangle with Corners Rounded 7">
            <a:extLst>
              <a:ext uri="{FF2B5EF4-FFF2-40B4-BE49-F238E27FC236}">
                <a16:creationId xmlns:a16="http://schemas.microsoft.com/office/drawing/2014/main" id="{7D1022EB-7022-49FA-859E-2F73C6E5982B}"/>
              </a:ext>
            </a:extLst>
          </p:cNvPr>
          <p:cNvSpPr/>
          <p:nvPr/>
        </p:nvSpPr>
        <p:spPr>
          <a:xfrm>
            <a:off x="3101009" y="4552335"/>
            <a:ext cx="3458817" cy="1908313"/>
          </a:xfrm>
          <a:prstGeom prst="wedgeRoundRectCallout">
            <a:avLst>
              <a:gd name="adj1" fmla="val -87196"/>
              <a:gd name="adj2" fmla="val 3693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Remember to make sure you use accurate punctuation to communicate your ideas clearly!</a:t>
            </a:r>
          </a:p>
        </p:txBody>
      </p:sp>
    </p:spTree>
    <p:extLst>
      <p:ext uri="{BB962C8B-B14F-4D97-AF65-F5344CB8AC3E}">
        <p14:creationId xmlns:p14="http://schemas.microsoft.com/office/powerpoint/2010/main" val="329347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32C8C1-9E15-49E9-921D-A13D4F0D4965}"/>
              </a:ext>
            </a:extLst>
          </p:cNvPr>
          <p:cNvSpPr/>
          <p:nvPr/>
        </p:nvSpPr>
        <p:spPr>
          <a:xfrm>
            <a:off x="1338470" y="556591"/>
            <a:ext cx="9197008" cy="11007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Support Mat: Sentence openers and scientific vocabulary.</a:t>
            </a:r>
          </a:p>
        </p:txBody>
      </p:sp>
      <p:pic>
        <p:nvPicPr>
          <p:cNvPr id="5" name="Picture 4">
            <a:extLst>
              <a:ext uri="{FF2B5EF4-FFF2-40B4-BE49-F238E27FC236}">
                <a16:creationId xmlns:a16="http://schemas.microsoft.com/office/drawing/2014/main" id="{16E4085A-BD82-46C6-B265-2F0640960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178" y="556591"/>
            <a:ext cx="904874" cy="904874"/>
          </a:xfrm>
          <a:prstGeom prst="rect">
            <a:avLst/>
          </a:prstGeom>
        </p:spPr>
      </p:pic>
      <p:sp>
        <p:nvSpPr>
          <p:cNvPr id="2" name="Rectangle: Rounded Corners 1">
            <a:extLst>
              <a:ext uri="{FF2B5EF4-FFF2-40B4-BE49-F238E27FC236}">
                <a16:creationId xmlns:a16="http://schemas.microsoft.com/office/drawing/2014/main" id="{43255824-9421-4A9F-8211-45A22B7CE524}"/>
              </a:ext>
            </a:extLst>
          </p:cNvPr>
          <p:cNvSpPr/>
          <p:nvPr/>
        </p:nvSpPr>
        <p:spPr>
          <a:xfrm>
            <a:off x="482021" y="1969810"/>
            <a:ext cx="3352800" cy="460398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u="sng" dirty="0">
              <a:solidFill>
                <a:schemeClr val="tx1"/>
              </a:solidFill>
            </a:endParaRPr>
          </a:p>
          <a:p>
            <a:pPr algn="ctr"/>
            <a:endParaRPr lang="en-GB" sz="2400" b="1" u="sng" dirty="0">
              <a:solidFill>
                <a:schemeClr val="tx1"/>
              </a:solidFill>
            </a:endParaRPr>
          </a:p>
          <a:p>
            <a:pPr algn="ctr"/>
            <a:endParaRPr lang="en-GB" sz="2400" b="1" u="sng" dirty="0">
              <a:solidFill>
                <a:schemeClr val="tx1"/>
              </a:solidFill>
            </a:endParaRPr>
          </a:p>
          <a:p>
            <a:pPr algn="ctr"/>
            <a:r>
              <a:rPr lang="en-GB" sz="2400" b="1" u="sng" dirty="0">
                <a:solidFill>
                  <a:schemeClr val="tx1"/>
                </a:solidFill>
              </a:rPr>
              <a:t>Sentence Openers</a:t>
            </a:r>
          </a:p>
          <a:p>
            <a:pPr lvl="0" algn="ctr"/>
            <a:r>
              <a:rPr lang="en-US" sz="2400" dirty="0">
                <a:solidFill>
                  <a:schemeClr val="tx1"/>
                </a:solidFill>
              </a:rPr>
              <a:t>To begin with . . .</a:t>
            </a:r>
            <a:endParaRPr lang="en-GB" sz="2400" dirty="0">
              <a:solidFill>
                <a:schemeClr val="tx1"/>
              </a:solidFill>
            </a:endParaRPr>
          </a:p>
          <a:p>
            <a:pPr lvl="0" algn="ctr"/>
            <a:r>
              <a:rPr lang="en-US" sz="2400" dirty="0">
                <a:solidFill>
                  <a:schemeClr val="tx1"/>
                </a:solidFill>
              </a:rPr>
              <a:t>As a result of . . .</a:t>
            </a:r>
            <a:endParaRPr lang="en-GB" sz="2400" dirty="0">
              <a:solidFill>
                <a:schemeClr val="tx1"/>
              </a:solidFill>
            </a:endParaRPr>
          </a:p>
          <a:p>
            <a:pPr lvl="0" algn="ctr"/>
            <a:r>
              <a:rPr lang="en-US" sz="2400" dirty="0">
                <a:solidFill>
                  <a:schemeClr val="tx1"/>
                </a:solidFill>
              </a:rPr>
              <a:t>Consequently . . .</a:t>
            </a:r>
            <a:endParaRPr lang="en-GB" sz="2400" dirty="0">
              <a:solidFill>
                <a:schemeClr val="tx1"/>
              </a:solidFill>
            </a:endParaRPr>
          </a:p>
          <a:p>
            <a:pPr lvl="0" algn="ctr"/>
            <a:r>
              <a:rPr lang="en-US" sz="2400" dirty="0">
                <a:solidFill>
                  <a:schemeClr val="tx1"/>
                </a:solidFill>
              </a:rPr>
              <a:t>Subsequently . . .</a:t>
            </a:r>
            <a:endParaRPr lang="en-GB" sz="3200" b="1" u="sng" dirty="0">
              <a:solidFill>
                <a:schemeClr val="tx1"/>
              </a:solidFill>
            </a:endParaRPr>
          </a:p>
          <a:p>
            <a:pPr algn="ctr"/>
            <a:r>
              <a:rPr lang="en-GB" sz="2400" dirty="0">
                <a:solidFill>
                  <a:schemeClr val="tx1"/>
                </a:solidFill>
              </a:rPr>
              <a:t>As a result of …</a:t>
            </a:r>
          </a:p>
          <a:p>
            <a:pPr algn="ctr"/>
            <a:r>
              <a:rPr lang="en-GB" sz="2400" dirty="0">
                <a:solidFill>
                  <a:schemeClr val="tx1"/>
                </a:solidFill>
              </a:rPr>
              <a:t>Because …</a:t>
            </a:r>
          </a:p>
          <a:p>
            <a:pPr lvl="0" algn="ctr"/>
            <a:r>
              <a:rPr lang="en-US" sz="2400" dirty="0">
                <a:solidFill>
                  <a:schemeClr val="tx1"/>
                </a:solidFill>
              </a:rPr>
              <a:t>First . . .</a:t>
            </a:r>
            <a:endParaRPr lang="en-GB" sz="2400" dirty="0">
              <a:solidFill>
                <a:schemeClr val="tx1"/>
              </a:solidFill>
            </a:endParaRPr>
          </a:p>
          <a:p>
            <a:pPr lvl="0" algn="ctr"/>
            <a:r>
              <a:rPr lang="en-US" sz="2400" dirty="0">
                <a:solidFill>
                  <a:schemeClr val="tx1"/>
                </a:solidFill>
              </a:rPr>
              <a:t>Next . . .</a:t>
            </a:r>
            <a:endParaRPr lang="en-GB" sz="2400" dirty="0">
              <a:solidFill>
                <a:schemeClr val="tx1"/>
              </a:solidFill>
            </a:endParaRPr>
          </a:p>
          <a:p>
            <a:pPr lvl="0" algn="ctr"/>
            <a:r>
              <a:rPr lang="en-US" sz="2400" dirty="0">
                <a:solidFill>
                  <a:schemeClr val="tx1"/>
                </a:solidFill>
              </a:rPr>
              <a:t>After . . .</a:t>
            </a:r>
            <a:endParaRPr lang="en-GB" sz="2400" dirty="0">
              <a:solidFill>
                <a:schemeClr val="tx1"/>
              </a:solidFill>
            </a:endParaRPr>
          </a:p>
          <a:p>
            <a:pPr lvl="0" algn="ctr"/>
            <a:r>
              <a:rPr lang="en-US" sz="2400" dirty="0">
                <a:solidFill>
                  <a:schemeClr val="tx1"/>
                </a:solidFill>
              </a:rPr>
              <a:t>Meanwhile . . .</a:t>
            </a:r>
            <a:endParaRPr lang="en-GB" sz="2400" dirty="0">
              <a:solidFill>
                <a:schemeClr val="tx1"/>
              </a:solidFill>
            </a:endParaRPr>
          </a:p>
          <a:p>
            <a:pPr lvl="0" algn="ctr"/>
            <a:r>
              <a:rPr lang="en-US" sz="2400" dirty="0">
                <a:solidFill>
                  <a:schemeClr val="tx1"/>
                </a:solidFill>
              </a:rPr>
              <a:t>Finally . . .</a:t>
            </a:r>
            <a:endParaRPr lang="en-GB" sz="2400" dirty="0">
              <a:solidFill>
                <a:schemeClr val="tx1"/>
              </a:solidFill>
            </a:endParaRPr>
          </a:p>
          <a:p>
            <a:pPr algn="ctr"/>
            <a:endParaRPr lang="en-GB" sz="2400" dirty="0">
              <a:solidFill>
                <a:schemeClr val="tx1"/>
              </a:solidFill>
            </a:endParaRPr>
          </a:p>
          <a:p>
            <a:pPr algn="ctr"/>
            <a:endParaRPr lang="en-GB" sz="2400" dirty="0">
              <a:solidFill>
                <a:schemeClr val="tx1"/>
              </a:solidFill>
            </a:endParaRPr>
          </a:p>
          <a:p>
            <a:pPr algn="ctr"/>
            <a:endParaRPr lang="en-GB" sz="2400" dirty="0">
              <a:solidFill>
                <a:schemeClr val="tx1"/>
              </a:solidFill>
            </a:endParaRPr>
          </a:p>
        </p:txBody>
      </p:sp>
      <p:sp>
        <p:nvSpPr>
          <p:cNvPr id="12" name="Rectangle: Rounded Corners 11">
            <a:extLst>
              <a:ext uri="{FF2B5EF4-FFF2-40B4-BE49-F238E27FC236}">
                <a16:creationId xmlns:a16="http://schemas.microsoft.com/office/drawing/2014/main" id="{71588B60-EEAA-4110-9623-ED2E857D428D}"/>
              </a:ext>
            </a:extLst>
          </p:cNvPr>
          <p:cNvSpPr/>
          <p:nvPr/>
        </p:nvSpPr>
        <p:spPr>
          <a:xfrm>
            <a:off x="8175485" y="1969810"/>
            <a:ext cx="3359427" cy="439309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u="sng" dirty="0">
              <a:solidFill>
                <a:schemeClr val="tx1"/>
              </a:solidFill>
            </a:endParaRPr>
          </a:p>
          <a:p>
            <a:pPr algn="ctr"/>
            <a:r>
              <a:rPr lang="en-GB" sz="2000" b="1" u="sng" dirty="0">
                <a:solidFill>
                  <a:schemeClr val="tx1"/>
                </a:solidFill>
              </a:rPr>
              <a:t>Scientific Vocabulary</a:t>
            </a:r>
          </a:p>
          <a:p>
            <a:pPr algn="ctr"/>
            <a:r>
              <a:rPr lang="en-GB" sz="2000" dirty="0">
                <a:solidFill>
                  <a:schemeClr val="tx1"/>
                </a:solidFill>
              </a:rPr>
              <a:t>accuracy</a:t>
            </a:r>
          </a:p>
          <a:p>
            <a:pPr algn="ctr"/>
            <a:r>
              <a:rPr lang="en-GB" sz="2000" dirty="0">
                <a:solidFill>
                  <a:schemeClr val="tx1"/>
                </a:solidFill>
              </a:rPr>
              <a:t>gravity</a:t>
            </a:r>
          </a:p>
          <a:p>
            <a:pPr algn="ctr"/>
            <a:r>
              <a:rPr lang="en-GB" sz="2000" dirty="0">
                <a:solidFill>
                  <a:schemeClr val="tx1"/>
                </a:solidFill>
              </a:rPr>
              <a:t>friction</a:t>
            </a:r>
          </a:p>
          <a:p>
            <a:pPr algn="ctr"/>
            <a:r>
              <a:rPr lang="en-GB" sz="2000" dirty="0">
                <a:solidFill>
                  <a:schemeClr val="tx1"/>
                </a:solidFill>
              </a:rPr>
              <a:t>energy transfer</a:t>
            </a:r>
          </a:p>
          <a:p>
            <a:pPr algn="ctr"/>
            <a:r>
              <a:rPr lang="en-GB" sz="2000" dirty="0">
                <a:solidFill>
                  <a:schemeClr val="tx1"/>
                </a:solidFill>
              </a:rPr>
              <a:t>balanced forces  unbalanced forces </a:t>
            </a:r>
          </a:p>
          <a:p>
            <a:pPr algn="ctr"/>
            <a:r>
              <a:rPr lang="en-GB" sz="2000" dirty="0">
                <a:solidFill>
                  <a:schemeClr val="tx1"/>
                </a:solidFill>
              </a:rPr>
              <a:t>pulley</a:t>
            </a:r>
          </a:p>
          <a:p>
            <a:pPr algn="ctr"/>
            <a:r>
              <a:rPr lang="en-GB" sz="2000" dirty="0">
                <a:solidFill>
                  <a:schemeClr val="tx1"/>
                </a:solidFill>
              </a:rPr>
              <a:t>gears</a:t>
            </a:r>
          </a:p>
          <a:p>
            <a:pPr algn="ctr"/>
            <a:r>
              <a:rPr lang="en-GB" sz="2000" dirty="0">
                <a:solidFill>
                  <a:schemeClr val="tx1"/>
                </a:solidFill>
              </a:rPr>
              <a:t>levers</a:t>
            </a:r>
          </a:p>
          <a:p>
            <a:pPr algn="ctr"/>
            <a:r>
              <a:rPr lang="en-GB" sz="2000" dirty="0">
                <a:solidFill>
                  <a:schemeClr val="tx1"/>
                </a:solidFill>
              </a:rPr>
              <a:t>pivots</a:t>
            </a:r>
          </a:p>
          <a:p>
            <a:pPr algn="ctr"/>
            <a:r>
              <a:rPr lang="en-GB" sz="2000" dirty="0">
                <a:solidFill>
                  <a:schemeClr val="tx1"/>
                </a:solidFill>
              </a:rPr>
              <a:t>increase</a:t>
            </a:r>
          </a:p>
          <a:p>
            <a:pPr algn="ctr"/>
            <a:r>
              <a:rPr lang="en-GB" sz="2000" dirty="0">
                <a:solidFill>
                  <a:schemeClr val="tx1"/>
                </a:solidFill>
              </a:rPr>
              <a:t>decrease</a:t>
            </a:r>
          </a:p>
          <a:p>
            <a:pPr algn="ctr"/>
            <a:endParaRPr lang="en-GB" sz="2000" dirty="0">
              <a:solidFill>
                <a:schemeClr val="tx1"/>
              </a:solidFill>
            </a:endParaRPr>
          </a:p>
          <a:p>
            <a:pPr algn="ctr"/>
            <a:endParaRPr lang="en-GB" sz="2000" dirty="0">
              <a:solidFill>
                <a:schemeClr val="tx1"/>
              </a:solidFill>
            </a:endParaRPr>
          </a:p>
        </p:txBody>
      </p:sp>
      <p:pic>
        <p:nvPicPr>
          <p:cNvPr id="6" name="Picture 5">
            <a:extLst>
              <a:ext uri="{FF2B5EF4-FFF2-40B4-BE49-F238E27FC236}">
                <a16:creationId xmlns:a16="http://schemas.microsoft.com/office/drawing/2014/main" id="{FBFFF6B0-3074-4050-9BDB-DC47BE821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5570" y="2722429"/>
            <a:ext cx="3859166" cy="2887856"/>
          </a:xfrm>
          <a:prstGeom prst="rect">
            <a:avLst/>
          </a:prstGeom>
        </p:spPr>
      </p:pic>
    </p:spTree>
    <p:extLst>
      <p:ext uri="{BB962C8B-B14F-4D97-AF65-F5344CB8AC3E}">
        <p14:creationId xmlns:p14="http://schemas.microsoft.com/office/powerpoint/2010/main" val="141254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1860" y="647855"/>
            <a:ext cx="6691558" cy="1279420"/>
          </a:xfrm>
          <a:solidFill>
            <a:schemeClr val="accent2">
              <a:lumMod val="60000"/>
              <a:lumOff val="40000"/>
            </a:schemeClr>
          </a:solidFill>
          <a:ln>
            <a:solidFill>
              <a:schemeClr val="accent1"/>
            </a:solidFill>
          </a:ln>
        </p:spPr>
        <p:txBody>
          <a:bodyPr>
            <a:noAutofit/>
          </a:bodyPr>
          <a:lstStyle/>
          <a:p>
            <a:r>
              <a:rPr lang="en-GB" sz="4400" dirty="0">
                <a:solidFill>
                  <a:schemeClr val="tx1"/>
                </a:solidFill>
              </a:rPr>
              <a:t>Year 3 &amp; 4</a:t>
            </a:r>
            <a:br>
              <a:rPr lang="en-GB" sz="4400" dirty="0">
                <a:solidFill>
                  <a:schemeClr val="tx1"/>
                </a:solidFill>
              </a:rPr>
            </a:br>
            <a:r>
              <a:rPr lang="en-GB" sz="4400" b="1" u="sng" dirty="0"/>
              <a:t>WORKING SCIENTIFICALLY</a:t>
            </a:r>
            <a:endParaRPr lang="en-GB" sz="4400" dirty="0"/>
          </a:p>
        </p:txBody>
      </p:sp>
      <p:sp>
        <p:nvSpPr>
          <p:cNvPr id="3" name="Rectangle 2">
            <a:extLst>
              <a:ext uri="{FF2B5EF4-FFF2-40B4-BE49-F238E27FC236}">
                <a16:creationId xmlns:a16="http://schemas.microsoft.com/office/drawing/2014/main" id="{29EB2148-912B-4260-AC25-CD54DB17FCFF}"/>
              </a:ext>
            </a:extLst>
          </p:cNvPr>
          <p:cNvSpPr/>
          <p:nvPr/>
        </p:nvSpPr>
        <p:spPr>
          <a:xfrm>
            <a:off x="2441860" y="2142969"/>
            <a:ext cx="6691558" cy="3046988"/>
          </a:xfrm>
          <a:prstGeom prst="rect">
            <a:avLst/>
          </a:prstGeom>
          <a:solidFill>
            <a:schemeClr val="accent2">
              <a:lumMod val="20000"/>
              <a:lumOff val="80000"/>
            </a:schemeClr>
          </a:solidFill>
          <a:ln w="19050">
            <a:solidFill>
              <a:schemeClr val="tx2">
                <a:lumMod val="75000"/>
              </a:schemeClr>
            </a:solidFill>
          </a:ln>
        </p:spPr>
        <p:txBody>
          <a:bodyPr wrap="square">
            <a:spAutoFit/>
          </a:bodyPr>
          <a:lstStyle/>
          <a:p>
            <a:pPr algn="ctr"/>
            <a:r>
              <a:rPr lang="en-GB" sz="2400" dirty="0"/>
              <a:t>Assessment Focus</a:t>
            </a:r>
          </a:p>
          <a:p>
            <a:endParaRPr lang="en-GB" sz="2400" dirty="0"/>
          </a:p>
          <a:p>
            <a:r>
              <a:rPr lang="en-GB" sz="2400" dirty="0"/>
              <a:t>1d. I can set up simple practical tests.</a:t>
            </a:r>
          </a:p>
          <a:p>
            <a:r>
              <a:rPr lang="en-GB" sz="2400" dirty="0"/>
              <a:t>1k. Report on findings using written methods.</a:t>
            </a:r>
          </a:p>
          <a:p>
            <a:r>
              <a:rPr lang="en-GB" sz="2400" dirty="0"/>
              <a:t>1p. I can evaluate by suggesting a </a:t>
            </a:r>
            <a:r>
              <a:rPr lang="en-GB" sz="2400"/>
              <a:t>simple    improvement</a:t>
            </a:r>
            <a:r>
              <a:rPr lang="en-GB" sz="2400" dirty="0"/>
              <a:t>.</a:t>
            </a:r>
          </a:p>
          <a:p>
            <a:r>
              <a:rPr lang="en-GB" sz="2400" dirty="0"/>
              <a:t>1q. I can raise further questions.</a:t>
            </a:r>
          </a:p>
          <a:p>
            <a:pPr algn="ctr"/>
            <a:endParaRPr lang="en-GB" sz="2400" b="1" u="sng" dirty="0"/>
          </a:p>
        </p:txBody>
      </p:sp>
    </p:spTree>
    <p:extLst>
      <p:ext uri="{BB962C8B-B14F-4D97-AF65-F5344CB8AC3E}">
        <p14:creationId xmlns:p14="http://schemas.microsoft.com/office/powerpoint/2010/main" val="3892855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32C8C1-9E15-49E9-921D-A13D4F0D4965}"/>
              </a:ext>
            </a:extLst>
          </p:cNvPr>
          <p:cNvSpPr/>
          <p:nvPr/>
        </p:nvSpPr>
        <p:spPr>
          <a:xfrm>
            <a:off x="1338470" y="556591"/>
            <a:ext cx="9197008" cy="1219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Maths Task</a:t>
            </a:r>
          </a:p>
        </p:txBody>
      </p:sp>
      <p:pic>
        <p:nvPicPr>
          <p:cNvPr id="5" name="Picture 4">
            <a:extLst>
              <a:ext uri="{FF2B5EF4-FFF2-40B4-BE49-F238E27FC236}">
                <a16:creationId xmlns:a16="http://schemas.microsoft.com/office/drawing/2014/main" id="{16E4085A-BD82-46C6-B265-2F0640960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178" y="556591"/>
            <a:ext cx="904874" cy="904874"/>
          </a:xfrm>
          <a:prstGeom prst="rect">
            <a:avLst/>
          </a:prstGeom>
        </p:spPr>
      </p:pic>
      <p:pic>
        <p:nvPicPr>
          <p:cNvPr id="8194" name="Picture 2" descr="Image result for maths ">
            <a:extLst>
              <a:ext uri="{FF2B5EF4-FFF2-40B4-BE49-F238E27FC236}">
                <a16:creationId xmlns:a16="http://schemas.microsoft.com/office/drawing/2014/main" id="{6C1AB662-2DEF-41A6-A5C2-C36777A68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86" y="2176463"/>
            <a:ext cx="4648201" cy="41552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338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BA4C-C1A8-43D2-B96B-7B35D1FD45ED}"/>
              </a:ext>
            </a:extLst>
          </p:cNvPr>
          <p:cNvSpPr>
            <a:spLocks noGrp="1"/>
          </p:cNvSpPr>
          <p:nvPr>
            <p:ph type="title"/>
          </p:nvPr>
        </p:nvSpPr>
        <p:spPr>
          <a:xfrm>
            <a:off x="3148832" y="373401"/>
            <a:ext cx="5544616" cy="748843"/>
          </a:xfrm>
          <a:solidFill>
            <a:schemeClr val="accent2">
              <a:lumMod val="60000"/>
              <a:lumOff val="40000"/>
            </a:schemeClr>
          </a:solidFill>
          <a:ln>
            <a:solidFill>
              <a:schemeClr val="tx1"/>
            </a:solidFill>
          </a:ln>
        </p:spPr>
        <p:txBody>
          <a:bodyPr/>
          <a:lstStyle/>
          <a:p>
            <a:pPr algn="ctr"/>
            <a:r>
              <a:rPr lang="en-GB" dirty="0">
                <a:latin typeface="+mn-lt"/>
              </a:rPr>
              <a:t>LORIC</a:t>
            </a:r>
          </a:p>
        </p:txBody>
      </p:sp>
      <p:pic>
        <p:nvPicPr>
          <p:cNvPr id="7" name="Content Placeholder 6" descr="Screen Clipping">
            <a:extLst>
              <a:ext uri="{FF2B5EF4-FFF2-40B4-BE49-F238E27FC236}">
                <a16:creationId xmlns:a16="http://schemas.microsoft.com/office/drawing/2014/main" id="{9D4DCFDE-4ACE-458B-8EDA-DE20C081A6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9656" y="1268761"/>
            <a:ext cx="6370872" cy="1653683"/>
          </a:xfrm>
        </p:spPr>
      </p:pic>
      <p:sp>
        <p:nvSpPr>
          <p:cNvPr id="8" name="TextBox 7">
            <a:extLst>
              <a:ext uri="{FF2B5EF4-FFF2-40B4-BE49-F238E27FC236}">
                <a16:creationId xmlns:a16="http://schemas.microsoft.com/office/drawing/2014/main" id="{93E6A59C-89CE-4900-90A8-59619E87A7EA}"/>
              </a:ext>
            </a:extLst>
          </p:cNvPr>
          <p:cNvSpPr txBox="1"/>
          <p:nvPr/>
        </p:nvSpPr>
        <p:spPr>
          <a:xfrm>
            <a:off x="1237345" y="3068961"/>
            <a:ext cx="9367589" cy="2015936"/>
          </a:xfrm>
          <a:prstGeom prst="rect">
            <a:avLst/>
          </a:prstGeom>
          <a:solidFill>
            <a:schemeClr val="bg1"/>
          </a:solidFill>
          <a:ln>
            <a:solidFill>
              <a:schemeClr val="tx1"/>
            </a:solidFill>
          </a:ln>
        </p:spPr>
        <p:txBody>
          <a:bodyPr wrap="square" rtlCol="0">
            <a:spAutoFit/>
          </a:bodyPr>
          <a:lstStyle/>
          <a:p>
            <a:pPr algn="ctr"/>
            <a:r>
              <a:rPr lang="en-GB" sz="2500" dirty="0"/>
              <a:t>Our Primary Edge attributes help us to become better learners and today is no exception. Before you start this activity, here are some ideas for how you will need your skills today: </a:t>
            </a:r>
            <a:r>
              <a:rPr lang="en-GB" sz="2500" b="1" dirty="0"/>
              <a:t>Olly Organisation.</a:t>
            </a:r>
          </a:p>
          <a:p>
            <a:pPr algn="ctr"/>
            <a:endParaRPr lang="en-GB" sz="2500" dirty="0"/>
          </a:p>
          <a:p>
            <a:endParaRPr lang="en-GB" sz="2500" dirty="0"/>
          </a:p>
        </p:txBody>
      </p:sp>
      <p:sp>
        <p:nvSpPr>
          <p:cNvPr id="6" name="Rectangle: Rounded Corners 5">
            <a:extLst>
              <a:ext uri="{FF2B5EF4-FFF2-40B4-BE49-F238E27FC236}">
                <a16:creationId xmlns:a16="http://schemas.microsoft.com/office/drawing/2014/main" id="{136F03A7-BF3D-495F-BF57-231CB767C77C}"/>
              </a:ext>
            </a:extLst>
          </p:cNvPr>
          <p:cNvSpPr/>
          <p:nvPr/>
        </p:nvSpPr>
        <p:spPr>
          <a:xfrm>
            <a:off x="4780936" y="4428225"/>
            <a:ext cx="2808312" cy="2056374"/>
          </a:xfrm>
          <a:prstGeom prst="roundRect">
            <a:avLst/>
          </a:prstGeom>
          <a:solidFill>
            <a:schemeClr val="accent2">
              <a:lumMod val="40000"/>
              <a:lumOff val="6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500" b="1" dirty="0">
                <a:solidFill>
                  <a:schemeClr val="tx1"/>
                </a:solidFill>
              </a:rPr>
              <a:t>Command words:</a:t>
            </a:r>
            <a:endParaRPr lang="en-GB" sz="2500" dirty="0">
              <a:solidFill>
                <a:schemeClr val="tx1"/>
              </a:solidFill>
            </a:endParaRPr>
          </a:p>
          <a:p>
            <a:r>
              <a:rPr lang="en-GB" sz="2500" dirty="0">
                <a:solidFill>
                  <a:schemeClr val="tx1"/>
                </a:solidFill>
              </a:rPr>
              <a:t>Plan 	Systematic</a:t>
            </a:r>
          </a:p>
          <a:p>
            <a:r>
              <a:rPr lang="en-GB" sz="2500" dirty="0">
                <a:solidFill>
                  <a:schemeClr val="tx1"/>
                </a:solidFill>
              </a:rPr>
              <a:t>Create	 Organise </a:t>
            </a:r>
          </a:p>
          <a:p>
            <a:r>
              <a:rPr lang="en-GB" sz="2500" dirty="0">
                <a:solidFill>
                  <a:schemeClr val="tx1"/>
                </a:solidFill>
              </a:rPr>
              <a:t>Construct  Methodical</a:t>
            </a:r>
          </a:p>
        </p:txBody>
      </p:sp>
    </p:spTree>
    <p:extLst>
      <p:ext uri="{BB962C8B-B14F-4D97-AF65-F5344CB8AC3E}">
        <p14:creationId xmlns:p14="http://schemas.microsoft.com/office/powerpoint/2010/main" val="2926009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E435-711F-4A6C-826C-2B2A8EAA7599}"/>
              </a:ext>
            </a:extLst>
          </p:cNvPr>
          <p:cNvSpPr>
            <a:spLocks noGrp="1"/>
          </p:cNvSpPr>
          <p:nvPr>
            <p:ph type="title"/>
          </p:nvPr>
        </p:nvSpPr>
        <p:spPr>
          <a:xfrm>
            <a:off x="2089384" y="361737"/>
            <a:ext cx="7859216" cy="1143000"/>
          </a:xfrm>
          <a:solidFill>
            <a:schemeClr val="accent2">
              <a:lumMod val="40000"/>
              <a:lumOff val="60000"/>
            </a:schemeClr>
          </a:solidFill>
          <a:ln>
            <a:solidFill>
              <a:schemeClr val="tx1"/>
            </a:solidFill>
          </a:ln>
        </p:spPr>
        <p:txBody>
          <a:bodyPr>
            <a:normAutofit/>
          </a:bodyPr>
          <a:lstStyle/>
          <a:p>
            <a:pPr algn="ctr"/>
            <a:r>
              <a:rPr lang="en-GB" sz="3200" b="1" dirty="0">
                <a:latin typeface="+mn-lt"/>
              </a:rPr>
              <a:t>Developing Organisation Skills</a:t>
            </a:r>
          </a:p>
        </p:txBody>
      </p:sp>
      <p:sp>
        <p:nvSpPr>
          <p:cNvPr id="6" name="Rectangle: Rounded Corners 5">
            <a:extLst>
              <a:ext uri="{FF2B5EF4-FFF2-40B4-BE49-F238E27FC236}">
                <a16:creationId xmlns:a16="http://schemas.microsoft.com/office/drawing/2014/main" id="{7CB123BE-6F93-4D75-9E8D-9C7467A8EC2B}"/>
              </a:ext>
            </a:extLst>
          </p:cNvPr>
          <p:cNvSpPr/>
          <p:nvPr/>
        </p:nvSpPr>
        <p:spPr>
          <a:xfrm>
            <a:off x="785813" y="1782126"/>
            <a:ext cx="9956164" cy="1237506"/>
          </a:xfrm>
          <a:prstGeom prst="roundRect">
            <a:avLst/>
          </a:prstGeom>
          <a:solidFill>
            <a:srgbClr val="FBDC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2400" dirty="0">
                <a:solidFill>
                  <a:schemeClr val="tx1"/>
                </a:solidFill>
              </a:rPr>
              <a:t>Use this activity to help children develop their organisational skills before you begin the task.</a:t>
            </a:r>
          </a:p>
        </p:txBody>
      </p:sp>
      <p:sp>
        <p:nvSpPr>
          <p:cNvPr id="7" name="5-Point Star 8">
            <a:extLst>
              <a:ext uri="{FF2B5EF4-FFF2-40B4-BE49-F238E27FC236}">
                <a16:creationId xmlns:a16="http://schemas.microsoft.com/office/drawing/2014/main" id="{DB3016B5-B856-4FE9-9E4B-9620122C6A17}"/>
              </a:ext>
            </a:extLst>
          </p:cNvPr>
          <p:cNvSpPr/>
          <p:nvPr/>
        </p:nvSpPr>
        <p:spPr>
          <a:xfrm>
            <a:off x="846372" y="1897991"/>
            <a:ext cx="360040" cy="3428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75CA69C-64AF-4A25-9D34-A81C3CF5177E}"/>
              </a:ext>
            </a:extLst>
          </p:cNvPr>
          <p:cNvSpPr txBox="1"/>
          <p:nvPr/>
        </p:nvSpPr>
        <p:spPr>
          <a:xfrm>
            <a:off x="1334009" y="3441389"/>
            <a:ext cx="3397221" cy="2308324"/>
          </a:xfrm>
          <a:prstGeom prst="rect">
            <a:avLst/>
          </a:prstGeom>
          <a:solidFill>
            <a:schemeClr val="bg1"/>
          </a:solidFill>
          <a:ln>
            <a:solidFill>
              <a:schemeClr val="tx1"/>
            </a:solidFill>
          </a:ln>
        </p:spPr>
        <p:txBody>
          <a:bodyPr wrap="square" rtlCol="0">
            <a:spAutoFit/>
          </a:bodyPr>
          <a:lstStyle/>
          <a:p>
            <a:pPr algn="ctr"/>
            <a:r>
              <a:rPr lang="en-GB" sz="2400" b="1" u="sng" dirty="0"/>
              <a:t>Sort It!</a:t>
            </a:r>
          </a:p>
          <a:p>
            <a:pPr algn="ctr"/>
            <a:r>
              <a:rPr lang="en-GB" sz="2400" b="1" dirty="0"/>
              <a:t>Give the children a list of steps to draw a graph and get them to put them in the appropriate order in two minutes.</a:t>
            </a:r>
          </a:p>
        </p:txBody>
      </p:sp>
      <p:pic>
        <p:nvPicPr>
          <p:cNvPr id="11" name="Picture 10" descr="Screen Clipping">
            <a:extLst>
              <a:ext uri="{FF2B5EF4-FFF2-40B4-BE49-F238E27FC236}">
                <a16:creationId xmlns:a16="http://schemas.microsoft.com/office/drawing/2014/main" id="{29C26DBF-4962-45EA-A18F-DD28D13E4E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1727" y="342500"/>
            <a:ext cx="1334169" cy="1162237"/>
          </a:xfrm>
          <a:prstGeom prst="rect">
            <a:avLst/>
          </a:prstGeom>
          <a:ln>
            <a:solidFill>
              <a:schemeClr val="tx1"/>
            </a:solidFill>
          </a:ln>
        </p:spPr>
      </p:pic>
      <p:sp>
        <p:nvSpPr>
          <p:cNvPr id="12" name="TextBox 11">
            <a:extLst>
              <a:ext uri="{FF2B5EF4-FFF2-40B4-BE49-F238E27FC236}">
                <a16:creationId xmlns:a16="http://schemas.microsoft.com/office/drawing/2014/main" id="{76C90194-944E-4354-BC66-CB7FAE2465DE}"/>
              </a:ext>
            </a:extLst>
          </p:cNvPr>
          <p:cNvSpPr txBox="1"/>
          <p:nvPr/>
        </p:nvSpPr>
        <p:spPr>
          <a:xfrm>
            <a:off x="6334925" y="3297021"/>
            <a:ext cx="4081284" cy="2677656"/>
          </a:xfrm>
          <a:prstGeom prst="rect">
            <a:avLst/>
          </a:prstGeom>
          <a:solidFill>
            <a:schemeClr val="bg1"/>
          </a:solidFill>
          <a:ln>
            <a:solidFill>
              <a:schemeClr val="tx1"/>
            </a:solidFill>
          </a:ln>
        </p:spPr>
        <p:txBody>
          <a:bodyPr wrap="square" rtlCol="0">
            <a:spAutoFit/>
          </a:bodyPr>
          <a:lstStyle/>
          <a:p>
            <a:pPr algn="ctr"/>
            <a:r>
              <a:rPr lang="en-GB" sz="2400" b="1" u="sng" dirty="0"/>
              <a:t>Order! Order!</a:t>
            </a:r>
          </a:p>
          <a:p>
            <a:pPr algn="ctr"/>
            <a:r>
              <a:rPr lang="en-GB" sz="2400" b="1" dirty="0"/>
              <a:t>Give pupils a list of decimal values (vary the number of places according to ability). Can you organise them into ascending/descending order in 1 minute?</a:t>
            </a:r>
          </a:p>
        </p:txBody>
      </p:sp>
      <p:sp>
        <p:nvSpPr>
          <p:cNvPr id="3" name="Rectangle: Rounded Corners 2">
            <a:extLst>
              <a:ext uri="{FF2B5EF4-FFF2-40B4-BE49-F238E27FC236}">
                <a16:creationId xmlns:a16="http://schemas.microsoft.com/office/drawing/2014/main" id="{D876A9A8-21CB-4A30-89CB-F7CDDD336985}"/>
              </a:ext>
            </a:extLst>
          </p:cNvPr>
          <p:cNvSpPr/>
          <p:nvPr/>
        </p:nvSpPr>
        <p:spPr>
          <a:xfrm>
            <a:off x="5047163" y="3441389"/>
            <a:ext cx="850054" cy="4017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or</a:t>
            </a:r>
          </a:p>
        </p:txBody>
      </p:sp>
    </p:spTree>
    <p:extLst>
      <p:ext uri="{BB962C8B-B14F-4D97-AF65-F5344CB8AC3E}">
        <p14:creationId xmlns:p14="http://schemas.microsoft.com/office/powerpoint/2010/main" val="3128451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32C8C1-9E15-49E9-921D-A13D4F0D4965}"/>
              </a:ext>
            </a:extLst>
          </p:cNvPr>
          <p:cNvSpPr/>
          <p:nvPr/>
        </p:nvSpPr>
        <p:spPr>
          <a:xfrm>
            <a:off x="1130992" y="317844"/>
            <a:ext cx="9197008" cy="90487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11b. Can construct and interpret line graphs.</a:t>
            </a:r>
            <a:endParaRPr lang="en-GB" sz="3200" b="1" dirty="0">
              <a:solidFill>
                <a:schemeClr val="tx1"/>
              </a:solidFill>
              <a:latin typeface="+mj-lt"/>
            </a:endParaRPr>
          </a:p>
        </p:txBody>
      </p:sp>
      <p:pic>
        <p:nvPicPr>
          <p:cNvPr id="5" name="Picture 4">
            <a:extLst>
              <a:ext uri="{FF2B5EF4-FFF2-40B4-BE49-F238E27FC236}">
                <a16:creationId xmlns:a16="http://schemas.microsoft.com/office/drawing/2014/main" id="{16E4085A-BD82-46C6-B265-2F0640960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178" y="556591"/>
            <a:ext cx="904874" cy="904874"/>
          </a:xfrm>
          <a:prstGeom prst="rect">
            <a:avLst/>
          </a:prstGeom>
        </p:spPr>
      </p:pic>
      <p:sp>
        <p:nvSpPr>
          <p:cNvPr id="2" name="Rectangle: Rounded Corners 1">
            <a:extLst>
              <a:ext uri="{FF2B5EF4-FFF2-40B4-BE49-F238E27FC236}">
                <a16:creationId xmlns:a16="http://schemas.microsoft.com/office/drawing/2014/main" id="{23E0E627-5611-4537-B57C-09126B742C08}"/>
              </a:ext>
            </a:extLst>
          </p:cNvPr>
          <p:cNvSpPr/>
          <p:nvPr/>
        </p:nvSpPr>
        <p:spPr>
          <a:xfrm>
            <a:off x="7643813" y="1849971"/>
            <a:ext cx="3823252" cy="176476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Could you tell the story of these lines?</a:t>
            </a:r>
          </a:p>
        </p:txBody>
      </p:sp>
      <p:sp>
        <p:nvSpPr>
          <p:cNvPr id="7" name="Rectangle: Rounded Corners 6">
            <a:extLst>
              <a:ext uri="{FF2B5EF4-FFF2-40B4-BE49-F238E27FC236}">
                <a16:creationId xmlns:a16="http://schemas.microsoft.com/office/drawing/2014/main" id="{B62E3C09-347C-44F4-A29C-E2F844EE898C}"/>
              </a:ext>
            </a:extLst>
          </p:cNvPr>
          <p:cNvSpPr/>
          <p:nvPr/>
        </p:nvSpPr>
        <p:spPr>
          <a:xfrm>
            <a:off x="7643813" y="4230446"/>
            <a:ext cx="3823252" cy="176476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What is missing?</a:t>
            </a:r>
          </a:p>
        </p:txBody>
      </p:sp>
      <p:pic>
        <p:nvPicPr>
          <p:cNvPr id="8" name="Content Placeholder 4" descr="Screen Clipping">
            <a:extLst>
              <a:ext uri="{FF2B5EF4-FFF2-40B4-BE49-F238E27FC236}">
                <a16:creationId xmlns:a16="http://schemas.microsoft.com/office/drawing/2014/main" id="{8478DDF5-1432-4F60-8662-775EA6430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564" y="1350579"/>
            <a:ext cx="3654436" cy="5384596"/>
          </a:xfrm>
          <a:prstGeom prst="rect">
            <a:avLst/>
          </a:prstGeom>
        </p:spPr>
      </p:pic>
    </p:spTree>
    <p:extLst>
      <p:ext uri="{BB962C8B-B14F-4D97-AF65-F5344CB8AC3E}">
        <p14:creationId xmlns:p14="http://schemas.microsoft.com/office/powerpoint/2010/main" val="12857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32C8C1-9E15-49E9-921D-A13D4F0D4965}"/>
              </a:ext>
            </a:extLst>
          </p:cNvPr>
          <p:cNvSpPr/>
          <p:nvPr/>
        </p:nvSpPr>
        <p:spPr>
          <a:xfrm>
            <a:off x="1109869" y="328612"/>
            <a:ext cx="9197008" cy="75123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11b. Can construct and interpret line graphs.</a:t>
            </a:r>
          </a:p>
        </p:txBody>
      </p:sp>
      <p:pic>
        <p:nvPicPr>
          <p:cNvPr id="5" name="Picture 4">
            <a:extLst>
              <a:ext uri="{FF2B5EF4-FFF2-40B4-BE49-F238E27FC236}">
                <a16:creationId xmlns:a16="http://schemas.microsoft.com/office/drawing/2014/main" id="{16E4085A-BD82-46C6-B265-2F0640960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178" y="556591"/>
            <a:ext cx="904874" cy="904874"/>
          </a:xfrm>
          <a:prstGeom prst="rect">
            <a:avLst/>
          </a:prstGeom>
        </p:spPr>
      </p:pic>
      <p:sp>
        <p:nvSpPr>
          <p:cNvPr id="7" name="Rectangle: Rounded Corners 6">
            <a:extLst>
              <a:ext uri="{FF2B5EF4-FFF2-40B4-BE49-F238E27FC236}">
                <a16:creationId xmlns:a16="http://schemas.microsoft.com/office/drawing/2014/main" id="{7DE507F8-7367-4D9E-99A4-4C71E64657FB}"/>
              </a:ext>
            </a:extLst>
          </p:cNvPr>
          <p:cNvSpPr/>
          <p:nvPr/>
        </p:nvSpPr>
        <p:spPr>
          <a:xfrm>
            <a:off x="7223677" y="1461465"/>
            <a:ext cx="3514725" cy="91026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is the graph telling you?</a:t>
            </a:r>
          </a:p>
        </p:txBody>
      </p:sp>
      <p:sp>
        <p:nvSpPr>
          <p:cNvPr id="8" name="Rectangle: Rounded Corners 7">
            <a:extLst>
              <a:ext uri="{FF2B5EF4-FFF2-40B4-BE49-F238E27FC236}">
                <a16:creationId xmlns:a16="http://schemas.microsoft.com/office/drawing/2014/main" id="{CCFDBAF2-923C-48B1-849C-5C01D50E1A15}"/>
              </a:ext>
            </a:extLst>
          </p:cNvPr>
          <p:cNvSpPr/>
          <p:nvPr/>
        </p:nvSpPr>
        <p:spPr>
          <a:xfrm>
            <a:off x="7223676" y="2599154"/>
            <a:ext cx="3514725" cy="91914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do you know?</a:t>
            </a:r>
          </a:p>
        </p:txBody>
      </p:sp>
      <p:sp>
        <p:nvSpPr>
          <p:cNvPr id="9" name="Rectangle: Rounded Corners 8">
            <a:extLst>
              <a:ext uri="{FF2B5EF4-FFF2-40B4-BE49-F238E27FC236}">
                <a16:creationId xmlns:a16="http://schemas.microsoft.com/office/drawing/2014/main" id="{371F6D50-4606-4BA5-AAC0-746D1D43F8CA}"/>
              </a:ext>
            </a:extLst>
          </p:cNvPr>
          <p:cNvSpPr/>
          <p:nvPr/>
        </p:nvSpPr>
        <p:spPr>
          <a:xfrm>
            <a:off x="7723220" y="3745726"/>
            <a:ext cx="2515635" cy="226931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Will the times continue to get faster or is there a limit? What is that limit?</a:t>
            </a:r>
          </a:p>
        </p:txBody>
      </p:sp>
      <p:pic>
        <p:nvPicPr>
          <p:cNvPr id="1026" name="Picture 2">
            <a:extLst>
              <a:ext uri="{FF2B5EF4-FFF2-40B4-BE49-F238E27FC236}">
                <a16:creationId xmlns:a16="http://schemas.microsoft.com/office/drawing/2014/main" id="{313C6A55-C735-4F27-8C7D-D8095681B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52" y="1592378"/>
            <a:ext cx="5937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00ED681-E883-4512-B5D3-56BE3437FDFF}"/>
              </a:ext>
            </a:extLst>
          </p:cNvPr>
          <p:cNvSpPr txBox="1"/>
          <p:nvPr/>
        </p:nvSpPr>
        <p:spPr>
          <a:xfrm>
            <a:off x="2330245" y="1193167"/>
            <a:ext cx="3514725"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Distance travelled by toy car down a ramp</a:t>
            </a:r>
          </a:p>
        </p:txBody>
      </p:sp>
    </p:spTree>
    <p:extLst>
      <p:ext uri="{BB962C8B-B14F-4D97-AF65-F5344CB8AC3E}">
        <p14:creationId xmlns:p14="http://schemas.microsoft.com/office/powerpoint/2010/main" val="31615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32C8C1-9E15-49E9-921D-A13D4F0D4965}"/>
              </a:ext>
            </a:extLst>
          </p:cNvPr>
          <p:cNvSpPr/>
          <p:nvPr/>
        </p:nvSpPr>
        <p:spPr>
          <a:xfrm>
            <a:off x="1109869" y="328612"/>
            <a:ext cx="9197008" cy="75123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11b. Can construct and interpret line graphs.</a:t>
            </a:r>
          </a:p>
        </p:txBody>
      </p:sp>
      <p:pic>
        <p:nvPicPr>
          <p:cNvPr id="5" name="Picture 4">
            <a:extLst>
              <a:ext uri="{FF2B5EF4-FFF2-40B4-BE49-F238E27FC236}">
                <a16:creationId xmlns:a16="http://schemas.microsoft.com/office/drawing/2014/main" id="{16E4085A-BD82-46C6-B265-2F0640960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178" y="556591"/>
            <a:ext cx="904874" cy="904874"/>
          </a:xfrm>
          <a:prstGeom prst="rect">
            <a:avLst/>
          </a:prstGeom>
        </p:spPr>
      </p:pic>
      <p:sp>
        <p:nvSpPr>
          <p:cNvPr id="7" name="Rectangle: Rounded Corners 6">
            <a:extLst>
              <a:ext uri="{FF2B5EF4-FFF2-40B4-BE49-F238E27FC236}">
                <a16:creationId xmlns:a16="http://schemas.microsoft.com/office/drawing/2014/main" id="{7DE507F8-7367-4D9E-99A4-4C71E64657FB}"/>
              </a:ext>
            </a:extLst>
          </p:cNvPr>
          <p:cNvSpPr/>
          <p:nvPr/>
        </p:nvSpPr>
        <p:spPr>
          <a:xfrm>
            <a:off x="7223677" y="1461465"/>
            <a:ext cx="3514725" cy="91026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Use the graph to answer these questions:</a:t>
            </a:r>
          </a:p>
        </p:txBody>
      </p:sp>
      <p:sp>
        <p:nvSpPr>
          <p:cNvPr id="8" name="Rectangle: Rounded Corners 7">
            <a:extLst>
              <a:ext uri="{FF2B5EF4-FFF2-40B4-BE49-F238E27FC236}">
                <a16:creationId xmlns:a16="http://schemas.microsoft.com/office/drawing/2014/main" id="{CCFDBAF2-923C-48B1-849C-5C01D50E1A15}"/>
              </a:ext>
            </a:extLst>
          </p:cNvPr>
          <p:cNvSpPr/>
          <p:nvPr/>
        </p:nvSpPr>
        <p:spPr>
          <a:xfrm>
            <a:off x="7223676" y="2753347"/>
            <a:ext cx="4120185" cy="91914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was the distance at 2 seconds?</a:t>
            </a:r>
          </a:p>
        </p:txBody>
      </p:sp>
      <p:sp>
        <p:nvSpPr>
          <p:cNvPr id="9" name="Rectangle: Rounded Corners 8">
            <a:extLst>
              <a:ext uri="{FF2B5EF4-FFF2-40B4-BE49-F238E27FC236}">
                <a16:creationId xmlns:a16="http://schemas.microsoft.com/office/drawing/2014/main" id="{371F6D50-4606-4BA5-AAC0-746D1D43F8CA}"/>
              </a:ext>
            </a:extLst>
          </p:cNvPr>
          <p:cNvSpPr/>
          <p:nvPr/>
        </p:nvSpPr>
        <p:spPr>
          <a:xfrm>
            <a:off x="7223675" y="4036450"/>
            <a:ext cx="4120185" cy="1502135"/>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2400" dirty="0">
                <a:solidFill>
                  <a:schemeClr val="tx1"/>
                </a:solidFill>
              </a:rPr>
              <a:t>How long did it take to travel 12 metres?</a:t>
            </a:r>
          </a:p>
        </p:txBody>
      </p:sp>
      <p:pic>
        <p:nvPicPr>
          <p:cNvPr id="2050" name="Picture 2">
            <a:extLst>
              <a:ext uri="{FF2B5EF4-FFF2-40B4-BE49-F238E27FC236}">
                <a16:creationId xmlns:a16="http://schemas.microsoft.com/office/drawing/2014/main" id="{FCDC1D1A-50BB-46FB-9DC0-CDAC284C4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72" y="1645470"/>
            <a:ext cx="5937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B524B349-EC90-4C25-8E3F-2AA7FC8B2240}"/>
              </a:ext>
            </a:extLst>
          </p:cNvPr>
          <p:cNvSpPr txBox="1"/>
          <p:nvPr/>
        </p:nvSpPr>
        <p:spPr>
          <a:xfrm>
            <a:off x="2330245" y="1193167"/>
            <a:ext cx="3514725"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Distance travelled by toy car down a ramp</a:t>
            </a:r>
          </a:p>
        </p:txBody>
      </p:sp>
    </p:spTree>
    <p:extLst>
      <p:ext uri="{BB962C8B-B14F-4D97-AF65-F5344CB8AC3E}">
        <p14:creationId xmlns:p14="http://schemas.microsoft.com/office/powerpoint/2010/main" val="5301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32C8C1-9E15-49E9-921D-A13D4F0D4965}"/>
              </a:ext>
            </a:extLst>
          </p:cNvPr>
          <p:cNvSpPr/>
          <p:nvPr/>
        </p:nvSpPr>
        <p:spPr>
          <a:xfrm>
            <a:off x="1009857" y="492608"/>
            <a:ext cx="9197008" cy="90487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11b. Can construct and interpret line graphs.</a:t>
            </a:r>
          </a:p>
        </p:txBody>
      </p:sp>
      <p:pic>
        <p:nvPicPr>
          <p:cNvPr id="5" name="Picture 4">
            <a:extLst>
              <a:ext uri="{FF2B5EF4-FFF2-40B4-BE49-F238E27FC236}">
                <a16:creationId xmlns:a16="http://schemas.microsoft.com/office/drawing/2014/main" id="{16E4085A-BD82-46C6-B265-2F0640960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178" y="556591"/>
            <a:ext cx="904874" cy="904874"/>
          </a:xfrm>
          <a:prstGeom prst="rect">
            <a:avLst/>
          </a:prstGeom>
        </p:spPr>
      </p:pic>
      <p:sp>
        <p:nvSpPr>
          <p:cNvPr id="8" name="Rectangle: Rounded Corners 7">
            <a:extLst>
              <a:ext uri="{FF2B5EF4-FFF2-40B4-BE49-F238E27FC236}">
                <a16:creationId xmlns:a16="http://schemas.microsoft.com/office/drawing/2014/main" id="{391181EB-9D99-484C-ABEC-FA123E2596E0}"/>
              </a:ext>
            </a:extLst>
          </p:cNvPr>
          <p:cNvSpPr/>
          <p:nvPr/>
        </p:nvSpPr>
        <p:spPr>
          <a:xfrm>
            <a:off x="8202061" y="2628279"/>
            <a:ext cx="3194809" cy="251356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What would be on your checklist for drawing a line graph?</a:t>
            </a:r>
          </a:p>
        </p:txBody>
      </p:sp>
      <p:pic>
        <p:nvPicPr>
          <p:cNvPr id="3074" name="Picture 2">
            <a:extLst>
              <a:ext uri="{FF2B5EF4-FFF2-40B4-BE49-F238E27FC236}">
                <a16:creationId xmlns:a16="http://schemas.microsoft.com/office/drawing/2014/main" id="{78317987-E614-4E11-85FC-98F611122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857" y="1822450"/>
            <a:ext cx="59372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E69747BF-D002-4950-82AD-E3CF2A00998A}"/>
              </a:ext>
            </a:extLst>
          </p:cNvPr>
          <p:cNvSpPr txBox="1"/>
          <p:nvPr/>
        </p:nvSpPr>
        <p:spPr>
          <a:xfrm>
            <a:off x="2772696" y="1397482"/>
            <a:ext cx="3514725"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Distance travelled by toy car down a ramp</a:t>
            </a:r>
          </a:p>
        </p:txBody>
      </p:sp>
    </p:spTree>
    <p:extLst>
      <p:ext uri="{BB962C8B-B14F-4D97-AF65-F5344CB8AC3E}">
        <p14:creationId xmlns:p14="http://schemas.microsoft.com/office/powerpoint/2010/main" val="2230823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32C8C1-9E15-49E9-921D-A13D4F0D4965}"/>
              </a:ext>
            </a:extLst>
          </p:cNvPr>
          <p:cNvSpPr/>
          <p:nvPr/>
        </p:nvSpPr>
        <p:spPr>
          <a:xfrm>
            <a:off x="1009857" y="492608"/>
            <a:ext cx="9197008" cy="90487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11b. Can construct and interpret line graphs.</a:t>
            </a:r>
          </a:p>
        </p:txBody>
      </p:sp>
      <p:pic>
        <p:nvPicPr>
          <p:cNvPr id="5" name="Picture 4">
            <a:extLst>
              <a:ext uri="{FF2B5EF4-FFF2-40B4-BE49-F238E27FC236}">
                <a16:creationId xmlns:a16="http://schemas.microsoft.com/office/drawing/2014/main" id="{16E4085A-BD82-46C6-B265-2F0640960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178" y="556591"/>
            <a:ext cx="904874" cy="904874"/>
          </a:xfrm>
          <a:prstGeom prst="rect">
            <a:avLst/>
          </a:prstGeom>
        </p:spPr>
      </p:pic>
      <p:sp>
        <p:nvSpPr>
          <p:cNvPr id="6" name="Rectangle 5">
            <a:extLst>
              <a:ext uri="{FF2B5EF4-FFF2-40B4-BE49-F238E27FC236}">
                <a16:creationId xmlns:a16="http://schemas.microsoft.com/office/drawing/2014/main" id="{F585CCC9-DECE-43E4-9C95-BEA11ABC18C6}"/>
              </a:ext>
            </a:extLst>
          </p:cNvPr>
          <p:cNvSpPr/>
          <p:nvPr/>
        </p:nvSpPr>
        <p:spPr>
          <a:xfrm>
            <a:off x="2759868" y="1961322"/>
            <a:ext cx="6132341" cy="350944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rPr>
              <a:t>Check list for a line graph</a:t>
            </a:r>
          </a:p>
          <a:p>
            <a:pPr algn="ctr"/>
            <a:endParaRPr lang="en-GB" sz="2400" b="1" u="sng" dirty="0">
              <a:solidFill>
                <a:schemeClr val="tx1"/>
              </a:solidFill>
            </a:endParaRPr>
          </a:p>
          <a:p>
            <a:pPr marL="342900" indent="-342900">
              <a:buFont typeface="Wingdings" panose="05000000000000000000" pitchFamily="2" charset="2"/>
              <a:buChar char="q"/>
            </a:pPr>
            <a:r>
              <a:rPr lang="en-GB" sz="2400" dirty="0">
                <a:solidFill>
                  <a:schemeClr val="tx1"/>
                </a:solidFill>
              </a:rPr>
              <a:t>Axes labelled at regular intervals.</a:t>
            </a:r>
          </a:p>
          <a:p>
            <a:pPr marL="342900" indent="-342900">
              <a:buFont typeface="Wingdings" panose="05000000000000000000" pitchFamily="2" charset="2"/>
              <a:buChar char="q"/>
            </a:pPr>
            <a:r>
              <a:rPr lang="en-GB" sz="2400" dirty="0">
                <a:solidFill>
                  <a:schemeClr val="tx1"/>
                </a:solidFill>
              </a:rPr>
              <a:t>Axes labelled with units of measurement.</a:t>
            </a:r>
          </a:p>
          <a:p>
            <a:pPr marL="342900" indent="-342900">
              <a:buFont typeface="Wingdings" panose="05000000000000000000" pitchFamily="2" charset="2"/>
              <a:buChar char="q"/>
            </a:pPr>
            <a:r>
              <a:rPr lang="en-GB" sz="2400" dirty="0">
                <a:solidFill>
                  <a:schemeClr val="tx1"/>
                </a:solidFill>
              </a:rPr>
              <a:t>Points plotted precisely.</a:t>
            </a:r>
          </a:p>
          <a:p>
            <a:pPr marL="342900" indent="-342900">
              <a:buFont typeface="Wingdings" panose="05000000000000000000" pitchFamily="2" charset="2"/>
              <a:buChar char="q"/>
            </a:pPr>
            <a:r>
              <a:rPr lang="en-GB" sz="2400" dirty="0">
                <a:solidFill>
                  <a:schemeClr val="tx1"/>
                </a:solidFill>
              </a:rPr>
              <a:t>Points connected precisely.</a:t>
            </a:r>
          </a:p>
          <a:p>
            <a:pPr marL="342900" indent="-342900">
              <a:buFont typeface="Wingdings" panose="05000000000000000000" pitchFamily="2" charset="2"/>
              <a:buChar char="q"/>
            </a:pPr>
            <a:r>
              <a:rPr lang="en-GB" sz="2400" dirty="0">
                <a:solidFill>
                  <a:schemeClr val="tx1"/>
                </a:solidFill>
              </a:rPr>
              <a:t>A clear title to explain the content.</a:t>
            </a:r>
          </a:p>
        </p:txBody>
      </p:sp>
    </p:spTree>
    <p:extLst>
      <p:ext uri="{BB962C8B-B14F-4D97-AF65-F5344CB8AC3E}">
        <p14:creationId xmlns:p14="http://schemas.microsoft.com/office/powerpoint/2010/main" val="208446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32C8C1-9E15-49E9-921D-A13D4F0D4965}"/>
              </a:ext>
            </a:extLst>
          </p:cNvPr>
          <p:cNvSpPr/>
          <p:nvPr/>
        </p:nvSpPr>
        <p:spPr>
          <a:xfrm>
            <a:off x="1109869" y="328612"/>
            <a:ext cx="9197008" cy="75123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11b. Can construct and interpret line graphs.</a:t>
            </a:r>
          </a:p>
        </p:txBody>
      </p:sp>
      <p:pic>
        <p:nvPicPr>
          <p:cNvPr id="5" name="Picture 4">
            <a:extLst>
              <a:ext uri="{FF2B5EF4-FFF2-40B4-BE49-F238E27FC236}">
                <a16:creationId xmlns:a16="http://schemas.microsoft.com/office/drawing/2014/main" id="{16E4085A-BD82-46C6-B265-2F0640960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178" y="556591"/>
            <a:ext cx="904874" cy="904874"/>
          </a:xfrm>
          <a:prstGeom prst="rect">
            <a:avLst/>
          </a:prstGeom>
        </p:spPr>
      </p:pic>
      <p:sp>
        <p:nvSpPr>
          <p:cNvPr id="7" name="Rectangle: Rounded Corners 6">
            <a:extLst>
              <a:ext uri="{FF2B5EF4-FFF2-40B4-BE49-F238E27FC236}">
                <a16:creationId xmlns:a16="http://schemas.microsoft.com/office/drawing/2014/main" id="{7DE507F8-7367-4D9E-99A4-4C71E64657FB}"/>
              </a:ext>
            </a:extLst>
          </p:cNvPr>
          <p:cNvSpPr/>
          <p:nvPr/>
        </p:nvSpPr>
        <p:spPr>
          <a:xfrm>
            <a:off x="606286" y="1461465"/>
            <a:ext cx="10204173" cy="2255129"/>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u="sng" dirty="0">
              <a:solidFill>
                <a:schemeClr val="tx1"/>
              </a:solidFill>
            </a:endParaRPr>
          </a:p>
          <a:p>
            <a:pPr algn="ctr"/>
            <a:r>
              <a:rPr lang="en-GB" sz="2400" b="1" u="sng" dirty="0">
                <a:solidFill>
                  <a:schemeClr val="tx1"/>
                </a:solidFill>
              </a:rPr>
              <a:t>Your turn</a:t>
            </a:r>
          </a:p>
          <a:p>
            <a:pPr algn="ctr"/>
            <a:endParaRPr lang="en-GB" sz="2400" b="1" u="sng" dirty="0">
              <a:solidFill>
                <a:schemeClr val="tx1"/>
              </a:solidFill>
            </a:endParaRPr>
          </a:p>
          <a:p>
            <a:pPr algn="ctr"/>
            <a:r>
              <a:rPr lang="en-GB" sz="2400" dirty="0">
                <a:solidFill>
                  <a:schemeClr val="tx1"/>
                </a:solidFill>
              </a:rPr>
              <a:t> Use the data from your testing of the device to construct line graphs for your recount showing measurements you made to help ensure the task took 30 seconds.</a:t>
            </a:r>
          </a:p>
        </p:txBody>
      </p:sp>
      <p:pic>
        <p:nvPicPr>
          <p:cNvPr id="6" name="Picture 5" descr="Screen Clipping">
            <a:extLst>
              <a:ext uri="{FF2B5EF4-FFF2-40B4-BE49-F238E27FC236}">
                <a16:creationId xmlns:a16="http://schemas.microsoft.com/office/drawing/2014/main" id="{747119DE-8512-4558-8B18-8FE2A1F4A7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6834" y="5061401"/>
            <a:ext cx="1733218" cy="1322313"/>
          </a:xfrm>
          <a:prstGeom prst="rect">
            <a:avLst/>
          </a:prstGeom>
          <a:ln>
            <a:solidFill>
              <a:schemeClr val="tx1"/>
            </a:solidFill>
          </a:ln>
        </p:spPr>
      </p:pic>
      <p:sp>
        <p:nvSpPr>
          <p:cNvPr id="2" name="Speech Bubble: Rectangle with Corners Rounded 1">
            <a:extLst>
              <a:ext uri="{FF2B5EF4-FFF2-40B4-BE49-F238E27FC236}">
                <a16:creationId xmlns:a16="http://schemas.microsoft.com/office/drawing/2014/main" id="{86BAB1BA-718A-4D70-AC26-BDA9CEA8E79A}"/>
              </a:ext>
            </a:extLst>
          </p:cNvPr>
          <p:cNvSpPr/>
          <p:nvPr/>
        </p:nvSpPr>
        <p:spPr>
          <a:xfrm>
            <a:off x="6414052" y="5436186"/>
            <a:ext cx="2372139" cy="1239074"/>
          </a:xfrm>
          <a:prstGeom prst="wedgeRoundRectCallout">
            <a:avLst>
              <a:gd name="adj1" fmla="val -93641"/>
              <a:gd name="adj2" fmla="val -23109"/>
              <a:gd name="adj3" fmla="val 16667"/>
            </a:avLst>
          </a:prstGeom>
          <a:solidFill>
            <a:srgbClr val="3BE5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Make sure you are organised and methodical.</a:t>
            </a:r>
          </a:p>
        </p:txBody>
      </p:sp>
    </p:spTree>
    <p:extLst>
      <p:ext uri="{BB962C8B-B14F-4D97-AF65-F5344CB8AC3E}">
        <p14:creationId xmlns:p14="http://schemas.microsoft.com/office/powerpoint/2010/main" val="329872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1860" y="647855"/>
            <a:ext cx="6691558" cy="1279420"/>
          </a:xfrm>
          <a:solidFill>
            <a:schemeClr val="accent2">
              <a:lumMod val="60000"/>
              <a:lumOff val="40000"/>
            </a:schemeClr>
          </a:solidFill>
          <a:ln>
            <a:solidFill>
              <a:schemeClr val="accent1"/>
            </a:solidFill>
          </a:ln>
        </p:spPr>
        <p:txBody>
          <a:bodyPr>
            <a:noAutofit/>
          </a:bodyPr>
          <a:lstStyle/>
          <a:p>
            <a:r>
              <a:rPr lang="en-GB" sz="4400" dirty="0">
                <a:solidFill>
                  <a:schemeClr val="tx1"/>
                </a:solidFill>
              </a:rPr>
              <a:t>Year 3 &amp; 4</a:t>
            </a:r>
            <a:br>
              <a:rPr lang="en-GB" sz="4400" dirty="0">
                <a:solidFill>
                  <a:schemeClr val="tx1"/>
                </a:solidFill>
              </a:rPr>
            </a:br>
            <a:r>
              <a:rPr lang="en-GB" sz="4400" b="1" u="sng" dirty="0"/>
              <a:t>WORKING SCIENTIFICALLY</a:t>
            </a:r>
            <a:endParaRPr lang="en-GB" sz="4400" dirty="0"/>
          </a:p>
        </p:txBody>
      </p:sp>
      <p:sp>
        <p:nvSpPr>
          <p:cNvPr id="3" name="Rectangle 2">
            <a:extLst>
              <a:ext uri="{FF2B5EF4-FFF2-40B4-BE49-F238E27FC236}">
                <a16:creationId xmlns:a16="http://schemas.microsoft.com/office/drawing/2014/main" id="{29EB2148-912B-4260-AC25-CD54DB17FCFF}"/>
              </a:ext>
            </a:extLst>
          </p:cNvPr>
          <p:cNvSpPr/>
          <p:nvPr/>
        </p:nvSpPr>
        <p:spPr>
          <a:xfrm>
            <a:off x="2441860" y="2142969"/>
            <a:ext cx="6691558" cy="3785652"/>
          </a:xfrm>
          <a:prstGeom prst="rect">
            <a:avLst/>
          </a:prstGeom>
          <a:solidFill>
            <a:schemeClr val="accent2">
              <a:lumMod val="20000"/>
              <a:lumOff val="80000"/>
            </a:schemeClr>
          </a:solidFill>
          <a:ln w="19050">
            <a:solidFill>
              <a:schemeClr val="tx2">
                <a:lumMod val="75000"/>
              </a:schemeClr>
            </a:solidFill>
          </a:ln>
        </p:spPr>
        <p:txBody>
          <a:bodyPr wrap="square">
            <a:spAutoFit/>
          </a:bodyPr>
          <a:lstStyle/>
          <a:p>
            <a:pPr algn="ctr"/>
            <a:r>
              <a:rPr lang="en-GB" sz="2400" dirty="0"/>
              <a:t>Assessment Focus</a:t>
            </a:r>
          </a:p>
          <a:p>
            <a:endParaRPr lang="en-GB" sz="2400" dirty="0"/>
          </a:p>
          <a:p>
            <a:r>
              <a:rPr lang="en-GB" sz="2400" dirty="0"/>
              <a:t>1b. I can explain my predictions with an explanation using scientific concepts.</a:t>
            </a:r>
          </a:p>
          <a:p>
            <a:r>
              <a:rPr lang="en-GB" sz="2400" dirty="0"/>
              <a:t>1g. I can select the appropriate equipment for an      investigation.</a:t>
            </a:r>
          </a:p>
          <a:p>
            <a:r>
              <a:rPr lang="en-GB" sz="2400" dirty="0"/>
              <a:t>1l.  I can present my findings in a variety of different ways.</a:t>
            </a:r>
          </a:p>
          <a:p>
            <a:r>
              <a:rPr lang="en-GB" sz="2400" dirty="0"/>
              <a:t>1o. I can use test results to make predictions to set up further comparative.</a:t>
            </a:r>
          </a:p>
        </p:txBody>
      </p:sp>
    </p:spTree>
    <p:extLst>
      <p:ext uri="{BB962C8B-B14F-4D97-AF65-F5344CB8AC3E}">
        <p14:creationId xmlns:p14="http://schemas.microsoft.com/office/powerpoint/2010/main" val="268338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654" y="2418734"/>
            <a:ext cx="6295471" cy="2979175"/>
          </a:xfrm>
          <a:solidFill>
            <a:schemeClr val="accent2">
              <a:lumMod val="20000"/>
              <a:lumOff val="80000"/>
            </a:schemeClr>
          </a:solidFill>
        </p:spPr>
        <p:txBody>
          <a:bodyPr>
            <a:normAutofit/>
          </a:bodyPr>
          <a:lstStyle/>
          <a:p>
            <a:pPr marL="0" lvl="0" indent="0" algn="ctr" defTabSz="914400">
              <a:spcBef>
                <a:spcPts val="0"/>
              </a:spcBef>
              <a:buClrTx/>
              <a:buSzTx/>
              <a:buNone/>
              <a:defRPr/>
            </a:pPr>
            <a:r>
              <a:rPr lang="en-GB" sz="3200" dirty="0"/>
              <a:t>Design and build a crazy contraption. </a:t>
            </a:r>
          </a:p>
          <a:p>
            <a:pPr marL="0" lvl="0" indent="0" algn="ctr" defTabSz="914400">
              <a:spcBef>
                <a:spcPts val="0"/>
              </a:spcBef>
              <a:buClrTx/>
              <a:buSzTx/>
              <a:buNone/>
              <a:defRPr/>
            </a:pPr>
            <a:endParaRPr lang="en-GB" sz="3200" dirty="0"/>
          </a:p>
          <a:p>
            <a:pPr marL="0" lvl="0" indent="0" algn="ctr" defTabSz="914400">
              <a:spcBef>
                <a:spcPts val="0"/>
              </a:spcBef>
              <a:buClrTx/>
              <a:buSzTx/>
              <a:buNone/>
              <a:defRPr/>
            </a:pPr>
            <a:r>
              <a:rPr lang="en-GB" sz="3200" dirty="0"/>
              <a:t>Build together to make an amazing device to creatively solve the challenge and be part of an amazing invention.</a:t>
            </a:r>
          </a:p>
        </p:txBody>
      </p:sp>
      <p:sp>
        <p:nvSpPr>
          <p:cNvPr id="5" name="Rectangle 4">
            <a:extLst>
              <a:ext uri="{FF2B5EF4-FFF2-40B4-BE49-F238E27FC236}">
                <a16:creationId xmlns:a16="http://schemas.microsoft.com/office/drawing/2014/main" id="{20E3FB11-2942-4E74-86FA-3C8520A3978B}"/>
              </a:ext>
            </a:extLst>
          </p:cNvPr>
          <p:cNvSpPr/>
          <p:nvPr/>
        </p:nvSpPr>
        <p:spPr>
          <a:xfrm>
            <a:off x="1338470" y="246875"/>
            <a:ext cx="9197008" cy="1219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Science Task</a:t>
            </a:r>
          </a:p>
        </p:txBody>
      </p:sp>
      <p:pic>
        <p:nvPicPr>
          <p:cNvPr id="6" name="Picture 5" descr="A picture containing map, text&#10;&#10;Description generated with very high confidence">
            <a:extLst>
              <a:ext uri="{FF2B5EF4-FFF2-40B4-BE49-F238E27FC236}">
                <a16:creationId xmlns:a16="http://schemas.microsoft.com/office/drawing/2014/main" id="{C493A9B4-EB55-4D1E-A459-7C62C6378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1983" y="2418734"/>
            <a:ext cx="4269517" cy="2979174"/>
          </a:xfrm>
          <a:prstGeom prst="rect">
            <a:avLst/>
          </a:prstGeom>
        </p:spPr>
      </p:pic>
    </p:spTree>
    <p:extLst>
      <p:ext uri="{BB962C8B-B14F-4D97-AF65-F5344CB8AC3E}">
        <p14:creationId xmlns:p14="http://schemas.microsoft.com/office/powerpoint/2010/main" val="5448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0779440-F61B-4D55-AD23-509DDF5C15E8}"/>
              </a:ext>
            </a:extLst>
          </p:cNvPr>
          <p:cNvSpPr>
            <a:spLocks noGrp="1" noChangeArrowheads="1"/>
          </p:cNvSpPr>
          <p:nvPr>
            <p:ph type="title" idx="4294967295"/>
          </p:nvPr>
        </p:nvSpPr>
        <p:spPr>
          <a:xfrm>
            <a:off x="3316903" y="661988"/>
            <a:ext cx="6296998" cy="711200"/>
          </a:xfrm>
        </p:spPr>
        <p:txBody>
          <a:bodyPr anchor="b">
            <a:normAutofit fontScale="90000"/>
          </a:bodyPr>
          <a:lstStyle/>
          <a:p>
            <a:r>
              <a:rPr lang="en-US" altLang="en-US" sz="4800" dirty="0"/>
              <a:t>What is Mission Possible?</a:t>
            </a:r>
          </a:p>
        </p:txBody>
      </p:sp>
      <p:sp>
        <p:nvSpPr>
          <p:cNvPr id="3075" name="Rectangle 3">
            <a:extLst>
              <a:ext uri="{FF2B5EF4-FFF2-40B4-BE49-F238E27FC236}">
                <a16:creationId xmlns:a16="http://schemas.microsoft.com/office/drawing/2014/main" id="{42025C1D-A86B-4339-A065-EA779B18ABC7}"/>
              </a:ext>
            </a:extLst>
          </p:cNvPr>
          <p:cNvSpPr>
            <a:spLocks noGrp="1" noChangeArrowheads="1"/>
          </p:cNvSpPr>
          <p:nvPr>
            <p:ph type="body" idx="4294967295"/>
          </p:nvPr>
        </p:nvSpPr>
        <p:spPr>
          <a:xfrm>
            <a:off x="1289050" y="1989137"/>
            <a:ext cx="6719324" cy="3585753"/>
          </a:xfrm>
          <a:solidFill>
            <a:schemeClr val="accent2">
              <a:lumMod val="20000"/>
              <a:lumOff val="80000"/>
            </a:schemeClr>
          </a:solidFill>
        </p:spPr>
        <p:txBody>
          <a:bodyPr/>
          <a:lstStyle/>
          <a:p>
            <a:r>
              <a:rPr lang="en-US" altLang="en-US" sz="3600" dirty="0"/>
              <a:t>Design, build and test a Rube Goldberg-like device.</a:t>
            </a:r>
          </a:p>
          <a:p>
            <a:r>
              <a:rPr lang="en-US" altLang="en-US" sz="3600" dirty="0"/>
              <a:t>The device will be made of a series of consecutive tasks.</a:t>
            </a:r>
          </a:p>
          <a:p>
            <a:r>
              <a:rPr lang="en-US" altLang="en-US" sz="3600" dirty="0"/>
              <a:t>The device must run on its own.</a:t>
            </a:r>
          </a:p>
          <a:p>
            <a:r>
              <a:rPr lang="en-US" altLang="en-US" sz="3600" dirty="0"/>
              <a:t>Have a specific start and end task.</a:t>
            </a:r>
          </a:p>
        </p:txBody>
      </p:sp>
      <p:sp>
        <p:nvSpPr>
          <p:cNvPr id="3076" name="Slide Number Placeholder 3">
            <a:extLst>
              <a:ext uri="{FF2B5EF4-FFF2-40B4-BE49-F238E27FC236}">
                <a16:creationId xmlns:a16="http://schemas.microsoft.com/office/drawing/2014/main" id="{8F6F391F-4127-4ADD-B6DA-E308326D165C}"/>
              </a:ext>
            </a:extLst>
          </p:cNvPr>
          <p:cNvSpPr txBox="1">
            <a:spLocks noGrp="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26CAA50D-3432-47CC-9A89-0724AAC97725}" type="slidenum">
              <a:rPr lang="en-US" altLang="en-US" sz="1400">
                <a:latin typeface="Tahoma" panose="020B0604030504040204" pitchFamily="34" charset="0"/>
              </a:rPr>
              <a:pPr algn="r"/>
              <a:t>5</a:t>
            </a:fld>
            <a:endParaRPr lang="en-US" altLang="en-US" sz="1400">
              <a:latin typeface="Tahoma" panose="020B0604030504040204" pitchFamily="34" charset="0"/>
            </a:endParaRPr>
          </a:p>
        </p:txBody>
      </p:sp>
      <p:sp>
        <p:nvSpPr>
          <p:cNvPr id="7" name="Rectangle 6">
            <a:extLst>
              <a:ext uri="{FF2B5EF4-FFF2-40B4-BE49-F238E27FC236}">
                <a16:creationId xmlns:a16="http://schemas.microsoft.com/office/drawing/2014/main" id="{032A47D0-5EF6-4E16-9392-5E1F3E1F9BF9}"/>
              </a:ext>
            </a:extLst>
          </p:cNvPr>
          <p:cNvSpPr/>
          <p:nvPr/>
        </p:nvSpPr>
        <p:spPr>
          <a:xfrm>
            <a:off x="1338470" y="246875"/>
            <a:ext cx="9197008" cy="1219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What is Mission Impossible?</a:t>
            </a:r>
          </a:p>
        </p:txBody>
      </p:sp>
      <p:pic>
        <p:nvPicPr>
          <p:cNvPr id="5" name="Graphic 4" descr="Clapper board">
            <a:hlinkClick r:id="rId2"/>
            <a:extLst>
              <a:ext uri="{FF2B5EF4-FFF2-40B4-BE49-F238E27FC236}">
                <a16:creationId xmlns:a16="http://schemas.microsoft.com/office/drawing/2014/main" id="{99B21709-152B-4E58-9E41-3829DE77D8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9795" y="2422422"/>
            <a:ext cx="2013155" cy="2013155"/>
          </a:xfrm>
          <a:prstGeom prst="rect">
            <a:avLst/>
          </a:prstGeom>
        </p:spPr>
      </p:pic>
      <p:sp>
        <p:nvSpPr>
          <p:cNvPr id="2" name="TextBox 1">
            <a:extLst>
              <a:ext uri="{FF2B5EF4-FFF2-40B4-BE49-F238E27FC236}">
                <a16:creationId xmlns:a16="http://schemas.microsoft.com/office/drawing/2014/main" id="{E920A558-5352-4B0D-A7BF-D58C684FB4F6}"/>
              </a:ext>
            </a:extLst>
          </p:cNvPr>
          <p:cNvSpPr txBox="1"/>
          <p:nvPr/>
        </p:nvSpPr>
        <p:spPr>
          <a:xfrm>
            <a:off x="8943872" y="4262510"/>
            <a:ext cx="1905000" cy="923330"/>
          </a:xfrm>
          <a:prstGeom prst="rect">
            <a:avLst/>
          </a:prstGeom>
          <a:noFill/>
        </p:spPr>
        <p:txBody>
          <a:bodyPr wrap="square" rtlCol="0">
            <a:spAutoFit/>
          </a:bodyPr>
          <a:lstStyle/>
          <a:p>
            <a:pPr algn="ctr"/>
            <a:r>
              <a:rPr lang="en-GB" dirty="0"/>
              <a:t>Click here to see a ‘Rube-Goldberg’ machine in action</a:t>
            </a:r>
          </a:p>
        </p:txBody>
      </p:sp>
      <p:sp>
        <p:nvSpPr>
          <p:cNvPr id="3" name="Rectangle 2">
            <a:extLst>
              <a:ext uri="{FF2B5EF4-FFF2-40B4-BE49-F238E27FC236}">
                <a16:creationId xmlns:a16="http://schemas.microsoft.com/office/drawing/2014/main" id="{CD3D3A6F-5781-44AF-8CB3-8B0EFC26AFB7}"/>
              </a:ext>
            </a:extLst>
          </p:cNvPr>
          <p:cNvSpPr/>
          <p:nvPr/>
        </p:nvSpPr>
        <p:spPr>
          <a:xfrm>
            <a:off x="4960374" y="5597307"/>
            <a:ext cx="6096000" cy="646331"/>
          </a:xfrm>
          <a:prstGeom prst="rect">
            <a:avLst/>
          </a:prstGeom>
        </p:spPr>
        <p:txBody>
          <a:bodyPr>
            <a:spAutoFit/>
          </a:bodyPr>
          <a:lstStyle/>
          <a:p>
            <a:r>
              <a:rPr lang="en-GB" dirty="0">
                <a:hlinkClick r:id="rId5">
                  <a:extLst>
                    <a:ext uri="{A12FA001-AC4F-418D-AE19-62706E023703}">
                      <ahyp:hlinkClr xmlns:ahyp="http://schemas.microsoft.com/office/drawing/2018/hyperlinkcolor" val="tx"/>
                    </a:ext>
                  </a:extLst>
                </a:hlinkClick>
              </a:rPr>
              <a:t>https://www.chroniclelive.co.uk/news/motoring/motoring-features/inside-greatest-car-adverts-hondas-9906371</a:t>
            </a:r>
            <a:endParaRPr lang="en-GB" dirty="0"/>
          </a:p>
        </p:txBody>
      </p:sp>
    </p:spTree>
    <p:extLst>
      <p:ext uri="{BB962C8B-B14F-4D97-AF65-F5344CB8AC3E}">
        <p14:creationId xmlns:p14="http://schemas.microsoft.com/office/powerpoint/2010/main" val="139916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1169FD0-CF2F-4041-AEF4-386DB5DA66AB}"/>
              </a:ext>
            </a:extLst>
          </p:cNvPr>
          <p:cNvSpPr>
            <a:spLocks noGrp="1" noChangeArrowheads="1"/>
          </p:cNvSpPr>
          <p:nvPr>
            <p:ph type="title"/>
          </p:nvPr>
        </p:nvSpPr>
        <p:spPr>
          <a:xfrm>
            <a:off x="2486181" y="527358"/>
            <a:ext cx="6493127" cy="799998"/>
          </a:xfrm>
          <a:solidFill>
            <a:schemeClr val="accent2">
              <a:lumMod val="60000"/>
              <a:lumOff val="40000"/>
            </a:schemeClr>
          </a:solidFill>
        </p:spPr>
        <p:txBody>
          <a:bodyPr anchor="b"/>
          <a:lstStyle/>
          <a:p>
            <a:pPr algn="ctr"/>
            <a:r>
              <a:rPr lang="en-US" altLang="en-US" dirty="0"/>
              <a:t>Requirements</a:t>
            </a:r>
          </a:p>
        </p:txBody>
      </p:sp>
      <p:sp>
        <p:nvSpPr>
          <p:cNvPr id="4101" name="Rectangle 5">
            <a:extLst>
              <a:ext uri="{FF2B5EF4-FFF2-40B4-BE49-F238E27FC236}">
                <a16:creationId xmlns:a16="http://schemas.microsoft.com/office/drawing/2014/main" id="{90883B9A-01C6-4D6E-8ACC-FDD7CBB735A6}"/>
              </a:ext>
            </a:extLst>
          </p:cNvPr>
          <p:cNvSpPr>
            <a:spLocks noGrp="1" noChangeArrowheads="1"/>
          </p:cNvSpPr>
          <p:nvPr>
            <p:ph sz="half" idx="1"/>
          </p:nvPr>
        </p:nvSpPr>
        <p:spPr>
          <a:xfrm>
            <a:off x="587477" y="2098957"/>
            <a:ext cx="4308987" cy="3336310"/>
          </a:xfrm>
          <a:solidFill>
            <a:schemeClr val="accent2">
              <a:lumMod val="20000"/>
              <a:lumOff val="80000"/>
            </a:schemeClr>
          </a:solidFill>
        </p:spPr>
        <p:txBody>
          <a:bodyPr/>
          <a:lstStyle/>
          <a:p>
            <a:r>
              <a:rPr lang="en-US" altLang="en-US" sz="2800" dirty="0"/>
              <a:t>Maximum Size of Machine (100cm x 100cm x 100cm).</a:t>
            </a:r>
          </a:p>
          <a:p>
            <a:r>
              <a:rPr lang="en-US" altLang="en-US" sz="2800" dirty="0"/>
              <a:t>Start and finish tasks required.</a:t>
            </a:r>
          </a:p>
          <a:p>
            <a:r>
              <a:rPr lang="en-GB" altLang="en-US" sz="2800" dirty="0"/>
              <a:t>Earn extra points by adding other tasks.</a:t>
            </a:r>
          </a:p>
          <a:p>
            <a:endParaRPr lang="en-US" altLang="en-US" sz="2800" dirty="0"/>
          </a:p>
        </p:txBody>
      </p:sp>
      <p:pic>
        <p:nvPicPr>
          <p:cNvPr id="3" name="Content Placeholder 2" descr="A picture containing indoor, table, wall&#10;&#10;Description generated with very high confidence">
            <a:extLst>
              <a:ext uri="{FF2B5EF4-FFF2-40B4-BE49-F238E27FC236}">
                <a16:creationId xmlns:a16="http://schemas.microsoft.com/office/drawing/2014/main" id="{567410B7-8A2C-49AC-A916-3D1DE451CD64}"/>
              </a:ext>
            </a:extLst>
          </p:cNvPr>
          <p:cNvPicPr>
            <a:picLocks noGrp="1" noChangeAspect="1"/>
          </p:cNvPicPr>
          <p:nvPr>
            <p:ph sz="half" idx="2"/>
          </p:nvPr>
        </p:nvPicPr>
        <p:blipFill>
          <a:blip r:embed="rId2"/>
          <a:stretch>
            <a:fillRect/>
          </a:stretch>
        </p:blipFill>
        <p:spPr>
          <a:xfrm>
            <a:off x="5319587" y="2455454"/>
            <a:ext cx="6493126" cy="2660086"/>
          </a:xfrm>
          <a:prstGeom prst="rect">
            <a:avLst/>
          </a:prstGeom>
          <a:ln>
            <a:noFill/>
          </a:ln>
          <a:effectLst>
            <a:outerShdw blurRad="292100" dist="139700" dir="2700000" algn="tl" rotWithShape="0">
              <a:srgbClr val="333333">
                <a:alpha val="65000"/>
              </a:srgbClr>
            </a:outerShdw>
          </a:effectLst>
        </p:spPr>
      </p:pic>
      <p:sp>
        <p:nvSpPr>
          <p:cNvPr id="4100" name="Slide Number Placeholder 3">
            <a:extLst>
              <a:ext uri="{FF2B5EF4-FFF2-40B4-BE49-F238E27FC236}">
                <a16:creationId xmlns:a16="http://schemas.microsoft.com/office/drawing/2014/main" id="{C429ABEF-3F34-4E22-BB8A-73BFD78E969E}"/>
              </a:ext>
            </a:extLst>
          </p:cNvPr>
          <p:cNvSpPr txBox="1">
            <a:spLocks noGrp="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806CCC4E-3412-4874-B9A8-0E5C69A9DFFB}" type="slidenum">
              <a:rPr lang="en-US" altLang="en-US" sz="1400">
                <a:latin typeface="Tahoma" panose="020B0604030504040204" pitchFamily="34" charset="0"/>
              </a:rPr>
              <a:pPr algn="r"/>
              <a:t>6</a:t>
            </a:fld>
            <a:endParaRPr lang="en-US" altLang="en-US" sz="1400">
              <a:latin typeface="Tahoma" panose="020B0604030504040204" pitchFamily="34" charset="0"/>
            </a:endParaRPr>
          </a:p>
        </p:txBody>
      </p:sp>
    </p:spTree>
    <p:extLst>
      <p:ext uri="{BB962C8B-B14F-4D97-AF65-F5344CB8AC3E}">
        <p14:creationId xmlns:p14="http://schemas.microsoft.com/office/powerpoint/2010/main" val="343617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9B362AB-AF3A-4D11-8798-1751D30E3F4C}"/>
              </a:ext>
            </a:extLst>
          </p:cNvPr>
          <p:cNvSpPr>
            <a:spLocks noGrp="1" noChangeArrowheads="1"/>
          </p:cNvSpPr>
          <p:nvPr>
            <p:ph type="title" idx="4294967295"/>
          </p:nvPr>
        </p:nvSpPr>
        <p:spPr>
          <a:xfrm>
            <a:off x="2934928" y="840658"/>
            <a:ext cx="6813755" cy="835282"/>
          </a:xfrm>
          <a:solidFill>
            <a:schemeClr val="accent2">
              <a:lumMod val="60000"/>
              <a:lumOff val="40000"/>
            </a:schemeClr>
          </a:solidFill>
          <a:ln>
            <a:solidFill>
              <a:schemeClr val="accent1"/>
            </a:solidFill>
          </a:ln>
        </p:spPr>
        <p:txBody>
          <a:bodyPr anchor="b"/>
          <a:lstStyle/>
          <a:p>
            <a:r>
              <a:rPr lang="en-US" altLang="en-US" dirty="0"/>
              <a:t>Requirements - Start Task</a:t>
            </a:r>
          </a:p>
        </p:txBody>
      </p:sp>
      <p:sp>
        <p:nvSpPr>
          <p:cNvPr id="5123" name="Rectangle 3">
            <a:extLst>
              <a:ext uri="{FF2B5EF4-FFF2-40B4-BE49-F238E27FC236}">
                <a16:creationId xmlns:a16="http://schemas.microsoft.com/office/drawing/2014/main" id="{7B16F00D-F643-42A3-AC2B-1E334720C1D5}"/>
              </a:ext>
            </a:extLst>
          </p:cNvPr>
          <p:cNvSpPr>
            <a:spLocks noGrp="1" noChangeArrowheads="1"/>
          </p:cNvSpPr>
          <p:nvPr>
            <p:ph type="body" idx="4294967295"/>
          </p:nvPr>
        </p:nvSpPr>
        <p:spPr>
          <a:xfrm>
            <a:off x="1295704" y="2164838"/>
            <a:ext cx="5648632" cy="2938104"/>
          </a:xfrm>
          <a:solidFill>
            <a:schemeClr val="accent2">
              <a:lumMod val="20000"/>
              <a:lumOff val="80000"/>
            </a:schemeClr>
          </a:solidFill>
        </p:spPr>
        <p:txBody>
          <a:bodyPr/>
          <a:lstStyle/>
          <a:p>
            <a:r>
              <a:rPr lang="en-US" altLang="en-US" dirty="0"/>
              <a:t>Device must be started by:</a:t>
            </a:r>
          </a:p>
          <a:p>
            <a:pPr lvl="1"/>
            <a:r>
              <a:rPr lang="en-US" altLang="en-US" sz="3200" dirty="0"/>
              <a:t>dropping a ball from above the device</a:t>
            </a:r>
          </a:p>
          <a:p>
            <a:pPr lvl="1"/>
            <a:r>
              <a:rPr lang="en-US" altLang="en-US" sz="3200" dirty="0"/>
              <a:t>that will begin the chain of events leading to the final task.</a:t>
            </a:r>
          </a:p>
          <a:p>
            <a:pPr lvl="1"/>
            <a:endParaRPr lang="en-US" altLang="en-US" dirty="0"/>
          </a:p>
        </p:txBody>
      </p:sp>
      <p:sp>
        <p:nvSpPr>
          <p:cNvPr id="5124" name="Slide Number Placeholder 3">
            <a:extLst>
              <a:ext uri="{FF2B5EF4-FFF2-40B4-BE49-F238E27FC236}">
                <a16:creationId xmlns:a16="http://schemas.microsoft.com/office/drawing/2014/main" id="{9A0D049F-D237-47B1-B184-3D3259F7B556}"/>
              </a:ext>
            </a:extLst>
          </p:cNvPr>
          <p:cNvSpPr txBox="1">
            <a:spLocks noGrp="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C0CA6849-58A0-4906-9D6F-DFCCB2B89620}" type="slidenum">
              <a:rPr lang="en-US" altLang="en-US" sz="1400">
                <a:latin typeface="Tahoma" panose="020B0604030504040204" pitchFamily="34" charset="0"/>
              </a:rPr>
              <a:pPr algn="r"/>
              <a:t>7</a:t>
            </a:fld>
            <a:endParaRPr lang="en-US" altLang="en-US" sz="1400">
              <a:latin typeface="Tahoma" panose="020B0604030504040204" pitchFamily="34" charset="0"/>
            </a:endParaRPr>
          </a:p>
        </p:txBody>
      </p:sp>
      <p:pic>
        <p:nvPicPr>
          <p:cNvPr id="3" name="Picture 2" descr="A close up of a logo&#10;&#10;Description generated with high confidence">
            <a:extLst>
              <a:ext uri="{FF2B5EF4-FFF2-40B4-BE49-F238E27FC236}">
                <a16:creationId xmlns:a16="http://schemas.microsoft.com/office/drawing/2014/main" id="{52A4C4F0-81A8-41B0-9445-02B53AE6888C}"/>
              </a:ext>
            </a:extLst>
          </p:cNvPr>
          <p:cNvPicPr>
            <a:picLocks noChangeAspect="1"/>
          </p:cNvPicPr>
          <p:nvPr/>
        </p:nvPicPr>
        <p:blipFill>
          <a:blip r:embed="rId2"/>
          <a:stretch>
            <a:fillRect/>
          </a:stretch>
        </p:blipFill>
        <p:spPr>
          <a:xfrm>
            <a:off x="8421329" y="2161503"/>
            <a:ext cx="1575314" cy="1575314"/>
          </a:xfrm>
          <a:prstGeom prst="rect">
            <a:avLst/>
          </a:prstGeom>
        </p:spPr>
      </p:pic>
    </p:spTree>
    <p:extLst>
      <p:ext uri="{BB962C8B-B14F-4D97-AF65-F5344CB8AC3E}">
        <p14:creationId xmlns:p14="http://schemas.microsoft.com/office/powerpoint/2010/main" val="230695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0 L 0 0.25 E"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91B870D-449C-4FB2-8823-B70F70110D39}"/>
              </a:ext>
            </a:extLst>
          </p:cNvPr>
          <p:cNvSpPr>
            <a:spLocks noGrp="1" noChangeArrowheads="1"/>
          </p:cNvSpPr>
          <p:nvPr>
            <p:ph type="title"/>
          </p:nvPr>
        </p:nvSpPr>
        <p:spPr>
          <a:xfrm>
            <a:off x="2219325" y="560388"/>
            <a:ext cx="7753350" cy="1044575"/>
          </a:xfrm>
          <a:solidFill>
            <a:schemeClr val="accent2">
              <a:lumMod val="60000"/>
              <a:lumOff val="40000"/>
            </a:schemeClr>
          </a:solidFill>
        </p:spPr>
        <p:txBody>
          <a:bodyPr anchor="b"/>
          <a:lstStyle/>
          <a:p>
            <a:pPr algn="ctr"/>
            <a:r>
              <a:rPr lang="en-US" altLang="en-US" dirty="0"/>
              <a:t>Requirements - Final Task</a:t>
            </a:r>
          </a:p>
        </p:txBody>
      </p:sp>
      <p:pic>
        <p:nvPicPr>
          <p:cNvPr id="3" name="Content Placeholder 2">
            <a:extLst>
              <a:ext uri="{FF2B5EF4-FFF2-40B4-BE49-F238E27FC236}">
                <a16:creationId xmlns:a16="http://schemas.microsoft.com/office/drawing/2014/main" id="{6F923D2A-B7EA-4AF4-9058-0C3880D4F18F}"/>
              </a:ext>
            </a:extLst>
          </p:cNvPr>
          <p:cNvPicPr>
            <a:picLocks noGrp="1" noChangeAspect="1"/>
          </p:cNvPicPr>
          <p:nvPr>
            <p:ph sz="half" idx="1"/>
          </p:nvPr>
        </p:nvPicPr>
        <p:blipFill>
          <a:blip r:embed="rId2"/>
          <a:stretch>
            <a:fillRect/>
          </a:stretch>
        </p:blipFill>
        <p:spPr>
          <a:xfrm>
            <a:off x="1720850" y="2032794"/>
            <a:ext cx="2737943" cy="3881437"/>
          </a:xfrm>
          <a:solidFill>
            <a:schemeClr val="accent2">
              <a:lumMod val="20000"/>
              <a:lumOff val="80000"/>
            </a:schemeClr>
          </a:solidFill>
        </p:spPr>
      </p:pic>
      <p:sp>
        <p:nvSpPr>
          <p:cNvPr id="6150" name="Rectangle 6">
            <a:extLst>
              <a:ext uri="{FF2B5EF4-FFF2-40B4-BE49-F238E27FC236}">
                <a16:creationId xmlns:a16="http://schemas.microsoft.com/office/drawing/2014/main" id="{A647E621-A006-4DB5-A4B0-135AE5DAC656}"/>
              </a:ext>
            </a:extLst>
          </p:cNvPr>
          <p:cNvSpPr>
            <a:spLocks noGrp="1" noChangeArrowheads="1"/>
          </p:cNvSpPr>
          <p:nvPr>
            <p:ph sz="half" idx="2"/>
          </p:nvPr>
        </p:nvSpPr>
        <p:spPr>
          <a:xfrm>
            <a:off x="5613400" y="2032794"/>
            <a:ext cx="4857750" cy="3881437"/>
          </a:xfrm>
          <a:solidFill>
            <a:schemeClr val="accent2">
              <a:lumMod val="20000"/>
              <a:lumOff val="80000"/>
            </a:schemeClr>
          </a:solidFill>
        </p:spPr>
        <p:txBody>
          <a:bodyPr>
            <a:normAutofit/>
          </a:bodyPr>
          <a:lstStyle/>
          <a:p>
            <a:r>
              <a:rPr lang="en-US" altLang="en-US" sz="3200" dirty="0"/>
              <a:t>Raise a flagpole:</a:t>
            </a:r>
          </a:p>
          <a:p>
            <a:pPr lvl="1"/>
            <a:r>
              <a:rPr lang="en-US" altLang="en-US" sz="2800" dirty="0"/>
              <a:t>With rectangular flag that is at least 5 cm x 10 cm. </a:t>
            </a:r>
          </a:p>
          <a:p>
            <a:pPr lvl="1"/>
            <a:r>
              <a:rPr lang="en-US" altLang="en-US" sz="2800" dirty="0"/>
              <a:t>The bottom of the flag must be at least 30 cm higher than all original parts of the device.</a:t>
            </a:r>
            <a:endParaRPr lang="en-GB" altLang="en-US" sz="2800" dirty="0"/>
          </a:p>
        </p:txBody>
      </p:sp>
      <p:sp>
        <p:nvSpPr>
          <p:cNvPr id="6148" name="Slide Number Placeholder 3">
            <a:extLst>
              <a:ext uri="{FF2B5EF4-FFF2-40B4-BE49-F238E27FC236}">
                <a16:creationId xmlns:a16="http://schemas.microsoft.com/office/drawing/2014/main" id="{6F72401C-2313-4B8C-BB9A-803E2B063215}"/>
              </a:ext>
            </a:extLst>
          </p:cNvPr>
          <p:cNvSpPr txBox="1">
            <a:spLocks noGrp="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128A7DF4-6A4A-48B5-9832-59D79DFB3137}" type="slidenum">
              <a:rPr lang="en-US" altLang="en-US" sz="1400">
                <a:latin typeface="Tahoma" panose="020B0604030504040204" pitchFamily="34" charset="0"/>
              </a:rPr>
              <a:pPr algn="r"/>
              <a:t>8</a:t>
            </a:fld>
            <a:endParaRPr lang="en-US" altLang="en-US" sz="1400">
              <a:latin typeface="Tahoma" panose="020B0604030504040204" pitchFamily="34" charset="0"/>
            </a:endParaRPr>
          </a:p>
        </p:txBody>
      </p:sp>
    </p:spTree>
    <p:extLst>
      <p:ext uri="{BB962C8B-B14F-4D97-AF65-F5344CB8AC3E}">
        <p14:creationId xmlns:p14="http://schemas.microsoft.com/office/powerpoint/2010/main" val="1729029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F38A19A-5A8E-4095-B7E4-2129818513FF}"/>
              </a:ext>
            </a:extLst>
          </p:cNvPr>
          <p:cNvSpPr>
            <a:spLocks noGrp="1"/>
          </p:cNvSpPr>
          <p:nvPr>
            <p:ph type="title" idx="4294967295"/>
          </p:nvPr>
        </p:nvSpPr>
        <p:spPr>
          <a:xfrm>
            <a:off x="1983581" y="630237"/>
            <a:ext cx="8212138" cy="963613"/>
          </a:xfrm>
          <a:solidFill>
            <a:schemeClr val="accent2">
              <a:lumMod val="60000"/>
              <a:lumOff val="40000"/>
            </a:schemeClr>
          </a:solidFill>
        </p:spPr>
        <p:txBody>
          <a:bodyPr anchor="b">
            <a:normAutofit fontScale="90000"/>
          </a:bodyPr>
          <a:lstStyle/>
          <a:p>
            <a:pPr algn="ctr"/>
            <a:br>
              <a:rPr lang="en-US" altLang="en-US" dirty="0"/>
            </a:br>
            <a:r>
              <a:rPr lang="en-US" altLang="en-US" dirty="0"/>
              <a:t>Device Operation - Timing</a:t>
            </a:r>
          </a:p>
        </p:txBody>
      </p:sp>
      <p:sp>
        <p:nvSpPr>
          <p:cNvPr id="12291" name="Content Placeholder 2">
            <a:extLst>
              <a:ext uri="{FF2B5EF4-FFF2-40B4-BE49-F238E27FC236}">
                <a16:creationId xmlns:a16="http://schemas.microsoft.com/office/drawing/2014/main" id="{B9D1F425-0BF0-4AF0-8D1C-DCC01DBADC89}"/>
              </a:ext>
            </a:extLst>
          </p:cNvPr>
          <p:cNvSpPr>
            <a:spLocks noGrp="1"/>
          </p:cNvSpPr>
          <p:nvPr>
            <p:ph idx="4294967295"/>
          </p:nvPr>
        </p:nvSpPr>
        <p:spPr>
          <a:xfrm>
            <a:off x="1708150" y="1990725"/>
            <a:ext cx="8763000" cy="4114800"/>
          </a:xfrm>
          <a:solidFill>
            <a:schemeClr val="accent2">
              <a:lumMod val="20000"/>
              <a:lumOff val="80000"/>
            </a:schemeClr>
          </a:solidFill>
        </p:spPr>
        <p:txBody>
          <a:bodyPr>
            <a:normAutofit/>
          </a:bodyPr>
          <a:lstStyle/>
          <a:p>
            <a:r>
              <a:rPr lang="en-US" altLang="en-US" sz="2800" dirty="0"/>
              <a:t>Timing begins when ball dropped into device to start.</a:t>
            </a:r>
          </a:p>
          <a:p>
            <a:r>
              <a:rPr lang="en-US" altLang="en-US" sz="2800" dirty="0"/>
              <a:t>Clock does not stop until maximum time limit of 3 minutes.</a:t>
            </a:r>
          </a:p>
          <a:p>
            <a:r>
              <a:rPr lang="en-US" altLang="en-US" sz="2800" dirty="0"/>
              <a:t>Tasks completed after 3 minutes will not be allowed.</a:t>
            </a:r>
          </a:p>
          <a:p>
            <a:r>
              <a:rPr lang="en-US" altLang="en-US" sz="2800" dirty="0"/>
              <a:t>Timing stops when:</a:t>
            </a:r>
          </a:p>
          <a:p>
            <a:pPr lvl="1"/>
            <a:r>
              <a:rPr lang="en-US" altLang="en-US" sz="2400" dirty="0"/>
              <a:t>Device fails to operate;</a:t>
            </a:r>
          </a:p>
          <a:p>
            <a:pPr lvl="1"/>
            <a:r>
              <a:rPr lang="en-US" altLang="en-US" dirty="0"/>
              <a:t>D</a:t>
            </a:r>
            <a:r>
              <a:rPr lang="en-US" altLang="en-US" sz="2400" dirty="0"/>
              <a:t>evice completes final task;</a:t>
            </a:r>
          </a:p>
          <a:p>
            <a:pPr lvl="1"/>
            <a:r>
              <a:rPr lang="en-US" altLang="en-US" sz="2400" dirty="0"/>
              <a:t>3 minutes have elapsed.</a:t>
            </a:r>
          </a:p>
          <a:p>
            <a:endParaRPr lang="en-US" altLang="en-US" dirty="0"/>
          </a:p>
        </p:txBody>
      </p:sp>
      <p:sp>
        <p:nvSpPr>
          <p:cNvPr id="12292" name="Slide Number Placeholder 3">
            <a:extLst>
              <a:ext uri="{FF2B5EF4-FFF2-40B4-BE49-F238E27FC236}">
                <a16:creationId xmlns:a16="http://schemas.microsoft.com/office/drawing/2014/main" id="{5CF00B9F-AB55-4718-8C9E-2CD9D9834791}"/>
              </a:ext>
            </a:extLst>
          </p:cNvPr>
          <p:cNvSpPr txBox="1">
            <a:spLocks noGrp="1"/>
          </p:cNvSpPr>
          <p:nvPr/>
        </p:nvSpPr>
        <p:spPr bwMode="auto">
          <a:xfrm>
            <a:off x="8566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B74C00ED-136D-436D-BA8F-EECCDDBCDD07}" type="slidenum">
              <a:rPr lang="en-US" altLang="en-US" sz="1400">
                <a:latin typeface="Tahoma" panose="020B0604030504040204" pitchFamily="34" charset="0"/>
              </a:rPr>
              <a:pPr algn="r"/>
              <a:t>9</a:t>
            </a:fld>
            <a:endParaRPr lang="en-US" altLang="en-US" sz="1400">
              <a:latin typeface="Tahoma" panose="020B0604030504040204" pitchFamily="34" charset="0"/>
            </a:endParaRPr>
          </a:p>
        </p:txBody>
      </p:sp>
    </p:spTree>
    <p:extLst>
      <p:ext uri="{BB962C8B-B14F-4D97-AF65-F5344CB8AC3E}">
        <p14:creationId xmlns:p14="http://schemas.microsoft.com/office/powerpoint/2010/main" val="3054752472"/>
      </p:ext>
    </p:extLst>
  </p:cSld>
  <p:clrMapOvr>
    <a:masterClrMapping/>
  </p:clrMapOvr>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1302</TotalTime>
  <Words>1444</Words>
  <Application>Microsoft Office PowerPoint</Application>
  <PresentationFormat>Widescreen</PresentationFormat>
  <Paragraphs>197</Paragraphs>
  <Slides>28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Tahoma</vt:lpstr>
      <vt:lpstr>Times New Roman</vt:lpstr>
      <vt:lpstr>Wingdings</vt:lpstr>
      <vt:lpstr>Office Theme</vt:lpstr>
      <vt:lpstr>KS2 Cross-curricular Task</vt:lpstr>
      <vt:lpstr>Year 3 &amp; 4 WORKING SCIENTIFICALLY</vt:lpstr>
      <vt:lpstr>Year 3 &amp; 4 WORKING SCIENTIFICALLY</vt:lpstr>
      <vt:lpstr>PowerPoint Presentation</vt:lpstr>
      <vt:lpstr>What is Mission Possible?</vt:lpstr>
      <vt:lpstr>Requirements</vt:lpstr>
      <vt:lpstr>Requirements - Start Task</vt:lpstr>
      <vt:lpstr>Requirements - Final Task</vt:lpstr>
      <vt:lpstr> Device Operation - Timing</vt:lpstr>
      <vt:lpstr>Tips</vt:lpstr>
      <vt:lpstr>Judging will be based on 100 points scoring system:</vt:lpstr>
      <vt:lpstr>PowerPoint Presentation</vt:lpstr>
      <vt:lpstr>LORIC</vt:lpstr>
      <vt:lpstr>Developing Communication Skills</vt:lpstr>
      <vt:lpstr>PowerPoint Presentation</vt:lpstr>
      <vt:lpstr>PowerPoint Presentation</vt:lpstr>
      <vt:lpstr>PowerPoint Presentation</vt:lpstr>
      <vt:lpstr>PowerPoint Presentation</vt:lpstr>
      <vt:lpstr>PowerPoint Presentation</vt:lpstr>
      <vt:lpstr>PowerPoint Presentation</vt:lpstr>
      <vt:lpstr>LORIC</vt:lpstr>
      <vt:lpstr>Developing Organisation Skills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Across the Curriculum</dc:title>
  <dc:creator>phillippa headlam</dc:creator>
  <cp:lastModifiedBy>Kathryn Evans</cp:lastModifiedBy>
  <cp:revision>149</cp:revision>
  <cp:lastPrinted>2017-10-20T07:56:41Z</cp:lastPrinted>
  <dcterms:created xsi:type="dcterms:W3CDTF">2017-08-10T09:35:03Z</dcterms:created>
  <dcterms:modified xsi:type="dcterms:W3CDTF">2020-03-20T10:32:48Z</dcterms:modified>
</cp:coreProperties>
</file>