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39" r:id="rId2"/>
    <p:sldId id="533" r:id="rId3"/>
    <p:sldId id="329" r:id="rId4"/>
    <p:sldId id="306" r:id="rId5"/>
    <p:sldId id="594" r:id="rId6"/>
    <p:sldId id="527" r:id="rId7"/>
    <p:sldId id="528" r:id="rId8"/>
    <p:sldId id="529" r:id="rId9"/>
    <p:sldId id="334" r:id="rId10"/>
    <p:sldId id="293" r:id="rId11"/>
    <p:sldId id="60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14810-7C6E-4710-9083-28AC5BA282A3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D1259-21AE-4141-A41A-EFA81831F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253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F06E3C93-CBC5-49F8-BF49-66147EBA9D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FECE85-8653-4F06-8A03-B943F7B1F8C5}" type="slidenum">
              <a:rPr lang="en-GB" altLang="en-US">
                <a:latin typeface="Times New Roman" panose="02020603050405020304" pitchFamily="18" charset="0"/>
              </a:rPr>
              <a:pPr eaLnBrk="1" hangingPunct="1"/>
              <a:t>3</a:t>
            </a:fld>
            <a:endParaRPr lang="en-GB" altLang="en-US">
              <a:latin typeface="Times New Roman" panose="02020603050405020304" pitchFamily="18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3283310D-6C84-46C3-9E73-86C9DD3970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458B4BD3-7F23-42E6-A2B6-9A22BCA6B4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317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AD1D70-DE80-4C79-A9B3-89420E3E3B0A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167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1D51F1-B065-4234-96B8-76C3B6C96F78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963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C7F02-879E-4B20-8D39-3D351039A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966E1B-68BF-472C-B65E-76ED4E823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5808F-5A0C-47B4-A95E-00A99B20F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7F4C-207C-4CFF-AD54-1F457A098766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F46AD-6F82-434B-929B-805A18F88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39581-C197-4453-B299-C6178109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4D53-54C0-4549-8E27-F77A7EF7E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683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F950E-6760-4C5B-9AB6-CFF51AFCA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AFF583-F19E-4907-99BD-7F2CB3BA9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CA8D6-6EB4-4A38-8AB2-81EFF0FA3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7F4C-207C-4CFF-AD54-1F457A098766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BB88E-684C-477C-90E3-C84A85A7B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44353-3780-4505-9387-E3AE52F78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4D53-54C0-4549-8E27-F77A7EF7E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6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A4EB13-041C-4826-B8FA-BCC0E11B13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7CB109-F306-4FFC-B0CF-460A13EF5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74AC0-D135-48BE-8E21-11B1B960D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7F4C-207C-4CFF-AD54-1F457A098766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8E0E2-5F77-4B22-A709-E073EC304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27D23-E5C0-4991-95AC-596F0BBD8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4D53-54C0-4549-8E27-F77A7EF7E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091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76917" y="2017713"/>
            <a:ext cx="103632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CD915F94-2880-4A60-B1A6-0CAC97FC2C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817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1CC77-0652-40AE-A62B-B69F3FE2E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207A6-3290-4503-A00C-7B8F89381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DF37C-DDAC-432A-978B-8746CCB9A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7F4C-207C-4CFF-AD54-1F457A098766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9CDC4-483E-4F5D-8A45-1E6113ACD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C625D-BA96-4D43-92BE-6A80A62C2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4D53-54C0-4549-8E27-F77A7EF7E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14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400AE-EE08-457F-B798-2EE5B9611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1C588-B286-4507-8DD6-F66EDD616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331E9-CB05-4482-BFC0-4B38DE76B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7F4C-207C-4CFF-AD54-1F457A098766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28969-6983-4590-BBEF-03B12D8F1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37F39-FFB5-48F5-9CA7-95C99595F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4D53-54C0-4549-8E27-F77A7EF7E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11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5881E-38CD-48ED-B88A-85EF461B7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4543A-CD17-41EE-B90E-F748F492FF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E0D8E-57FF-4D2A-BE29-FCD167EEB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09E37-20C9-48C1-8BC5-1267A29C7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7F4C-207C-4CFF-AD54-1F457A098766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F7C5B-559A-43C8-BB7B-D3ED3AB32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E65BE-7FD2-4D9E-9765-3135DEBCB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4D53-54C0-4549-8E27-F77A7EF7E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97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7E1C5-9802-4B0D-B4E8-47242D793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50258-05F3-45E0-BC4E-22DAA3A58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6F8481-1929-4799-98B6-795C17F6D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09DCA1-AEAC-4C4C-972D-24BDBB21F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A72C2-FBC9-4FE3-BDB9-0B6BCEAA7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303067-2EC0-40BE-BC39-2E63451EC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7F4C-207C-4CFF-AD54-1F457A098766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7167C1-6D76-4974-A5B1-E35F9E9F5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D81AA5-35EA-441F-824F-D7C317944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4D53-54C0-4549-8E27-F77A7EF7E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73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B7AE-0D7F-437C-A006-B41C9B2CD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9053A2-98D2-4D94-94A9-739C66E67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7F4C-207C-4CFF-AD54-1F457A098766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804E4F-78A6-456B-BE8A-619A0F62D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82CE13-7211-4CA9-81E6-C9A179801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4D53-54C0-4549-8E27-F77A7EF7E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119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A97FC9-04E4-4F66-9F3A-F0D951B94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7F4C-207C-4CFF-AD54-1F457A098766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EA6891-4A4C-47DC-83D2-B1C5953B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9F710-E1CD-41E1-8DE3-6EE143AD0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4D53-54C0-4549-8E27-F77A7EF7E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940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2C53-C4F6-4A4E-BDDF-2AE3EEAE5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A5C2D-F555-43DC-A636-156261AB0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3C4270-B617-4AEC-BACB-BFAE4EAD2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80421-F10A-4332-8C45-95FD5A4BC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7F4C-207C-4CFF-AD54-1F457A098766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90B24-E75D-412C-A4BD-280486054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18CBC-0352-4A77-AC8D-F8C4E7E8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4D53-54C0-4549-8E27-F77A7EF7E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81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C28B9-1C33-4F83-BF9F-63570FD04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D91B15-E260-4139-AE0E-455DCFA1BC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646A5C-EA0A-402A-8AF5-430CAE011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E5F9AC-7254-4EAE-B88A-21ABDF037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7F4C-207C-4CFF-AD54-1F457A098766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B221A-4E7D-4BC1-9542-0BCDD437E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2C981-C90A-45C4-AF6A-89384CE7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4D53-54C0-4549-8E27-F77A7EF7E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40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4EAD14-FDC4-4DDE-8FE3-39E9C4137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97001-8E8F-4AF1-A8B8-D0C2FF53D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9E619-68DE-4C70-9003-97C243B1D8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D7F4C-207C-4CFF-AD54-1F457A098766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C0ED2-8FD4-4776-9F5B-E4277A0EC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11E6C-8783-451F-99B2-5DE133548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04D53-54C0-4549-8E27-F77A7EF7E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78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media.giphy.com/media/Rh498Uel6VSQo/giphy.gif" TargetMode="External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Eg64S0DhAaI" TargetMode="External"/><Relationship Id="rId5" Type="http://schemas.openxmlformats.org/officeDocument/2006/relationships/hyperlink" Target="https://www.youtube.com/watch?v=d6O4oAC1mVE" TargetMode="External"/><Relationship Id="rId4" Type="http://schemas.openxmlformats.org/officeDocument/2006/relationships/hyperlink" Target="https://thefamilypalate.com/wp-content/uploads/2016/08/biore-baking-soda-cleanser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F1C5D-BC2D-40CF-B4CF-A47ACB504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91939"/>
            <a:ext cx="9144000" cy="2387600"/>
          </a:xfrm>
        </p:spPr>
        <p:txBody>
          <a:bodyPr/>
          <a:lstStyle/>
          <a:p>
            <a:r>
              <a:rPr lang="en-GB" dirty="0"/>
              <a:t>Home Learning Year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083235-6FE0-4F6D-903F-5E2FBAECB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9355" y="2920903"/>
            <a:ext cx="9144000" cy="1655762"/>
          </a:xfrm>
        </p:spPr>
        <p:txBody>
          <a:bodyPr/>
          <a:lstStyle/>
          <a:p>
            <a:r>
              <a:rPr lang="en-GB" dirty="0"/>
              <a:t>A selection of Show Me tasks: Science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CC8456-42E4-408C-B4B1-CAB5AAFAD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21" y="4429919"/>
            <a:ext cx="2883557" cy="193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0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9619" y="1074262"/>
            <a:ext cx="7400163" cy="576397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en-GB" sz="2400" dirty="0"/>
              <a:t>Can you sort these changes into reversible or irreversible?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3F2A530-3C3C-4B9C-B62F-384BB6D99840}"/>
              </a:ext>
            </a:extLst>
          </p:cNvPr>
          <p:cNvSpPr txBox="1">
            <a:spLocks/>
          </p:cNvSpPr>
          <p:nvPr/>
        </p:nvSpPr>
        <p:spPr>
          <a:xfrm>
            <a:off x="2759242" y="386130"/>
            <a:ext cx="7220922" cy="576396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/>
              <a:t>3g. I can identify if a change is reversible or irreversible.</a:t>
            </a:r>
            <a:endParaRPr lang="en-GB" sz="2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DF87FEF-BD39-47AA-A5B4-CF522D2969C3}"/>
              </a:ext>
            </a:extLst>
          </p:cNvPr>
          <p:cNvGrpSpPr/>
          <p:nvPr/>
        </p:nvGrpSpPr>
        <p:grpSpPr>
          <a:xfrm>
            <a:off x="271394" y="148481"/>
            <a:ext cx="11586518" cy="1371791"/>
            <a:chOff x="271394" y="148481"/>
            <a:chExt cx="11586518" cy="137179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40CB349-C265-4604-8FFC-EE53F3594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420" y="386130"/>
              <a:ext cx="896492" cy="89649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0DF4980-ED2B-40D2-8008-A171FA52C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94" y="148481"/>
              <a:ext cx="981212" cy="1371791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7883CC2-5FA8-4058-85EE-558EB322C136}"/>
              </a:ext>
            </a:extLst>
          </p:cNvPr>
          <p:cNvSpPr txBox="1"/>
          <p:nvPr/>
        </p:nvSpPr>
        <p:spPr>
          <a:xfrm>
            <a:off x="1620631" y="1902602"/>
            <a:ext cx="1678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Striking a match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42189D-4C42-4D06-826E-7479385A3A8C}"/>
              </a:ext>
            </a:extLst>
          </p:cNvPr>
          <p:cNvSpPr txBox="1"/>
          <p:nvPr/>
        </p:nvSpPr>
        <p:spPr>
          <a:xfrm>
            <a:off x="3966986" y="1990978"/>
            <a:ext cx="1678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Evaporation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CC4606-F825-43DE-BCBE-75F577D2C523}"/>
              </a:ext>
            </a:extLst>
          </p:cNvPr>
          <p:cNvSpPr txBox="1"/>
          <p:nvPr/>
        </p:nvSpPr>
        <p:spPr>
          <a:xfrm>
            <a:off x="6369702" y="1967344"/>
            <a:ext cx="1678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Car rusting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B6262C-846C-41B9-9493-B45EFD5E7934}"/>
              </a:ext>
            </a:extLst>
          </p:cNvPr>
          <p:cNvSpPr txBox="1"/>
          <p:nvPr/>
        </p:nvSpPr>
        <p:spPr>
          <a:xfrm>
            <a:off x="8855013" y="1900679"/>
            <a:ext cx="1678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Cutting paper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1A80C0-7752-4199-A4EF-B25B0F0C5A16}"/>
              </a:ext>
            </a:extLst>
          </p:cNvPr>
          <p:cNvSpPr txBox="1"/>
          <p:nvPr/>
        </p:nvSpPr>
        <p:spPr>
          <a:xfrm>
            <a:off x="3818609" y="3381004"/>
            <a:ext cx="1826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Making a salt solution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B8D1CC-8BBD-4FF3-8328-D87A0CCCC1E5}"/>
              </a:ext>
            </a:extLst>
          </p:cNvPr>
          <p:cNvSpPr txBox="1"/>
          <p:nvPr/>
        </p:nvSpPr>
        <p:spPr>
          <a:xfrm>
            <a:off x="6514179" y="3334838"/>
            <a:ext cx="1678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Freezing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BBE1B3-487C-429E-95E1-7F00E527EDA2}"/>
              </a:ext>
            </a:extLst>
          </p:cNvPr>
          <p:cNvSpPr txBox="1"/>
          <p:nvPr/>
        </p:nvSpPr>
        <p:spPr>
          <a:xfrm>
            <a:off x="1772847" y="3388217"/>
            <a:ext cx="1678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Baking bread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96BA87-0E39-43EC-B71E-340DDB433056}"/>
              </a:ext>
            </a:extLst>
          </p:cNvPr>
          <p:cNvSpPr txBox="1"/>
          <p:nvPr/>
        </p:nvSpPr>
        <p:spPr>
          <a:xfrm>
            <a:off x="1394752" y="4661830"/>
            <a:ext cx="1678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Crushing a can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FB606A-1F2E-4FDA-8FF2-AD3480202C05}"/>
              </a:ext>
            </a:extLst>
          </p:cNvPr>
          <p:cNvSpPr txBox="1"/>
          <p:nvPr/>
        </p:nvSpPr>
        <p:spPr>
          <a:xfrm>
            <a:off x="8982670" y="3103491"/>
            <a:ext cx="1678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Melting chocolate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D1412C-19CF-45BB-9C7B-95E76DFEC7EA}"/>
              </a:ext>
            </a:extLst>
          </p:cNvPr>
          <p:cNvSpPr txBox="1"/>
          <p:nvPr/>
        </p:nvSpPr>
        <p:spPr>
          <a:xfrm>
            <a:off x="4186771" y="4648333"/>
            <a:ext cx="1678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Popping popcorn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52A3DD-A6D7-422D-B066-11C4A2AF6A30}"/>
              </a:ext>
            </a:extLst>
          </p:cNvPr>
          <p:cNvSpPr txBox="1"/>
          <p:nvPr/>
        </p:nvSpPr>
        <p:spPr>
          <a:xfrm>
            <a:off x="6204722" y="4585862"/>
            <a:ext cx="1909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Boiling water in a kettle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8A1173-2688-4EC0-B981-FA2A94F48391}"/>
              </a:ext>
            </a:extLst>
          </p:cNvPr>
          <p:cNvSpPr txBox="1"/>
          <p:nvPr/>
        </p:nvSpPr>
        <p:spPr>
          <a:xfrm>
            <a:off x="8914990" y="4582750"/>
            <a:ext cx="1678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Burning a candle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F52CC85-FEED-4D38-AA64-2D4628642429}"/>
              </a:ext>
            </a:extLst>
          </p:cNvPr>
          <p:cNvSpPr/>
          <p:nvPr/>
        </p:nvSpPr>
        <p:spPr>
          <a:xfrm>
            <a:off x="3700605" y="6083092"/>
            <a:ext cx="5338193" cy="461665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All changes in state are physical changes.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4D109E-28F7-4A87-A4F7-E02B7B0A07C4}"/>
              </a:ext>
            </a:extLst>
          </p:cNvPr>
          <p:cNvSpPr/>
          <p:nvPr/>
        </p:nvSpPr>
        <p:spPr>
          <a:xfrm rot="19345845">
            <a:off x="3566997" y="1936433"/>
            <a:ext cx="23853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Reversible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7283FB6-8B0A-4EC5-BAA5-C2E1984EE21B}"/>
              </a:ext>
            </a:extLst>
          </p:cNvPr>
          <p:cNvSpPr/>
          <p:nvPr/>
        </p:nvSpPr>
        <p:spPr>
          <a:xfrm rot="19345845">
            <a:off x="1204915" y="1979654"/>
            <a:ext cx="26003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Irreversible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77FAA6-0C40-4ED3-879A-DD1CEAF8418F}"/>
              </a:ext>
            </a:extLst>
          </p:cNvPr>
          <p:cNvSpPr/>
          <p:nvPr/>
        </p:nvSpPr>
        <p:spPr>
          <a:xfrm rot="19345845">
            <a:off x="3585580" y="4644305"/>
            <a:ext cx="26003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Irreversible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6D3233D-6FB6-4B01-97DB-DA24E25DB7C8}"/>
              </a:ext>
            </a:extLst>
          </p:cNvPr>
          <p:cNvSpPr/>
          <p:nvPr/>
        </p:nvSpPr>
        <p:spPr>
          <a:xfrm rot="19345845">
            <a:off x="1092904" y="3350725"/>
            <a:ext cx="26003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Irreversible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A903D3B-2D77-45BA-8772-A51E033F90BE}"/>
              </a:ext>
            </a:extLst>
          </p:cNvPr>
          <p:cNvSpPr/>
          <p:nvPr/>
        </p:nvSpPr>
        <p:spPr>
          <a:xfrm rot="19345845">
            <a:off x="8448323" y="2024520"/>
            <a:ext cx="26003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Irreversible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4421346-35A6-4CE3-B50F-2A4B476F7F4D}"/>
              </a:ext>
            </a:extLst>
          </p:cNvPr>
          <p:cNvSpPr/>
          <p:nvPr/>
        </p:nvSpPr>
        <p:spPr>
          <a:xfrm rot="19345845">
            <a:off x="5996517" y="2005922"/>
            <a:ext cx="26003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Irreversible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174CA28-EFA5-42B5-9B3A-AE0A69D8770F}"/>
              </a:ext>
            </a:extLst>
          </p:cNvPr>
          <p:cNvSpPr/>
          <p:nvPr/>
        </p:nvSpPr>
        <p:spPr>
          <a:xfrm rot="19345845">
            <a:off x="8521801" y="4613650"/>
            <a:ext cx="26003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Irreversible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F21C4C3-B7CC-4A2C-90CE-5D3B902138ED}"/>
              </a:ext>
            </a:extLst>
          </p:cNvPr>
          <p:cNvSpPr/>
          <p:nvPr/>
        </p:nvSpPr>
        <p:spPr>
          <a:xfrm rot="19345845">
            <a:off x="6144079" y="3125041"/>
            <a:ext cx="23853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Reversible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C7AD589-4E02-4814-82DF-996C528D723C}"/>
              </a:ext>
            </a:extLst>
          </p:cNvPr>
          <p:cNvSpPr/>
          <p:nvPr/>
        </p:nvSpPr>
        <p:spPr>
          <a:xfrm rot="19345845">
            <a:off x="3539392" y="3360508"/>
            <a:ext cx="23853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Reversible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48782B1-CEAE-41EF-9F56-AB19C84D0142}"/>
              </a:ext>
            </a:extLst>
          </p:cNvPr>
          <p:cNvSpPr/>
          <p:nvPr/>
        </p:nvSpPr>
        <p:spPr>
          <a:xfrm rot="19345845">
            <a:off x="5990949" y="4548126"/>
            <a:ext cx="23853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Reversible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CD69E06-28D6-4AC6-A825-874FBC01FB38}"/>
              </a:ext>
            </a:extLst>
          </p:cNvPr>
          <p:cNvSpPr/>
          <p:nvPr/>
        </p:nvSpPr>
        <p:spPr>
          <a:xfrm rot="19345845">
            <a:off x="948771" y="4817510"/>
            <a:ext cx="23853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Reversible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1B8C24E-06AA-4A51-8BC4-54D10D06A9EA}"/>
              </a:ext>
            </a:extLst>
          </p:cNvPr>
          <p:cNvSpPr/>
          <p:nvPr/>
        </p:nvSpPr>
        <p:spPr>
          <a:xfrm rot="19345845">
            <a:off x="8761434" y="3052930"/>
            <a:ext cx="23853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Reversible</a:t>
            </a:r>
          </a:p>
        </p:txBody>
      </p:sp>
    </p:spTree>
    <p:extLst>
      <p:ext uri="{BB962C8B-B14F-4D97-AF65-F5344CB8AC3E}">
        <p14:creationId xmlns:p14="http://schemas.microsoft.com/office/powerpoint/2010/main" val="230685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A739F82-C57B-4AE5-BAC0-E083AE60B9B4}"/>
              </a:ext>
            </a:extLst>
          </p:cNvPr>
          <p:cNvSpPr txBox="1">
            <a:spLocks/>
          </p:cNvSpPr>
          <p:nvPr/>
        </p:nvSpPr>
        <p:spPr>
          <a:xfrm>
            <a:off x="2676115" y="222433"/>
            <a:ext cx="7251032" cy="720775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/>
              <a:t>3h,i,j. I can separate mixtures using filtering, sieving and evaporating.</a:t>
            </a:r>
            <a:endParaRPr lang="en-GB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30369D-5BBE-4FD2-8AB5-D47BA419DB16}"/>
              </a:ext>
            </a:extLst>
          </p:cNvPr>
          <p:cNvGrpSpPr/>
          <p:nvPr/>
        </p:nvGrpSpPr>
        <p:grpSpPr>
          <a:xfrm>
            <a:off x="271394" y="148481"/>
            <a:ext cx="11586518" cy="1371791"/>
            <a:chOff x="271394" y="148481"/>
            <a:chExt cx="11586518" cy="137179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19775D0-3F7C-4E61-848C-885E4FFA2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420" y="386130"/>
              <a:ext cx="896492" cy="89649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3281F3-5A86-41C6-9E46-D94E5A881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94" y="148481"/>
              <a:ext cx="981212" cy="1371791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2EA39A6-2FEB-4A62-8C8C-CB635E571D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635" y="1282622"/>
            <a:ext cx="4195417" cy="41954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A6F256-2AA5-41AE-976C-29F5BC683E79}"/>
              </a:ext>
            </a:extLst>
          </p:cNvPr>
          <p:cNvSpPr txBox="1"/>
          <p:nvPr/>
        </p:nvSpPr>
        <p:spPr>
          <a:xfrm>
            <a:off x="1408523" y="2539881"/>
            <a:ext cx="4195416" cy="230832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You are stranded on desert island surrounded by sea water. 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How could you separate a mixture of sand salt and water to get drinking water?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585680-61E0-4CC7-8D86-80DFB5D81E23}"/>
              </a:ext>
            </a:extLst>
          </p:cNvPr>
          <p:cNvSpPr txBox="1"/>
          <p:nvPr/>
        </p:nvSpPr>
        <p:spPr>
          <a:xfrm>
            <a:off x="1720948" y="6062117"/>
            <a:ext cx="8750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Clue: Remember your water cycle from Year 4!</a:t>
            </a:r>
          </a:p>
        </p:txBody>
      </p:sp>
    </p:spTree>
    <p:extLst>
      <p:ext uri="{BB962C8B-B14F-4D97-AF65-F5344CB8AC3E}">
        <p14:creationId xmlns:p14="http://schemas.microsoft.com/office/powerpoint/2010/main" val="1154882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DF1A57D-AEF2-4DE2-AC2A-890FF14C15F3}"/>
              </a:ext>
            </a:extLst>
          </p:cNvPr>
          <p:cNvSpPr txBox="1">
            <a:spLocks/>
          </p:cNvSpPr>
          <p:nvPr/>
        </p:nvSpPr>
        <p:spPr>
          <a:xfrm>
            <a:off x="1810075" y="158674"/>
            <a:ext cx="8629322" cy="113414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/>
              <a:t>4b. I can describe the movement of the Earth, and other planets, around the Sun in the solar system.</a:t>
            </a:r>
          </a:p>
          <a:p>
            <a:pPr algn="ctr"/>
            <a:r>
              <a:rPr lang="en-GB" sz="2400" dirty="0"/>
              <a:t>4c. I can use the idea of the Earth’s rotation to explain day and night.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EB91485-BCE5-4075-9FD8-AF36D6C90C0D}"/>
              </a:ext>
            </a:extLst>
          </p:cNvPr>
          <p:cNvGrpSpPr/>
          <p:nvPr/>
        </p:nvGrpSpPr>
        <p:grpSpPr>
          <a:xfrm>
            <a:off x="271394" y="148481"/>
            <a:ext cx="11586518" cy="1371791"/>
            <a:chOff x="271394" y="148481"/>
            <a:chExt cx="11586518" cy="137179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5CE95B3-5FAD-4C0F-908A-182C2A73F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420" y="386130"/>
              <a:ext cx="896492" cy="89649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5B21CDC-32BC-4752-8195-EF96B148C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94" y="148481"/>
              <a:ext cx="981212" cy="1371791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4ADECDA-958B-437C-A593-5293481639F4}"/>
              </a:ext>
            </a:extLst>
          </p:cNvPr>
          <p:cNvSpPr txBox="1"/>
          <p:nvPr/>
        </p:nvSpPr>
        <p:spPr>
          <a:xfrm>
            <a:off x="3474107" y="1520272"/>
            <a:ext cx="5301259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sz="2800" dirty="0"/>
              <a:t>Are these statements true or false?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06CA7A-82BD-4A27-999D-A9FED7E6C738}"/>
              </a:ext>
            </a:extLst>
          </p:cNvPr>
          <p:cNvSpPr txBox="1"/>
          <p:nvPr/>
        </p:nvSpPr>
        <p:spPr>
          <a:xfrm>
            <a:off x="4273814" y="3365588"/>
            <a:ext cx="3701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The Sun disappears at night.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D8FFB2-2BD9-46EF-AC57-034530EA7153}"/>
              </a:ext>
            </a:extLst>
          </p:cNvPr>
          <p:cNvSpPr/>
          <p:nvPr/>
        </p:nvSpPr>
        <p:spPr>
          <a:xfrm>
            <a:off x="2728854" y="3987395"/>
            <a:ext cx="7319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The Earth’s rotation around the Sun causes night and day.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C24AB8-2F27-4997-A1EC-35B1630B2A62}"/>
              </a:ext>
            </a:extLst>
          </p:cNvPr>
          <p:cNvSpPr/>
          <p:nvPr/>
        </p:nvSpPr>
        <p:spPr>
          <a:xfrm>
            <a:off x="3086292" y="4621779"/>
            <a:ext cx="6373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The Sun goes around the Earth in less than a year.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1EEB1F-BFC1-4FEB-ACE1-53D373C50C0D}"/>
              </a:ext>
            </a:extLst>
          </p:cNvPr>
          <p:cNvSpPr txBox="1"/>
          <p:nvPr/>
        </p:nvSpPr>
        <p:spPr>
          <a:xfrm>
            <a:off x="3738170" y="5876899"/>
            <a:ext cx="5069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There are 8 planets in </a:t>
            </a:r>
            <a:r>
              <a:rPr lang="en-GB" sz="2400"/>
              <a:t>the Solar </a:t>
            </a:r>
            <a:r>
              <a:rPr lang="en-GB" sz="2400" dirty="0"/>
              <a:t>S</a:t>
            </a:r>
            <a:r>
              <a:rPr lang="en-GB" sz="2400"/>
              <a:t>ystem</a:t>
            </a:r>
            <a:r>
              <a:rPr lang="en-GB" sz="2400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847A05-38E6-4AE6-B3FC-0C3B4EE95B19}"/>
              </a:ext>
            </a:extLst>
          </p:cNvPr>
          <p:cNvSpPr txBox="1"/>
          <p:nvPr/>
        </p:nvSpPr>
        <p:spPr>
          <a:xfrm>
            <a:off x="3232228" y="2731204"/>
            <a:ext cx="5727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Earth rotates once every 24 hours.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89CF6F-978F-496F-B99D-73261F531697}"/>
              </a:ext>
            </a:extLst>
          </p:cNvPr>
          <p:cNvSpPr/>
          <p:nvPr/>
        </p:nvSpPr>
        <p:spPr>
          <a:xfrm>
            <a:off x="4402197" y="5219357"/>
            <a:ext cx="3741602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Earth is tilted on its axis.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C9B721-5BD1-4FA7-BD2B-79EBF77D36D3}"/>
              </a:ext>
            </a:extLst>
          </p:cNvPr>
          <p:cNvSpPr/>
          <p:nvPr/>
        </p:nvSpPr>
        <p:spPr>
          <a:xfrm>
            <a:off x="3335719" y="2111256"/>
            <a:ext cx="5258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Mercury is the planet closest to the Sun.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5C4490-4E87-47ED-BFA6-F4C7E91D014E}"/>
              </a:ext>
            </a:extLst>
          </p:cNvPr>
          <p:cNvSpPr/>
          <p:nvPr/>
        </p:nvSpPr>
        <p:spPr>
          <a:xfrm rot="20017329">
            <a:off x="5162083" y="1915291"/>
            <a:ext cx="11281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</a:rPr>
              <a:t>True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7C6992-149F-4567-AFAF-B4D290995D62}"/>
              </a:ext>
            </a:extLst>
          </p:cNvPr>
          <p:cNvSpPr/>
          <p:nvPr/>
        </p:nvSpPr>
        <p:spPr>
          <a:xfrm rot="20017329">
            <a:off x="5272281" y="2581521"/>
            <a:ext cx="11281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</a:rPr>
              <a:t>True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D6CEC3-18A5-417B-8590-B5FA4440DC36}"/>
              </a:ext>
            </a:extLst>
          </p:cNvPr>
          <p:cNvSpPr/>
          <p:nvPr/>
        </p:nvSpPr>
        <p:spPr>
          <a:xfrm rot="20017329">
            <a:off x="5317571" y="3258246"/>
            <a:ext cx="12494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C3819E-DCF9-4A4C-BCBF-ACF1E64EF4B2}"/>
              </a:ext>
            </a:extLst>
          </p:cNvPr>
          <p:cNvSpPr/>
          <p:nvPr/>
        </p:nvSpPr>
        <p:spPr>
          <a:xfrm rot="20017329">
            <a:off x="5317570" y="3842292"/>
            <a:ext cx="12494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3B8D2A4-943D-49D7-8735-CCF22C1673CA}"/>
              </a:ext>
            </a:extLst>
          </p:cNvPr>
          <p:cNvSpPr/>
          <p:nvPr/>
        </p:nvSpPr>
        <p:spPr>
          <a:xfrm rot="20017329">
            <a:off x="5340114" y="4498668"/>
            <a:ext cx="12494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27F61E-64B9-4626-BB8E-86BE3D58C65A}"/>
              </a:ext>
            </a:extLst>
          </p:cNvPr>
          <p:cNvSpPr/>
          <p:nvPr/>
        </p:nvSpPr>
        <p:spPr>
          <a:xfrm rot="20017329">
            <a:off x="5432511" y="5126229"/>
            <a:ext cx="11281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</a:rPr>
              <a:t>True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F127E9-82BF-43AB-8D8D-66FDDAAF4B78}"/>
              </a:ext>
            </a:extLst>
          </p:cNvPr>
          <p:cNvSpPr/>
          <p:nvPr/>
        </p:nvSpPr>
        <p:spPr>
          <a:xfrm rot="20017329">
            <a:off x="5521570" y="5796944"/>
            <a:ext cx="11281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304870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5" grpId="0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E9248C75-B08E-4563-BFDD-504C88A262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20277" y="1937713"/>
            <a:ext cx="5918339" cy="1580254"/>
          </a:xfrm>
          <a:solidFill>
            <a:srgbClr val="FFFFCC"/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GB" altLang="en-US" sz="2400" dirty="0">
                <a:latin typeface="+mn-lt"/>
              </a:rPr>
              <a:t>Use this animation/model to evidence that:</a:t>
            </a:r>
            <a:br>
              <a:rPr lang="en-GB" altLang="en-US" sz="2400" dirty="0">
                <a:latin typeface="+mn-lt"/>
              </a:rPr>
            </a:br>
            <a:br>
              <a:rPr lang="en-GB" altLang="en-US" sz="2400" dirty="0">
                <a:latin typeface="+mn-lt"/>
              </a:rPr>
            </a:br>
            <a:r>
              <a:rPr lang="en-GB" altLang="en-US" sz="2400" dirty="0">
                <a:latin typeface="+mn-lt"/>
              </a:rPr>
              <a:t> a) the planets orbit the Sun </a:t>
            </a:r>
            <a:br>
              <a:rPr lang="en-GB" altLang="en-US" sz="2400" dirty="0">
                <a:latin typeface="+mn-lt"/>
              </a:rPr>
            </a:br>
            <a:r>
              <a:rPr lang="en-GB" altLang="en-US" sz="2400" dirty="0">
                <a:latin typeface="+mn-lt"/>
              </a:rPr>
              <a:t>b) the Earth rotates to give day and night </a:t>
            </a:r>
            <a:endParaRPr lang="en-US" altLang="en-US" sz="2400" dirty="0">
              <a:latin typeface="+mn-lt"/>
            </a:endParaRPr>
          </a:p>
        </p:txBody>
      </p:sp>
      <p:sp>
        <p:nvSpPr>
          <p:cNvPr id="205836" name="AutoShape 12">
            <a:extLst>
              <a:ext uri="{FF2B5EF4-FFF2-40B4-BE49-F238E27FC236}">
                <a16:creationId xmlns:a16="http://schemas.microsoft.com/office/drawing/2014/main" id="{DACE6AAA-A18C-414A-B121-A88C80F067DE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9551988" y="5486539"/>
            <a:ext cx="576263" cy="1008062"/>
          </a:xfrm>
          <a:prstGeom prst="moon">
            <a:avLst>
              <a:gd name="adj" fmla="val 8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829" name="AutoShape 5">
            <a:extLst>
              <a:ext uri="{FF2B5EF4-FFF2-40B4-BE49-F238E27FC236}">
                <a16:creationId xmlns:a16="http://schemas.microsoft.com/office/drawing/2014/main" id="{52745EF9-3A32-4B26-A709-A2F03A6E6773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2782888" y="5557976"/>
            <a:ext cx="576262" cy="1008062"/>
          </a:xfrm>
          <a:prstGeom prst="moon">
            <a:avLst>
              <a:gd name="adj" fmla="val 8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830" name="Oval 6">
            <a:extLst>
              <a:ext uri="{FF2B5EF4-FFF2-40B4-BE49-F238E27FC236}">
                <a16:creationId xmlns:a16="http://schemas.microsoft.com/office/drawing/2014/main" id="{600BCBFB-437A-4CFA-A940-DFD5213D8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6" y="4910277"/>
            <a:ext cx="1008063" cy="9350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831" name="Oval 7">
            <a:extLst>
              <a:ext uri="{FF2B5EF4-FFF2-40B4-BE49-F238E27FC236}">
                <a16:creationId xmlns:a16="http://schemas.microsoft.com/office/drawing/2014/main" id="{02CAABFB-1FF4-41F4-8E59-F3F8B2206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113" y="4334013"/>
            <a:ext cx="1008062" cy="9350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832" name="Oval 8">
            <a:extLst>
              <a:ext uri="{FF2B5EF4-FFF2-40B4-BE49-F238E27FC236}">
                <a16:creationId xmlns:a16="http://schemas.microsoft.com/office/drawing/2014/main" id="{A4A51089-8E5F-4F1E-8119-BCEF429B7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869" y="3975240"/>
            <a:ext cx="1008062" cy="9350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833" name="Oval 9">
            <a:extLst>
              <a:ext uri="{FF2B5EF4-FFF2-40B4-BE49-F238E27FC236}">
                <a16:creationId xmlns:a16="http://schemas.microsoft.com/office/drawing/2014/main" id="{F0A50BE1-4305-445F-B5EA-2014F7DB2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3" y="4838838"/>
            <a:ext cx="1008062" cy="9350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834" name="Oval 10">
            <a:extLst>
              <a:ext uri="{FF2B5EF4-FFF2-40B4-BE49-F238E27FC236}">
                <a16:creationId xmlns:a16="http://schemas.microsoft.com/office/drawing/2014/main" id="{79A12FA0-CDEC-4044-8355-4D6117C61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6" y="4262577"/>
            <a:ext cx="1008063" cy="9350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4" name="Line 4">
            <a:extLst>
              <a:ext uri="{FF2B5EF4-FFF2-40B4-BE49-F238E27FC236}">
                <a16:creationId xmlns:a16="http://schemas.microsoft.com/office/drawing/2014/main" id="{7E85FE01-2FA5-4F12-90B6-8C34341997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988" y="6278702"/>
            <a:ext cx="7920037" cy="0"/>
          </a:xfrm>
          <a:prstGeom prst="line">
            <a:avLst/>
          </a:prstGeom>
          <a:noFill/>
          <a:ln w="133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3D44E1-6C3D-44FB-B8C6-A6CAF300AFD0}"/>
              </a:ext>
            </a:extLst>
          </p:cNvPr>
          <p:cNvGrpSpPr/>
          <p:nvPr/>
        </p:nvGrpSpPr>
        <p:grpSpPr>
          <a:xfrm>
            <a:off x="423794" y="300881"/>
            <a:ext cx="11586518" cy="1371791"/>
            <a:chOff x="271394" y="148481"/>
            <a:chExt cx="11586518" cy="137179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304A8DA-F763-4DA5-B246-80783FBF5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420" y="386130"/>
              <a:ext cx="896492" cy="89649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319CC24-336B-4A75-A9FB-E60922FE4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94" y="148481"/>
              <a:ext cx="981212" cy="1371791"/>
            </a:xfrm>
            <a:prstGeom prst="rect">
              <a:avLst/>
            </a:prstGeom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B5116F09-E2D7-41F4-B6BE-4AC7270A46FD}"/>
              </a:ext>
            </a:extLst>
          </p:cNvPr>
          <p:cNvSpPr txBox="1">
            <a:spLocks/>
          </p:cNvSpPr>
          <p:nvPr/>
        </p:nvSpPr>
        <p:spPr>
          <a:xfrm>
            <a:off x="1810078" y="386129"/>
            <a:ext cx="8629322" cy="113414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/>
              <a:t>4b. I can describe the movement of the Earth, and other planets around the Sun in the solar system.</a:t>
            </a:r>
          </a:p>
          <a:p>
            <a:pPr algn="ctr"/>
            <a:r>
              <a:rPr lang="en-GB" sz="2400" dirty="0"/>
              <a:t>4c. I can use the idea of the Earth’s rotation to explain day and night.</a:t>
            </a:r>
          </a:p>
        </p:txBody>
      </p:sp>
    </p:spTree>
    <p:extLst>
      <p:ext uri="{BB962C8B-B14F-4D97-AF65-F5344CB8AC3E}">
        <p14:creationId xmlns:p14="http://schemas.microsoft.com/office/powerpoint/2010/main" val="408859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05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05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05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05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05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05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6" grpId="0" animBg="1"/>
      <p:bldP spid="205836" grpId="1" animBg="1"/>
      <p:bldP spid="205829" grpId="0" animBg="1"/>
      <p:bldP spid="205829" grpId="1" animBg="1"/>
      <p:bldP spid="205830" grpId="0" animBg="1"/>
      <p:bldP spid="205830" grpId="1" animBg="1"/>
      <p:bldP spid="205831" grpId="0" animBg="1"/>
      <p:bldP spid="205831" grpId="1" animBg="1"/>
      <p:bldP spid="205832" grpId="0" animBg="1"/>
      <p:bldP spid="205832" grpId="1" animBg="1"/>
      <p:bldP spid="205833" grpId="0" animBg="1"/>
      <p:bldP spid="205833" grpId="1" animBg="1"/>
      <p:bldP spid="205834" grpId="0" animBg="1"/>
      <p:bldP spid="20583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1" name="Line 7"/>
          <p:cNvSpPr>
            <a:spLocks noChangeShapeType="1"/>
          </p:cNvSpPr>
          <p:nvPr/>
        </p:nvSpPr>
        <p:spPr bwMode="auto">
          <a:xfrm>
            <a:off x="5661315" y="5428961"/>
            <a:ext cx="0" cy="107950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762000" y="1701718"/>
            <a:ext cx="3258892" cy="193899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GB" altLang="en-US" sz="2400" dirty="0"/>
              <a:t>Hippo has jumped out of an aeroplane. Even though he has a parachute, he is moving faster and faster! </a:t>
            </a:r>
          </a:p>
        </p:txBody>
      </p:sp>
      <p:sp>
        <p:nvSpPr>
          <p:cNvPr id="3" name="Rectangle 2"/>
          <p:cNvSpPr/>
          <p:nvPr/>
        </p:nvSpPr>
        <p:spPr>
          <a:xfrm>
            <a:off x="8204523" y="2060051"/>
            <a:ext cx="2031454" cy="954107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 algn="ctr"/>
            <a:r>
              <a:rPr lang="en-GB" altLang="en-US" sz="2800" dirty="0"/>
              <a:t>What could </a:t>
            </a:r>
          </a:p>
          <a:p>
            <a:pPr algn="ctr"/>
            <a:r>
              <a:rPr lang="en-GB" altLang="en-US" sz="2800" dirty="0"/>
              <a:t>save Hippo? </a:t>
            </a:r>
            <a:endParaRPr lang="en-GB" sz="28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6549406-D8D4-4333-A17B-C100CEC8AC3C}"/>
              </a:ext>
            </a:extLst>
          </p:cNvPr>
          <p:cNvSpPr txBox="1">
            <a:spLocks/>
          </p:cNvSpPr>
          <p:nvPr/>
        </p:nvSpPr>
        <p:spPr>
          <a:xfrm>
            <a:off x="2759242" y="386129"/>
            <a:ext cx="7251032" cy="720775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/>
              <a:t>5b. I can identify the effects of air resistance on moving objects.</a:t>
            </a:r>
            <a:endParaRPr lang="en-GB" sz="2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67D5736-1F67-47F8-8BC2-92783B332D36}"/>
              </a:ext>
            </a:extLst>
          </p:cNvPr>
          <p:cNvGrpSpPr/>
          <p:nvPr/>
        </p:nvGrpSpPr>
        <p:grpSpPr>
          <a:xfrm>
            <a:off x="271394" y="148481"/>
            <a:ext cx="11586518" cy="1371791"/>
            <a:chOff x="271394" y="148481"/>
            <a:chExt cx="11586518" cy="137179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0FFA717-53F8-43EA-A4EA-835CE58A9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420" y="386130"/>
              <a:ext cx="896492" cy="89649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3655F6B-A942-47D9-A1AB-C7FDDCC99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94" y="148481"/>
              <a:ext cx="981212" cy="1371791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9949CE6-20A3-4887-B04C-532525E315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04" y="2427730"/>
            <a:ext cx="1273618" cy="1844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43BA3F-F4BF-466B-BA39-CBE016C47C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487" y="3967306"/>
            <a:ext cx="1461655" cy="14616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A9D723-8B67-43F0-8B43-BB1415C104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8929" y="1316951"/>
            <a:ext cx="2904769" cy="122015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34D47F0-5B0E-4E6E-AB3B-3FF386144C0F}"/>
              </a:ext>
            </a:extLst>
          </p:cNvPr>
          <p:cNvSpPr/>
          <p:nvPr/>
        </p:nvSpPr>
        <p:spPr>
          <a:xfrm>
            <a:off x="6871854" y="3644822"/>
            <a:ext cx="4696792" cy="138499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GB" altLang="en-US" sz="2800" dirty="0"/>
              <a:t>Use your understanding of gravity and air resistance to help!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31059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5F9CAA-CEDA-4810-BE8D-4700760E70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80" y="1824381"/>
            <a:ext cx="6405144" cy="36125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70946A-23CE-47CA-8EE8-6A1566AA2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497" y="386130"/>
            <a:ext cx="7251032" cy="72077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2400" dirty="0"/>
              <a:t>5c. I can identify the effects of friction on moving objects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4B561C-4D54-4CBF-900B-5ED01D411282}"/>
              </a:ext>
            </a:extLst>
          </p:cNvPr>
          <p:cNvGrpSpPr/>
          <p:nvPr/>
        </p:nvGrpSpPr>
        <p:grpSpPr>
          <a:xfrm>
            <a:off x="271394" y="148481"/>
            <a:ext cx="11586518" cy="1371791"/>
            <a:chOff x="271394" y="148481"/>
            <a:chExt cx="11586518" cy="137179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91065D-7A28-46F9-85C7-546C33484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420" y="386130"/>
              <a:ext cx="896492" cy="89649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41D0296-4EF2-4AAA-A74A-2185E6E17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94" y="148481"/>
              <a:ext cx="981212" cy="1371791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A8EB3B1-FA07-4CF6-B557-9D2F89B455BB}"/>
              </a:ext>
            </a:extLst>
          </p:cNvPr>
          <p:cNvSpPr/>
          <p:nvPr/>
        </p:nvSpPr>
        <p:spPr>
          <a:xfrm>
            <a:off x="7940624" y="2203936"/>
            <a:ext cx="2831650" cy="19389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How would adding oil, like in the video, help this machine work more efficiently?</a:t>
            </a:r>
          </a:p>
        </p:txBody>
      </p:sp>
    </p:spTree>
    <p:extLst>
      <p:ext uri="{BB962C8B-B14F-4D97-AF65-F5344CB8AC3E}">
        <p14:creationId xmlns:p14="http://schemas.microsoft.com/office/powerpoint/2010/main" val="2352334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1B5DB64-6CF3-482D-8002-AA4AF179DB14}"/>
              </a:ext>
            </a:extLst>
          </p:cNvPr>
          <p:cNvSpPr txBox="1">
            <a:spLocks/>
          </p:cNvSpPr>
          <p:nvPr/>
        </p:nvSpPr>
        <p:spPr>
          <a:xfrm>
            <a:off x="2097733" y="208734"/>
            <a:ext cx="7864581" cy="639479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/>
              <a:t>2a. I can describe the life process of reproduction in plants.</a:t>
            </a:r>
            <a:endParaRPr lang="en-GB" sz="24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11028B9-9DE5-4F70-925C-0A0A8FC30A29}"/>
              </a:ext>
            </a:extLst>
          </p:cNvPr>
          <p:cNvGrpSpPr/>
          <p:nvPr/>
        </p:nvGrpSpPr>
        <p:grpSpPr>
          <a:xfrm>
            <a:off x="271394" y="148481"/>
            <a:ext cx="11586518" cy="1371791"/>
            <a:chOff x="271394" y="148481"/>
            <a:chExt cx="11586518" cy="137179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8DE0B32-C6D9-4C04-884B-24DFE7916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420" y="386130"/>
              <a:ext cx="896492" cy="89649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9A85B7D-3F3A-4FAC-BC0A-9BD392268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94" y="148481"/>
              <a:ext cx="981212" cy="1371791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877B65D-A62E-420E-B5BE-EDD80C608EB9}"/>
              </a:ext>
            </a:extLst>
          </p:cNvPr>
          <p:cNvSpPr/>
          <p:nvPr/>
        </p:nvSpPr>
        <p:spPr>
          <a:xfrm>
            <a:off x="6096000" y="1696662"/>
            <a:ext cx="5656366" cy="193899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Over the last 20 years, people that keep bees around the world have seen the curious and rapid disappearance of bees, and report high rates of decline in honeybee colonies*.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B914AA-D702-4428-93EB-3E80C6E641A0}"/>
              </a:ext>
            </a:extLst>
          </p:cNvPr>
          <p:cNvSpPr/>
          <p:nvPr/>
        </p:nvSpPr>
        <p:spPr>
          <a:xfrm>
            <a:off x="135755" y="6352123"/>
            <a:ext cx="55110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Roboto"/>
              </a:rPr>
              <a:t>* </a:t>
            </a:r>
            <a:r>
              <a:rPr lang="en-GB" sz="2400" dirty="0"/>
              <a:t>http://sos-bees.org/situation/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51CCFA-A026-4276-8EA2-593F5206606E}"/>
              </a:ext>
            </a:extLst>
          </p:cNvPr>
          <p:cNvSpPr/>
          <p:nvPr/>
        </p:nvSpPr>
        <p:spPr>
          <a:xfrm>
            <a:off x="6030023" y="4484103"/>
            <a:ext cx="5656366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Why do we need to ‘Save the bees’ with regards to reproduction in plants and food chains?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23C4ADE-FC64-4E47-9EEF-E49F447915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70" y="1378229"/>
            <a:ext cx="4514850" cy="45148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8866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1836" y="386130"/>
            <a:ext cx="7768328" cy="896493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2400" dirty="0"/>
              <a:t>2b. I can describe the life processes of reproduction in animals.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BF8C5A2-220C-435D-949E-2C76F5CE2FF7}"/>
              </a:ext>
            </a:extLst>
          </p:cNvPr>
          <p:cNvGrpSpPr/>
          <p:nvPr/>
        </p:nvGrpSpPr>
        <p:grpSpPr>
          <a:xfrm>
            <a:off x="271394" y="148481"/>
            <a:ext cx="11586518" cy="1371791"/>
            <a:chOff x="271394" y="148481"/>
            <a:chExt cx="11586518" cy="137179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509E4A2-99E6-4EF5-A57F-9075D437A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420" y="386130"/>
              <a:ext cx="896492" cy="89649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7C08B10-6E83-462C-B138-66E138FE6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94" y="148481"/>
              <a:ext cx="981212" cy="1371791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96FE61E-A347-4626-A3B0-BFFA9E40CBB6}"/>
              </a:ext>
            </a:extLst>
          </p:cNvPr>
          <p:cNvSpPr/>
          <p:nvPr/>
        </p:nvSpPr>
        <p:spPr>
          <a:xfrm>
            <a:off x="2435392" y="6242331"/>
            <a:ext cx="1623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HUMANS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1CEBD96-C06A-4BD8-92F5-658A028A6556}"/>
              </a:ext>
            </a:extLst>
          </p:cNvPr>
          <p:cNvGraphicFramePr>
            <a:graphicFrameLocks noGrp="1"/>
          </p:cNvGraphicFramePr>
          <p:nvPr/>
        </p:nvGraphicFramePr>
        <p:xfrm>
          <a:off x="2213872" y="2299348"/>
          <a:ext cx="9370565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113">
                  <a:extLst>
                    <a:ext uri="{9D8B030D-6E8A-4147-A177-3AD203B41FA5}">
                      <a16:colId xmlns:a16="http://schemas.microsoft.com/office/drawing/2014/main" val="547165444"/>
                    </a:ext>
                  </a:extLst>
                </a:gridCol>
                <a:gridCol w="1874113">
                  <a:extLst>
                    <a:ext uri="{9D8B030D-6E8A-4147-A177-3AD203B41FA5}">
                      <a16:colId xmlns:a16="http://schemas.microsoft.com/office/drawing/2014/main" val="1555880786"/>
                    </a:ext>
                  </a:extLst>
                </a:gridCol>
                <a:gridCol w="1874113">
                  <a:extLst>
                    <a:ext uri="{9D8B030D-6E8A-4147-A177-3AD203B41FA5}">
                      <a16:colId xmlns:a16="http://schemas.microsoft.com/office/drawing/2014/main" val="1412723651"/>
                    </a:ext>
                  </a:extLst>
                </a:gridCol>
                <a:gridCol w="1874113">
                  <a:extLst>
                    <a:ext uri="{9D8B030D-6E8A-4147-A177-3AD203B41FA5}">
                      <a16:colId xmlns:a16="http://schemas.microsoft.com/office/drawing/2014/main" val="2517890941"/>
                    </a:ext>
                  </a:extLst>
                </a:gridCol>
                <a:gridCol w="1874113">
                  <a:extLst>
                    <a:ext uri="{9D8B030D-6E8A-4147-A177-3AD203B41FA5}">
                      <a16:colId xmlns:a16="http://schemas.microsoft.com/office/drawing/2014/main" val="29139224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Fertilisation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Embryo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Cares for young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Number of offspring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561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Internal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Internal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4064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External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External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694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Internal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Internal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305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Internal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Internal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4-12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381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External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External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1000000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576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Internal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External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01684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B115490-56DB-4323-AF6C-3342D897BBB2}"/>
              </a:ext>
            </a:extLst>
          </p:cNvPr>
          <p:cNvSpPr txBox="1"/>
          <p:nvPr/>
        </p:nvSpPr>
        <p:spPr>
          <a:xfrm flipH="1">
            <a:off x="2222850" y="1375487"/>
            <a:ext cx="7768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Can you match the organism to the correct animal reproduction process?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FA89D7-AFE2-441F-8104-C3B1A20D79EC}"/>
              </a:ext>
            </a:extLst>
          </p:cNvPr>
          <p:cNvSpPr/>
          <p:nvPr/>
        </p:nvSpPr>
        <p:spPr>
          <a:xfrm>
            <a:off x="4277456" y="6235096"/>
            <a:ext cx="1691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FRUIT FLIES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4AB57F-BA16-4814-AA9C-09DFDD31D767}"/>
              </a:ext>
            </a:extLst>
          </p:cNvPr>
          <p:cNvSpPr/>
          <p:nvPr/>
        </p:nvSpPr>
        <p:spPr>
          <a:xfrm>
            <a:off x="7735784" y="6235096"/>
            <a:ext cx="1367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 RABBITS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F0DE8-99DC-462C-A150-3B24B4073E45}"/>
              </a:ext>
            </a:extLst>
          </p:cNvPr>
          <p:cNvSpPr/>
          <p:nvPr/>
        </p:nvSpPr>
        <p:spPr>
          <a:xfrm>
            <a:off x="881732" y="6238700"/>
            <a:ext cx="909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TUNA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849EC0-7461-4730-8D44-E103139E71C7}"/>
              </a:ext>
            </a:extLst>
          </p:cNvPr>
          <p:cNvSpPr/>
          <p:nvPr/>
        </p:nvSpPr>
        <p:spPr>
          <a:xfrm>
            <a:off x="9518071" y="6235096"/>
            <a:ext cx="1500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PENGUINS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F6A355-CAFB-4728-82DF-714BBFEE3F1F}"/>
              </a:ext>
            </a:extLst>
          </p:cNvPr>
          <p:cNvSpPr/>
          <p:nvPr/>
        </p:nvSpPr>
        <p:spPr>
          <a:xfrm>
            <a:off x="6280511" y="6235096"/>
            <a:ext cx="10731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 FROG </a:t>
            </a:r>
          </a:p>
        </p:txBody>
      </p:sp>
    </p:spTree>
    <p:extLst>
      <p:ext uri="{BB962C8B-B14F-4D97-AF65-F5344CB8AC3E}">
        <p14:creationId xmlns:p14="http://schemas.microsoft.com/office/powerpoint/2010/main" val="251895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00678 -0.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0 L -0.16355 -0.473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-0.31745 -0.121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-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-0.50756 -0.385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78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-0.62045 -0.264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29" y="-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-0.75899 -0.3143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56" y="-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EA4BC60-8DE0-4916-AD7A-65FE8360F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1836" y="386130"/>
            <a:ext cx="7768328" cy="896493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2400" dirty="0"/>
              <a:t>2b. I can describe the life processes of reproduction in animals.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D70B628-C548-4939-A6F1-25ABF3D6B64E}"/>
              </a:ext>
            </a:extLst>
          </p:cNvPr>
          <p:cNvGrpSpPr/>
          <p:nvPr/>
        </p:nvGrpSpPr>
        <p:grpSpPr>
          <a:xfrm>
            <a:off x="271394" y="148481"/>
            <a:ext cx="11586518" cy="1371791"/>
            <a:chOff x="271394" y="148481"/>
            <a:chExt cx="11586518" cy="137179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E6441AE-496F-41D2-B530-1A3597EB3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420" y="386130"/>
              <a:ext cx="896492" cy="89649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D1D1F4-BE17-4033-AEFE-CA54B8C17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94" y="148481"/>
              <a:ext cx="981212" cy="1371791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6596087-0EA6-41F9-9615-925B9FDEF299}"/>
              </a:ext>
            </a:extLst>
          </p:cNvPr>
          <p:cNvSpPr txBox="1"/>
          <p:nvPr/>
        </p:nvSpPr>
        <p:spPr>
          <a:xfrm>
            <a:off x="8960920" y="1894692"/>
            <a:ext cx="2964283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What is going on in this picture?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088328-ED04-46E7-9A51-68C75A77F9C0}"/>
              </a:ext>
            </a:extLst>
          </p:cNvPr>
          <p:cNvSpPr txBox="1"/>
          <p:nvPr/>
        </p:nvSpPr>
        <p:spPr>
          <a:xfrm>
            <a:off x="4724400" y="5836816"/>
            <a:ext cx="3298371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What more do we need to know?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4456D6-8698-48B9-8160-855656CD6504}"/>
              </a:ext>
            </a:extLst>
          </p:cNvPr>
          <p:cNvSpPr txBox="1"/>
          <p:nvPr/>
        </p:nvSpPr>
        <p:spPr>
          <a:xfrm>
            <a:off x="513347" y="3337758"/>
            <a:ext cx="2782296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What do you see that makes you say that?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D80FD9-0A60-4382-A1D7-3C771F4A89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7" y="1371600"/>
            <a:ext cx="519112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8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90" name="Group 34"/>
          <p:cNvGraphicFramePr>
            <a:graphicFrameLocks noGrp="1"/>
          </p:cNvGraphicFramePr>
          <p:nvPr>
            <p:ph idx="1"/>
          </p:nvPr>
        </p:nvGraphicFramePr>
        <p:xfrm>
          <a:off x="448626" y="2389802"/>
          <a:ext cx="10718136" cy="429254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42974">
                  <a:extLst>
                    <a:ext uri="{9D8B030D-6E8A-4147-A177-3AD203B41FA5}">
                      <a16:colId xmlns:a16="http://schemas.microsoft.com/office/drawing/2014/main" val="148928327"/>
                    </a:ext>
                  </a:extLst>
                </a:gridCol>
                <a:gridCol w="3137581">
                  <a:extLst>
                    <a:ext uri="{9D8B030D-6E8A-4147-A177-3AD203B41FA5}">
                      <a16:colId xmlns:a16="http://schemas.microsoft.com/office/drawing/2014/main" val="1036801540"/>
                    </a:ext>
                  </a:extLst>
                </a:gridCol>
                <a:gridCol w="3137581">
                  <a:extLst>
                    <a:ext uri="{9D8B030D-6E8A-4147-A177-3AD203B41FA5}">
                      <a16:colId xmlns:a16="http://schemas.microsoft.com/office/drawing/2014/main" val="2358362142"/>
                    </a:ext>
                  </a:extLst>
                </a:gridCol>
              </a:tblGrid>
              <a:tr h="738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Substances added together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What happened?</a:t>
                      </a:r>
                      <a:endParaRPr kumimoji="0" lang="en-GB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Evidence for chemical change</a:t>
                      </a:r>
                      <a:endParaRPr kumimoji="0" lang="en-GB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368509"/>
                  </a:ext>
                </a:extLst>
              </a:tr>
              <a:tr h="7395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hlinkClick r:id="rId3"/>
                        </a:rPr>
                        <a:t>Vinegar and bicarbonate of soda (acetic acid)</a:t>
                      </a: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489183"/>
                  </a:ext>
                </a:extLst>
              </a:tr>
              <a:tr h="7375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hlinkClick r:id="rId4"/>
                        </a:rPr>
                        <a:t>Baking powder and water</a:t>
                      </a: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568660"/>
                  </a:ext>
                </a:extLst>
              </a:tr>
              <a:tr h="7203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hlinkClick r:id="rId5"/>
                        </a:rPr>
                        <a:t>Plaster of Paris and water</a:t>
                      </a: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709454"/>
                  </a:ext>
                </a:extLst>
              </a:tr>
              <a:tr h="7203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hlinkClick r:id="rId6"/>
                        </a:rPr>
                        <a:t>Potassium Permanganate and Sodium hydroxide and caustic soda/sugar solution</a:t>
                      </a: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61434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0692" y="1420713"/>
            <a:ext cx="10828974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Watch these clips. Describe and explain what happens, including what evidence there is that these are chemical reactions.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15E22DC-9AEC-4295-8866-A0326AAC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1836" y="175652"/>
            <a:ext cx="7768328" cy="1134142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2400" dirty="0"/>
              <a:t>3f. I can explain that some changes create new materials, and this is sometimes irreversible. (Including changes with burning and acid on bicarbonate of soda).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01C1313-5ED0-4380-A227-274E036E8DB4}"/>
              </a:ext>
            </a:extLst>
          </p:cNvPr>
          <p:cNvGrpSpPr/>
          <p:nvPr/>
        </p:nvGrpSpPr>
        <p:grpSpPr>
          <a:xfrm>
            <a:off x="271394" y="148481"/>
            <a:ext cx="11586518" cy="1371791"/>
            <a:chOff x="271394" y="148481"/>
            <a:chExt cx="11586518" cy="137179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F293BE2-20CF-44F4-8F63-2E163A6D8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420" y="386130"/>
              <a:ext cx="896492" cy="89649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1F581A4-9000-4C6E-BEA9-8169234C7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94" y="148481"/>
              <a:ext cx="981212" cy="1371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5996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686</Words>
  <Application>Microsoft Office PowerPoint</Application>
  <PresentationFormat>Widescreen</PresentationFormat>
  <Paragraphs>123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Roboto</vt:lpstr>
      <vt:lpstr>Times New Roman</vt:lpstr>
      <vt:lpstr>Wingdings</vt:lpstr>
      <vt:lpstr>Office Theme</vt:lpstr>
      <vt:lpstr>Home Learning Year 5</vt:lpstr>
      <vt:lpstr>PowerPoint Presentation</vt:lpstr>
      <vt:lpstr>Use this animation/model to evidence that:   a) the planets orbit the Sun  b) the Earth rotates to give day and night </vt:lpstr>
      <vt:lpstr>PowerPoint Presentation</vt:lpstr>
      <vt:lpstr>5c. I can identify the effects of friction on moving objects</vt:lpstr>
      <vt:lpstr>PowerPoint Presentation</vt:lpstr>
      <vt:lpstr>2b. I can describe the life processes of reproduction in animals.</vt:lpstr>
      <vt:lpstr>2b. I can describe the life processes of reproduction in animals.</vt:lpstr>
      <vt:lpstr>3f. I can explain that some changes create new materials, and this is sometimes irreversible. (Including changes with burning and acid on bicarbonate of soda).</vt:lpstr>
      <vt:lpstr>Can you sort these changes into reversible or irreversible?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Learning Year 5</dc:title>
  <dc:creator>Emma Barber</dc:creator>
  <cp:lastModifiedBy>Kathryn Evans</cp:lastModifiedBy>
  <cp:revision>3</cp:revision>
  <dcterms:created xsi:type="dcterms:W3CDTF">2020-03-12T15:55:38Z</dcterms:created>
  <dcterms:modified xsi:type="dcterms:W3CDTF">2020-03-20T10:33:15Z</dcterms:modified>
</cp:coreProperties>
</file>