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9" r:id="rId2"/>
    <p:sldId id="335" r:id="rId3"/>
    <p:sldId id="336" r:id="rId4"/>
    <p:sldId id="337" r:id="rId5"/>
    <p:sldId id="33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B17E5-D404-489B-B1CD-8024EE32DB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12E11A-AA7B-4858-B875-52D8DD5C4B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2335F1-CCED-4043-AD7F-19C8A5CD7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7F42-0F6D-4883-9224-1C7037A89226}" type="datetimeFigureOut">
              <a:rPr lang="en-GB" smtClean="0"/>
              <a:t>12/03/2020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BF4D50-4988-4FC1-A8D2-14F184E52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C753C8-4D58-49C5-B5A5-2BCDEBDB4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924AB-F239-46EF-9F36-8C879CF83D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2982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A5D2F-DC59-428A-B203-ABAF7A70F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FD7323-E3AC-4DFB-BE08-FD620F16E5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08DABB-BA7C-4352-8C32-FCFDD1989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7F42-0F6D-4883-9224-1C7037A89226}" type="datetimeFigureOut">
              <a:rPr lang="en-GB" smtClean="0"/>
              <a:t>12/03/2020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7F10F5-B043-4487-A567-D49B41FAA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D184D0-951F-4BC9-9E3C-04A8344DE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924AB-F239-46EF-9F36-8C879CF83D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9762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28C6283-C1B1-464B-9C7F-3472517B19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9ED5C8-74DA-4BB0-90DE-6179C398D6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9D456F-B1B3-424E-9D10-554EA4324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7F42-0F6D-4883-9224-1C7037A89226}" type="datetimeFigureOut">
              <a:rPr lang="en-GB" smtClean="0"/>
              <a:t>12/03/2020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66EDC5-1725-4C19-9D65-3ACEBA639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210C39-0443-4E00-941F-E2E4F874B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924AB-F239-46EF-9F36-8C879CF83D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9189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68077-590D-4E96-81C8-3A07BCA81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7625D9-D897-4EEF-89EA-E9F08365CD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C1AFAD-847D-4417-9022-68A1FD263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7F42-0F6D-4883-9224-1C7037A89226}" type="datetimeFigureOut">
              <a:rPr lang="en-GB" smtClean="0"/>
              <a:t>12/03/2020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11C0C1-0298-4421-9E46-6D38CE083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C9E091-55F0-4A4A-86CE-5CFBB8B98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924AB-F239-46EF-9F36-8C879CF83D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7575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3E177-AB1F-4555-A72B-88490E0FD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4B1E01-C52D-4202-924D-EEB7542CE7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03F04C-D753-4491-BF89-DA804A6E5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7F42-0F6D-4883-9224-1C7037A89226}" type="datetimeFigureOut">
              <a:rPr lang="en-GB" smtClean="0"/>
              <a:t>12/03/2020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6A37AE-1574-4AA0-93CC-76591BE93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13B2EC-299E-46D2-8403-9B64317E2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924AB-F239-46EF-9F36-8C879CF83D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5159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F8548-CBF1-4840-98AA-55B074FD1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C35E10-7E04-48C7-BC06-EBCF941A9D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90336A-C1C3-47E6-B7A4-BB808CFC60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ED833A-01B1-4706-95FA-A0AC5AAD2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7F42-0F6D-4883-9224-1C7037A89226}" type="datetimeFigureOut">
              <a:rPr lang="en-GB" smtClean="0"/>
              <a:t>12/03/2020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42C004-16E1-42F7-9F03-A5CB57C27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42DB06-75BF-46B6-B6BE-9B839026B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924AB-F239-46EF-9F36-8C879CF83D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0724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20175-961E-42AB-BFE2-8448F8996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15789-8670-4715-9761-CA33DE264D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E9A21-1EFD-4649-8A42-86F57C7714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9D3C25-271A-4E08-8DB1-4083125AC7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00FC45-0942-4A38-B230-2887032D6F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01FC67-E7F0-4057-B650-CBDA85862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7F42-0F6D-4883-9224-1C7037A89226}" type="datetimeFigureOut">
              <a:rPr lang="en-GB" smtClean="0"/>
              <a:t>12/03/2020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449603-D1AC-4C98-8425-B840562BB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BC444D3-1ACC-4949-9F5E-ADE4BD0A0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924AB-F239-46EF-9F36-8C879CF83D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4930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5F7F7-CDAA-4D14-BE2C-99B93C2C3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3F2FAF-BED2-469C-B055-8ACFE4CC7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7F42-0F6D-4883-9224-1C7037A89226}" type="datetimeFigureOut">
              <a:rPr lang="en-GB" smtClean="0"/>
              <a:t>12/03/2020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7E6B1D-609B-479F-93DD-B42A3B85F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BACE4D-90AA-4270-A04D-BF9F90E5B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924AB-F239-46EF-9F36-8C879CF83D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604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9695C7-303F-4F36-848B-EC035DE8F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7F42-0F6D-4883-9224-1C7037A89226}" type="datetimeFigureOut">
              <a:rPr lang="en-GB" smtClean="0"/>
              <a:t>12/03/2020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5003A5-72E5-4454-9EDC-A8383F82D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1A3D3B-CE83-442B-BFBB-2ACE4F677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924AB-F239-46EF-9F36-8C879CF83D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9450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0D3AB-EF1F-4756-A983-542E929CD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B63EF5-1240-4AA7-A215-DA87D493B8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071D58-F34F-4F37-B340-E0D7089FEE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DA7516-BE1C-4D38-9414-74246B43B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7F42-0F6D-4883-9224-1C7037A89226}" type="datetimeFigureOut">
              <a:rPr lang="en-GB" smtClean="0"/>
              <a:t>12/03/2020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644F21-6988-4627-9C73-BDD9F1CC9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637782-2C5B-41C5-8653-E66280D81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924AB-F239-46EF-9F36-8C879CF83D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5046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D7DBF-96C5-4F35-87CB-3D2C21AB7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0164F7F-EDB0-4056-B130-D8E305B426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837504-630F-44E1-948A-1A08CDB608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D8C2E4-81DE-4144-9E5C-7CAF776C3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7F42-0F6D-4883-9224-1C7037A89226}" type="datetimeFigureOut">
              <a:rPr lang="en-GB" smtClean="0"/>
              <a:t>12/03/2020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65B339-FE95-4346-9568-94CE3589A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C251DB-BD9E-42A8-B3BF-25B10D72F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924AB-F239-46EF-9F36-8C879CF83D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5005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5008D9-C834-4498-A6C4-3A3B489FC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EEF08B-0CFD-4F51-8DAC-0B162A858F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26FF07-D9ED-4F01-8D49-0284BA2387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3B7F42-0F6D-4883-9224-1C7037A89226}" type="datetimeFigureOut">
              <a:rPr lang="en-GB" smtClean="0"/>
              <a:t>12/03/2020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1C97FD-B959-4E93-B503-C2DCFEFDC2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8EAF6-8C25-47F7-A98A-B4677C13E0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9924AB-F239-46EF-9F36-8C879CF83D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3751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g"/><Relationship Id="rId7" Type="http://schemas.openxmlformats.org/officeDocument/2006/relationships/image" Target="../media/image1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F1C5D-BC2D-40CF-B4CF-A47ACB5045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291939"/>
            <a:ext cx="9144000" cy="2387600"/>
          </a:xfrm>
        </p:spPr>
        <p:txBody>
          <a:bodyPr/>
          <a:lstStyle/>
          <a:p>
            <a:r>
              <a:rPr lang="en-GB" dirty="0"/>
              <a:t>Home Learning Year 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083235-6FE0-4F6D-903F-5E2FBAECB6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9355" y="2920903"/>
            <a:ext cx="9144000" cy="1655762"/>
          </a:xfrm>
        </p:spPr>
        <p:txBody>
          <a:bodyPr/>
          <a:lstStyle/>
          <a:p>
            <a:r>
              <a:rPr lang="en-GB" dirty="0"/>
              <a:t>A selection of Show Me tasks: Science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ACC8456-42E4-408C-B4B1-CAB5AAFADA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221" y="4429919"/>
            <a:ext cx="2883557" cy="193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30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5D0A522-650B-4DB9-A89C-C987FAC40053}"/>
              </a:ext>
            </a:extLst>
          </p:cNvPr>
          <p:cNvCxnSpPr>
            <a:cxnSpLocks/>
          </p:cNvCxnSpPr>
          <p:nvPr/>
        </p:nvCxnSpPr>
        <p:spPr>
          <a:xfrm>
            <a:off x="6096001" y="0"/>
            <a:ext cx="32881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6A7A356-5E75-426F-81E1-FCA13BF89B1B}"/>
              </a:ext>
            </a:extLst>
          </p:cNvPr>
          <p:cNvCxnSpPr>
            <a:cxnSpLocks/>
          </p:cNvCxnSpPr>
          <p:nvPr/>
        </p:nvCxnSpPr>
        <p:spPr>
          <a:xfrm flipV="1">
            <a:off x="282804" y="3381910"/>
            <a:ext cx="11726944" cy="680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9E521782-2F4E-4787-AD09-8B0E74DEFA74}"/>
              </a:ext>
            </a:extLst>
          </p:cNvPr>
          <p:cNvSpPr txBox="1"/>
          <p:nvPr/>
        </p:nvSpPr>
        <p:spPr>
          <a:xfrm>
            <a:off x="6274797" y="134522"/>
            <a:ext cx="5065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+mj-lt"/>
              <a:buAutoNum type="arabicPeriod"/>
            </a:pPr>
            <a:r>
              <a:rPr lang="en-GB" dirty="0"/>
              <a:t>Can you draw the following body parts to make a new alien?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3AE5CC9-A949-4112-857B-4A8C14DA8E28}"/>
              </a:ext>
            </a:extLst>
          </p:cNvPr>
          <p:cNvSpPr txBox="1"/>
          <p:nvPr/>
        </p:nvSpPr>
        <p:spPr>
          <a:xfrm>
            <a:off x="282804" y="3588481"/>
            <a:ext cx="48642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2. Explain what senses are.</a:t>
            </a:r>
          </a:p>
          <a:p>
            <a:endParaRPr lang="en-GB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EDA8336-B581-46A1-AD5E-3120F8467A79}"/>
              </a:ext>
            </a:extLst>
          </p:cNvPr>
          <p:cNvSpPr txBox="1"/>
          <p:nvPr/>
        </p:nvSpPr>
        <p:spPr>
          <a:xfrm>
            <a:off x="6514862" y="3537894"/>
            <a:ext cx="49672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3. Draw a picture in the box that show the sense you would use.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1C3DFD-196C-483E-AC28-833912814DF0}"/>
              </a:ext>
            </a:extLst>
          </p:cNvPr>
          <p:cNvSpPr txBox="1"/>
          <p:nvPr/>
        </p:nvSpPr>
        <p:spPr>
          <a:xfrm>
            <a:off x="727836" y="533116"/>
            <a:ext cx="4544745" cy="2262158"/>
          </a:xfrm>
          <a:prstGeom prst="rect">
            <a:avLst/>
          </a:prstGeom>
          <a:solidFill>
            <a:srgbClr val="FDFE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500" b="1" dirty="0"/>
              <a:t>Show Me Tasks: </a:t>
            </a:r>
          </a:p>
          <a:p>
            <a:r>
              <a:rPr lang="en-GB" sz="2400" dirty="0"/>
              <a:t>2d.  I can identify, name, draw and label the basic parts of the human body and say which part of the body is associated with each sense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010A1D0-95C1-4C0D-B43A-D1CBFB8A8E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2105" y="160446"/>
            <a:ext cx="540787" cy="36211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5D62D6D-8AEC-463D-832E-34F6CA6844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2105" y="3575642"/>
            <a:ext cx="540787" cy="36211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FD1E5C3C-4BC4-4D43-A16E-EFCB6E67FD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1437" y="3579727"/>
            <a:ext cx="540787" cy="36211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D1E780D5-09E3-40FC-B93D-FA1F19DEF6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9284" y="134522"/>
            <a:ext cx="540787" cy="362113"/>
          </a:xfrm>
          <a:prstGeom prst="rect">
            <a:avLst/>
          </a:prstGeom>
        </p:spPr>
      </p:pic>
      <p:sp>
        <p:nvSpPr>
          <p:cNvPr id="20" name="Speech Bubble: Oval 19">
            <a:extLst>
              <a:ext uri="{FF2B5EF4-FFF2-40B4-BE49-F238E27FC236}">
                <a16:creationId xmlns:a16="http://schemas.microsoft.com/office/drawing/2014/main" id="{BAC0052D-7478-478D-AD5C-BFE828D30D33}"/>
              </a:ext>
            </a:extLst>
          </p:cNvPr>
          <p:cNvSpPr/>
          <p:nvPr/>
        </p:nvSpPr>
        <p:spPr>
          <a:xfrm>
            <a:off x="1524044" y="4491918"/>
            <a:ext cx="2952328" cy="1792561"/>
          </a:xfrm>
          <a:prstGeom prst="wedgeEllipseCallout">
            <a:avLst>
              <a:gd name="adj1" fmla="val -71514"/>
              <a:gd name="adj2" fmla="val -38594"/>
            </a:avLst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35" name="Table 34">
            <a:extLst>
              <a:ext uri="{FF2B5EF4-FFF2-40B4-BE49-F238E27FC236}">
                <a16:creationId xmlns:a16="http://schemas.microsoft.com/office/drawing/2014/main" id="{A8963D9C-CD0C-4C65-B7D9-222BB6A6533B}"/>
              </a:ext>
            </a:extLst>
          </p:cNvPr>
          <p:cNvGraphicFramePr>
            <a:graphicFrameLocks noGrp="1"/>
          </p:cNvGraphicFramePr>
          <p:nvPr/>
        </p:nvGraphicFramePr>
        <p:xfrm>
          <a:off x="6823938" y="4267233"/>
          <a:ext cx="4243176" cy="23632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60794">
                  <a:extLst>
                    <a:ext uri="{9D8B030D-6E8A-4147-A177-3AD203B41FA5}">
                      <a16:colId xmlns:a16="http://schemas.microsoft.com/office/drawing/2014/main" val="3133903601"/>
                    </a:ext>
                  </a:extLst>
                </a:gridCol>
                <a:gridCol w="1060794">
                  <a:extLst>
                    <a:ext uri="{9D8B030D-6E8A-4147-A177-3AD203B41FA5}">
                      <a16:colId xmlns:a16="http://schemas.microsoft.com/office/drawing/2014/main" val="4243734695"/>
                    </a:ext>
                  </a:extLst>
                </a:gridCol>
                <a:gridCol w="1060794">
                  <a:extLst>
                    <a:ext uri="{9D8B030D-6E8A-4147-A177-3AD203B41FA5}">
                      <a16:colId xmlns:a16="http://schemas.microsoft.com/office/drawing/2014/main" val="1422824419"/>
                    </a:ext>
                  </a:extLst>
                </a:gridCol>
                <a:gridCol w="1060794">
                  <a:extLst>
                    <a:ext uri="{9D8B030D-6E8A-4147-A177-3AD203B41FA5}">
                      <a16:colId xmlns:a16="http://schemas.microsoft.com/office/drawing/2014/main" val="4132479340"/>
                    </a:ext>
                  </a:extLst>
                </a:gridCol>
              </a:tblGrid>
              <a:tr h="465001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solidFill>
                      <a:srgbClr val="FFFED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solidFill>
                      <a:srgbClr val="FFFED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solidFill>
                      <a:srgbClr val="FFFED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Sense</a:t>
                      </a:r>
                    </a:p>
                  </a:txBody>
                  <a:tcPr>
                    <a:solidFill>
                      <a:srgbClr val="FFFE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6482710"/>
                  </a:ext>
                </a:extLst>
              </a:tr>
              <a:tr h="94914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2276789"/>
                  </a:ext>
                </a:extLst>
              </a:tr>
              <a:tr h="94914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1080059"/>
                  </a:ext>
                </a:extLst>
              </a:tr>
            </a:tbl>
          </a:graphicData>
        </a:graphic>
      </p:graphicFrame>
      <p:sp>
        <p:nvSpPr>
          <p:cNvPr id="2" name="Rectangle: Beveled 1">
            <a:extLst>
              <a:ext uri="{FF2B5EF4-FFF2-40B4-BE49-F238E27FC236}">
                <a16:creationId xmlns:a16="http://schemas.microsoft.com/office/drawing/2014/main" id="{2CF59211-7DEF-4835-A090-27C430FE78BE}"/>
              </a:ext>
            </a:extLst>
          </p:cNvPr>
          <p:cNvSpPr/>
          <p:nvPr/>
        </p:nvSpPr>
        <p:spPr>
          <a:xfrm>
            <a:off x="9360568" y="780853"/>
            <a:ext cx="2351344" cy="2241050"/>
          </a:xfrm>
          <a:prstGeom prst="bevel">
            <a:avLst>
              <a:gd name="adj" fmla="val 5684"/>
            </a:avLst>
          </a:prstGeom>
          <a:solidFill>
            <a:srgbClr val="FDFE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AD75239-0BA7-4563-AC72-510E06B33030}"/>
              </a:ext>
            </a:extLst>
          </p:cNvPr>
          <p:cNvSpPr txBox="1"/>
          <p:nvPr/>
        </p:nvSpPr>
        <p:spPr>
          <a:xfrm>
            <a:off x="6452374" y="889346"/>
            <a:ext cx="2560666" cy="2308324"/>
          </a:xfrm>
          <a:prstGeom prst="rect">
            <a:avLst/>
          </a:prstGeom>
          <a:solidFill>
            <a:srgbClr val="FDFE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I’ve got one eye and a small nose.</a:t>
            </a:r>
          </a:p>
          <a:p>
            <a:pPr algn="ctr"/>
            <a:r>
              <a:rPr lang="en-GB" sz="2400" dirty="0"/>
              <a:t>I’ve got three legs and 4 arms.</a:t>
            </a:r>
          </a:p>
          <a:p>
            <a:pPr algn="ctr"/>
            <a:r>
              <a:rPr lang="en-GB" sz="2400" dirty="0"/>
              <a:t>I have a large mouth.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B5D130-556F-4CC8-8882-2344110F76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1148" y="4758211"/>
            <a:ext cx="791559" cy="79155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370513B-DA77-4017-8B80-F55C0371D3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0504" y="5691242"/>
            <a:ext cx="863917" cy="863917"/>
          </a:xfrm>
          <a:prstGeom prst="rect">
            <a:avLst/>
          </a:prstGeom>
        </p:spPr>
      </p:pic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63BBF3C2-56E1-471C-B527-CEFA3434D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7547" y="5798727"/>
            <a:ext cx="790074" cy="790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52B46B1-60C9-4202-A257-929FC0F9E7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16062" y="4758211"/>
            <a:ext cx="791559" cy="79155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D04E1D2-F5BB-49A7-868E-89BFC63D37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06897" y="4796684"/>
            <a:ext cx="791559" cy="826276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1FE73E17-5EF2-43C8-B461-156041A32F5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23699" y="5705968"/>
            <a:ext cx="863917" cy="863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808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5D0A522-650B-4DB9-A89C-C987FAC40053}"/>
              </a:ext>
            </a:extLst>
          </p:cNvPr>
          <p:cNvCxnSpPr>
            <a:cxnSpLocks/>
          </p:cNvCxnSpPr>
          <p:nvPr/>
        </p:nvCxnSpPr>
        <p:spPr>
          <a:xfrm>
            <a:off x="6096001" y="0"/>
            <a:ext cx="32881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6A7A356-5E75-426F-81E1-FCA13BF89B1B}"/>
              </a:ext>
            </a:extLst>
          </p:cNvPr>
          <p:cNvCxnSpPr>
            <a:cxnSpLocks/>
          </p:cNvCxnSpPr>
          <p:nvPr/>
        </p:nvCxnSpPr>
        <p:spPr>
          <a:xfrm flipV="1">
            <a:off x="282804" y="3381910"/>
            <a:ext cx="11726944" cy="680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9E521782-2F4E-4787-AD09-8B0E74DEFA74}"/>
              </a:ext>
            </a:extLst>
          </p:cNvPr>
          <p:cNvSpPr txBox="1"/>
          <p:nvPr/>
        </p:nvSpPr>
        <p:spPr>
          <a:xfrm>
            <a:off x="6274797" y="134522"/>
            <a:ext cx="5065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+mj-lt"/>
              <a:buAutoNum type="arabicPeriod"/>
            </a:pPr>
            <a:r>
              <a:rPr lang="en-GB" dirty="0"/>
              <a:t>Look at the objects below.  How would you sort them into the correct recycling bin?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3AE5CC9-A949-4112-857B-4A8C14DA8E28}"/>
              </a:ext>
            </a:extLst>
          </p:cNvPr>
          <p:cNvSpPr txBox="1"/>
          <p:nvPr/>
        </p:nvSpPr>
        <p:spPr>
          <a:xfrm>
            <a:off x="282804" y="3588481"/>
            <a:ext cx="48642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2. Match the materials (a) to their properties (b) and uses (c).</a:t>
            </a:r>
          </a:p>
          <a:p>
            <a:endParaRPr lang="en-GB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EDA8336-B581-46A1-AD5E-3120F8467A79}"/>
              </a:ext>
            </a:extLst>
          </p:cNvPr>
          <p:cNvSpPr txBox="1"/>
          <p:nvPr/>
        </p:nvSpPr>
        <p:spPr>
          <a:xfrm>
            <a:off x="6514862" y="3537894"/>
            <a:ext cx="49672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3. Draw a picture in </a:t>
            </a:r>
            <a:r>
              <a:rPr lang="en-GB"/>
              <a:t>the box </a:t>
            </a:r>
            <a:r>
              <a:rPr lang="en-GB" dirty="0"/>
              <a:t>of an object and write about the materials that are combined to make it.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1C3DFD-196C-483E-AC28-833912814DF0}"/>
              </a:ext>
            </a:extLst>
          </p:cNvPr>
          <p:cNvSpPr txBox="1"/>
          <p:nvPr/>
        </p:nvSpPr>
        <p:spPr>
          <a:xfrm>
            <a:off x="727836" y="533116"/>
            <a:ext cx="4544745" cy="2323713"/>
          </a:xfrm>
          <a:prstGeom prst="rect">
            <a:avLst/>
          </a:prstGeom>
          <a:solidFill>
            <a:srgbClr val="FDFE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500" b="1" dirty="0"/>
              <a:t>Show Me Tasks: </a:t>
            </a:r>
          </a:p>
          <a:p>
            <a:r>
              <a:rPr lang="en-GB" sz="2000" dirty="0"/>
              <a:t>4a.  I can distinguish between an object and the material from which it is made</a:t>
            </a:r>
          </a:p>
          <a:p>
            <a:r>
              <a:rPr lang="en-GB" sz="2000" dirty="0"/>
              <a:t>4c.  I can describe the simple physical properties of a variety of everyday materials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010A1D0-95C1-4C0D-B43A-D1CBFB8A8E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2105" y="160446"/>
            <a:ext cx="540787" cy="36211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5D62D6D-8AEC-463D-832E-34F6CA6844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2105" y="3575642"/>
            <a:ext cx="540787" cy="36211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FD1E5C3C-4BC4-4D43-A16E-EFCB6E67FD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1437" y="3579727"/>
            <a:ext cx="540787" cy="36211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D1E780D5-09E3-40FC-B93D-FA1F19DEF6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9284" y="134522"/>
            <a:ext cx="540787" cy="362113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AB2DA99-F1DD-4779-9552-4691F83BA4CE}"/>
              </a:ext>
            </a:extLst>
          </p:cNvPr>
          <p:cNvGraphicFramePr>
            <a:graphicFrameLocks noGrp="1"/>
          </p:cNvGraphicFramePr>
          <p:nvPr/>
        </p:nvGraphicFramePr>
        <p:xfrm>
          <a:off x="419399" y="4252297"/>
          <a:ext cx="5261613" cy="2468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53871">
                  <a:extLst>
                    <a:ext uri="{9D8B030D-6E8A-4147-A177-3AD203B41FA5}">
                      <a16:colId xmlns:a16="http://schemas.microsoft.com/office/drawing/2014/main" val="3935927761"/>
                    </a:ext>
                  </a:extLst>
                </a:gridCol>
                <a:gridCol w="1753871">
                  <a:extLst>
                    <a:ext uri="{9D8B030D-6E8A-4147-A177-3AD203B41FA5}">
                      <a16:colId xmlns:a16="http://schemas.microsoft.com/office/drawing/2014/main" val="1713133806"/>
                    </a:ext>
                  </a:extLst>
                </a:gridCol>
                <a:gridCol w="1753871">
                  <a:extLst>
                    <a:ext uri="{9D8B030D-6E8A-4147-A177-3AD203B41FA5}">
                      <a16:colId xmlns:a16="http://schemas.microsoft.com/office/drawing/2014/main" val="2894493740"/>
                    </a:ext>
                  </a:extLst>
                </a:gridCol>
              </a:tblGrid>
              <a:tr h="5793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a) Metal</a:t>
                      </a:r>
                    </a:p>
                    <a:p>
                      <a:pPr marL="0" indent="0">
                        <a:buNone/>
                      </a:pP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b) Malleable</a:t>
                      </a:r>
                    </a:p>
                    <a:p>
                      <a:r>
                        <a:rPr lang="en-GB" sz="1600" dirty="0"/>
                        <a:t>    Tough</a:t>
                      </a:r>
                    </a:p>
                    <a:p>
                      <a:r>
                        <a:rPr lang="en-GB" sz="1600" dirty="0"/>
                        <a:t>    Waterproof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c) Window</a:t>
                      </a:r>
                    </a:p>
                    <a:p>
                      <a:endParaRPr lang="en-GB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96106750"/>
                  </a:ext>
                </a:extLst>
              </a:tr>
              <a:tr h="579397">
                <a:tc>
                  <a:txBody>
                    <a:bodyPr/>
                    <a:lstStyle/>
                    <a:p>
                      <a:r>
                        <a:rPr lang="en-GB" sz="1600" dirty="0"/>
                        <a:t>a) Glass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b) Stiff</a:t>
                      </a:r>
                    </a:p>
                    <a:p>
                      <a:r>
                        <a:rPr lang="en-GB" sz="1600" dirty="0"/>
                        <a:t>    Waterproof</a:t>
                      </a:r>
                    </a:p>
                    <a:p>
                      <a:r>
                        <a:rPr lang="en-GB" sz="1600" dirty="0"/>
                        <a:t>    Shiny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c) Toy</a:t>
                      </a:r>
                    </a:p>
                    <a:p>
                      <a:endParaRPr lang="en-GB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06173804"/>
                  </a:ext>
                </a:extLst>
              </a:tr>
              <a:tr h="579397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GB" sz="1600" dirty="0"/>
                        <a:t>a) Plastic</a:t>
                      </a:r>
                    </a:p>
                    <a:p>
                      <a:pPr marL="342900" indent="-342900">
                        <a:buAutoNum type="alphaLcParenR"/>
                      </a:pP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b) Rigid </a:t>
                      </a:r>
                    </a:p>
                    <a:p>
                      <a:r>
                        <a:rPr lang="en-GB" sz="1600" dirty="0"/>
                        <a:t>    Transparent</a:t>
                      </a:r>
                    </a:p>
                    <a:p>
                      <a:r>
                        <a:rPr lang="en-GB" sz="1600" dirty="0"/>
                        <a:t>    Hard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c)Fork</a:t>
                      </a:r>
                    </a:p>
                    <a:p>
                      <a:endParaRPr lang="en-GB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24769433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B14225CD-3C6E-47B5-9BF9-1C24C694D8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4319" y="1081535"/>
            <a:ext cx="824252" cy="57182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D63B966-42AF-40A3-8AD8-E046163601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4319" y="1954971"/>
            <a:ext cx="824252" cy="57182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C7B31179-72AD-42BD-8266-E19763B74C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4319" y="2762221"/>
            <a:ext cx="824252" cy="57182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4D95A0D-471E-4E3A-A3C3-6C709D7E22E3}"/>
              </a:ext>
            </a:extLst>
          </p:cNvPr>
          <p:cNvSpPr/>
          <p:nvPr/>
        </p:nvSpPr>
        <p:spPr>
          <a:xfrm>
            <a:off x="10964205" y="1962538"/>
            <a:ext cx="78829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Paper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CEBECFE-8BF0-44A9-8982-3E1B2AEC81BB}"/>
              </a:ext>
            </a:extLst>
          </p:cNvPr>
          <p:cNvSpPr/>
          <p:nvPr/>
        </p:nvSpPr>
        <p:spPr>
          <a:xfrm>
            <a:off x="10941310" y="1128336"/>
            <a:ext cx="85343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Plastic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43ABFDC-FCE4-452C-A87F-B2729D54CDAF}"/>
              </a:ext>
            </a:extLst>
          </p:cNvPr>
          <p:cNvSpPr/>
          <p:nvPr/>
        </p:nvSpPr>
        <p:spPr>
          <a:xfrm>
            <a:off x="10969362" y="2840681"/>
            <a:ext cx="79733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Metal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7D8A837-0C59-468D-BB66-295D1AF4E8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8545" y="873975"/>
            <a:ext cx="863917" cy="86391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DB30B0C-DAC2-4B41-B54B-9483C3345B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98593" y="1717537"/>
            <a:ext cx="1858850" cy="184151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2051FD2-468F-4B50-A40C-1562ABA440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03603" y="793928"/>
            <a:ext cx="1006587" cy="127323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C6CCE020-BA88-45C9-B51E-A15303C6C51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36525" y="2264342"/>
            <a:ext cx="923132" cy="69788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0B9B1A06-3E30-48E8-B20F-0809887AEB0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12889" y="1054570"/>
            <a:ext cx="1170403" cy="758046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386927D2-7514-4649-B2E8-5B507D9F1DB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99882" y="2027431"/>
            <a:ext cx="1213007" cy="1213007"/>
          </a:xfrm>
          <a:prstGeom prst="rect">
            <a:avLst/>
          </a:prstGeom>
        </p:spPr>
      </p:pic>
      <p:graphicFrame>
        <p:nvGraphicFramePr>
          <p:cNvPr id="42" name="Table 41">
            <a:extLst>
              <a:ext uri="{FF2B5EF4-FFF2-40B4-BE49-F238E27FC236}">
                <a16:creationId xmlns:a16="http://schemas.microsoft.com/office/drawing/2014/main" id="{6D49771F-5447-42E7-B6B1-08C8D4F0FD35}"/>
              </a:ext>
            </a:extLst>
          </p:cNvPr>
          <p:cNvGraphicFramePr>
            <a:graphicFrameLocks noGrp="1"/>
          </p:cNvGraphicFramePr>
          <p:nvPr/>
        </p:nvGraphicFramePr>
        <p:xfrm>
          <a:off x="6514862" y="4380260"/>
          <a:ext cx="4736840" cy="22420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8420">
                  <a:extLst>
                    <a:ext uri="{9D8B030D-6E8A-4147-A177-3AD203B41FA5}">
                      <a16:colId xmlns:a16="http://schemas.microsoft.com/office/drawing/2014/main" val="3250622097"/>
                    </a:ext>
                  </a:extLst>
                </a:gridCol>
                <a:gridCol w="2368420">
                  <a:extLst>
                    <a:ext uri="{9D8B030D-6E8A-4147-A177-3AD203B41FA5}">
                      <a16:colId xmlns:a16="http://schemas.microsoft.com/office/drawing/2014/main" val="2752613017"/>
                    </a:ext>
                  </a:extLst>
                </a:gridCol>
              </a:tblGrid>
              <a:tr h="490612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Object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Materials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0945721"/>
                  </a:ext>
                </a:extLst>
              </a:tr>
              <a:tr h="1751476"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00125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7660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5D0A522-650B-4DB9-A89C-C987FAC40053}"/>
              </a:ext>
            </a:extLst>
          </p:cNvPr>
          <p:cNvCxnSpPr>
            <a:cxnSpLocks/>
          </p:cNvCxnSpPr>
          <p:nvPr/>
        </p:nvCxnSpPr>
        <p:spPr>
          <a:xfrm>
            <a:off x="6096001" y="0"/>
            <a:ext cx="32881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6A7A356-5E75-426F-81E1-FCA13BF89B1B}"/>
              </a:ext>
            </a:extLst>
          </p:cNvPr>
          <p:cNvCxnSpPr>
            <a:cxnSpLocks/>
          </p:cNvCxnSpPr>
          <p:nvPr/>
        </p:nvCxnSpPr>
        <p:spPr>
          <a:xfrm flipV="1">
            <a:off x="282804" y="3381910"/>
            <a:ext cx="11726944" cy="680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9E521782-2F4E-4787-AD09-8B0E74DEFA74}"/>
              </a:ext>
            </a:extLst>
          </p:cNvPr>
          <p:cNvSpPr txBox="1"/>
          <p:nvPr/>
        </p:nvSpPr>
        <p:spPr>
          <a:xfrm>
            <a:off x="6274797" y="134522"/>
            <a:ext cx="5065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+mj-lt"/>
              <a:buAutoNum type="arabicPeriod"/>
            </a:pPr>
            <a:r>
              <a:rPr lang="en-GB" dirty="0"/>
              <a:t>How are these plants similar to each other? Different?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3AE5CC9-A949-4112-857B-4A8C14DA8E28}"/>
              </a:ext>
            </a:extLst>
          </p:cNvPr>
          <p:cNvSpPr txBox="1"/>
          <p:nvPr/>
        </p:nvSpPr>
        <p:spPr>
          <a:xfrm>
            <a:off x="282804" y="3588481"/>
            <a:ext cx="48642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2. Draw lines </a:t>
            </a:r>
            <a:r>
              <a:rPr lang="en-GB"/>
              <a:t>to match </a:t>
            </a:r>
            <a:r>
              <a:rPr lang="en-GB" dirty="0"/>
              <a:t>the part of the plant to its picture and its job.</a:t>
            </a:r>
          </a:p>
          <a:p>
            <a:endParaRPr lang="en-GB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EDA8336-B581-46A1-AD5E-3120F8467A79}"/>
              </a:ext>
            </a:extLst>
          </p:cNvPr>
          <p:cNvSpPr txBox="1"/>
          <p:nvPr/>
        </p:nvSpPr>
        <p:spPr>
          <a:xfrm>
            <a:off x="6514862" y="3537894"/>
            <a:ext cx="4967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3. Explain why this flower is turning pink.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1C3DFD-196C-483E-AC28-833912814DF0}"/>
              </a:ext>
            </a:extLst>
          </p:cNvPr>
          <p:cNvSpPr txBox="1"/>
          <p:nvPr/>
        </p:nvSpPr>
        <p:spPr>
          <a:xfrm>
            <a:off x="727836" y="533116"/>
            <a:ext cx="4544745" cy="2262158"/>
          </a:xfrm>
          <a:prstGeom prst="rect">
            <a:avLst/>
          </a:prstGeom>
          <a:solidFill>
            <a:srgbClr val="FDFE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500" b="1" dirty="0"/>
              <a:t>Show Me Tasks: </a:t>
            </a:r>
          </a:p>
          <a:p>
            <a:r>
              <a:rPr lang="en-GB" sz="2400" dirty="0"/>
              <a:t>3b.  I can identify and describe the basic structure of a variety of common flowering plants, including trees.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010A1D0-95C1-4C0D-B43A-D1CBFB8A8E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2105" y="160446"/>
            <a:ext cx="540787" cy="36211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5D62D6D-8AEC-463D-832E-34F6CA6844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2105" y="3575642"/>
            <a:ext cx="540787" cy="36211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FD1E5C3C-4BC4-4D43-A16E-EFCB6E67FD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1437" y="3579727"/>
            <a:ext cx="540787" cy="36211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D1E780D5-09E3-40FC-B93D-FA1F19DEF6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9284" y="134522"/>
            <a:ext cx="540787" cy="362113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F4D58F2-F770-4C58-8B1C-4BA25BF4C7DD}"/>
              </a:ext>
            </a:extLst>
          </p:cNvPr>
          <p:cNvGraphicFramePr>
            <a:graphicFrameLocks noGrp="1"/>
          </p:cNvGraphicFramePr>
          <p:nvPr/>
        </p:nvGraphicFramePr>
        <p:xfrm>
          <a:off x="381451" y="4295244"/>
          <a:ext cx="5589003" cy="249326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63001">
                  <a:extLst>
                    <a:ext uri="{9D8B030D-6E8A-4147-A177-3AD203B41FA5}">
                      <a16:colId xmlns:a16="http://schemas.microsoft.com/office/drawing/2014/main" val="3323342819"/>
                    </a:ext>
                  </a:extLst>
                </a:gridCol>
                <a:gridCol w="1863001">
                  <a:extLst>
                    <a:ext uri="{9D8B030D-6E8A-4147-A177-3AD203B41FA5}">
                      <a16:colId xmlns:a16="http://schemas.microsoft.com/office/drawing/2014/main" val="3928014548"/>
                    </a:ext>
                  </a:extLst>
                </a:gridCol>
                <a:gridCol w="1863001">
                  <a:extLst>
                    <a:ext uri="{9D8B030D-6E8A-4147-A177-3AD203B41FA5}">
                      <a16:colId xmlns:a16="http://schemas.microsoft.com/office/drawing/2014/main" val="1931759170"/>
                    </a:ext>
                  </a:extLst>
                </a:gridCol>
              </a:tblGrid>
              <a:tr h="485647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Plant part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Function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Picture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8374084"/>
                  </a:ext>
                </a:extLst>
              </a:tr>
              <a:tr h="485647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Flower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Holds plant to ground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6048501"/>
                  </a:ext>
                </a:extLst>
              </a:tr>
              <a:tr h="485647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Leaves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Holds up the flower and leaves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6164535"/>
                  </a:ext>
                </a:extLst>
              </a:tr>
              <a:tr h="485647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Roots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Makes food for the plant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592798"/>
                  </a:ext>
                </a:extLst>
              </a:tr>
              <a:tr h="485647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Stem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Makes new seeds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9934768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84F09992-5476-499F-B1B6-2871DAEC68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0720" y="5319280"/>
            <a:ext cx="468930" cy="44518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016A0BB-6F53-436A-811E-6F55463DC1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2228" y="4797874"/>
            <a:ext cx="891502" cy="41194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268BF67-C15F-4CE5-BD10-D34D693540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9817" y="5800705"/>
            <a:ext cx="363874" cy="44518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8389B41-64BF-4500-9BF2-8D8BC65ED2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00232" y="6322483"/>
            <a:ext cx="549905" cy="44518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ED02B7B-9319-4C2C-B716-A9060B184B5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79780" y="4184378"/>
            <a:ext cx="2560665" cy="2231437"/>
          </a:xfrm>
          <a:prstGeom prst="rect">
            <a:avLst/>
          </a:prstGeom>
        </p:spPr>
      </p:pic>
      <p:sp>
        <p:nvSpPr>
          <p:cNvPr id="26" name="Speech Bubble: Oval 25">
            <a:extLst>
              <a:ext uri="{FF2B5EF4-FFF2-40B4-BE49-F238E27FC236}">
                <a16:creationId xmlns:a16="http://schemas.microsoft.com/office/drawing/2014/main" id="{83E4DBAB-BC1F-4BD9-AD43-AD15163654F4}"/>
              </a:ext>
            </a:extLst>
          </p:cNvPr>
          <p:cNvSpPr/>
          <p:nvPr/>
        </p:nvSpPr>
        <p:spPr>
          <a:xfrm>
            <a:off x="6605929" y="4295244"/>
            <a:ext cx="1870730" cy="1673410"/>
          </a:xfrm>
          <a:prstGeom prst="wedgeEllipseCallout">
            <a:avLst>
              <a:gd name="adj1" fmla="val 56345"/>
              <a:gd name="adj2" fmla="val 40930"/>
            </a:avLst>
          </a:prstGeom>
          <a:solidFill>
            <a:srgbClr val="FDFE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DA87DC8B-CB99-4C58-ADA6-9EEAE30E386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67606" y="981302"/>
            <a:ext cx="1573449" cy="1529392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9015582F-2A0D-451E-8F8B-A521CD5E067B}"/>
              </a:ext>
            </a:extLst>
          </p:cNvPr>
          <p:cNvSpPr/>
          <p:nvPr/>
        </p:nvSpPr>
        <p:spPr>
          <a:xfrm>
            <a:off x="6427834" y="2387977"/>
            <a:ext cx="205299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Cactus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4755007-38FC-461E-A09E-D37019B84858}"/>
              </a:ext>
            </a:extLst>
          </p:cNvPr>
          <p:cNvSpPr/>
          <p:nvPr/>
        </p:nvSpPr>
        <p:spPr>
          <a:xfrm>
            <a:off x="8300002" y="2403071"/>
            <a:ext cx="205299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Fern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96B7D76-9ED2-45FE-A53B-BB9A1071F16E}"/>
              </a:ext>
            </a:extLst>
          </p:cNvPr>
          <p:cNvSpPr/>
          <p:nvPr/>
        </p:nvSpPr>
        <p:spPr>
          <a:xfrm>
            <a:off x="9983582" y="2403071"/>
            <a:ext cx="205299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Water Lily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6CDBE2-F653-4890-A0EF-46BDF9EA031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41055" y="1209417"/>
            <a:ext cx="2052994" cy="117479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261C212-D109-4F17-8EBB-C1C79FAC4F5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10806" y="1187618"/>
            <a:ext cx="1556692" cy="1297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91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5D0A522-650B-4DB9-A89C-C987FAC40053}"/>
              </a:ext>
            </a:extLst>
          </p:cNvPr>
          <p:cNvCxnSpPr>
            <a:cxnSpLocks/>
          </p:cNvCxnSpPr>
          <p:nvPr/>
        </p:nvCxnSpPr>
        <p:spPr>
          <a:xfrm>
            <a:off x="6096001" y="0"/>
            <a:ext cx="32881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6A7A356-5E75-426F-81E1-FCA13BF89B1B}"/>
              </a:ext>
            </a:extLst>
          </p:cNvPr>
          <p:cNvCxnSpPr>
            <a:cxnSpLocks/>
          </p:cNvCxnSpPr>
          <p:nvPr/>
        </p:nvCxnSpPr>
        <p:spPr>
          <a:xfrm flipV="1">
            <a:off x="282804" y="3381910"/>
            <a:ext cx="11726944" cy="680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9E521782-2F4E-4787-AD09-8B0E74DEFA74}"/>
              </a:ext>
            </a:extLst>
          </p:cNvPr>
          <p:cNvSpPr txBox="1"/>
          <p:nvPr/>
        </p:nvSpPr>
        <p:spPr>
          <a:xfrm>
            <a:off x="6274797" y="134522"/>
            <a:ext cx="50656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+mj-lt"/>
              <a:buAutoNum type="arabicPeriod"/>
            </a:pPr>
            <a:r>
              <a:rPr lang="en-GB" dirty="0"/>
              <a:t>Can you write a postcard to a friend describing what the weather </a:t>
            </a:r>
            <a:r>
              <a:rPr lang="en-GB"/>
              <a:t>was like?  </a:t>
            </a:r>
            <a:r>
              <a:rPr lang="en-GB" dirty="0"/>
              <a:t>You can choose any season.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3AE5CC9-A949-4112-857B-4A8C14DA8E28}"/>
              </a:ext>
            </a:extLst>
          </p:cNvPr>
          <p:cNvSpPr txBox="1"/>
          <p:nvPr/>
        </p:nvSpPr>
        <p:spPr>
          <a:xfrm>
            <a:off x="282804" y="3588481"/>
            <a:ext cx="48642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2. Complete the diagram to show how the tree would look in each season.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EDA8336-B581-46A1-AD5E-3120F8467A79}"/>
              </a:ext>
            </a:extLst>
          </p:cNvPr>
          <p:cNvSpPr txBox="1"/>
          <p:nvPr/>
        </p:nvSpPr>
        <p:spPr>
          <a:xfrm>
            <a:off x="6455476" y="3594037"/>
            <a:ext cx="5227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3. Explain how day length changes with each season.</a:t>
            </a:r>
          </a:p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1C3DFD-196C-483E-AC28-833912814DF0}"/>
              </a:ext>
            </a:extLst>
          </p:cNvPr>
          <p:cNvSpPr txBox="1"/>
          <p:nvPr/>
        </p:nvSpPr>
        <p:spPr>
          <a:xfrm>
            <a:off x="727836" y="533116"/>
            <a:ext cx="4544745" cy="2631490"/>
          </a:xfrm>
          <a:prstGeom prst="rect">
            <a:avLst/>
          </a:prstGeom>
          <a:solidFill>
            <a:srgbClr val="FDFE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500" b="1" dirty="0"/>
              <a:t>Show Me Tasks: </a:t>
            </a:r>
          </a:p>
          <a:p>
            <a:pPr algn="ctr"/>
            <a:r>
              <a:rPr lang="en-GB" sz="2400" dirty="0"/>
              <a:t>5b.  I can observe and describe weather associated with the seasons</a:t>
            </a:r>
          </a:p>
          <a:p>
            <a:pPr algn="ctr"/>
            <a:r>
              <a:rPr lang="en-GB" sz="2400" dirty="0"/>
              <a:t>5c.  I can  observe and describe how day length varies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010A1D0-95C1-4C0D-B43A-D1CBFB8A8E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2105" y="160446"/>
            <a:ext cx="540787" cy="36211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5D62D6D-8AEC-463D-832E-34F6CA6844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2105" y="3575642"/>
            <a:ext cx="540787" cy="36211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FD1E5C3C-4BC4-4D43-A16E-EFCB6E67FD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1437" y="3579727"/>
            <a:ext cx="540787" cy="36211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D1E780D5-09E3-40FC-B93D-FA1F19DEF6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9284" y="134522"/>
            <a:ext cx="540787" cy="362113"/>
          </a:xfrm>
          <a:prstGeom prst="rect">
            <a:avLst/>
          </a:prstGeom>
        </p:spPr>
      </p:pic>
      <p:sp>
        <p:nvSpPr>
          <p:cNvPr id="20" name="Speech Bubble: Oval 19">
            <a:extLst>
              <a:ext uri="{FF2B5EF4-FFF2-40B4-BE49-F238E27FC236}">
                <a16:creationId xmlns:a16="http://schemas.microsoft.com/office/drawing/2014/main" id="{BAC0052D-7478-478D-AD5C-BFE828D30D33}"/>
              </a:ext>
            </a:extLst>
          </p:cNvPr>
          <p:cNvSpPr/>
          <p:nvPr/>
        </p:nvSpPr>
        <p:spPr>
          <a:xfrm>
            <a:off x="7236724" y="4177001"/>
            <a:ext cx="3755161" cy="2388239"/>
          </a:xfrm>
          <a:prstGeom prst="wedgeEllipseCallout">
            <a:avLst>
              <a:gd name="adj1" fmla="val -71514"/>
              <a:gd name="adj2" fmla="val -38594"/>
            </a:avLst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09CCF79E-4308-4B39-9AEF-1FAE5AE4E2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62462" y="1147056"/>
            <a:ext cx="3503686" cy="213141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BA8F5BB-506D-444A-845E-C5B196BC26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0114" y="4361532"/>
            <a:ext cx="3672525" cy="2469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3771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413</Words>
  <Application>Microsoft Office PowerPoint</Application>
  <PresentationFormat>Widescreen</PresentationFormat>
  <Paragraphs>62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Home Learning Year 1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Home Learning Year 1</dc:title>
  <dc:creator>Emma Barber</dc:creator>
  <cp:lastModifiedBy>Emma Barber</cp:lastModifiedBy>
  <cp:revision>1</cp:revision>
  <dcterms:created xsi:type="dcterms:W3CDTF">2020-03-12T15:18:38Z</dcterms:created>
  <dcterms:modified xsi:type="dcterms:W3CDTF">2020-03-12T15:23:45Z</dcterms:modified>
</cp:coreProperties>
</file>