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9" r:id="rId2"/>
    <p:sldId id="462" r:id="rId3"/>
    <p:sldId id="461" r:id="rId4"/>
    <p:sldId id="508" r:id="rId5"/>
    <p:sldId id="463" r:id="rId6"/>
    <p:sldId id="483" r:id="rId7"/>
    <p:sldId id="512" r:id="rId8"/>
    <p:sldId id="497" r:id="rId9"/>
    <p:sldId id="496" r:id="rId10"/>
    <p:sldId id="500" r:id="rId11"/>
    <p:sldId id="498" r:id="rId12"/>
    <p:sldId id="260" r:id="rId13"/>
    <p:sldId id="5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26971-C578-4AAC-B705-826F0C5231CC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90A1B-10EA-4218-BA11-533A1250D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0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CD4F-2DB9-4372-A9AA-A64AD85817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33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1CD4F-2DB9-4372-A9AA-A64AD85817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10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17E5-D404-489B-B1CD-8024EE32D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2E11A-AA7B-4858-B875-52D8DD5C4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335F1-CCED-4043-AD7F-19C8A5CD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F4D50-4988-4FC1-A8D2-14F184E5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3C8-4D58-49C5-B5A5-2BCDEBD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8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5D2F-DC59-428A-B203-ABAF7A70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D7323-E3AC-4DFB-BE08-FD620F16E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8DABB-BA7C-4352-8C32-FCFDD198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F10F5-B043-4487-A567-D49B41FA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184D0-951F-4BC9-9E3C-04A8344D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6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C6283-C1B1-464B-9C7F-3472517B1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ED5C8-74DA-4BB0-90DE-6179C398D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D456F-B1B3-424E-9D10-554EA432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6EDC5-1725-4C19-9D65-3ACEBA63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10C39-0443-4E00-941F-E2E4F874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18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8077-590D-4E96-81C8-3A07BCA8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625D9-D897-4EEF-89EA-E9F08365C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1AFAD-847D-4417-9022-68A1FD26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1C0C1-0298-4421-9E46-6D38CE08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9E091-55F0-4A4A-86CE-5CFBB8B9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7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E177-AB1F-4555-A72B-88490E0F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B1E01-C52D-4202-924D-EEB7542CE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3F04C-D753-4491-BF89-DA804A6E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37AE-1574-4AA0-93CC-76591BE9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3B2EC-299E-46D2-8403-9B64317E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8548-CBF1-4840-98AA-55B074FD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5E10-7E04-48C7-BC06-EBCF941A9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0336A-C1C3-47E6-B7A4-BB808CFC6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833A-01B1-4706-95FA-A0AC5AAD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2C004-16E1-42F7-9F03-A5CB57C2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2DB06-75BF-46B6-B6BE-9B839026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72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0175-961E-42AB-BFE2-8448F899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15789-8670-4715-9761-CA33DE264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E9A21-1EFD-4649-8A42-86F57C77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9D3C25-271A-4E08-8DB1-4083125AC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0FC45-0942-4A38-B230-2887032D6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1FC67-E7F0-4057-B650-CBDA8586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49603-D1AC-4C98-8425-B840562B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444D3-1ACC-4949-9F5E-ADE4BD0A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3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F7F7-CDAA-4D14-BE2C-99B93C2C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F2FAF-BED2-469C-B055-8ACFE4CC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E6B1D-609B-479F-93DD-B42A3B85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ACE4D-90AA-4270-A04D-BF9F90E5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695C7-303F-4F36-848B-EC035DE8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003A5-72E5-4454-9EDC-A8383F82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A3D3B-CE83-442B-BFBB-2ACE4F67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5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0D3AB-EF1F-4756-A983-542E929C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63EF5-1240-4AA7-A215-DA87D493B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71D58-F34F-4F37-B340-E0D7089FE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A7516-BE1C-4D38-9414-74246B43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44F21-6988-4627-9C73-BDD9F1CC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7782-2C5B-41C5-8653-E66280D8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4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7DBF-96C5-4F35-87CB-3D2C21AB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64F7F-EDB0-4056-B130-D8E305B42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37504-630F-44E1-948A-1A08CDB60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8C2E4-81DE-4144-9E5C-7CAF776C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5B339-FE95-4346-9568-94CE3589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251DB-BD9E-42A8-B3BF-25B10D72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0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008D9-C834-4498-A6C4-3A3B489F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EF08B-0CFD-4F51-8DAC-0B162A85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6FF07-D9ED-4F01-8D49-0284BA238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C97FD-B959-4E93-B503-C2DCFEFDC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EAF6-8C25-47F7-A98A-B4677C13E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5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1C5D-BC2D-40CF-B4CF-A47ACB504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1939"/>
            <a:ext cx="9144000" cy="2387600"/>
          </a:xfrm>
        </p:spPr>
        <p:txBody>
          <a:bodyPr/>
          <a:lstStyle/>
          <a:p>
            <a:r>
              <a:rPr lang="en-GB" dirty="0"/>
              <a:t>Home Learning Year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83235-6FE0-4F6D-903F-5E2FBAECB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55" y="2920903"/>
            <a:ext cx="9144000" cy="1655762"/>
          </a:xfrm>
        </p:spPr>
        <p:txBody>
          <a:bodyPr/>
          <a:lstStyle/>
          <a:p>
            <a:r>
              <a:rPr lang="en-GB" dirty="0"/>
              <a:t>A selection of Show Me tasks: 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C8456-42E4-408C-B4B1-CAB5AAFAD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21" y="4429919"/>
            <a:ext cx="2883557" cy="19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385534-6CF6-4822-B53C-B912301DF1F4}"/>
              </a:ext>
            </a:extLst>
          </p:cNvPr>
          <p:cNvSpPr txBox="1"/>
          <p:nvPr/>
        </p:nvSpPr>
        <p:spPr>
          <a:xfrm>
            <a:off x="6377016" y="1550662"/>
            <a:ext cx="5480896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Use the words and phrases below to make two lists describing the different plants and their differing environments.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45F806-CEED-491F-BB13-40CC2DBE2426}"/>
              </a:ext>
            </a:extLst>
          </p:cNvPr>
          <p:cNvSpPr/>
          <p:nvPr/>
        </p:nvSpPr>
        <p:spPr>
          <a:xfrm>
            <a:off x="354498" y="1550662"/>
            <a:ext cx="5741502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cactus and water lily plants are different to each other because they have adapted to survive in their own environments.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48F61-7C40-4C8E-BCA5-31DD69A1737C}"/>
              </a:ext>
            </a:extLst>
          </p:cNvPr>
          <p:cNvSpPr/>
          <p:nvPr/>
        </p:nvSpPr>
        <p:spPr>
          <a:xfrm>
            <a:off x="260109" y="2915568"/>
            <a:ext cx="12172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279C1B-E48D-495B-83DB-3E1884DDD540}"/>
              </a:ext>
            </a:extLst>
          </p:cNvPr>
          <p:cNvSpPr/>
          <p:nvPr/>
        </p:nvSpPr>
        <p:spPr>
          <a:xfrm>
            <a:off x="8527716" y="3565247"/>
            <a:ext cx="1987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thorns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37CFEF-EE2F-4414-975D-3F8984738878}"/>
              </a:ext>
            </a:extLst>
          </p:cNvPr>
          <p:cNvSpPr/>
          <p:nvPr/>
        </p:nvSpPr>
        <p:spPr>
          <a:xfrm>
            <a:off x="0" y="3566941"/>
            <a:ext cx="288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Thin, large leaves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DCBCCF-50C8-4EDD-AE61-EAD49CA25F1A}"/>
              </a:ext>
            </a:extLst>
          </p:cNvPr>
          <p:cNvSpPr/>
          <p:nvPr/>
        </p:nvSpPr>
        <p:spPr>
          <a:xfrm>
            <a:off x="10514972" y="2905780"/>
            <a:ext cx="12172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soil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ED4F79-D960-411B-82D9-89878ED1B576}"/>
              </a:ext>
            </a:extLst>
          </p:cNvPr>
          <p:cNvSpPr/>
          <p:nvPr/>
        </p:nvSpPr>
        <p:spPr>
          <a:xfrm>
            <a:off x="7312014" y="3566600"/>
            <a:ext cx="12172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96356-77F0-42F3-A38E-F9D867322D08}"/>
              </a:ext>
            </a:extLst>
          </p:cNvPr>
          <p:cNvSpPr/>
          <p:nvPr/>
        </p:nvSpPr>
        <p:spPr>
          <a:xfrm>
            <a:off x="2622426" y="3591163"/>
            <a:ext cx="27285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Waxy coat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09ADA4-6457-4133-A16B-05BD94E5ACD5}"/>
              </a:ext>
            </a:extLst>
          </p:cNvPr>
          <p:cNvSpPr/>
          <p:nvPr/>
        </p:nvSpPr>
        <p:spPr>
          <a:xfrm>
            <a:off x="3404973" y="2905780"/>
            <a:ext cx="12172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Floats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F96B6-5996-4AED-B9CD-1884F591AFE8}"/>
              </a:ext>
            </a:extLst>
          </p:cNvPr>
          <p:cNvSpPr/>
          <p:nvPr/>
        </p:nvSpPr>
        <p:spPr>
          <a:xfrm>
            <a:off x="4740024" y="2907103"/>
            <a:ext cx="27285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Thorny leaves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BA067A-9C80-4A40-A99A-FA46652A9BDC}"/>
              </a:ext>
            </a:extLst>
          </p:cNvPr>
          <p:cNvSpPr/>
          <p:nvPr/>
        </p:nvSpPr>
        <p:spPr>
          <a:xfrm>
            <a:off x="7310437" y="2901769"/>
            <a:ext cx="30982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Stem stores water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4B6077-0AFE-4AD3-B808-1BA164A925A3}"/>
              </a:ext>
            </a:extLst>
          </p:cNvPr>
          <p:cNvSpPr/>
          <p:nvPr/>
        </p:nvSpPr>
        <p:spPr>
          <a:xfrm>
            <a:off x="1674649" y="2917747"/>
            <a:ext cx="15445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Poor soil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B06E14-EBDB-4B97-9B11-010AB3E2D697}"/>
              </a:ext>
            </a:extLst>
          </p:cNvPr>
          <p:cNvSpPr/>
          <p:nvPr/>
        </p:nvSpPr>
        <p:spPr>
          <a:xfrm>
            <a:off x="4927486" y="3590682"/>
            <a:ext cx="12172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Spiky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01D935-7742-456C-9DF0-E1BE247A3809}"/>
              </a:ext>
            </a:extLst>
          </p:cNvPr>
          <p:cNvSpPr/>
          <p:nvPr/>
        </p:nvSpPr>
        <p:spPr>
          <a:xfrm>
            <a:off x="10541404" y="3566600"/>
            <a:ext cx="12172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10ECBE-24DA-42A6-ADE5-8AC851492DAD}"/>
              </a:ext>
            </a:extLst>
          </p:cNvPr>
          <p:cNvSpPr/>
          <p:nvPr/>
        </p:nvSpPr>
        <p:spPr>
          <a:xfrm>
            <a:off x="6187768" y="3586435"/>
            <a:ext cx="12172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Pond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2571F6-C985-445F-B0BA-67C9A559F4FA}"/>
              </a:ext>
            </a:extLst>
          </p:cNvPr>
          <p:cNvGraphicFramePr>
            <a:graphicFrameLocks noGrp="1"/>
          </p:cNvGraphicFramePr>
          <p:nvPr/>
        </p:nvGraphicFramePr>
        <p:xfrm>
          <a:off x="817104" y="4205672"/>
          <a:ext cx="10669428" cy="22731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34714">
                  <a:extLst>
                    <a:ext uri="{9D8B030D-6E8A-4147-A177-3AD203B41FA5}">
                      <a16:colId xmlns:a16="http://schemas.microsoft.com/office/drawing/2014/main" val="1341110112"/>
                    </a:ext>
                  </a:extLst>
                </a:gridCol>
                <a:gridCol w="5334714">
                  <a:extLst>
                    <a:ext uri="{9D8B030D-6E8A-4147-A177-3AD203B41FA5}">
                      <a16:colId xmlns:a16="http://schemas.microsoft.com/office/drawing/2014/main" val="171854748"/>
                    </a:ext>
                  </a:extLst>
                </a:gridCol>
              </a:tblGrid>
              <a:tr h="49351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CACTUS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WATER LILY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55590"/>
                  </a:ext>
                </a:extLst>
              </a:tr>
              <a:tr h="1779625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956718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48399928-683D-4640-8B82-A81A2CC44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98" y="3913102"/>
            <a:ext cx="1553925" cy="1553925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BA29CB4-29EF-4336-B1E4-920B86E1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4" y="4007394"/>
            <a:ext cx="1299944" cy="12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7C1B2DB-26A4-47EA-99EA-855EFBA6D749}"/>
              </a:ext>
            </a:extLst>
          </p:cNvPr>
          <p:cNvSpPr txBox="1">
            <a:spLocks/>
          </p:cNvSpPr>
          <p:nvPr/>
        </p:nvSpPr>
        <p:spPr>
          <a:xfrm>
            <a:off x="3355211" y="273047"/>
            <a:ext cx="6166133" cy="923330"/>
          </a:xfrm>
          <a:prstGeom prst="rect">
            <a:avLst/>
          </a:prstGeom>
          <a:solidFill>
            <a:srgbClr val="FFFF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2d. I know what plants need for life and growth and how they vary from plant to plant.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4872E2-D956-48DB-8132-E2AD30AE6E87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F089AC-D6B8-4F50-8CED-2D7D29F08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1879EE-7F1E-4FEF-BAD0-1A8079345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40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95E736-BFFC-48AC-AAAE-966F84E11536}"/>
              </a:ext>
            </a:extLst>
          </p:cNvPr>
          <p:cNvSpPr/>
          <p:nvPr/>
        </p:nvSpPr>
        <p:spPr>
          <a:xfrm>
            <a:off x="6225417" y="2060530"/>
            <a:ext cx="4438650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What might have sparked the changes for some plants to become carnivorous and eat insects as a source of energy?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8FCF59-EF78-429F-A48E-A5A0878260F7}"/>
              </a:ext>
            </a:extLst>
          </p:cNvPr>
          <p:cNvSpPr/>
          <p:nvPr/>
        </p:nvSpPr>
        <p:spPr>
          <a:xfrm>
            <a:off x="4361188" y="4783417"/>
            <a:ext cx="40835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Discuss your ideas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a partner.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4E8AC-9D43-4046-8DF6-3217A2107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33" y="1707540"/>
            <a:ext cx="4069470" cy="29527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71C24E-4CB7-417C-87EC-34619324669B}"/>
              </a:ext>
            </a:extLst>
          </p:cNvPr>
          <p:cNvSpPr txBox="1">
            <a:spLocks/>
          </p:cNvSpPr>
          <p:nvPr/>
        </p:nvSpPr>
        <p:spPr>
          <a:xfrm>
            <a:off x="3148070" y="456386"/>
            <a:ext cx="6177237" cy="923330"/>
          </a:xfrm>
          <a:prstGeom prst="rect">
            <a:avLst/>
          </a:prstGeom>
          <a:solidFill>
            <a:srgbClr val="FFFF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2d. I know what plants need for life and growth and how they vary from plant to plant.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3052BC-4E97-4755-BF44-68C5B096887D}"/>
              </a:ext>
            </a:extLst>
          </p:cNvPr>
          <p:cNvGrpSpPr/>
          <p:nvPr/>
        </p:nvGrpSpPr>
        <p:grpSpPr>
          <a:xfrm>
            <a:off x="193589" y="161073"/>
            <a:ext cx="11586518" cy="1371791"/>
            <a:chOff x="271394" y="148481"/>
            <a:chExt cx="11586518" cy="13717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E0CDF2-216F-47FC-8E4B-8BAF64940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53AC34-69A5-43CD-9432-FAA2E3EAC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E0CED53-0D67-4F3A-A977-0629F34B4910}"/>
              </a:ext>
            </a:extLst>
          </p:cNvPr>
          <p:cNvGrpSpPr/>
          <p:nvPr/>
        </p:nvGrpSpPr>
        <p:grpSpPr>
          <a:xfrm>
            <a:off x="302741" y="244463"/>
            <a:ext cx="11586518" cy="1371791"/>
            <a:chOff x="271394" y="148481"/>
            <a:chExt cx="11586518" cy="13717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F6B6E3-D4DB-4405-9256-C097C84AD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FE8EB6-D861-491A-826D-ABA930B18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7F834E-A823-4953-A1C2-1F1E37393C5C}"/>
              </a:ext>
            </a:extLst>
          </p:cNvPr>
          <p:cNvGraphicFramePr>
            <a:graphicFrameLocks noGrp="1"/>
          </p:cNvGraphicFramePr>
          <p:nvPr/>
        </p:nvGraphicFramePr>
        <p:xfrm>
          <a:off x="3480070" y="1616254"/>
          <a:ext cx="5472750" cy="5201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250">
                  <a:extLst>
                    <a:ext uri="{9D8B030D-6E8A-4147-A177-3AD203B41FA5}">
                      <a16:colId xmlns:a16="http://schemas.microsoft.com/office/drawing/2014/main" val="712230800"/>
                    </a:ext>
                  </a:extLst>
                </a:gridCol>
                <a:gridCol w="1824250">
                  <a:extLst>
                    <a:ext uri="{9D8B030D-6E8A-4147-A177-3AD203B41FA5}">
                      <a16:colId xmlns:a16="http://schemas.microsoft.com/office/drawing/2014/main" val="1783158915"/>
                    </a:ext>
                  </a:extLst>
                </a:gridCol>
                <a:gridCol w="1824250">
                  <a:extLst>
                    <a:ext uri="{9D8B030D-6E8A-4147-A177-3AD203B41FA5}">
                      <a16:colId xmlns:a16="http://schemas.microsoft.com/office/drawing/2014/main" val="871477753"/>
                    </a:ext>
                  </a:extLst>
                </a:gridCol>
              </a:tblGrid>
              <a:tr h="620713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Comparing granite and chalk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39928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Hardness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358736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Permeability/ Layers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030934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Do they contain fossils?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710371"/>
                  </a:ext>
                </a:extLst>
              </a:tr>
              <a:tr h="706646"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Appearance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50763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Structure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014567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Your choice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5934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E72BA1C-5A59-4396-A203-D3B267FC3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5562"/>
            <a:ext cx="3695123" cy="27713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701A2F-B774-4F15-AACD-21F9B5D6C74F}"/>
              </a:ext>
            </a:extLst>
          </p:cNvPr>
          <p:cNvSpPr txBox="1"/>
          <p:nvPr/>
        </p:nvSpPr>
        <p:spPr>
          <a:xfrm>
            <a:off x="793347" y="2116915"/>
            <a:ext cx="214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Granite</a:t>
            </a:r>
          </a:p>
          <a:p>
            <a:pPr algn="ctr"/>
            <a:r>
              <a:rPr lang="en-GB" sz="2400" dirty="0"/>
              <a:t>(Igneous rock)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5B529-1155-422B-9B3C-B9A881E37A21}"/>
              </a:ext>
            </a:extLst>
          </p:cNvPr>
          <p:cNvSpPr txBox="1"/>
          <p:nvPr/>
        </p:nvSpPr>
        <p:spPr>
          <a:xfrm>
            <a:off x="9461500" y="2116915"/>
            <a:ext cx="214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Chalk</a:t>
            </a:r>
          </a:p>
          <a:p>
            <a:pPr algn="ctr"/>
            <a:r>
              <a:rPr lang="en-GB" sz="2400" dirty="0"/>
              <a:t>(Sedimentary rock)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1DADDD-5312-466A-BE43-79E63A81A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33" y="3317244"/>
            <a:ext cx="2906411" cy="24051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EDFF8B-4B53-464B-9CC3-87C197C946BC}"/>
              </a:ext>
            </a:extLst>
          </p:cNvPr>
          <p:cNvSpPr/>
          <p:nvPr/>
        </p:nvSpPr>
        <p:spPr>
          <a:xfrm>
            <a:off x="1787236" y="284027"/>
            <a:ext cx="80772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6b. I can compare and group together different kinds of rocks on the basis of their appearance and physical properties.</a:t>
            </a:r>
          </a:p>
        </p:txBody>
      </p:sp>
    </p:spTree>
    <p:extLst>
      <p:ext uri="{BB962C8B-B14F-4D97-AF65-F5344CB8AC3E}">
        <p14:creationId xmlns:p14="http://schemas.microsoft.com/office/powerpoint/2010/main" val="13762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09FBC44-5870-4770-AE09-1454488CCB34}"/>
              </a:ext>
            </a:extLst>
          </p:cNvPr>
          <p:cNvGrpSpPr/>
          <p:nvPr/>
        </p:nvGrpSpPr>
        <p:grpSpPr>
          <a:xfrm>
            <a:off x="302741" y="244463"/>
            <a:ext cx="11586518" cy="1371791"/>
            <a:chOff x="271394" y="148481"/>
            <a:chExt cx="11586518" cy="13717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E94772-DDFE-4375-8F2C-816C1A45D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FF1BFE-DFB7-470C-889B-4B7FED595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C6BC818-BDEB-4DC5-949A-52E6329ED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71" y="2157280"/>
            <a:ext cx="2889972" cy="25120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26003C-75CE-4F5F-A2F3-603237CB8DC8}"/>
              </a:ext>
            </a:extLst>
          </p:cNvPr>
          <p:cNvSpPr/>
          <p:nvPr/>
        </p:nvSpPr>
        <p:spPr>
          <a:xfrm>
            <a:off x="1283953" y="1176705"/>
            <a:ext cx="9877255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Using evidence, state if each of the following three statements are true or false. Provide evidence to support your decision.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7AAE4E-C6E6-43F2-B7B5-971B78B1BC09}"/>
              </a:ext>
            </a:extLst>
          </p:cNvPr>
          <p:cNvSpPr/>
          <p:nvPr/>
        </p:nvSpPr>
        <p:spPr>
          <a:xfrm>
            <a:off x="118596" y="2583905"/>
            <a:ext cx="2889972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These five pebbles have been collected from around the world.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F05113-5D9B-424C-885E-0E1E591C3BFF}"/>
              </a:ext>
            </a:extLst>
          </p:cNvPr>
          <p:cNvSpPr/>
          <p:nvPr/>
        </p:nvSpPr>
        <p:spPr>
          <a:xfrm>
            <a:off x="5977404" y="2214573"/>
            <a:ext cx="6096000" cy="2308324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GB" sz="2400" dirty="0"/>
              <a:t>A. Basalt pebble, Scotland (Atlantic Ocean) </a:t>
            </a:r>
          </a:p>
          <a:p>
            <a:r>
              <a:rPr lang="en-GB" sz="2400" dirty="0"/>
              <a:t>B. Sandstone pebble, Australia (Coral Sea)   </a:t>
            </a:r>
          </a:p>
          <a:p>
            <a:r>
              <a:rPr lang="en-GB" sz="2400" dirty="0"/>
              <a:t>C. Granite pebble, Australia (Antarctic Ocean) </a:t>
            </a:r>
          </a:p>
          <a:p>
            <a:r>
              <a:rPr lang="en-GB" sz="2400" dirty="0"/>
              <a:t>D. Rhyolite pebble, New Zealand (Antarctic Ocean) </a:t>
            </a:r>
          </a:p>
          <a:p>
            <a:r>
              <a:rPr lang="en-GB" sz="2400" dirty="0"/>
              <a:t>E. Limestone pebble, Latvia (Baltic Sea)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A88D1B-44FE-4657-BCBD-0B7FAFA7B214}"/>
              </a:ext>
            </a:extLst>
          </p:cNvPr>
          <p:cNvSpPr/>
          <p:nvPr/>
        </p:nvSpPr>
        <p:spPr>
          <a:xfrm>
            <a:off x="3442474" y="2763826"/>
            <a:ext cx="315071" cy="525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5069B-7092-4882-A8E7-F5B8CABFABE1}"/>
              </a:ext>
            </a:extLst>
          </p:cNvPr>
          <p:cNvSpPr/>
          <p:nvPr/>
        </p:nvSpPr>
        <p:spPr>
          <a:xfrm>
            <a:off x="3742295" y="3638968"/>
            <a:ext cx="402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773D30-129E-4FC6-9DC2-8E70708F2D44}"/>
              </a:ext>
            </a:extLst>
          </p:cNvPr>
          <p:cNvSpPr/>
          <p:nvPr/>
        </p:nvSpPr>
        <p:spPr>
          <a:xfrm>
            <a:off x="4211124" y="2322295"/>
            <a:ext cx="3754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C215E8-7711-4402-9206-D3FBF218B845}"/>
              </a:ext>
            </a:extLst>
          </p:cNvPr>
          <p:cNvSpPr/>
          <p:nvPr/>
        </p:nvSpPr>
        <p:spPr>
          <a:xfrm>
            <a:off x="5238090" y="2821438"/>
            <a:ext cx="4106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471C59-791C-483C-BC03-64685A810926}"/>
              </a:ext>
            </a:extLst>
          </p:cNvPr>
          <p:cNvSpPr/>
          <p:nvPr/>
        </p:nvSpPr>
        <p:spPr>
          <a:xfrm>
            <a:off x="4878696" y="3745385"/>
            <a:ext cx="359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453A06-D3A6-4B97-9C29-4FD6C88C9339}"/>
              </a:ext>
            </a:extLst>
          </p:cNvPr>
          <p:cNvSpPr/>
          <p:nvPr/>
        </p:nvSpPr>
        <p:spPr>
          <a:xfrm>
            <a:off x="118596" y="4772174"/>
            <a:ext cx="11489674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All the pebbles are from modern beaches so the rocks must be the same age.</a:t>
            </a:r>
          </a:p>
          <a:p>
            <a:pPr marL="457200" indent="-457200">
              <a:buAutoNum type="arabicPeriod"/>
            </a:pPr>
            <a:r>
              <a:rPr lang="en-GB" sz="2400" dirty="0"/>
              <a:t>All the pebbles must have travelled about the same distance from their source rock, as they are similar sizes.</a:t>
            </a:r>
          </a:p>
          <a:p>
            <a:pPr marL="457200" indent="-457200">
              <a:buAutoNum type="arabicPeriod"/>
            </a:pPr>
            <a:r>
              <a:rPr lang="en-GB" sz="2400" dirty="0"/>
              <a:t>We can tell which rocks are igneous rocks because their minerals are harder and will be more difficult to wear away. Larger less rounded pebbles come from igneous rocks.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97585B-AF32-48F0-B508-274DB48956D1}"/>
              </a:ext>
            </a:extLst>
          </p:cNvPr>
          <p:cNvSpPr/>
          <p:nvPr/>
        </p:nvSpPr>
        <p:spPr>
          <a:xfrm>
            <a:off x="2621433" y="5147004"/>
            <a:ext cx="8986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671963-3159-464E-8B92-56D6F4B9F25F}"/>
              </a:ext>
            </a:extLst>
          </p:cNvPr>
          <p:cNvSpPr/>
          <p:nvPr/>
        </p:nvSpPr>
        <p:spPr>
          <a:xfrm>
            <a:off x="1787236" y="284027"/>
            <a:ext cx="80772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6b. I can compare and group together different kinds of rocks on the basis of their appearance and physical properties.</a:t>
            </a:r>
          </a:p>
        </p:txBody>
      </p:sp>
    </p:spTree>
    <p:extLst>
      <p:ext uri="{BB962C8B-B14F-4D97-AF65-F5344CB8AC3E}">
        <p14:creationId xmlns:p14="http://schemas.microsoft.com/office/powerpoint/2010/main" val="13353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EB580A-3FE9-406C-8A98-E92AC70D4BA2}"/>
              </a:ext>
            </a:extLst>
          </p:cNvPr>
          <p:cNvGraphicFramePr>
            <a:graphicFrameLocks noGrp="1"/>
          </p:cNvGraphicFramePr>
          <p:nvPr/>
        </p:nvGraphicFramePr>
        <p:xfrm>
          <a:off x="1396979" y="1488015"/>
          <a:ext cx="9077201" cy="5166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0916">
                  <a:extLst>
                    <a:ext uri="{9D8B030D-6E8A-4147-A177-3AD203B41FA5}">
                      <a16:colId xmlns:a16="http://schemas.microsoft.com/office/drawing/2014/main" val="2206138953"/>
                    </a:ext>
                  </a:extLst>
                </a:gridCol>
              </a:tblGrid>
              <a:tr h="48010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Activity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3" marB="3429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Parts</a:t>
                      </a:r>
                      <a:r>
                        <a:rPr lang="en-GB" sz="2400" b="1" baseline="0" dirty="0"/>
                        <a:t> of the body where the m</a:t>
                      </a:r>
                      <a:r>
                        <a:rPr lang="en-GB" sz="2400" b="1" dirty="0"/>
                        <a:t>uscles are used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3" marB="3429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How do skeletons and muscles help movement in these different sports? 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3" marB="3429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0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Walking</a:t>
                      </a:r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Arms , shoulders,</a:t>
                      </a:r>
                      <a:r>
                        <a:rPr lang="en-GB" sz="2400" baseline="0" dirty="0"/>
                        <a:t> top of the leg, bottom of the leg.</a:t>
                      </a:r>
                      <a:endParaRPr lang="en-GB" sz="2400" dirty="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Sprinting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Playing</a:t>
                      </a:r>
                      <a:r>
                        <a:rPr lang="en-GB" sz="2400" baseline="0" dirty="0"/>
                        <a:t> tennis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Weightlifting</a:t>
                      </a:r>
                    </a:p>
                    <a:p>
                      <a:pPr algn="ctr"/>
                      <a:endParaRPr lang="en-GB" sz="2400" dirty="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Playing football</a:t>
                      </a:r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68580" marR="68580" marT="34293" marB="34293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768E4C6-80CF-43C4-8B16-0F83BB000389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313D6B-BE1E-49A2-BB4C-E8911C93F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04B034-7455-4460-900B-A85888C82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3F992AD-7873-4D87-B738-BF40789B5DF8}"/>
              </a:ext>
            </a:extLst>
          </p:cNvPr>
          <p:cNvSpPr/>
          <p:nvPr/>
        </p:nvSpPr>
        <p:spPr>
          <a:xfrm>
            <a:off x="2356692" y="451625"/>
            <a:ext cx="7478613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3d. I know humans have muscles for support, protection and movement.</a:t>
            </a:r>
          </a:p>
        </p:txBody>
      </p:sp>
    </p:spTree>
    <p:extLst>
      <p:ext uri="{BB962C8B-B14F-4D97-AF65-F5344CB8AC3E}">
        <p14:creationId xmlns:p14="http://schemas.microsoft.com/office/powerpoint/2010/main" val="271548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DD65316-05AC-4C51-8480-331AD1810544}"/>
              </a:ext>
            </a:extLst>
          </p:cNvPr>
          <p:cNvSpPr/>
          <p:nvPr/>
        </p:nvSpPr>
        <p:spPr>
          <a:xfrm>
            <a:off x="5342811" y="1640256"/>
            <a:ext cx="6515101" cy="4890927"/>
          </a:xfrm>
          <a:prstGeom prst="cloud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EA4EB6FA-C438-435E-854F-FA3600813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496" y="2562225"/>
            <a:ext cx="392191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latin typeface="Calibri" panose="020F0502020204030204" pitchFamily="34" charset="0"/>
              </a:rPr>
              <a:t>Andrew was playing tennis last year and jumped up to reach the ball and landed on his ankle.  </a:t>
            </a:r>
          </a:p>
          <a:p>
            <a:pPr algn="ctr" eaLnBrk="1" hangingPunct="1"/>
            <a:r>
              <a:rPr lang="en-GB" altLang="en-US" sz="2400" dirty="0">
                <a:latin typeface="Calibri" panose="020F0502020204030204" pitchFamily="34" charset="0"/>
              </a:rPr>
              <a:t>He visited the doctor who said he had torn his Achilles tendon. Why couldn’t Andrew walk on his foot?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05DDA2-38DF-4340-88AD-B25D8E19CBD5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A6BA1C-7EE1-4886-A531-ADC3A366C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D2E826-C486-4986-B338-64859F5B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3" name="AutoShape 2" descr="Image result for ankle tendons">
            <a:extLst>
              <a:ext uri="{FF2B5EF4-FFF2-40B4-BE49-F238E27FC236}">
                <a16:creationId xmlns:a16="http://schemas.microsoft.com/office/drawing/2014/main" id="{317518E6-3CD1-488B-9D8B-3FBFDC0DD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9700" y="2390775"/>
            <a:ext cx="1752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15D10-9539-457B-B23E-129873304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0256"/>
            <a:ext cx="3921919" cy="46276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A5C287-92AB-4077-AB23-AFABE71EDB16}"/>
              </a:ext>
            </a:extLst>
          </p:cNvPr>
          <p:cNvSpPr/>
          <p:nvPr/>
        </p:nvSpPr>
        <p:spPr>
          <a:xfrm>
            <a:off x="2465358" y="433999"/>
            <a:ext cx="7478613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3d. I know humans have muscles for support, protection and movement.</a:t>
            </a:r>
          </a:p>
        </p:txBody>
      </p:sp>
    </p:spTree>
    <p:extLst>
      <p:ext uri="{BB962C8B-B14F-4D97-AF65-F5344CB8AC3E}">
        <p14:creationId xmlns:p14="http://schemas.microsoft.com/office/powerpoint/2010/main" val="163414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F0E6E4B-C8D8-446F-8531-E89BA58FE321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3B2829-7CA7-4761-A907-D221C4D2D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4A728B-22C9-404C-AACD-55357C89B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1E71C2-5456-4BF7-A5CA-77304406E507}"/>
              </a:ext>
            </a:extLst>
          </p:cNvPr>
          <p:cNvSpPr txBox="1"/>
          <p:nvPr/>
        </p:nvSpPr>
        <p:spPr>
          <a:xfrm>
            <a:off x="762000" y="1649146"/>
            <a:ext cx="353290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Some metals are magnetic but some are not magnetic. 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216296-81C0-45ED-B19A-405C6488079D}"/>
              </a:ext>
            </a:extLst>
          </p:cNvPr>
          <p:cNvGraphicFramePr>
            <a:graphicFrameLocks noGrp="1"/>
          </p:cNvGraphicFramePr>
          <p:nvPr/>
        </p:nvGraphicFramePr>
        <p:xfrm>
          <a:off x="761999" y="3068655"/>
          <a:ext cx="3532910" cy="3670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455">
                  <a:extLst>
                    <a:ext uri="{9D8B030D-6E8A-4147-A177-3AD203B41FA5}">
                      <a16:colId xmlns:a16="http://schemas.microsoft.com/office/drawing/2014/main" val="895409914"/>
                    </a:ext>
                  </a:extLst>
                </a:gridCol>
                <a:gridCol w="1766455">
                  <a:extLst>
                    <a:ext uri="{9D8B030D-6E8A-4147-A177-3AD203B41FA5}">
                      <a16:colId xmlns:a16="http://schemas.microsoft.com/office/drawing/2014/main" val="2265251019"/>
                    </a:ext>
                  </a:extLst>
                </a:gridCol>
              </a:tblGrid>
              <a:tr h="56123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Metals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26685"/>
                  </a:ext>
                </a:extLst>
              </a:tr>
              <a:tr h="56123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Magnetic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Non-magnetic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583939"/>
                  </a:ext>
                </a:extLst>
              </a:tr>
              <a:tr h="149379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Iron</a:t>
                      </a:r>
                    </a:p>
                    <a:p>
                      <a:pPr algn="ctr"/>
                      <a:r>
                        <a:rPr lang="en-GB" sz="2400" dirty="0"/>
                        <a:t>Steel</a:t>
                      </a:r>
                    </a:p>
                    <a:p>
                      <a:pPr algn="ctr"/>
                      <a:r>
                        <a:rPr lang="en-GB" sz="2400" dirty="0"/>
                        <a:t>Nickel</a:t>
                      </a:r>
                    </a:p>
                    <a:p>
                      <a:pPr algn="ctr"/>
                      <a:r>
                        <a:rPr lang="en-GB" sz="2400" dirty="0"/>
                        <a:t>Bronze</a:t>
                      </a:r>
                    </a:p>
                    <a:p>
                      <a:pPr algn="ctr"/>
                      <a:r>
                        <a:rPr lang="en-GB" sz="2400" dirty="0"/>
                        <a:t>Cobalt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Copper</a:t>
                      </a:r>
                    </a:p>
                    <a:p>
                      <a:pPr algn="ctr"/>
                      <a:r>
                        <a:rPr lang="en-GB" sz="2400" dirty="0"/>
                        <a:t>Aluminium</a:t>
                      </a:r>
                    </a:p>
                    <a:p>
                      <a:pPr algn="ctr"/>
                      <a:r>
                        <a:rPr lang="en-GB" sz="2400" dirty="0"/>
                        <a:t>Brass</a:t>
                      </a:r>
                    </a:p>
                    <a:p>
                      <a:pPr algn="ctr"/>
                      <a:r>
                        <a:rPr lang="en-GB" sz="2400" dirty="0"/>
                        <a:t>Tin</a:t>
                      </a:r>
                    </a:p>
                    <a:p>
                      <a:pPr algn="ctr"/>
                      <a:r>
                        <a:rPr lang="en-GB" sz="2400" dirty="0"/>
                        <a:t>Gold</a:t>
                      </a:r>
                    </a:p>
                    <a:p>
                      <a:pPr algn="ctr"/>
                      <a:r>
                        <a:rPr lang="en-GB" sz="2400" dirty="0"/>
                        <a:t>Silver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5143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899CD46-29D2-4B80-BB33-5238195FE2BB}"/>
              </a:ext>
            </a:extLst>
          </p:cNvPr>
          <p:cNvSpPr txBox="1"/>
          <p:nvPr/>
        </p:nvSpPr>
        <p:spPr>
          <a:xfrm>
            <a:off x="5214938" y="1575059"/>
            <a:ext cx="6426649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Can you use this information to group together and identify which of these objects are magnetic or non-magnetic?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A917EF6-2322-4484-B2B4-A0A1BA2374B8}"/>
              </a:ext>
            </a:extLst>
          </p:cNvPr>
          <p:cNvGraphicFramePr>
            <a:graphicFrameLocks noGrp="1"/>
          </p:cNvGraphicFramePr>
          <p:nvPr/>
        </p:nvGraphicFramePr>
        <p:xfrm>
          <a:off x="5639939" y="2920481"/>
          <a:ext cx="5673723" cy="3727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8261">
                  <a:extLst>
                    <a:ext uri="{9D8B030D-6E8A-4147-A177-3AD203B41FA5}">
                      <a16:colId xmlns:a16="http://schemas.microsoft.com/office/drawing/2014/main" val="2942810105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1837813963"/>
                    </a:ext>
                  </a:extLst>
                </a:gridCol>
                <a:gridCol w="1383849">
                  <a:extLst>
                    <a:ext uri="{9D8B030D-6E8A-4147-A177-3AD203B41FA5}">
                      <a16:colId xmlns:a16="http://schemas.microsoft.com/office/drawing/2014/main" val="2482012039"/>
                    </a:ext>
                  </a:extLst>
                </a:gridCol>
              </a:tblGrid>
              <a:tr h="611838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Magnetic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Non-magnetic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603081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Paper clip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803100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Building brick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472517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Nail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673201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178467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ym typeface="Wingdings" panose="05000000000000000000" pitchFamily="2" charset="2"/>
                        </a:rPr>
                        <a:t>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711338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4D20A0ED-CA76-450C-8E42-B41A215E5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96" y="3611960"/>
            <a:ext cx="488553" cy="488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9F0027-00B2-4591-897B-783F2990D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09" y="4119177"/>
            <a:ext cx="665060" cy="6650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08E4CD-477A-49D7-8106-CEE9E4D891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81" y="4858113"/>
            <a:ext cx="1023935" cy="4914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8279E9-0ACD-453B-9172-811F1E53E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78" y="5505256"/>
            <a:ext cx="488761" cy="4876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1B4A8C-1D1E-493A-84EB-17B181AF4C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48" y="6006658"/>
            <a:ext cx="335632" cy="6413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F1F076E-BAD9-4D0A-A264-41AFD06C867C}"/>
              </a:ext>
            </a:extLst>
          </p:cNvPr>
          <p:cNvSpPr/>
          <p:nvPr/>
        </p:nvSpPr>
        <p:spPr>
          <a:xfrm>
            <a:off x="10345233" y="5421883"/>
            <a:ext cx="4885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</a:t>
            </a:r>
            <a:endParaRPr lang="en-US" sz="3200" b="1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257B2B-5028-4C26-A182-EA4DB4BB0A61}"/>
              </a:ext>
            </a:extLst>
          </p:cNvPr>
          <p:cNvSpPr/>
          <p:nvPr/>
        </p:nvSpPr>
        <p:spPr>
          <a:xfrm>
            <a:off x="10345232" y="6037800"/>
            <a:ext cx="4885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</a:t>
            </a:r>
            <a:endParaRPr lang="en-US" sz="3200" b="1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EC063B-1148-4C45-B527-164BA6B2AC49}"/>
              </a:ext>
            </a:extLst>
          </p:cNvPr>
          <p:cNvSpPr/>
          <p:nvPr/>
        </p:nvSpPr>
        <p:spPr>
          <a:xfrm>
            <a:off x="8948347" y="3563848"/>
            <a:ext cx="4885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3200" b="1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352D8C-0597-41FF-B25B-2623E25576CC}"/>
              </a:ext>
            </a:extLst>
          </p:cNvPr>
          <p:cNvSpPr/>
          <p:nvPr/>
        </p:nvSpPr>
        <p:spPr>
          <a:xfrm flipH="1">
            <a:off x="10543851" y="4159319"/>
            <a:ext cx="1461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</a:t>
            </a:r>
            <a:endParaRPr lang="en-US" sz="3200" b="1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4A1FA4-F94B-43E2-AD69-087C016622E7}"/>
              </a:ext>
            </a:extLst>
          </p:cNvPr>
          <p:cNvSpPr/>
          <p:nvPr/>
        </p:nvSpPr>
        <p:spPr>
          <a:xfrm>
            <a:off x="8935886" y="4764828"/>
            <a:ext cx="4885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3200" b="1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Subtitle 4">
            <a:extLst>
              <a:ext uri="{FF2B5EF4-FFF2-40B4-BE49-F238E27FC236}">
                <a16:creationId xmlns:a16="http://schemas.microsoft.com/office/drawing/2014/main" id="{57BDE047-9BE5-48CA-8436-B0DB1461E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7061" y="626242"/>
            <a:ext cx="7734270" cy="689003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r>
              <a:rPr lang="en-GB" dirty="0"/>
              <a:t>4d. I can compare and group together materials based on whether they are attracted to a magnet.</a:t>
            </a:r>
          </a:p>
        </p:txBody>
      </p:sp>
    </p:spTree>
    <p:extLst>
      <p:ext uri="{BB962C8B-B14F-4D97-AF65-F5344CB8AC3E}">
        <p14:creationId xmlns:p14="http://schemas.microsoft.com/office/powerpoint/2010/main" val="38449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F0E6E4B-C8D8-446F-8531-E89BA58FE321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3B2829-7CA7-4761-A907-D221C4D2D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4A728B-22C9-404C-AACD-55357C89B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608E91-FD29-4D36-B2B2-407EF0228CA8}"/>
              </a:ext>
            </a:extLst>
          </p:cNvPr>
          <p:cNvSpPr/>
          <p:nvPr/>
        </p:nvSpPr>
        <p:spPr>
          <a:xfrm>
            <a:off x="931103" y="1815264"/>
            <a:ext cx="5037221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In 2014, the waste generated by UK homes was 26.8 million tonnes.  </a:t>
            </a:r>
          </a:p>
          <a:p>
            <a:pPr algn="ctr"/>
            <a:r>
              <a:rPr lang="en-GB" sz="2400" dirty="0"/>
              <a:t>Under half of this was recycled.	</a:t>
            </a:r>
          </a:p>
          <a:p>
            <a:pPr algn="ctr"/>
            <a:endParaRPr lang="en-GB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0660B4-144D-4FD0-A743-8BF08476B6D9}"/>
              </a:ext>
            </a:extLst>
          </p:cNvPr>
          <p:cNvSpPr/>
          <p:nvPr/>
        </p:nvSpPr>
        <p:spPr>
          <a:xfrm>
            <a:off x="6739008" y="4378994"/>
            <a:ext cx="3544053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How could you use the following to help separate them?</a:t>
            </a:r>
          </a:p>
          <a:p>
            <a:pPr marL="342900" indent="-342900">
              <a:buAutoNum type="alphaLcParenR"/>
            </a:pPr>
            <a:r>
              <a:rPr lang="en-GB" sz="2400" dirty="0"/>
              <a:t>Magnet </a:t>
            </a:r>
          </a:p>
          <a:p>
            <a:pPr marL="342900" indent="-342900">
              <a:buAutoNum type="alphaLcParenR"/>
            </a:pPr>
            <a:r>
              <a:rPr lang="en-GB" sz="2400" dirty="0"/>
              <a:t>Water tank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ABED633-D7A5-4DBE-BDB7-AB9D8F14D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07" y="1560068"/>
            <a:ext cx="3544054" cy="2658041"/>
          </a:xfrm>
          <a:prstGeom prst="rect">
            <a:avLst/>
          </a:prstGeom>
        </p:spPr>
      </p:pic>
      <p:sp>
        <p:nvSpPr>
          <p:cNvPr id="10" name="Subtitle 4">
            <a:extLst>
              <a:ext uri="{FF2B5EF4-FFF2-40B4-BE49-F238E27FC236}">
                <a16:creationId xmlns:a16="http://schemas.microsoft.com/office/drawing/2014/main" id="{DBBD97AC-34ED-4DA6-A5E7-AC8FFC603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7061" y="626242"/>
            <a:ext cx="7734270" cy="689003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r>
              <a:rPr lang="en-GB" dirty="0"/>
              <a:t>4d. I can compare and group together materials based on whether they are attracted to a magnet.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06CA18-32A1-4814-88E1-E127EA44E20A}"/>
              </a:ext>
            </a:extLst>
          </p:cNvPr>
          <p:cNvSpPr/>
          <p:nvPr/>
        </p:nvSpPr>
        <p:spPr>
          <a:xfrm>
            <a:off x="1058777" y="4177584"/>
            <a:ext cx="48928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Think about the different items made from cardboard, plastic, metal and aluminium that are thrown away daily as rubbish. Suggest a way to separate the materials into groups.</a:t>
            </a:r>
          </a:p>
        </p:txBody>
      </p:sp>
    </p:spTree>
    <p:extLst>
      <p:ext uri="{BB962C8B-B14F-4D97-AF65-F5344CB8AC3E}">
        <p14:creationId xmlns:p14="http://schemas.microsoft.com/office/powerpoint/2010/main" val="146575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88914" y="2533228"/>
            <a:ext cx="4742041" cy="3779161"/>
            <a:chOff x="1059722" y="1188720"/>
            <a:chExt cx="5177060" cy="5563814"/>
          </a:xfrm>
        </p:grpSpPr>
        <p:sp>
          <p:nvSpPr>
            <p:cNvPr id="14" name="Rectangle 13"/>
            <p:cNvSpPr/>
            <p:nvPr/>
          </p:nvSpPr>
          <p:spPr>
            <a:xfrm>
              <a:off x="2245360" y="1188720"/>
              <a:ext cx="45719" cy="396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4216400" y="3169920"/>
              <a:ext cx="45719" cy="396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80696" y="5529111"/>
              <a:ext cx="4156086" cy="122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Distance from the light source (cm)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63557" y="2708098"/>
              <a:ext cx="3153788" cy="90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Size of shadow (cm)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3597" y="5194300"/>
              <a:ext cx="314959" cy="85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05000" y="4966453"/>
              <a:ext cx="314959" cy="857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92264" y="1149173"/>
            <a:ext cx="8019053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Can you finish off the graph by drawing a line which correctly shows the relationship between the size of shadow and the distance the object is from the light source?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73F564-64E8-4ACA-8630-C9347D67E3D5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B7694D2-F315-4031-A4CA-DA3A3D8F1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F5B60DB-D33C-48F8-B3FD-ED25153BA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314D72-B5DB-498F-ACD0-F50CA5B13D1B}"/>
              </a:ext>
            </a:extLst>
          </p:cNvPr>
          <p:cNvSpPr/>
          <p:nvPr/>
        </p:nvSpPr>
        <p:spPr>
          <a:xfrm>
            <a:off x="3088914" y="190671"/>
            <a:ext cx="6096000" cy="830997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/>
            <a:r>
              <a:rPr lang="en-GB" sz="2400" dirty="0"/>
              <a:t>5e. I can find patterns in the way that the sizes of shadows change.</a:t>
            </a:r>
          </a:p>
        </p:txBody>
      </p:sp>
    </p:spTree>
    <p:extLst>
      <p:ext uri="{BB962C8B-B14F-4D97-AF65-F5344CB8AC3E}">
        <p14:creationId xmlns:p14="http://schemas.microsoft.com/office/powerpoint/2010/main" val="80569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862A8D-B663-44A4-8F42-B379D73D9809}"/>
              </a:ext>
            </a:extLst>
          </p:cNvPr>
          <p:cNvSpPr/>
          <p:nvPr/>
        </p:nvSpPr>
        <p:spPr>
          <a:xfrm>
            <a:off x="858252" y="3156284"/>
            <a:ext cx="2005264" cy="1925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5C064-2F0B-4CB2-BD75-D5EB76F20507}"/>
              </a:ext>
            </a:extLst>
          </p:cNvPr>
          <p:cNvSpPr/>
          <p:nvPr/>
        </p:nvSpPr>
        <p:spPr>
          <a:xfrm>
            <a:off x="3015915" y="3156284"/>
            <a:ext cx="2005264" cy="1925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18605-FF8B-4083-9D4F-1A25ECF342DA}"/>
              </a:ext>
            </a:extLst>
          </p:cNvPr>
          <p:cNvSpPr/>
          <p:nvPr/>
        </p:nvSpPr>
        <p:spPr>
          <a:xfrm>
            <a:off x="5173578" y="3156284"/>
            <a:ext cx="2005264" cy="1925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AC4E6E-F929-4936-B860-69DEBC957065}"/>
              </a:ext>
            </a:extLst>
          </p:cNvPr>
          <p:cNvSpPr/>
          <p:nvPr/>
        </p:nvSpPr>
        <p:spPr>
          <a:xfrm>
            <a:off x="7331241" y="3156284"/>
            <a:ext cx="2005264" cy="1925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8E0204-901C-476B-B0E1-1286DC48A6E4}"/>
              </a:ext>
            </a:extLst>
          </p:cNvPr>
          <p:cNvSpPr/>
          <p:nvPr/>
        </p:nvSpPr>
        <p:spPr>
          <a:xfrm>
            <a:off x="9488904" y="3156283"/>
            <a:ext cx="2005264" cy="1925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E8CA5-5D20-4EDE-AF33-45640085D841}"/>
              </a:ext>
            </a:extLst>
          </p:cNvPr>
          <p:cNvSpPr txBox="1"/>
          <p:nvPr/>
        </p:nvSpPr>
        <p:spPr>
          <a:xfrm>
            <a:off x="2829425" y="1475182"/>
            <a:ext cx="62484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Do shadows change in size during the day? </a:t>
            </a:r>
          </a:p>
          <a:p>
            <a:pPr algn="ctr"/>
            <a:r>
              <a:rPr lang="en-GB" sz="2400" dirty="0"/>
              <a:t>The first picture has been drawn for you. </a:t>
            </a:r>
          </a:p>
          <a:p>
            <a:pPr algn="ctr"/>
            <a:r>
              <a:rPr lang="en-GB" sz="2400" dirty="0"/>
              <a:t>Can you complete the sequence?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0DE07E-EB53-49D8-9078-A20708772588}"/>
              </a:ext>
            </a:extLst>
          </p:cNvPr>
          <p:cNvSpPr txBox="1"/>
          <p:nvPr/>
        </p:nvSpPr>
        <p:spPr>
          <a:xfrm>
            <a:off x="1126957" y="5191399"/>
            <a:ext cx="146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8.00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9A748-BBC2-40E7-BABD-A12D0943E923}"/>
              </a:ext>
            </a:extLst>
          </p:cNvPr>
          <p:cNvSpPr txBox="1"/>
          <p:nvPr/>
        </p:nvSpPr>
        <p:spPr>
          <a:xfrm>
            <a:off x="5478378" y="5217205"/>
            <a:ext cx="146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12.00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2BBAD-3088-4466-8078-B33CE45108F4}"/>
              </a:ext>
            </a:extLst>
          </p:cNvPr>
          <p:cNvSpPr txBox="1"/>
          <p:nvPr/>
        </p:nvSpPr>
        <p:spPr>
          <a:xfrm>
            <a:off x="9757609" y="5217205"/>
            <a:ext cx="146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17.00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289AA-E5DC-46C4-AAD5-C36D1666641B}"/>
              </a:ext>
            </a:extLst>
          </p:cNvPr>
          <p:cNvSpPr txBox="1"/>
          <p:nvPr/>
        </p:nvSpPr>
        <p:spPr>
          <a:xfrm>
            <a:off x="7617993" y="5217205"/>
            <a:ext cx="146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14.30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6A331A-4A1B-478E-A4AE-AE63EFC94037}"/>
              </a:ext>
            </a:extLst>
          </p:cNvPr>
          <p:cNvSpPr txBox="1"/>
          <p:nvPr/>
        </p:nvSpPr>
        <p:spPr>
          <a:xfrm>
            <a:off x="3266572" y="5230980"/>
            <a:ext cx="146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10.00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76DACB-C62E-4D95-9172-63B23755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14" y="3773298"/>
            <a:ext cx="500086" cy="500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963D8B-255B-47D2-B3B7-4A465C8C6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" y="3589361"/>
            <a:ext cx="2005264" cy="1491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DDE6F4-0681-4428-8D7D-A96F67E24D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71"/>
          <a:stretch/>
        </p:blipFill>
        <p:spPr>
          <a:xfrm>
            <a:off x="1655640" y="3752706"/>
            <a:ext cx="310880" cy="88575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B36340-3645-4FD6-B6A0-2C2F21F495B2}"/>
              </a:ext>
            </a:extLst>
          </p:cNvPr>
          <p:cNvCxnSpPr>
            <a:cxnSpLocks/>
          </p:cNvCxnSpPr>
          <p:nvPr/>
        </p:nvCxnSpPr>
        <p:spPr>
          <a:xfrm>
            <a:off x="1860883" y="4651624"/>
            <a:ext cx="733926" cy="2610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F60A915-3704-42A3-8F34-D083A17076A1}"/>
              </a:ext>
            </a:extLst>
          </p:cNvPr>
          <p:cNvSpPr/>
          <p:nvPr/>
        </p:nvSpPr>
        <p:spPr>
          <a:xfrm>
            <a:off x="3015915" y="5855507"/>
            <a:ext cx="6096000" cy="830997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/>
            <a:r>
              <a:rPr lang="en-GB" sz="2400" dirty="0"/>
              <a:t>When was the shadow at its shortest?</a:t>
            </a:r>
          </a:p>
          <a:p>
            <a:pPr algn="ctr"/>
            <a:r>
              <a:rPr lang="en-GB" sz="2400" dirty="0"/>
              <a:t>Why do you think that was?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099CB-B6BE-48AC-A577-C4D2932F4689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A7BC101-4F5F-4F4E-9A1F-CB98F31F9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DA51A2A-3F72-4934-B647-C5E581771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2EEDBDF-9214-40D2-A787-7B31151DDEBA}"/>
              </a:ext>
            </a:extLst>
          </p:cNvPr>
          <p:cNvSpPr/>
          <p:nvPr/>
        </p:nvSpPr>
        <p:spPr>
          <a:xfrm>
            <a:off x="2905625" y="348133"/>
            <a:ext cx="6096000" cy="830997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/>
            <a:r>
              <a:rPr lang="en-GB" sz="2400" dirty="0"/>
              <a:t>5e. I can find patterns in the way that the sizes of shadows change.</a:t>
            </a:r>
          </a:p>
        </p:txBody>
      </p:sp>
    </p:spTree>
    <p:extLst>
      <p:ext uri="{BB962C8B-B14F-4D97-AF65-F5344CB8AC3E}">
        <p14:creationId xmlns:p14="http://schemas.microsoft.com/office/powerpoint/2010/main" val="358966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14FBE22-2651-4794-9701-B42979AE648F}"/>
              </a:ext>
            </a:extLst>
          </p:cNvPr>
          <p:cNvGraphicFramePr>
            <a:graphicFrameLocks noGrp="1"/>
          </p:cNvGraphicFramePr>
          <p:nvPr/>
        </p:nvGraphicFramePr>
        <p:xfrm>
          <a:off x="1690954" y="1738174"/>
          <a:ext cx="8597901" cy="4663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78602">
                  <a:extLst>
                    <a:ext uri="{9D8B030D-6E8A-4147-A177-3AD203B41FA5}">
                      <a16:colId xmlns:a16="http://schemas.microsoft.com/office/drawing/2014/main" val="911778787"/>
                    </a:ext>
                  </a:extLst>
                </a:gridCol>
                <a:gridCol w="2019299">
                  <a:extLst>
                    <a:ext uri="{9D8B030D-6E8A-4147-A177-3AD203B41FA5}">
                      <a16:colId xmlns:a16="http://schemas.microsoft.com/office/drawing/2014/main" val="862930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Statement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/>
                        <a:t>True or false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0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The sun provides warmth and light for plants.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3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seed will not produce a plant at all if it is kept too cold.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00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Plants needs plant food to grow. </a:t>
                      </a:r>
                      <a:endParaRPr lang="en-GB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Plants need soil to make their own food energy (photosynthesis). </a:t>
                      </a:r>
                      <a:endParaRPr lang="en-GB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29735"/>
                  </a:ext>
                </a:extLst>
              </a:tr>
              <a:tr h="2718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 plant that is watered will have a weak stem, so that it can’t stand properly. 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533080"/>
                  </a:ext>
                </a:extLst>
              </a:tr>
              <a:tr h="2718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 plant that is kept in the dark will become weak and die.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53362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1D76A637-F721-4D79-930E-BAFC251CC9D1}"/>
              </a:ext>
            </a:extLst>
          </p:cNvPr>
          <p:cNvSpPr/>
          <p:nvPr/>
        </p:nvSpPr>
        <p:spPr>
          <a:xfrm>
            <a:off x="8770049" y="2116326"/>
            <a:ext cx="9222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11A2BB-4113-495C-A8AF-851E5416790C}"/>
              </a:ext>
            </a:extLst>
          </p:cNvPr>
          <p:cNvSpPr/>
          <p:nvPr/>
        </p:nvSpPr>
        <p:spPr>
          <a:xfrm>
            <a:off x="8721957" y="3352645"/>
            <a:ext cx="1018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F7C34B-EDA5-47C7-9594-B51C9BE49186}"/>
              </a:ext>
            </a:extLst>
          </p:cNvPr>
          <p:cNvSpPr/>
          <p:nvPr/>
        </p:nvSpPr>
        <p:spPr>
          <a:xfrm>
            <a:off x="8770048" y="2749546"/>
            <a:ext cx="9222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E5D16E-BE66-47A2-9374-8B2FD625BE5A}"/>
              </a:ext>
            </a:extLst>
          </p:cNvPr>
          <p:cNvSpPr/>
          <p:nvPr/>
        </p:nvSpPr>
        <p:spPr>
          <a:xfrm>
            <a:off x="8721957" y="4001260"/>
            <a:ext cx="1018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CA93E8-8FFD-484F-8A42-E86301C81BB8}"/>
              </a:ext>
            </a:extLst>
          </p:cNvPr>
          <p:cNvSpPr/>
          <p:nvPr/>
        </p:nvSpPr>
        <p:spPr>
          <a:xfrm>
            <a:off x="8721957" y="4720819"/>
            <a:ext cx="1018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680986-C80B-4379-82C5-C90471668554}"/>
              </a:ext>
            </a:extLst>
          </p:cNvPr>
          <p:cNvSpPr/>
          <p:nvPr/>
        </p:nvSpPr>
        <p:spPr>
          <a:xfrm>
            <a:off x="8770048" y="5581964"/>
            <a:ext cx="9222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95F7A7-6DEC-4E17-8B9F-3F6426D69CC9}"/>
              </a:ext>
            </a:extLst>
          </p:cNvPr>
          <p:cNvSpPr txBox="1">
            <a:spLocks/>
          </p:cNvSpPr>
          <p:nvPr/>
        </p:nvSpPr>
        <p:spPr>
          <a:xfrm>
            <a:off x="3148070" y="456386"/>
            <a:ext cx="6177237" cy="923330"/>
          </a:xfrm>
          <a:prstGeom prst="rect">
            <a:avLst/>
          </a:prstGeom>
          <a:solidFill>
            <a:srgbClr val="FFFF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2d. I know what plants need for life and growth and how they vary from plant to plant.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74F64E-24F4-4B76-80FC-667964A8A514}"/>
              </a:ext>
            </a:extLst>
          </p:cNvPr>
          <p:cNvGrpSpPr/>
          <p:nvPr/>
        </p:nvGrpSpPr>
        <p:grpSpPr>
          <a:xfrm>
            <a:off x="193589" y="161073"/>
            <a:ext cx="11586518" cy="1371791"/>
            <a:chOff x="271394" y="148481"/>
            <a:chExt cx="11586518" cy="13717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921C40-3B9A-44D3-8538-BAA97B11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DB5FEF-9327-4757-B455-8E37CB75D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8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6B2CE64-E19D-46C9-A76D-8C1F4C2189CE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1C331B-F405-4AD5-875F-089FCE32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886AD6-FC53-4CB1-BC8E-2F3522210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58F5DF-2228-4272-BD05-B3D2FB283C39}"/>
              </a:ext>
            </a:extLst>
          </p:cNvPr>
          <p:cNvSpPr txBox="1"/>
          <p:nvPr/>
        </p:nvSpPr>
        <p:spPr>
          <a:xfrm>
            <a:off x="4417275" y="4213267"/>
            <a:ext cx="36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Explain to your partner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BA422C0-0693-4F20-8FEA-C124EAD5A101}"/>
              </a:ext>
            </a:extLst>
          </p:cNvPr>
          <p:cNvSpPr txBox="1">
            <a:spLocks/>
          </p:cNvSpPr>
          <p:nvPr/>
        </p:nvSpPr>
        <p:spPr>
          <a:xfrm>
            <a:off x="3388810" y="596942"/>
            <a:ext cx="6166133" cy="923330"/>
          </a:xfrm>
          <a:prstGeom prst="rect">
            <a:avLst/>
          </a:prstGeom>
          <a:solidFill>
            <a:srgbClr val="FFFF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2d. I know what plants need for life and growth and how they vary from plant to plant.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1364B-8750-413B-9BCD-9C7B6BE6A0C0}"/>
              </a:ext>
            </a:extLst>
          </p:cNvPr>
          <p:cNvSpPr/>
          <p:nvPr/>
        </p:nvSpPr>
        <p:spPr>
          <a:xfrm>
            <a:off x="3902816" y="1839061"/>
            <a:ext cx="4382360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begin with he weighed a tree and the soil that he wanted to plant the tree in. He let the tree grow for several years and then reweighed the tree and the soil. 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6FFEAC-B4B5-4F92-8A7B-6F6652D04DB9}"/>
              </a:ext>
            </a:extLst>
          </p:cNvPr>
          <p:cNvSpPr/>
          <p:nvPr/>
        </p:nvSpPr>
        <p:spPr>
          <a:xfrm>
            <a:off x="490381" y="1674673"/>
            <a:ext cx="3235902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years ago a scientist called Jan Van </a:t>
            </a:r>
            <a:r>
              <a:rPr lang="en-GB" sz="24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Helmont</a:t>
            </a:r>
            <a:r>
              <a:rPr lang="en-GB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had an theory that for a tree to get bigger, it must get food from somewhere else.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E32255-C56B-4A35-A6AF-266D9B13EEFD}"/>
              </a:ext>
            </a:extLst>
          </p:cNvPr>
          <p:cNvSpPr/>
          <p:nvPr/>
        </p:nvSpPr>
        <p:spPr>
          <a:xfrm>
            <a:off x="8451036" y="2104765"/>
            <a:ext cx="3368388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 soil weighed the same amount and the tree had got bigger.</a:t>
            </a: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F145F4-E095-45FE-BA29-C1B8B2165F83}"/>
              </a:ext>
            </a:extLst>
          </p:cNvPr>
          <p:cNvSpPr/>
          <p:nvPr/>
        </p:nvSpPr>
        <p:spPr>
          <a:xfrm>
            <a:off x="6286500" y="57918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F928097B-0E69-4ED5-B9C3-B3D8C170DB53}"/>
              </a:ext>
            </a:extLst>
          </p:cNvPr>
          <p:cNvSpPr/>
          <p:nvPr/>
        </p:nvSpPr>
        <p:spPr>
          <a:xfrm>
            <a:off x="341974" y="4736580"/>
            <a:ext cx="5676580" cy="1947950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 1 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why the plant couldn’t be gaining mass from the soil. What’s your evidence? 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98A09C23-84BA-43E3-949B-754B307AAAE8}"/>
              </a:ext>
            </a:extLst>
          </p:cNvPr>
          <p:cNvSpPr/>
          <p:nvPr/>
        </p:nvSpPr>
        <p:spPr>
          <a:xfrm>
            <a:off x="6223054" y="4753235"/>
            <a:ext cx="5676580" cy="1947950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 2 </a:t>
            </a:r>
          </a:p>
          <a:p>
            <a:pPr algn="ctr"/>
            <a:r>
              <a:rPr lang="en-GB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could you do next to prove what the plant was consuming for food?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2477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1030</Words>
  <Application>Microsoft Office PowerPoint</Application>
  <PresentationFormat>Widescreen</PresentationFormat>
  <Paragraphs>157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Home Learning Year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Year 1</dc:title>
  <dc:creator>Emma Barber</dc:creator>
  <cp:lastModifiedBy>Emma Barber</cp:lastModifiedBy>
  <cp:revision>3</cp:revision>
  <dcterms:created xsi:type="dcterms:W3CDTF">2020-03-12T15:18:38Z</dcterms:created>
  <dcterms:modified xsi:type="dcterms:W3CDTF">2020-03-12T16:10:01Z</dcterms:modified>
</cp:coreProperties>
</file>