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39" r:id="rId2"/>
    <p:sldId id="523" r:id="rId3"/>
    <p:sldId id="524" r:id="rId4"/>
    <p:sldId id="307" r:id="rId5"/>
    <p:sldId id="530" r:id="rId6"/>
    <p:sldId id="531" r:id="rId7"/>
    <p:sldId id="532" r:id="rId8"/>
    <p:sldId id="288" r:id="rId9"/>
    <p:sldId id="52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26971-C578-4AAC-B705-826F0C5231CC}" type="datetimeFigureOut">
              <a:rPr lang="en-GB" smtClean="0"/>
              <a:t>12/03/2020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90A1B-10EA-4218-BA11-533A1250DE90}" type="slidenum">
              <a:rPr lang="en-GB" smtClean="0"/>
              <a:t>‹#›</a:t>
            </a:fld>
            <a:endParaRPr lang="en-GB"/>
          </a:p>
        </p:txBody>
      </p:sp>
    </p:spTree>
    <p:extLst>
      <p:ext uri="{BB962C8B-B14F-4D97-AF65-F5344CB8AC3E}">
        <p14:creationId xmlns:p14="http://schemas.microsoft.com/office/powerpoint/2010/main" val="266040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17E5-D404-489B-B1CD-8024EE32D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12E11A-AA7B-4858-B875-52D8DD5C4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2335F1-CCED-4043-AD7F-19C8A5CD7B00}"/>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5" name="Footer Placeholder 4">
            <a:extLst>
              <a:ext uri="{FF2B5EF4-FFF2-40B4-BE49-F238E27FC236}">
                <a16:creationId xmlns:a16="http://schemas.microsoft.com/office/drawing/2014/main" id="{9FBF4D50-4988-4FC1-A8D2-14F184E52F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753C8-4D58-49C5-B5A5-2BCDEBDB4D71}"/>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334298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5D2F-DC59-428A-B203-ABAF7A70FC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FD7323-E3AC-4DFB-BE08-FD620F16E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8DABB-BA7C-4352-8C32-FCFDD198989C}"/>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5" name="Footer Placeholder 4">
            <a:extLst>
              <a:ext uri="{FF2B5EF4-FFF2-40B4-BE49-F238E27FC236}">
                <a16:creationId xmlns:a16="http://schemas.microsoft.com/office/drawing/2014/main" id="{BD7F10F5-B043-4487-A567-D49B41FAA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184D0-951F-4BC9-9E3C-04A8344DE529}"/>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360976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C6283-C1B1-464B-9C7F-3472517B19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9ED5C8-74DA-4BB0-90DE-6179C398D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D456F-B1B3-424E-9D10-554EA4324F16}"/>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5" name="Footer Placeholder 4">
            <a:extLst>
              <a:ext uri="{FF2B5EF4-FFF2-40B4-BE49-F238E27FC236}">
                <a16:creationId xmlns:a16="http://schemas.microsoft.com/office/drawing/2014/main" id="{AF66EDC5-1725-4C19-9D65-3ACEBA6397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210C39-0443-4E00-941F-E2E4F874B33F}"/>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4009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8077-590D-4E96-81C8-3A07BCA816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625D9-D897-4EEF-89EA-E9F08365CD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1AFAD-847D-4417-9022-68A1FD26354C}"/>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5" name="Footer Placeholder 4">
            <a:extLst>
              <a:ext uri="{FF2B5EF4-FFF2-40B4-BE49-F238E27FC236}">
                <a16:creationId xmlns:a16="http://schemas.microsoft.com/office/drawing/2014/main" id="{C611C0C1-0298-4421-9E46-6D38CE083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C9E091-55F0-4A4A-86CE-5CFBB8B98751}"/>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371757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E177-AB1F-4555-A72B-88490E0FD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4B1E01-C52D-4202-924D-EEB7542CE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3F04C-D753-4491-BF89-DA804A6E5867}"/>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5" name="Footer Placeholder 4">
            <a:extLst>
              <a:ext uri="{FF2B5EF4-FFF2-40B4-BE49-F238E27FC236}">
                <a16:creationId xmlns:a16="http://schemas.microsoft.com/office/drawing/2014/main" id="{DF6A37AE-1574-4AA0-93CC-76591BE93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13B2EC-299E-46D2-8403-9B64317E2B96}"/>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55515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8548-CBF1-4840-98AA-55B074FD1E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C35E10-7E04-48C7-BC06-EBCF941A9D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90336A-C1C3-47E6-B7A4-BB808CFC60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ED833A-01B1-4706-95FA-A0AC5AAD2E25}"/>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6" name="Footer Placeholder 5">
            <a:extLst>
              <a:ext uri="{FF2B5EF4-FFF2-40B4-BE49-F238E27FC236}">
                <a16:creationId xmlns:a16="http://schemas.microsoft.com/office/drawing/2014/main" id="{3242C004-16E1-42F7-9F03-A5CB57C278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42DB06-75BF-46B6-B6BE-9B839026BA4A}"/>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129072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0175-961E-42AB-BFE2-8448F89962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A15789-8670-4715-9761-CA33DE264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E9A21-1EFD-4649-8A42-86F57C7714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9D3C25-271A-4E08-8DB1-4083125AC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0FC45-0942-4A38-B230-2887032D6F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01FC67-E7F0-4057-B650-CBDA858622D5}"/>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8" name="Footer Placeholder 7">
            <a:extLst>
              <a:ext uri="{FF2B5EF4-FFF2-40B4-BE49-F238E27FC236}">
                <a16:creationId xmlns:a16="http://schemas.microsoft.com/office/drawing/2014/main" id="{0A449603-D1AC-4C98-8425-B840562BB1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C444D3-1ACC-4949-9F5E-ADE4BD0A0377}"/>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143493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F7F7-CDAA-4D14-BE2C-99B93C2C3C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3F2FAF-BED2-469C-B055-8ACFE4CC726A}"/>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4" name="Footer Placeholder 3">
            <a:extLst>
              <a:ext uri="{FF2B5EF4-FFF2-40B4-BE49-F238E27FC236}">
                <a16:creationId xmlns:a16="http://schemas.microsoft.com/office/drawing/2014/main" id="{137E6B1D-609B-479F-93DD-B42A3B85FF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BACE4D-90AA-4270-A04D-BF9F90E5BD38}"/>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406860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695C7-303F-4F36-848B-EC035DE8FCC3}"/>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3" name="Footer Placeholder 2">
            <a:extLst>
              <a:ext uri="{FF2B5EF4-FFF2-40B4-BE49-F238E27FC236}">
                <a16:creationId xmlns:a16="http://schemas.microsoft.com/office/drawing/2014/main" id="{8A5003A5-72E5-4454-9EDC-A8383F82DB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1A3D3B-CE83-442B-BFBB-2ACE4F67751E}"/>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308945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D3AB-EF1F-4756-A983-542E929CD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B63EF5-1240-4AA7-A215-DA87D493B8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071D58-F34F-4F37-B340-E0D7089FE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A7516-BE1C-4D38-9414-74246B43B98B}"/>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6" name="Footer Placeholder 5">
            <a:extLst>
              <a:ext uri="{FF2B5EF4-FFF2-40B4-BE49-F238E27FC236}">
                <a16:creationId xmlns:a16="http://schemas.microsoft.com/office/drawing/2014/main" id="{5D644F21-6988-4627-9C73-BDD9F1CC9E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637782-2C5B-41C5-8653-E66280D81F96}"/>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57504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7DBF-96C5-4F35-87CB-3D2C21AB7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164F7F-EDB0-4056-B130-D8E305B42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837504-630F-44E1-948A-1A08CDB60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D8C2E4-81DE-4144-9E5C-7CAF776C38C0}"/>
              </a:ext>
            </a:extLst>
          </p:cNvPr>
          <p:cNvSpPr>
            <a:spLocks noGrp="1"/>
          </p:cNvSpPr>
          <p:nvPr>
            <p:ph type="dt" sz="half" idx="10"/>
          </p:nvPr>
        </p:nvSpPr>
        <p:spPr/>
        <p:txBody>
          <a:bodyPr/>
          <a:lstStyle/>
          <a:p>
            <a:fld id="{193B7F42-0F6D-4883-9224-1C7037A89226}" type="datetimeFigureOut">
              <a:rPr lang="en-GB" smtClean="0"/>
              <a:t>12/03/2020</a:t>
            </a:fld>
            <a:endParaRPr lang="en-GB"/>
          </a:p>
        </p:txBody>
      </p:sp>
      <p:sp>
        <p:nvSpPr>
          <p:cNvPr id="6" name="Footer Placeholder 5">
            <a:extLst>
              <a:ext uri="{FF2B5EF4-FFF2-40B4-BE49-F238E27FC236}">
                <a16:creationId xmlns:a16="http://schemas.microsoft.com/office/drawing/2014/main" id="{7065B339-FE95-4346-9568-94CE3589A4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C251DB-BD9E-42A8-B3BF-25B10D72F068}"/>
              </a:ext>
            </a:extLst>
          </p:cNvPr>
          <p:cNvSpPr>
            <a:spLocks noGrp="1"/>
          </p:cNvSpPr>
          <p:nvPr>
            <p:ph type="sldNum" sz="quarter" idx="12"/>
          </p:nvPr>
        </p:nvSpPr>
        <p:spPr/>
        <p:txBody>
          <a:bodyPr/>
          <a:lstStyle/>
          <a:p>
            <a:fld id="{7A9924AB-F239-46EF-9F36-8C879CF83D6C}" type="slidenum">
              <a:rPr lang="en-GB" smtClean="0"/>
              <a:t>‹#›</a:t>
            </a:fld>
            <a:endParaRPr lang="en-GB"/>
          </a:p>
        </p:txBody>
      </p:sp>
    </p:spTree>
    <p:extLst>
      <p:ext uri="{BB962C8B-B14F-4D97-AF65-F5344CB8AC3E}">
        <p14:creationId xmlns:p14="http://schemas.microsoft.com/office/powerpoint/2010/main" val="71500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008D9-C834-4498-A6C4-3A3B489FC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EEF08B-0CFD-4F51-8DAC-0B162A85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6FF07-D9ED-4F01-8D49-0284BA238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7F42-0F6D-4883-9224-1C7037A89226}" type="datetimeFigureOut">
              <a:rPr lang="en-GB" smtClean="0"/>
              <a:t>12/03/2020</a:t>
            </a:fld>
            <a:endParaRPr lang="en-GB"/>
          </a:p>
        </p:txBody>
      </p:sp>
      <p:sp>
        <p:nvSpPr>
          <p:cNvPr id="5" name="Footer Placeholder 4">
            <a:extLst>
              <a:ext uri="{FF2B5EF4-FFF2-40B4-BE49-F238E27FC236}">
                <a16:creationId xmlns:a16="http://schemas.microsoft.com/office/drawing/2014/main" id="{891C97FD-B959-4E93-B503-C2DCFEFDC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08EAF6-8C25-47F7-A98A-B4677C13E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924AB-F239-46EF-9F36-8C879CF83D6C}" type="slidenum">
              <a:rPr lang="en-GB" smtClean="0"/>
              <a:t>‹#›</a:t>
            </a:fld>
            <a:endParaRPr lang="en-GB"/>
          </a:p>
        </p:txBody>
      </p:sp>
    </p:spTree>
    <p:extLst>
      <p:ext uri="{BB962C8B-B14F-4D97-AF65-F5344CB8AC3E}">
        <p14:creationId xmlns:p14="http://schemas.microsoft.com/office/powerpoint/2010/main" val="88375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gif"/><Relationship Id="rId7" Type="http://schemas.openxmlformats.org/officeDocument/2006/relationships/image" Target="../media/image9.jp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jpg"/><Relationship Id="rId5" Type="http://schemas.openxmlformats.org/officeDocument/2006/relationships/image" Target="../media/image7.jp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1C5D-BC2D-40CF-B4CF-A47ACB504550}"/>
              </a:ext>
            </a:extLst>
          </p:cNvPr>
          <p:cNvSpPr>
            <a:spLocks noGrp="1"/>
          </p:cNvSpPr>
          <p:nvPr>
            <p:ph type="ctrTitle"/>
          </p:nvPr>
        </p:nvSpPr>
        <p:spPr>
          <a:xfrm>
            <a:off x="1523999" y="291939"/>
            <a:ext cx="9144000" cy="2387600"/>
          </a:xfrm>
        </p:spPr>
        <p:txBody>
          <a:bodyPr/>
          <a:lstStyle/>
          <a:p>
            <a:r>
              <a:rPr lang="en-GB" dirty="0"/>
              <a:t>Home Learning Year 4</a:t>
            </a:r>
          </a:p>
        </p:txBody>
      </p:sp>
      <p:sp>
        <p:nvSpPr>
          <p:cNvPr id="3" name="Subtitle 2">
            <a:extLst>
              <a:ext uri="{FF2B5EF4-FFF2-40B4-BE49-F238E27FC236}">
                <a16:creationId xmlns:a16="http://schemas.microsoft.com/office/drawing/2014/main" id="{07083235-6FE0-4F6D-903F-5E2FBAECB6B5}"/>
              </a:ext>
            </a:extLst>
          </p:cNvPr>
          <p:cNvSpPr>
            <a:spLocks noGrp="1"/>
          </p:cNvSpPr>
          <p:nvPr>
            <p:ph type="subTitle" idx="1"/>
          </p:nvPr>
        </p:nvSpPr>
        <p:spPr>
          <a:xfrm>
            <a:off x="1449355" y="2920903"/>
            <a:ext cx="9144000" cy="1655762"/>
          </a:xfrm>
        </p:spPr>
        <p:txBody>
          <a:bodyPr/>
          <a:lstStyle/>
          <a:p>
            <a:r>
              <a:rPr lang="en-GB" dirty="0"/>
              <a:t>A selection of Show Me tasks: Science</a:t>
            </a:r>
          </a:p>
        </p:txBody>
      </p:sp>
      <p:pic>
        <p:nvPicPr>
          <p:cNvPr id="6" name="Picture 5">
            <a:extLst>
              <a:ext uri="{FF2B5EF4-FFF2-40B4-BE49-F238E27FC236}">
                <a16:creationId xmlns:a16="http://schemas.microsoft.com/office/drawing/2014/main" id="{AACC8456-42E4-408C-B4B1-CAB5AAFAD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21" y="4429919"/>
            <a:ext cx="2883557" cy="1930840"/>
          </a:xfrm>
          <a:prstGeom prst="rect">
            <a:avLst/>
          </a:prstGeom>
        </p:spPr>
      </p:pic>
    </p:spTree>
    <p:extLst>
      <p:ext uri="{BB962C8B-B14F-4D97-AF65-F5344CB8AC3E}">
        <p14:creationId xmlns:p14="http://schemas.microsoft.com/office/powerpoint/2010/main" val="29333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0405EF-3A93-4B25-A570-14A66E48A2D6}"/>
              </a:ext>
            </a:extLst>
          </p:cNvPr>
          <p:cNvSpPr txBox="1">
            <a:spLocks/>
          </p:cNvSpPr>
          <p:nvPr/>
        </p:nvSpPr>
        <p:spPr>
          <a:xfrm>
            <a:off x="2559590" y="174721"/>
            <a:ext cx="6939235" cy="923330"/>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2a. I can describe the simple functions of the basic parts of the digestive system in humans.</a:t>
            </a:r>
          </a:p>
        </p:txBody>
      </p:sp>
      <p:grpSp>
        <p:nvGrpSpPr>
          <p:cNvPr id="5" name="Group 4">
            <a:extLst>
              <a:ext uri="{FF2B5EF4-FFF2-40B4-BE49-F238E27FC236}">
                <a16:creationId xmlns:a16="http://schemas.microsoft.com/office/drawing/2014/main" id="{75225BA5-5148-4EB1-BD7E-3EA3BA9BD95A}"/>
              </a:ext>
            </a:extLst>
          </p:cNvPr>
          <p:cNvGrpSpPr/>
          <p:nvPr/>
        </p:nvGrpSpPr>
        <p:grpSpPr>
          <a:xfrm>
            <a:off x="193589" y="161073"/>
            <a:ext cx="11586518" cy="1371791"/>
            <a:chOff x="271394" y="148481"/>
            <a:chExt cx="11586518" cy="1371791"/>
          </a:xfrm>
        </p:grpSpPr>
        <p:pic>
          <p:nvPicPr>
            <p:cNvPr id="6" name="Picture 5">
              <a:extLst>
                <a:ext uri="{FF2B5EF4-FFF2-40B4-BE49-F238E27FC236}">
                  <a16:creationId xmlns:a16="http://schemas.microsoft.com/office/drawing/2014/main" id="{FC0CC6B4-DE1A-4B80-982B-862AD4C54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7" name="Picture 6">
              <a:extLst>
                <a:ext uri="{FF2B5EF4-FFF2-40B4-BE49-F238E27FC236}">
                  <a16:creationId xmlns:a16="http://schemas.microsoft.com/office/drawing/2014/main" id="{B300E1CC-9C40-4D59-B586-3787F77C8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
        <p:nvSpPr>
          <p:cNvPr id="10" name="TextBox 9">
            <a:extLst>
              <a:ext uri="{FF2B5EF4-FFF2-40B4-BE49-F238E27FC236}">
                <a16:creationId xmlns:a16="http://schemas.microsoft.com/office/drawing/2014/main" id="{8852C685-EBE0-46A6-B18C-D532F93ACEED}"/>
              </a:ext>
            </a:extLst>
          </p:cNvPr>
          <p:cNvSpPr txBox="1"/>
          <p:nvPr/>
        </p:nvSpPr>
        <p:spPr>
          <a:xfrm>
            <a:off x="2687789" y="1344842"/>
            <a:ext cx="6497782" cy="461665"/>
          </a:xfrm>
          <a:prstGeom prst="rect">
            <a:avLst/>
          </a:prstGeom>
          <a:noFill/>
        </p:spPr>
        <p:txBody>
          <a:bodyPr wrap="square" rtlCol="0">
            <a:spAutoFit/>
          </a:bodyPr>
          <a:lstStyle/>
          <a:p>
            <a:r>
              <a:rPr lang="en-GB" sz="2400" dirty="0"/>
              <a:t>The body’s digestive system completes four tasks:</a:t>
            </a:r>
          </a:p>
        </p:txBody>
      </p:sp>
      <p:sp>
        <p:nvSpPr>
          <p:cNvPr id="11" name="TextBox 10">
            <a:extLst>
              <a:ext uri="{FF2B5EF4-FFF2-40B4-BE49-F238E27FC236}">
                <a16:creationId xmlns:a16="http://schemas.microsoft.com/office/drawing/2014/main" id="{F4DCFFF7-0EF8-4FF8-9D90-DA03D1543A80}"/>
              </a:ext>
            </a:extLst>
          </p:cNvPr>
          <p:cNvSpPr txBox="1"/>
          <p:nvPr/>
        </p:nvSpPr>
        <p:spPr>
          <a:xfrm>
            <a:off x="845123" y="2090672"/>
            <a:ext cx="1842656" cy="830997"/>
          </a:xfrm>
          <a:prstGeom prst="rect">
            <a:avLst/>
          </a:prstGeom>
          <a:solidFill>
            <a:schemeClr val="bg2"/>
          </a:solidFill>
        </p:spPr>
        <p:txBody>
          <a:bodyPr wrap="square" rtlCol="0">
            <a:spAutoFit/>
          </a:bodyPr>
          <a:lstStyle/>
          <a:p>
            <a:pPr algn="ctr"/>
            <a:r>
              <a:rPr lang="en-GB" sz="2400" dirty="0"/>
              <a:t>Ingestion – take in food</a:t>
            </a:r>
          </a:p>
        </p:txBody>
      </p:sp>
      <p:sp>
        <p:nvSpPr>
          <p:cNvPr id="12" name="TextBox 11">
            <a:extLst>
              <a:ext uri="{FF2B5EF4-FFF2-40B4-BE49-F238E27FC236}">
                <a16:creationId xmlns:a16="http://schemas.microsoft.com/office/drawing/2014/main" id="{B5D63EE6-779F-48D7-B8C7-0C4F15ED5AED}"/>
              </a:ext>
            </a:extLst>
          </p:cNvPr>
          <p:cNvSpPr txBox="1"/>
          <p:nvPr/>
        </p:nvSpPr>
        <p:spPr>
          <a:xfrm>
            <a:off x="3041073" y="2090673"/>
            <a:ext cx="2521529" cy="830997"/>
          </a:xfrm>
          <a:prstGeom prst="rect">
            <a:avLst/>
          </a:prstGeom>
          <a:solidFill>
            <a:schemeClr val="bg2"/>
          </a:solidFill>
        </p:spPr>
        <p:txBody>
          <a:bodyPr wrap="square" rtlCol="0">
            <a:spAutoFit/>
          </a:bodyPr>
          <a:lstStyle/>
          <a:p>
            <a:pPr algn="ctr"/>
            <a:r>
              <a:rPr lang="en-GB" sz="2400" dirty="0"/>
              <a:t>Digestion – breakdown food</a:t>
            </a:r>
          </a:p>
        </p:txBody>
      </p:sp>
      <p:sp>
        <p:nvSpPr>
          <p:cNvPr id="13" name="TextBox 12">
            <a:extLst>
              <a:ext uri="{FF2B5EF4-FFF2-40B4-BE49-F238E27FC236}">
                <a16:creationId xmlns:a16="http://schemas.microsoft.com/office/drawing/2014/main" id="{ED305DAA-FC39-4E93-8370-B2E44E3E14C7}"/>
              </a:ext>
            </a:extLst>
          </p:cNvPr>
          <p:cNvSpPr txBox="1"/>
          <p:nvPr/>
        </p:nvSpPr>
        <p:spPr>
          <a:xfrm>
            <a:off x="5915896" y="2090673"/>
            <a:ext cx="3269675" cy="830997"/>
          </a:xfrm>
          <a:prstGeom prst="rect">
            <a:avLst/>
          </a:prstGeom>
          <a:solidFill>
            <a:schemeClr val="bg2"/>
          </a:solidFill>
        </p:spPr>
        <p:txBody>
          <a:bodyPr wrap="square" rtlCol="0">
            <a:spAutoFit/>
          </a:bodyPr>
          <a:lstStyle/>
          <a:p>
            <a:pPr algn="ctr"/>
            <a:r>
              <a:rPr lang="en-GB" sz="2400" dirty="0"/>
              <a:t>Absorption – absorption into blood stream</a:t>
            </a:r>
          </a:p>
        </p:txBody>
      </p:sp>
      <p:sp>
        <p:nvSpPr>
          <p:cNvPr id="14" name="TextBox 13">
            <a:extLst>
              <a:ext uri="{FF2B5EF4-FFF2-40B4-BE49-F238E27FC236}">
                <a16:creationId xmlns:a16="http://schemas.microsoft.com/office/drawing/2014/main" id="{DE8A71AF-1EC1-45D6-B6AB-B08297157656}"/>
              </a:ext>
            </a:extLst>
          </p:cNvPr>
          <p:cNvSpPr txBox="1"/>
          <p:nvPr/>
        </p:nvSpPr>
        <p:spPr>
          <a:xfrm>
            <a:off x="9478041" y="2090672"/>
            <a:ext cx="2521529" cy="830997"/>
          </a:xfrm>
          <a:prstGeom prst="rect">
            <a:avLst/>
          </a:prstGeom>
          <a:solidFill>
            <a:schemeClr val="bg2"/>
          </a:solidFill>
        </p:spPr>
        <p:txBody>
          <a:bodyPr wrap="square" rtlCol="0">
            <a:spAutoFit/>
          </a:bodyPr>
          <a:lstStyle/>
          <a:p>
            <a:pPr algn="ctr"/>
            <a:r>
              <a:rPr lang="en-GB" sz="2400" dirty="0"/>
              <a:t>Elimination – remove waste</a:t>
            </a:r>
          </a:p>
        </p:txBody>
      </p:sp>
      <p:sp>
        <p:nvSpPr>
          <p:cNvPr id="15" name="TextBox 14">
            <a:extLst>
              <a:ext uri="{FF2B5EF4-FFF2-40B4-BE49-F238E27FC236}">
                <a16:creationId xmlns:a16="http://schemas.microsoft.com/office/drawing/2014/main" id="{5BC3F12D-FC98-4EED-8F10-CEDCFC0D45C5}"/>
              </a:ext>
            </a:extLst>
          </p:cNvPr>
          <p:cNvSpPr txBox="1"/>
          <p:nvPr/>
        </p:nvSpPr>
        <p:spPr>
          <a:xfrm>
            <a:off x="2559590" y="4794488"/>
            <a:ext cx="6497782" cy="830997"/>
          </a:xfrm>
          <a:prstGeom prst="rect">
            <a:avLst/>
          </a:prstGeom>
          <a:solidFill>
            <a:schemeClr val="bg2"/>
          </a:solidFill>
        </p:spPr>
        <p:txBody>
          <a:bodyPr wrap="square" rtlCol="0">
            <a:spAutoFit/>
          </a:bodyPr>
          <a:lstStyle/>
          <a:p>
            <a:pPr algn="ctr"/>
            <a:r>
              <a:rPr lang="en-GB" sz="2400" dirty="0"/>
              <a:t>Can you identify which parts of the digestive system are involved in each of the tasks?</a:t>
            </a:r>
          </a:p>
        </p:txBody>
      </p:sp>
      <p:sp>
        <p:nvSpPr>
          <p:cNvPr id="16" name="TextBox 15">
            <a:extLst>
              <a:ext uri="{FF2B5EF4-FFF2-40B4-BE49-F238E27FC236}">
                <a16:creationId xmlns:a16="http://schemas.microsoft.com/office/drawing/2014/main" id="{ADFBEC1C-918E-4C44-BEAF-B98F2B6E3E65}"/>
              </a:ext>
            </a:extLst>
          </p:cNvPr>
          <p:cNvSpPr txBox="1"/>
          <p:nvPr/>
        </p:nvSpPr>
        <p:spPr>
          <a:xfrm>
            <a:off x="919609" y="5940084"/>
            <a:ext cx="1693683" cy="461665"/>
          </a:xfrm>
          <a:prstGeom prst="rect">
            <a:avLst/>
          </a:prstGeom>
          <a:solidFill>
            <a:srgbClr val="FFFFCC"/>
          </a:solidFill>
        </p:spPr>
        <p:txBody>
          <a:bodyPr wrap="square" rtlCol="0">
            <a:spAutoFit/>
          </a:bodyPr>
          <a:lstStyle/>
          <a:p>
            <a:pPr algn="ctr"/>
            <a:r>
              <a:rPr lang="en-GB" sz="2400" dirty="0"/>
              <a:t>Stomach</a:t>
            </a:r>
          </a:p>
        </p:txBody>
      </p:sp>
      <p:sp>
        <p:nvSpPr>
          <p:cNvPr id="18" name="TextBox 17">
            <a:extLst>
              <a:ext uri="{FF2B5EF4-FFF2-40B4-BE49-F238E27FC236}">
                <a16:creationId xmlns:a16="http://schemas.microsoft.com/office/drawing/2014/main" id="{36BF87CB-1A14-48C3-9DBA-C58104BF66D8}"/>
              </a:ext>
            </a:extLst>
          </p:cNvPr>
          <p:cNvSpPr txBox="1"/>
          <p:nvPr/>
        </p:nvSpPr>
        <p:spPr>
          <a:xfrm>
            <a:off x="4812762" y="5940083"/>
            <a:ext cx="1395698" cy="461665"/>
          </a:xfrm>
          <a:prstGeom prst="rect">
            <a:avLst/>
          </a:prstGeom>
          <a:solidFill>
            <a:srgbClr val="FFFFCC"/>
          </a:solidFill>
        </p:spPr>
        <p:txBody>
          <a:bodyPr wrap="square" rtlCol="0">
            <a:spAutoFit/>
          </a:bodyPr>
          <a:lstStyle/>
          <a:p>
            <a:pPr algn="ctr"/>
            <a:r>
              <a:rPr lang="en-GB" sz="2400" dirty="0"/>
              <a:t>Anus</a:t>
            </a:r>
          </a:p>
        </p:txBody>
      </p:sp>
      <p:sp>
        <p:nvSpPr>
          <p:cNvPr id="19" name="TextBox 18">
            <a:extLst>
              <a:ext uri="{FF2B5EF4-FFF2-40B4-BE49-F238E27FC236}">
                <a16:creationId xmlns:a16="http://schemas.microsoft.com/office/drawing/2014/main" id="{A9D67973-D14C-4BE3-8220-4593691B6D8B}"/>
              </a:ext>
            </a:extLst>
          </p:cNvPr>
          <p:cNvSpPr txBox="1"/>
          <p:nvPr/>
        </p:nvSpPr>
        <p:spPr>
          <a:xfrm>
            <a:off x="6457004" y="5979132"/>
            <a:ext cx="1827268" cy="461665"/>
          </a:xfrm>
          <a:prstGeom prst="rect">
            <a:avLst/>
          </a:prstGeom>
          <a:solidFill>
            <a:srgbClr val="FFFFCC"/>
          </a:solidFill>
        </p:spPr>
        <p:txBody>
          <a:bodyPr wrap="square" rtlCol="0">
            <a:spAutoFit/>
          </a:bodyPr>
          <a:lstStyle/>
          <a:p>
            <a:pPr algn="ctr"/>
            <a:r>
              <a:rPr lang="en-GB" sz="2400" dirty="0"/>
              <a:t>Oesophagus</a:t>
            </a:r>
          </a:p>
        </p:txBody>
      </p:sp>
      <p:sp>
        <p:nvSpPr>
          <p:cNvPr id="20" name="TextBox 19">
            <a:extLst>
              <a:ext uri="{FF2B5EF4-FFF2-40B4-BE49-F238E27FC236}">
                <a16:creationId xmlns:a16="http://schemas.microsoft.com/office/drawing/2014/main" id="{716FB91A-3D37-4CDC-A802-49A9146D6B88}"/>
              </a:ext>
            </a:extLst>
          </p:cNvPr>
          <p:cNvSpPr txBox="1"/>
          <p:nvPr/>
        </p:nvSpPr>
        <p:spPr>
          <a:xfrm>
            <a:off x="8538731" y="5954827"/>
            <a:ext cx="1293680" cy="461665"/>
          </a:xfrm>
          <a:prstGeom prst="rect">
            <a:avLst/>
          </a:prstGeom>
          <a:solidFill>
            <a:srgbClr val="FFFFCC"/>
          </a:solidFill>
        </p:spPr>
        <p:txBody>
          <a:bodyPr wrap="square" rtlCol="0">
            <a:spAutoFit/>
          </a:bodyPr>
          <a:lstStyle/>
          <a:p>
            <a:pPr algn="ctr"/>
            <a:r>
              <a:rPr lang="en-GB" sz="2400" dirty="0"/>
              <a:t>Mouth</a:t>
            </a:r>
          </a:p>
        </p:txBody>
      </p:sp>
      <p:sp>
        <p:nvSpPr>
          <p:cNvPr id="21" name="TextBox 20">
            <a:extLst>
              <a:ext uri="{FF2B5EF4-FFF2-40B4-BE49-F238E27FC236}">
                <a16:creationId xmlns:a16="http://schemas.microsoft.com/office/drawing/2014/main" id="{746C631E-4BF3-4419-8950-211A582C4737}"/>
              </a:ext>
            </a:extLst>
          </p:cNvPr>
          <p:cNvSpPr txBox="1"/>
          <p:nvPr/>
        </p:nvSpPr>
        <p:spPr>
          <a:xfrm>
            <a:off x="2817256" y="5770162"/>
            <a:ext cx="1643883" cy="830997"/>
          </a:xfrm>
          <a:prstGeom prst="rect">
            <a:avLst/>
          </a:prstGeom>
          <a:solidFill>
            <a:srgbClr val="FFFFCC"/>
          </a:solidFill>
        </p:spPr>
        <p:txBody>
          <a:bodyPr wrap="square" rtlCol="0">
            <a:spAutoFit/>
          </a:bodyPr>
          <a:lstStyle/>
          <a:p>
            <a:pPr algn="ctr"/>
            <a:r>
              <a:rPr lang="en-GB" sz="2400" dirty="0"/>
              <a:t>Large intestine</a:t>
            </a:r>
          </a:p>
        </p:txBody>
      </p:sp>
      <p:sp>
        <p:nvSpPr>
          <p:cNvPr id="22" name="TextBox 21">
            <a:extLst>
              <a:ext uri="{FF2B5EF4-FFF2-40B4-BE49-F238E27FC236}">
                <a16:creationId xmlns:a16="http://schemas.microsoft.com/office/drawing/2014/main" id="{C54F3B1B-04B3-4D9D-AD44-16095E53C9BD}"/>
              </a:ext>
            </a:extLst>
          </p:cNvPr>
          <p:cNvSpPr txBox="1"/>
          <p:nvPr/>
        </p:nvSpPr>
        <p:spPr>
          <a:xfrm>
            <a:off x="10086870" y="5755416"/>
            <a:ext cx="1449692" cy="830997"/>
          </a:xfrm>
          <a:prstGeom prst="rect">
            <a:avLst/>
          </a:prstGeom>
          <a:solidFill>
            <a:srgbClr val="FFFFCC"/>
          </a:solidFill>
        </p:spPr>
        <p:txBody>
          <a:bodyPr wrap="square" rtlCol="0">
            <a:spAutoFit/>
          </a:bodyPr>
          <a:lstStyle/>
          <a:p>
            <a:pPr algn="ctr"/>
            <a:r>
              <a:rPr lang="en-GB" sz="2400" dirty="0"/>
              <a:t>Small intestine</a:t>
            </a:r>
          </a:p>
        </p:txBody>
      </p:sp>
      <p:sp>
        <p:nvSpPr>
          <p:cNvPr id="23" name="TextBox 22">
            <a:extLst>
              <a:ext uri="{FF2B5EF4-FFF2-40B4-BE49-F238E27FC236}">
                <a16:creationId xmlns:a16="http://schemas.microsoft.com/office/drawing/2014/main" id="{EC511FC7-510F-4687-A5D6-DE087607D905}"/>
              </a:ext>
            </a:extLst>
          </p:cNvPr>
          <p:cNvSpPr txBox="1"/>
          <p:nvPr/>
        </p:nvSpPr>
        <p:spPr>
          <a:xfrm>
            <a:off x="8538731" y="5970519"/>
            <a:ext cx="1293680" cy="461665"/>
          </a:xfrm>
          <a:prstGeom prst="rect">
            <a:avLst/>
          </a:prstGeom>
          <a:solidFill>
            <a:srgbClr val="FFFFCC"/>
          </a:solidFill>
        </p:spPr>
        <p:txBody>
          <a:bodyPr wrap="square" rtlCol="0">
            <a:spAutoFit/>
          </a:bodyPr>
          <a:lstStyle/>
          <a:p>
            <a:pPr algn="ctr"/>
            <a:r>
              <a:rPr lang="en-GB" sz="2400" dirty="0"/>
              <a:t>Mouth</a:t>
            </a:r>
          </a:p>
        </p:txBody>
      </p:sp>
    </p:spTree>
    <p:extLst>
      <p:ext uri="{BB962C8B-B14F-4D97-AF65-F5344CB8AC3E}">
        <p14:creationId xmlns:p14="http://schemas.microsoft.com/office/powerpoint/2010/main" val="32151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48148E-6 L 0.20677 -0.42778 " pathEditMode="relative" rAng="0" ptsTypes="AA">
                                      <p:cBhvr>
                                        <p:cTn id="6" dur="2000" fill="hold"/>
                                        <p:tgtEl>
                                          <p:spTgt spid="16"/>
                                        </p:tgtEl>
                                        <p:attrNameLst>
                                          <p:attrName>ppt_x</p:attrName>
                                          <p:attrName>ppt_y</p:attrName>
                                        </p:attrNameLst>
                                      </p:cBhvr>
                                      <p:rCtr x="10339" y="-2138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1.85185E-6 L 0.3125 -0.40185 " pathEditMode="relative" rAng="0" ptsTypes="AA">
                                      <p:cBhvr>
                                        <p:cTn id="10" dur="2000" fill="hold"/>
                                        <p:tgtEl>
                                          <p:spTgt spid="21"/>
                                        </p:tgtEl>
                                        <p:attrNameLst>
                                          <p:attrName>ppt_x</p:attrName>
                                          <p:attrName>ppt_y</p:attrName>
                                        </p:attrNameLst>
                                      </p:cBhvr>
                                      <p:rCtr x="15625" y="-200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1.48148E-6 L 0.42344 -0.42222 " pathEditMode="relative" rAng="0" ptsTypes="AA">
                                      <p:cBhvr>
                                        <p:cTn id="14" dur="2000" fill="hold"/>
                                        <p:tgtEl>
                                          <p:spTgt spid="18"/>
                                        </p:tgtEl>
                                        <p:attrNameLst>
                                          <p:attrName>ppt_x</p:attrName>
                                          <p:attrName>ppt_y</p:attrName>
                                        </p:attrNameLst>
                                      </p:cBhvr>
                                      <p:rCtr x="21172" y="-2111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91667E-6 -4.07407E-6 L -0.45755 -0.42777 " pathEditMode="relative" rAng="0" ptsTypes="AA">
                                      <p:cBhvr>
                                        <p:cTn id="18" dur="2000" fill="hold"/>
                                        <p:tgtEl>
                                          <p:spTgt spid="19"/>
                                        </p:tgtEl>
                                        <p:attrNameLst>
                                          <p:attrName>ppt_x</p:attrName>
                                          <p:attrName>ppt_y</p:attrName>
                                        </p:attrNameLst>
                                      </p:cBhvr>
                                      <p:rCtr x="-22878" y="-2138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1.85185E-6 L -0.60026 -0.32778 " pathEditMode="relative" rAng="0" ptsTypes="AA">
                                      <p:cBhvr>
                                        <p:cTn id="22" dur="2000" fill="hold"/>
                                        <p:tgtEl>
                                          <p:spTgt spid="20"/>
                                        </p:tgtEl>
                                        <p:attrNameLst>
                                          <p:attrName>ppt_x</p:attrName>
                                          <p:attrName>ppt_y</p:attrName>
                                        </p:attrNameLst>
                                      </p:cBhvr>
                                      <p:rCtr x="-30013" y="-1638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58333E-6 3.33333E-6 L -0.40808 -0.30973 " pathEditMode="relative" rAng="0" ptsTypes="AA">
                                      <p:cBhvr>
                                        <p:cTn id="26" dur="2000" fill="hold"/>
                                        <p:tgtEl>
                                          <p:spTgt spid="23"/>
                                        </p:tgtEl>
                                        <p:attrNameLst>
                                          <p:attrName>ppt_x</p:attrName>
                                          <p:attrName>ppt_y</p:attrName>
                                        </p:attrNameLst>
                                      </p:cBhvr>
                                      <p:rCtr x="-20404" y="-1548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25E-6 1.48148E-6 L -0.28203 -0.26366 " pathEditMode="relative" rAng="0" ptsTypes="AA">
                                      <p:cBhvr>
                                        <p:cTn id="30" dur="2000" fill="hold"/>
                                        <p:tgtEl>
                                          <p:spTgt spid="22"/>
                                        </p:tgtEl>
                                        <p:attrNameLst>
                                          <p:attrName>ppt_x</p:attrName>
                                          <p:attrName>ppt_y</p:attrName>
                                        </p:attrNameLst>
                                      </p:cBhvr>
                                      <p:rCtr x="-14102" y="-1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ata:image/jpeg;base64,/9j/4AAQSkZJRgABAQAAAQABAAD/2wCEAAkGBxITEhUTExMVFhUXGB8YFxgYGBoZHhgaGBgYGBcdGBoaHiggGh0lHRgVIjEhJSktLi4uGB8zODMsNygtLisBCgoKDg0OGxAQGzIiICYtLy0tLTcvLS0vLS8tLS0tLy8vLS0tLS0tLS0tLS0tLS0tLS0tLS0tLS0tLS0tLS0tLf/AABEIAL0BCwMBIgACEQEDEQH/xAAcAAABBAMBAAAAAAAAAAAAAAAAAwQFBgECBwj/xABDEAACAQIDBAcFBgUBBwUAAAABAgADEQQSIQUxQVEGEyJhcYGRBzJCUqFikrHB0fAUI3KC4fEzQ1Njc6KyFTSTwuL/xAAbAQACAwEBAQAAAAAAAAAAAAAAAwIEBQEGB//EADERAAICAQMCBAQFBAMAAAAAAAABAgMRBBIhBTETQVFhIjJxsSOBkaHRBhQz8BVC4f/aAAwDAQACEQMRAD8A7fCEIAEIQgAQhCABCEIAEIQgAQhCABCEIAEIQgAQhG20MdTo02q1WCIouSYHUm3hDgmVbpB07wuGuubO/wAq6/h/p3ym9IullfFqSjHDYQfGffqD7I4Tn+NxYa601yJfxZjzqNvJ7t0rSubeIm5o+k7ubf0/kuO1vadiXJFNQg4XP5L+stnsm2ziMSuINeoXCsoXuupLAcbbpyDDbPqO2VVN+PDL48vDfOj9B674FHUFWDsGIsdCBbfflbhIKxKWWy5rtLTGhwqis8HV4SvYXpXSPvqy947Q/X6SYwu0KVT3HU919fTfLKnF9mealVOHzIcwhCTFhCEIAEIQgAQhCABCEIAEIQgAQhCABCEIAEIQgAQhCABCEIAEIQgAQhAwAb4/GU6NNqtRgqILsx4ATk23dqnGH+JxN0wqa0aJ+Pk1QDeTwH7LvpXtxcbWZc1sFh27R4Vqi7yeaLwHE89JDFRUQ43FArQT/Y0jvY/CSOJPAcrypZZueF2N3RaVVLfPu/29l7v9iC2niK2JqDs2HwU7gBR8zX0Hj+yp/wCnsoyYYCtV+KqrJ2eGWkCbj+rfylfx+LaoxZt7G5UbhyHlGwEjs4NznCS4J+o+JoCz0qlNRzUgHvLbovh+kbcYp0f6W1adqbuSNysxv/a3cefDjpuk8Xs7C4u5pZaOI4gaKzDeHQe6ftL9ZBpeaFOWH+JHj1RphekaHebGSuH2ojbmE51XpMjFHBVlNmB4ETCVWG4kQ8NeRKWkhLsdewfSCsnu1Dbke0Pr+Um8J0xO6ogPept9D+s4jh9rVV3G8lKHSVh7yzqdkezKVvTIy8jumE6Q4d/jynkwt9d31kmjgi4II5jWcLw3SNDv0+smcHtkrqjle8Er+98YtQ18yM23pbj2Z12E57Q6bPTTPVdDT3AsNW7ky2zGVfpJ7RcTUutNeqU7r7yP6d/r6RvjRxwIr6ZfZLC/U69idq0Kej1FH1t423RxQrq6hkYMpFwQbgjuM8zYjHVqp7dR27r6eg0ndPZhhymzMODxDt96o7D6GdhY5PA3W9OWmrUt2XnBaYQhGmUEIQgAQhCABCEIAEIQgAQhCABCEIAEIGQG2eldCgDdgbd9h68fKccku5OFcpvEVkn5RPal0lNCiuGot/PxHZ03oh0Y9xN7DzPCV/pF7QqmIpNSwxrUif8Ae0qeY27ix08RrytKVdVNV6nWApRAolgQWe1izX1LFy7E82OsTKxNYRqaTp842Kdq4XIuMTRL08MWAw9Kxqf8xhrbwvNumu2DXCBNKIJWmBezFbdY/hmIUdynnKrhMO1Rwi3ufy3+Ol5MY8UypLvZkslOiNcqjizbr6m4Fze/KK24aRtRinNS9CHMJgwJkyyZvHq1mIFUHtIQpI37jkPoCP7YwvHmAfSovzJfzUhx9AfWRkdTHu0MU2JdDl/mZcpt8WW5BHfb8hGRok6jUfvhz7popsQb6jd3cpZ9g4Za1J3YdoVLeqgk+Zv6yDe1HZvw1nyKyUN7WmMst9bY6WJt4D9POMKux27gPT/HOcU0zkb4sglciTWzsE1leopdm1pUB8Q+eqfhp93xW5TGCwAzBsuc5iKaf8RhoS3KmvHmdPGwV6n8MuRT1uKq9pmPDT3m+VBwHdCUvQVbZl7YkRtet1TXqEVcSRv+CiDuCLu04SBbUlnJJPqZviqgzE3LG+rHib7z+Uak3MEixXDahwcRbdPQ3Qinl2fhB/yEPqoJ/Geb2OhnqHZFDJQpJ8tNF9FAj6Y4Zi9dl8EF7sdwhCWDzYQhCABCEIAEIQgAQkftjbuGwqhsRXp0gd2dgL/0jefKV+p7TNmKxU1n049TVsf6Wy2MALhCQuzuluBrkLTxNIuRcIWyOfBHs30kvUqBQSxsBvJg3juBvCNXx6cLnwH6yE6U9JBh8NUqWsbWXXW50Fu+J/uK+yeRkKpyaSRB+0LpstC9Gmbvxsd/+B9ZS9l7NNcitiDnJ91TuAueEqD1HrVSxBZ3bcOfADuGnpLLi9rVKKimFsQLG9/oIixykepq0iogoQ+Z92WpwqCwsJU+lOMpuvV6E+ttOHKRwxVauwQFmJ4Sx4LoO5Gaobd3+YtRw8k9kKebGUehVFFlNJEQqQQ1sxuPtPc7/KaY7FvVc1HbMzak6D0A0A7pYel2wRQUMpuOPP8ACVNnjo88jouuMcwWEBMLzS8wDw/CTI7zcGSGDw4NOpUuRlAA00YubWvwsMxt3RitFj3fvlHpqnItPcqknxY7ye+1h4CQkOgpNiV5bdiVxQwaMRfrKzceAGU/+MqUmK+KH8JQQEFkdyw4jMbrfx1kJLPBK+O5Je5bKlQGw5/629Yy2tiwBlva4ux4qut7faO4d+vCQ2E2rYAk+7rpyH7tENl1etrF6ptTT+Y39vuj98otQxyVVTh/QsmEf+HpiqyA1qlko0hwHwIByG8958JHdIWbDDqS2bFVe1iX+QHVaangBxkxsesEp1NrVx7t6eEpni2ov68f6u6UWtXZ3Z3OZ2JLE8Sd8ko+pKiO6b9F3+vp9F9zQLMETN/rLRsDoBjsVY9X1NM/HVuPup7x87DvjEs9ixbfCpZm8Ef0K2McVjKNIC6hhUqdyIbn10Xxaej5Xuh3RKjgKZVDnqPbrKhFixG4AfCo1sO/jLDLFccLk8n1HVrU25j2XYIQhGGeEIQgAQhCABOa9P8A2k/w7NhsIM9UXD1dLUjyQNpUceOUcbm4G/tT6b/w6nCYdiKzL/MqLr1KncN+jsN1tQNeInFkAtZDb7P/AOG/SSSONi2IxT1HLvVNSo281SSxvra7a236K1hEbldLMt/l1B8VP6GGa9wVB5209Va4+ojXEVcpyU82Y8LWtuNrXIvu14SSWexFsVr4hFFmKkEXsuhPjTYFSfECK4HpliaSmlRqVerIt1ea624Dq2Dqv9uWLbL2CmtSucwXVgWKqOWd958BqeUVqdKXDLRwKBLnKvVoFZid1t7cuMdPTbY/iPHsJjqNz+BZJfYvT3aIdEXDM5chVWzrcnkxuB42sNZLe0XbbVDSoEi6gNUym65uSmwuAb621sDYRTDV6mCoE4iu9XEVB2gahZaY+RATbxbjaw0kFhcG+KqFm3cSeUxpVUQnurWP99D1PTdPNLxbvyJf2c4Res6xhqTlW/IasfXSae0CopxBtbQC8m9l7KNIWpVKid1w48lcEDykD0j2C4zVTWV76m65T/26fQTviJovVuMtRvb9kTHsz2epL1mHu6C/dr+P4S57V2qEp5jpfcPwnO+hfSVcOrUqlIsr/EpAYX8d8lelm3EemAlI2toWv9Rcelp3OEI1GnnZqPiXBW+kW02r7xZeA47rQpbQwbKBUwlJWt2stMWNuIIswv8ATnIrEsT/AItaNXEXOpTxn+DS/t4SiovyM4xaLOTTpZF+XMx/En0vE+FrCKU0vNmpWk844HQhGPCQhJDB7DxVVOsp0WZPmuADztmIvI/EaEEbuM7f0K/9phhpbq1O7mt/zlTW6p0Ri0u7wVdXqnVHMVyUPoZ0QSv1pxIqKyNkye5rlDHNpfcRNfaRspcDRQUbBKgCuu+70yWRr6a2cg/0zoAplcTUOlnIb0RE177qfpFOkOCWpYmmrst8twCRe18t9x0mRHqk1dvfy8cfl/JmT1Nkpp54a7eSOKbRwhpZQxBJIG4A3tz8Y8pUaX8PTUMRWq1rPyVBoDbxMium7VGxJo5WB+0pW/hca/6SJNR6V0V6ikGxsxUg+F9PCem09UrKVNvuI/5fwp+HJN/mXz2g7WQvTw9M5aGGXIuuhawufSw9ecpVTaQ+EFu/cJH9WztqxYnmST46m8eYbC2Pukn7Op3ciAfxj40pdxM+r2KChUtq9e7J7on0txGEqZ0o4eoT89O7juVrhl8gZ1PYvthw76YihVoniU/nL6ACp/2HjOMruNyCBvDbx+BPoZpTVqlxTXs82NwPAkX8gI6FTk8RRlXX5+OyX6nqHY/SLCYoXw9enU5hWGYeKntA+IkpPK1PYIYhmxWVhqp6tzlPc2e48Ryl96L9MNoYED+JcY3BD3qqHNVoj5mB7TKOIN/6uBZZprILLQmF9c+Is7ZCI4LFJVRalNgyOAysDcMDqCItEDghCEACQnTHpAuCwr1jYt7tJSbZ6hBKr9CT3KZNzhntu24KmLTCXGSgoZgRcGrUF9bDQqmW3/UM6llnGUPGYmq7s1Ry7sxZi2jEsbk3G/05RElTodP6hceouPW00BNtDcfeH1vb6TZW7iO9SD46H9TGETXE4hlUDNcn3dQ/dcE3I7rGTGwNlKoL1DlAGao28qvId5P70kPsml1lQ1CNFNl8eHoNfExTpFtIhBQXQXzVO/kP3+su0RVVbul+RRuk7bPCXbzG/SDbZrtkQZaKmyIOPC5+Zjzlu2Bs1NnUuurAHFOOyu/qlPAcmPE+Qj3oJ0DcYZsbVphqxUNhqTAXCghsxvudgLLyHedK9j8RUqVGNS+a9iCCCDysdRMa7VeNNpP6np+kaCD+J+XkO8LTfE1bsfx0F/8AMvWz8GEUAbhIfo1hAtPNxP6/syaq4lVGv74ynKWWbF8nJ7Y9h1XxCotyeEoW39pms1h7vlF9t7UZzYXt+98b7G2S9U3Ctl4kW/zxkorzY6mmNS3yH/RfZWZszcOBElukGGUiwGo3fpffJbZ2E6pLBbD98N3PhIvaVcVCVQNUa/u01LkHdqQCBv4yMpY5ZXdznZu8im1kt/pYd9r6HjGpT8JbafRLF1TdlWiDvLsC33Uv+IilbZGzcLY4vEtUbdkW6i/eEuw82EX/AHlbe2HxP0Sz/wCD566qtZbKjRQlgqqWY7goJJ8hrLVgOhWLq2aoooqeL6nyQa+pEVbp7Qw4K4TBhBwdhYMONwl2PHee+N19p2KLMxpUspsFClrKRobuLlr6bwLSE46yyLcIbfTLWTOt6ys4hx7llwPQHCJY1A1Vh85sv3FsD53ltwVILlAsANABpYW00EoWA9plJv8AbUWXmyEMPUW/OWfZXSnB1rZKy3Pwt2W9DY/SYOq02tTzcm/t/BUlqPF7vJJvTBa9tecWdLmFMA6gg+EVJAlOutrmXCItjWvhVYWZVYcmAI9DOP8AtS6PYXC9S2HXq2qF8yXYrlUDtAE3WxYDQ213TsjNecD9pO1f4jaNQBuzR/kpZrarq53/ADlh5CavRJWT1OINqKWWvUr6nChz3IZKY4r6WYemh38gYtTW/um9tTxt4q+q+QE1Vm0B7R13jK33lHdyMc4LCCs4S7Kls1Vja6JexC23ljoPHuntIRcnhGdKSissk9gbCOKvVqHJhwbC3+8IGoW+5Rrc3N47xmTNamoVBoABwH4x1Vxb1MtOmpWmAFp0k4DcBpvPfFNp7Iq0VU1QFLcOI0m7p6Y0rD7sw9TdK7lLhETlilHEtRYNTNnG830PcRuItMVHtoI3MsyWe5VhJx7HY/ZVjFai6U7LTvnWn/wmYnrVT7BbtgcC7DdYC9TiXs22v1WIVSdCbeTaH0JBnbZ5zVVeHY0ux6PT2+JWmEIQlceE8odI9pdfjMTWIvnrOQQbHLnITTuQL6T1Rj6uSlUf5UZvRSZ5ApM2UG99Bv1/yJKJGQutjqDr90/5mmKrEKb7zpusfp3TQsp7vqJrTGarTW+l7/n+Umll4IN4WS1bFVaFI1WA/koXAO5qraUwe7OQfBY49mXQ846scViATh0a+u6s41t3qOPM6c5jZ+yKmNZMIhIVn6ys4+Gmgt6ksbDme4zs+DwiUaSUaS5adMBVHcJS/qHqK068KPfB3ptG9eI/Njhnv4cIz2j0bw2KF69MMeDjssP7hr6x4ix/TFhPEaOU52ubZsSm4fK8Mq69CVRctGsyjhnAe34aSIx3QLENvxlP/wCJh/8AYy/PV5RuTeXL+pyr4g8sZXqrlzn9kUfZ3s6RTmrVRVPBQCi+fE+st1HYhC5VK01G4Iiiw8WzfS0mMPRsLzGMqgCXYSv8Lxbp49lwLt1dtssN5IatsugPeXrD9slx90m30kTtvbtLDJrYcFVRvPAACb9IdsLQQsd/Ac5yzEbQLua9W7Heqjf3AciefAeMRoNFZ1G3MniC7/QjdcqIbpcvyXuSm3ek9Yi7Epm3KLmw+0QCfG2g75T2ck5rhxc9/iMybvBgZnEYl3Ys4BPK5QqAdAOFhfiIiWUm57Lc27J++NPwnr4U1Ux2VLC+/uzLc5Te6by/t9AAHDMt+I1H0BB8Ssyq/EAG+0psfUXH/jNyhGpsQeJ/J1/O8wFuRZWLE2ULqSeQK6nzAksHMmQOJP3lObyZSPW58JvQDP7iM+t9Bfw7VgD53k9R6NdXTNXEavwp30W/zfM3duEQM0KNBvWZPBQ1Gv8ADeIrItgNtbQw3wVCvAOC1h/UhuB4kgTp/RbpVSx1MlAVqJbrEOuUm+oPxKSDr3agTl1PEOu4nwOsVoYl6dWniKQNNwRfKbCqAQWpv9lrWubkd43ZfVf6chbU3VxL7jtL1bMkp9jsOLxApo9Q7kUufBQWP4Ty+axqMXc6sSzXGhLEsfqZ33phtNX2TiKyXC1KByhhY/zLJYjge0ROAUj3en6Tz39O0uELJSXOcfoamqllok8GDYEElRv3OluN73A0B5SfwODanTUto1UCqRyVr9WD/brb7UruDphtNO2QhsLEDe2nha3gZctqYzraruBYE2UclUBVHoBPbdOrzJzMPqNmIKHqXjoDgUpIMQ4u9VslIchqSfoT4CV7prtY18S3yISid9vebxJH0llrY9aWHo5dWp0mt3aAEznTknvJP4n9ZcojusdkirqJbK41xEyJhqR4EHuG/wBDv8o5x+DamFvuN9eZU2a32Q2Zb8SrRthzY9/CWN2VlFVRw8MMDiClRGHP8dJ6Vw1TMit8yg+ovPM+JXLUI7x9bGelNmrajTHJFHoomT1JcxZr9PziSHMJHY7H5TlW1+J5RkcST7xJnl7+r0VTcO7Rrxok1kk9qrmo1VuNabD1UieQKI7KkHhx8OYnquoqOLEAyobe9nWDr3bqurc/HS7B8wOy3mIR6vBPLjleq5/Y69O2u/JwVm5jX0Prxiuy0JrgAEm2g5kiwH1l02z7McXTuaLLXXkew/oeyfUR77Neh1VcQ2JxNJqfV6UkYWuxGrW5Lw7z3S2+q6eFbujJPHl5/p3EvSzl8DWMl+6JbGGFoBTbrG7VQ9/LwG6TgmiiKot54PU6izU2Oc3lt5NSEI1xUY9kKUlirVJkU4kYTU6Y7e2SHDYRWgtzEY+wScZ3p9PjXpfmcseIi17SH2jX48o+xdXW0q/SjG9XQqNxA08ToJpdQ1HiyVEPUNPDnLOd9K9pdfXK37C3vbu978l85Vto1gzWaw55gbai+/cLcjH9JxlaoxsCx+7T3+rE/dkOKnFsyk6k++L8d1j+M9ro6FptJGC7y+xl6mzxtQ/SPC+pkhlAsSF4Xs693O3gLTIfTVSO9TmHmrajyYzRKet19UP4j9RMhuYDd47J8+B9BJnDZFUXZTbnlOX7ykDf3iWPYQFD+ey5q7DsKd1JDxP225cAZD4ahmYCxyqAzX4k+6ptpvB8h3ywbKwD4istNfeY6nkOJM0dFQsOyfYztZqJJqqHdmMRiqlU2NzyAEbEW4TrFTZWFwVBzYFgvac6knjr4zmFUFmzk2LG4XiAZoU3qzOFwUNRRKvG55bEjTtoD4t+Q8N0w2tj7yjT9+McU8EeP79Zh8OR+7RuUJ2sddIMYP8A0jE0cxIDUmpX4I9VSVvxsyvv5zl6NbeAfHT6y39IULYVxc9hg3kTx87nzlNUngZ5u/SR09s9vaT3frw/tk39Nf4tSz5cE1sYXZLcmbzuEH4GWnC4JmPISvbE/wBpT0takl/EliT5y5YPeJraLikoayKldyP9pdmgwv8ACBf0lfwxIbMNSouv9WgX0ZgfKTe0tU85DUXyltPh07yCG/Iy1H5WV7fnQntarmqEcEC017hTGX6kE+JMa4ffc7lBJt4WHqSo84vjKRzEjUMcwPMHWOtmV0pI7mzMCCFOt2F+rXwzfzD/ANJR8UJfDHghBbp5YhhsKa2LSmPiqKn1CmekAJxj2RbHNTFGuwutEXBPF2uB9Mx8hO0TG1882KPobGhjiDl6lbxY/mP/AFGaC8l8Vs3MSwOp3gxhVwrLvHnwnzzV9OthZKTjw23k3oWxaSELxRahgBMFJSVNkOYsnlG5ZTvEx/DjhNCp8YA+U74rT/EjkMehpUpEGOcKs0z8CLiZVhwhU64W71z7HJZawOqxEaGKixmrKBxtJ67fc9yxghDg1RbyTorZZHU7A8JIO4y3vwlzo8Y1qc33F284RF121MoXtLxWXD25n/MvTmc39qlzTA/fL85S6f8AiauLfqW48Rf0KPjiVo015IL6XFyS7XB4frItHHK3ep/In8DJLbZbMoW+gJ0Outhu4jQ+sis/zAE8SOy36HzE+k3v4seiSMCpcZ9W2KhLm4IPho3oYrQUkgHW28kagDv3+sb5QTYHXk4CnyO4+sdLSYgqcwvZRm+0bEgnU6DnFRWXhDG8LJO4agEoU7+9UvWb+7s0h5It7fbl29nVEKK1f4lUhb+v429JTMXVzOSN2igfZUBV+gEsnRrFstB0W4zGxP6eU3p14p2Iw6rFPUOb9x/t/EFwlEm6IAXPzudSD575CdUFzVHvz/IDu4R/W1NuEw6o2ZWGZUCll+eq9+qRiNciqC7AbzYSMXsjhDZre8shhtbXTMo5qF/BhdvWPUcsCGtmGtxoGB3ERWhhFUWAHeSN8SWllqAcMpt4am3qY1teQtRl/wBiH29h7UK54dUfoRb85zu06h0sIXB1jzXL5swE5gf3fSZeveZr6F/SR2xf1J3Yj9pNf93bj8DEfmBLjgnlE2XWy5TawVrH+l/0OsuOGqSzoZZr2+hX1i22bvUmqhuJE4mkd4jynWg9jLi4K08SIGozbhoO64+l7CbYbCsxAANzu777rd8k2piX72c9GCSMXVWwGtJTxPzkcuXryi7741R3HaaJWSwWzobsMYTCrTsM57dQ/aIGnkAB5SchCeelJybbN6MVFYQQMISJIb1cGjcLHmIyq7PYbtZKwlS7RU2d1h+wyNkokAykaEWmCJPPTB0IvGlXZ6n3dPwmVd0qa+TkdG9eZFZORmrDmPSO6uEdeFx3RCY92j2vDWCwpp9jQdxm3WHjAqJixHh3ys6pw7f7+R3hmTYzVriZXXS2sW6nTS/j+ki6nJNpf79DjeBqxle6Q9EauOFkZEG4lr6f2jX8JaxQ5zOQrqpIMZo86exWzjlL35CU+MRPNnSKiRWsSAQtrG+hDNm14G8j2qsB2tR9oAjyYfrLt7WNmililqX0q5mFtLEm7C24i9zw3ykqpB7J9OyT5HQ+pn0FXwvSth2lyjIjFwW190bqFPG3j2l9RqPMST2TSvUpDS2Zm0NxYLfQjhIymVvYgg/Z7J+4dD5Wk1sMAVaetxlextlPHhc/sSxp1myP1IXf439CcpYFb63k/QAVQBoBIqlJFW0m3PkyKkkZTfeNdmr2WPFqjMb+JUfnHSrfTn+kYYWvkZgQcpYkMASAT7ytbcQ1/KRGPuiRMRNButZvhCimB9ogOw8ha/jaI1NqKCFXVzot9ACdAWvqADqe4SSxDoWAp36tRZSb3YnV3bvZrn08JF5TJLbLsTHRjYNLFirTroHpFMrKebG4II1BGUkEaiVXpF7EKyktgq6uv/DrdlgOQcAq3mF8Z1rons/qsOtx2n7bee4elvrJmYuos3WNo1KobYJHkfaewsVgnIxWGqUgeySR2Tfkwuh8mkjsvHDRHYX+F/hccNeDbvGepalNWBDAEHeCLg+IMq20/Zzsyvq2FVDr/si1MXO8lVIUnxEKb5VSyjltEbI4ZyFA3I+kf7P2dXrNkp02drXtu05kncO+XnCeyLAI1xUxZX5Ovyr/ANiqfrLlsjY2HwqZKFJUHG1yWI0u7G7Oe9iTLkuovHCKsdAs8sp/Rr2f5SKmLIa2opLqL/bPxf0jTvMvwFpmEoWWyseZMu11xgsRCEIRZMIQhAAhCEACEIQAIjVwytvHnFoSMoRksSWTqbXYjauzj8Jv3GNKtIrvBEnZgiZ13S6pcw4Gxvku5ACOV3CPquBU93hBMGBvN5nPpd6nxjHqMd0Whmqk7hF0wZO8x6qgTM0Kul1r/Jz9hTtfkc69rHQ9sRhutoKWq0gez86XBNhY9oam1tbkcpwAMN+q9+9fxt6ET2JOFe1T2e1KFR8ZhEZqLnNVRBc0mJuzBeNMnU2PZ14btSCUYqKWEuwhrnJzqlmOmjjlv9FOv3ZJbJqgPS0y2cqQc1+2ul82o1O6QlMqeH3DY+OQ6HyBkjh6mZSme53pe4Ksuo7Oo+oj65bZJkJx3RaLuse0m0kTgsYKiK4Fr7xyYaMD4G8e06s3s7llGMvheGPlMZY3ZodsysVJ323HxtHCPFLznYnhSWGMsDslENz2m57h6cZb+iWyOuqZmH8tDdu88F/M93jGGw9kVMS9l0Ue8/Bf1PdOn7PwSUUFNBZR9eZPeZR1ep2ranz9i1pqF3xwOIQhMk0QhCEACEIQAIQhAAhCEACEIQAIQhAAhCEACEIQAIQhAAhCEACEIQAIQhACp7f9nGzcXdnoBHOpel/LJJ4kDssf6gZQNsexnEIc2FxCVQNVSsuVhbk4uGP3BO1wncnMHmnFbOxeBc9fQdM3vqfdY7g1Jx2C1huvykngMZRqe5VS/wArEKw8Vb/SegXpggggEHeDqD5SExfQzZ1S+fB0Dffamq/+Npaq1k61jyK9mmhN58zlDOqAZ3pr4uovfTiZcejPRM1QKlbMqbwtipfv11UeVz9Za9ldFcDhmz0MJQpv8y01zfetf6yYnbNbOSwuAhpoR9xLC4ZKahEUKo3ARWEJTLIQhCABCEIAEIQgAQhCABCEIAf/2Q=="/>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data:image/jpeg;base64,/9j/4AAQSkZJRgABAQAAAQABAAD/2wCEAAkGBxITEhUTExMVFhUXGB8YFxgYGBoZHhgaGBgYGBcdGBoaHiggGh0lHRgVIjEhJSktLi4uGB8zODMsNygtLisBCgoKDg0OGxAQGzIiICYtLy0tLTcvLS0vLS8tLS0tLy8vLS0tLS0tLS0tLS0tLS0tLS0tLS0tLS0tLS0tLS0tLf/AABEIAL0BCwMBIgACEQEDEQH/xAAcAAABBAMBAAAAAAAAAAAAAAAAAwQFBgECBwj/xABDEAACAQIDBAcFBgUBBwUAAAABAgADEQQSIQUxQVEGEyJhcYGRBzJCUqFikrHB0fAUI3KC4fEzQ1Njc6KyFTSTwuL/xAAbAQACAwEBAQAAAAAAAAAAAAAAAwIEBQEGB//EADERAAICAQMCBAQFBAMAAAAAAAABAgMRBBIhBTETQVFhIjJxsSOBkaHRBhQz8BVC4f/aAAwDAQACEQMRAD8A7fCEIAEIQgAQhCABCEIAEIQgAQhCABCEIAEIQgAQhG20MdTo02q1WCIouSYHUm3hDgmVbpB07wuGuubO/wAq6/h/p3ym9IullfFqSjHDYQfGffqD7I4Tn+NxYa601yJfxZjzqNvJ7t0rSubeIm5o+k7ubf0/kuO1vadiXJFNQg4XP5L+stnsm2ziMSuINeoXCsoXuupLAcbbpyDDbPqO2VVN+PDL48vDfOj9B674FHUFWDsGIsdCBbfflbhIKxKWWy5rtLTGhwqis8HV4SvYXpXSPvqy947Q/X6SYwu0KVT3HU919fTfLKnF9mealVOHzIcwhCTFhCEIAEIQgAQhCABCEIAEIQgAQhCABCEIAEIQgAQhCABCEIAEIQgAQhAwAb4/GU6NNqtRgqILsx4ATk23dqnGH+JxN0wqa0aJ+Pk1QDeTwH7LvpXtxcbWZc1sFh27R4Vqi7yeaLwHE89JDFRUQ43FArQT/Y0jvY/CSOJPAcrypZZueF2N3RaVVLfPu/29l7v9iC2niK2JqDs2HwU7gBR8zX0Hj+yp/wCnsoyYYCtV+KqrJ2eGWkCbj+rfylfx+LaoxZt7G5UbhyHlGwEjs4NznCS4J+o+JoCz0qlNRzUgHvLbovh+kbcYp0f6W1adqbuSNysxv/a3cefDjpuk8Xs7C4u5pZaOI4gaKzDeHQe6ftL9ZBpeaFOWH+JHj1RphekaHebGSuH2ojbmE51XpMjFHBVlNmB4ETCVWG4kQ8NeRKWkhLsdewfSCsnu1Dbke0Pr+Um8J0xO6ogPept9D+s4jh9rVV3G8lKHSVh7yzqdkezKVvTIy8jumE6Q4d/jynkwt9d31kmjgi4II5jWcLw3SNDv0+smcHtkrqjle8Er+98YtQ18yM23pbj2Z12E57Q6bPTTPVdDT3AsNW7ky2zGVfpJ7RcTUutNeqU7r7yP6d/r6RvjRxwIr6ZfZLC/U69idq0Kej1FH1t423RxQrq6hkYMpFwQbgjuM8zYjHVqp7dR27r6eg0ndPZhhymzMODxDt96o7D6GdhY5PA3W9OWmrUt2XnBaYQhGmUEIQgAQhCABCEIAEIQgAQhCABCEIAEIGQG2eldCgDdgbd9h68fKccku5OFcpvEVkn5RPal0lNCiuGot/PxHZ03oh0Y9xN7DzPCV/pF7QqmIpNSwxrUif8Ae0qeY27ix08RrytKVdVNV6nWApRAolgQWe1izX1LFy7E82OsTKxNYRqaTp842Kdq4XIuMTRL08MWAw9Kxqf8xhrbwvNumu2DXCBNKIJWmBezFbdY/hmIUdynnKrhMO1Rwi3ufy3+Ol5MY8UypLvZkslOiNcqjizbr6m4Fze/KK24aRtRinNS9CHMJgwJkyyZvHq1mIFUHtIQpI37jkPoCP7YwvHmAfSovzJfzUhx9AfWRkdTHu0MU2JdDl/mZcpt8WW5BHfb8hGRok6jUfvhz7popsQb6jd3cpZ9g4Za1J3YdoVLeqgk+Zv6yDe1HZvw1nyKyUN7WmMst9bY6WJt4D9POMKux27gPT/HOcU0zkb4sglciTWzsE1leopdm1pUB8Q+eqfhp93xW5TGCwAzBsuc5iKaf8RhoS3KmvHmdPGwV6n8MuRT1uKq9pmPDT3m+VBwHdCUvQVbZl7YkRtet1TXqEVcSRv+CiDuCLu04SBbUlnJJPqZviqgzE3LG+rHib7z+Uak3MEixXDahwcRbdPQ3Qinl2fhB/yEPqoJ/Geb2OhnqHZFDJQpJ8tNF9FAj6Y4Zi9dl8EF7sdwhCWDzYQhCABCEIAEIQgAQkftjbuGwqhsRXp0gd2dgL/0jefKV+p7TNmKxU1n049TVsf6Wy2MALhCQuzuluBrkLTxNIuRcIWyOfBHs30kvUqBQSxsBvJg3juBvCNXx6cLnwH6yE6U9JBh8NUqWsbWXXW50Fu+J/uK+yeRkKpyaSRB+0LpstC9Gmbvxsd/+B9ZS9l7NNcitiDnJ91TuAueEqD1HrVSxBZ3bcOfADuGnpLLi9rVKKimFsQLG9/oIixykepq0iogoQ+Z92WpwqCwsJU+lOMpuvV6E+ttOHKRwxVauwQFmJ4Sx4LoO5Gaobd3+YtRw8k9kKebGUehVFFlNJEQqQQ1sxuPtPc7/KaY7FvVc1HbMzak6D0A0A7pYel2wRQUMpuOPP8ACVNnjo88jouuMcwWEBMLzS8wDw/CTI7zcGSGDw4NOpUuRlAA00YubWvwsMxt3RitFj3fvlHpqnItPcqknxY7ye+1h4CQkOgpNiV5bdiVxQwaMRfrKzceAGU/+MqUmK+KH8JQQEFkdyw4jMbrfx1kJLPBK+O5Je5bKlQGw5/629Yy2tiwBlva4ux4qut7faO4d+vCQ2E2rYAk+7rpyH7tENl1etrF6ptTT+Y39vuj98otQxyVVTh/QsmEf+HpiqyA1qlko0hwHwIByG8958JHdIWbDDqS2bFVe1iX+QHVaangBxkxsesEp1NrVx7t6eEpni2ov68f6u6UWtXZ3Z3OZ2JLE8Sd8ko+pKiO6b9F3+vp9F9zQLMETN/rLRsDoBjsVY9X1NM/HVuPup7x87DvjEs9ixbfCpZm8Ef0K2McVjKNIC6hhUqdyIbn10Xxaej5Xuh3RKjgKZVDnqPbrKhFixG4AfCo1sO/jLDLFccLk8n1HVrU25j2XYIQhGGeEIQgAQhCABOa9P8A2k/w7NhsIM9UXD1dLUjyQNpUceOUcbm4G/tT6b/w6nCYdiKzL/MqLr1KncN+jsN1tQNeInFkAtZDb7P/AOG/SSSONi2IxT1HLvVNSo281SSxvra7a236K1hEbldLMt/l1B8VP6GGa9wVB5209Va4+ojXEVcpyU82Y8LWtuNrXIvu14SSWexFsVr4hFFmKkEXsuhPjTYFSfECK4HpliaSmlRqVerIt1ea624Dq2Dqv9uWLbL2CmtSucwXVgWKqOWd958BqeUVqdKXDLRwKBLnKvVoFZid1t7cuMdPTbY/iPHsJjqNz+BZJfYvT3aIdEXDM5chVWzrcnkxuB42sNZLe0XbbVDSoEi6gNUym65uSmwuAb621sDYRTDV6mCoE4iu9XEVB2gahZaY+RATbxbjaw0kFhcG+KqFm3cSeUxpVUQnurWP99D1PTdPNLxbvyJf2c4Res6xhqTlW/IasfXSae0CopxBtbQC8m9l7KNIWpVKid1w48lcEDykD0j2C4zVTWV76m65T/26fQTviJovVuMtRvb9kTHsz2epL1mHu6C/dr+P4S57V2qEp5jpfcPwnO+hfSVcOrUqlIsr/EpAYX8d8lelm3EemAlI2toWv9Rcelp3OEI1GnnZqPiXBW+kW02r7xZeA47rQpbQwbKBUwlJWt2stMWNuIIswv8ATnIrEsT/AItaNXEXOpTxn+DS/t4SiovyM4xaLOTTpZF+XMx/En0vE+FrCKU0vNmpWk844HQhGPCQhJDB7DxVVOsp0WZPmuADztmIvI/EaEEbuM7f0K/9phhpbq1O7mt/zlTW6p0Ri0u7wVdXqnVHMVyUPoZ0QSv1pxIqKyNkye5rlDHNpfcRNfaRspcDRQUbBKgCuu+70yWRr6a2cg/0zoAplcTUOlnIb0RE177qfpFOkOCWpYmmrst8twCRe18t9x0mRHqk1dvfy8cfl/JmT1Nkpp54a7eSOKbRwhpZQxBJIG4A3tz8Y8pUaX8PTUMRWq1rPyVBoDbxMium7VGxJo5WB+0pW/hca/6SJNR6V0V6ikGxsxUg+F9PCem09UrKVNvuI/5fwp+HJN/mXz2g7WQvTw9M5aGGXIuuhawufSw9ecpVTaQ+EFu/cJH9WztqxYnmST46m8eYbC2Pukn7Op3ciAfxj40pdxM+r2KChUtq9e7J7on0txGEqZ0o4eoT89O7juVrhl8gZ1PYvthw76YihVoniU/nL6ACp/2HjOMruNyCBvDbx+BPoZpTVqlxTXs82NwPAkX8gI6FTk8RRlXX5+OyX6nqHY/SLCYoXw9enU5hWGYeKntA+IkpPK1PYIYhmxWVhqp6tzlPc2e48Ryl96L9MNoYED+JcY3BD3qqHNVoj5mB7TKOIN/6uBZZprILLQmF9c+Is7ZCI4LFJVRalNgyOAysDcMDqCItEDghCEACQnTHpAuCwr1jYt7tJSbZ6hBKr9CT3KZNzhntu24KmLTCXGSgoZgRcGrUF9bDQqmW3/UM6llnGUPGYmq7s1Ry7sxZi2jEsbk3G/05RElTodP6hceouPW00BNtDcfeH1vb6TZW7iO9SD46H9TGETXE4hlUDNcn3dQ/dcE3I7rGTGwNlKoL1DlAGao28qvId5P70kPsml1lQ1CNFNl8eHoNfExTpFtIhBQXQXzVO/kP3+su0RVVbul+RRuk7bPCXbzG/SDbZrtkQZaKmyIOPC5+Zjzlu2Bs1NnUuurAHFOOyu/qlPAcmPE+Qj3oJ0DcYZsbVphqxUNhqTAXCghsxvudgLLyHedK9j8RUqVGNS+a9iCCCDysdRMa7VeNNpP6np+kaCD+J+XkO8LTfE1bsfx0F/8AMvWz8GEUAbhIfo1hAtPNxP6/syaq4lVGv74ynKWWbF8nJ7Y9h1XxCotyeEoW39pms1h7vlF9t7UZzYXt+98b7G2S9U3Ctl4kW/zxkorzY6mmNS3yH/RfZWZszcOBElukGGUiwGo3fpffJbZ2E6pLBbD98N3PhIvaVcVCVQNUa/u01LkHdqQCBv4yMpY5ZXdznZu8im1kt/pYd9r6HjGpT8JbafRLF1TdlWiDvLsC33Uv+IilbZGzcLY4vEtUbdkW6i/eEuw82EX/AHlbe2HxP0Sz/wCD566qtZbKjRQlgqqWY7goJJ8hrLVgOhWLq2aoooqeL6nyQa+pEVbp7Qw4K4TBhBwdhYMONwl2PHee+N19p2KLMxpUspsFClrKRobuLlr6bwLSE46yyLcIbfTLWTOt6ys4hx7llwPQHCJY1A1Vh85sv3FsD53ltwVILlAsANABpYW00EoWA9plJv8AbUWXmyEMPUW/OWfZXSnB1rZKy3Pwt2W9DY/SYOq02tTzcm/t/BUlqPF7vJJvTBa9tecWdLmFMA6gg+EVJAlOutrmXCItjWvhVYWZVYcmAI9DOP8AtS6PYXC9S2HXq2qF8yXYrlUDtAE3WxYDQ213TsjNecD9pO1f4jaNQBuzR/kpZrarq53/ADlh5CavRJWT1OINqKWWvUr6nChz3IZKY4r6WYemh38gYtTW/um9tTxt4q+q+QE1Vm0B7R13jK33lHdyMc4LCCs4S7Kls1Vja6JexC23ljoPHuntIRcnhGdKSissk9gbCOKvVqHJhwbC3+8IGoW+5Rrc3N47xmTNamoVBoABwH4x1Vxb1MtOmpWmAFp0k4DcBpvPfFNp7Iq0VU1QFLcOI0m7p6Y0rD7sw9TdK7lLhETlilHEtRYNTNnG830PcRuItMVHtoI3MsyWe5VhJx7HY/ZVjFai6U7LTvnWn/wmYnrVT7BbtgcC7DdYC9TiXs22v1WIVSdCbeTaH0JBnbZ5zVVeHY0ux6PT2+JWmEIQlceE8odI9pdfjMTWIvnrOQQbHLnITTuQL6T1Rj6uSlUf5UZvRSZ5ApM2UG99Bv1/yJKJGQutjqDr90/5mmKrEKb7zpusfp3TQsp7vqJrTGarTW+l7/n+Umll4IN4WS1bFVaFI1WA/koXAO5qraUwe7OQfBY49mXQ846scViATh0a+u6s41t3qOPM6c5jZ+yKmNZMIhIVn6ys4+Gmgt6ksbDme4zs+DwiUaSUaS5adMBVHcJS/qHqK068KPfB3ptG9eI/Njhnv4cIz2j0bw2KF69MMeDjssP7hr6x4ix/TFhPEaOU52ubZsSm4fK8Mq69CVRctGsyjhnAe34aSIx3QLENvxlP/wCJh/8AYy/PV5RuTeXL+pyr4g8sZXqrlzn9kUfZ3s6RTmrVRVPBQCi+fE+st1HYhC5VK01G4Iiiw8WzfS0mMPRsLzGMqgCXYSv8Lxbp49lwLt1dtssN5IatsugPeXrD9slx90m30kTtvbtLDJrYcFVRvPAACb9IdsLQQsd/Ac5yzEbQLua9W7Heqjf3AciefAeMRoNFZ1G3MniC7/QjdcqIbpcvyXuSm3ek9Yi7Epm3KLmw+0QCfG2g75T2ck5rhxc9/iMybvBgZnEYl3Ys4BPK5QqAdAOFhfiIiWUm57Lc27J++NPwnr4U1Ux2VLC+/uzLc5Te6by/t9AAHDMt+I1H0BB8Ssyq/EAG+0psfUXH/jNyhGpsQeJ/J1/O8wFuRZWLE2ULqSeQK6nzAksHMmQOJP3lObyZSPW58JvQDP7iM+t9Bfw7VgD53k9R6NdXTNXEavwp30W/zfM3duEQM0KNBvWZPBQ1Gv8ADeIrItgNtbQw3wVCvAOC1h/UhuB4kgTp/RbpVSx1MlAVqJbrEOuUm+oPxKSDr3agTl1PEOu4nwOsVoYl6dWniKQNNwRfKbCqAQWpv9lrWubkd43ZfVf6chbU3VxL7jtL1bMkp9jsOLxApo9Q7kUufBQWP4Ty+axqMXc6sSzXGhLEsfqZ33phtNX2TiKyXC1KByhhY/zLJYjge0ROAUj3en6Tz39O0uELJSXOcfoamqllok8GDYEElRv3OluN73A0B5SfwODanTUto1UCqRyVr9WD/brb7UruDphtNO2QhsLEDe2nha3gZctqYzraruBYE2UclUBVHoBPbdOrzJzMPqNmIKHqXjoDgUpIMQ4u9VslIchqSfoT4CV7prtY18S3yISid9vebxJH0llrY9aWHo5dWp0mt3aAEznTknvJP4n9ZcojusdkirqJbK41xEyJhqR4EHuG/wBDv8o5x+DamFvuN9eZU2a32Q2Zb8SrRthzY9/CWN2VlFVRw8MMDiClRGHP8dJ6Vw1TMit8yg+ovPM+JXLUI7x9bGelNmrajTHJFHoomT1JcxZr9PziSHMJHY7H5TlW1+J5RkcST7xJnl7+r0VTcO7Rrxok1kk9qrmo1VuNabD1UieQKI7KkHhx8OYnquoqOLEAyobe9nWDr3bqurc/HS7B8wOy3mIR6vBPLjleq5/Y69O2u/JwVm5jX0Prxiuy0JrgAEm2g5kiwH1l02z7McXTuaLLXXkew/oeyfUR77Neh1VcQ2JxNJqfV6UkYWuxGrW5Lw7z3S2+q6eFbujJPHl5/p3EvSzl8DWMl+6JbGGFoBTbrG7VQ9/LwG6TgmiiKot54PU6izU2Oc3lt5NSEI1xUY9kKUlirVJkU4kYTU6Y7e2SHDYRWgtzEY+wScZ3p9PjXpfmcseIi17SH2jX48o+xdXW0q/SjG9XQqNxA08ToJpdQ1HiyVEPUNPDnLOd9K9pdfXK37C3vbu978l85Vto1gzWaw55gbai+/cLcjH9JxlaoxsCx+7T3+rE/dkOKnFsyk6k++L8d1j+M9ro6FptJGC7y+xl6mzxtQ/SPC+pkhlAsSF4Xs693O3gLTIfTVSO9TmHmrajyYzRKet19UP4j9RMhuYDd47J8+B9BJnDZFUXZTbnlOX7ykDf3iWPYQFD+ey5q7DsKd1JDxP225cAZD4ahmYCxyqAzX4k+6ptpvB8h3ywbKwD4istNfeY6nkOJM0dFQsOyfYztZqJJqqHdmMRiqlU2NzyAEbEW4TrFTZWFwVBzYFgvac6knjr4zmFUFmzk2LG4XiAZoU3qzOFwUNRRKvG55bEjTtoD4t+Q8N0w2tj7yjT9+McU8EeP79Zh8OR+7RuUJ2sddIMYP8A0jE0cxIDUmpX4I9VSVvxsyvv5zl6NbeAfHT6y39IULYVxc9hg3kTx87nzlNUngZ5u/SR09s9vaT3frw/tk39Nf4tSz5cE1sYXZLcmbzuEH4GWnC4JmPISvbE/wBpT0takl/EliT5y5YPeJraLikoayKldyP9pdmgwv8ACBf0lfwxIbMNSouv9WgX0ZgfKTe0tU85DUXyltPh07yCG/Iy1H5WV7fnQntarmqEcEC017hTGX6kE+JMa4ffc7lBJt4WHqSo84vjKRzEjUMcwPMHWOtmV0pI7mzMCCFOt2F+rXwzfzD/ANJR8UJfDHghBbp5YhhsKa2LSmPiqKn1CmekAJxj2RbHNTFGuwutEXBPF2uB9Mx8hO0TG1882KPobGhjiDl6lbxY/mP/AFGaC8l8Vs3MSwOp3gxhVwrLvHnwnzzV9OthZKTjw23k3oWxaSELxRahgBMFJSVNkOYsnlG5ZTvEx/DjhNCp8YA+U74rT/EjkMehpUpEGOcKs0z8CLiZVhwhU64W71z7HJZawOqxEaGKixmrKBxtJ67fc9yxghDg1RbyTorZZHU7A8JIO4y3vwlzo8Y1qc33F284RF121MoXtLxWXD25n/MvTmc39qlzTA/fL85S6f8AiauLfqW48Rf0KPjiVo015IL6XFyS7XB4frItHHK3ep/In8DJLbZbMoW+gJ0Outhu4jQ+sis/zAE8SOy36HzE+k3v4seiSMCpcZ9W2KhLm4IPho3oYrQUkgHW28kagDv3+sb5QTYHXk4CnyO4+sdLSYgqcwvZRm+0bEgnU6DnFRWXhDG8LJO4agEoU7+9UvWb+7s0h5It7fbl29nVEKK1f4lUhb+v429JTMXVzOSN2igfZUBV+gEsnRrFstB0W4zGxP6eU3p14p2Iw6rFPUOb9x/t/EFwlEm6IAXPzudSD575CdUFzVHvz/IDu4R/W1NuEw6o2ZWGZUCll+eq9+qRiNciqC7AbzYSMXsjhDZre8shhtbXTMo5qF/BhdvWPUcsCGtmGtxoGB3ERWhhFUWAHeSN8SWllqAcMpt4am3qY1teQtRl/wBiH29h7UK54dUfoRb85zu06h0sIXB1jzXL5swE5gf3fSZeveZr6F/SR2xf1J3Yj9pNf93bj8DEfmBLjgnlE2XWy5TawVrH+l/0OsuOGqSzoZZr2+hX1i22bvUmqhuJE4mkd4jynWg9jLi4K08SIGozbhoO64+l7CbYbCsxAANzu777rd8k2piX72c9GCSMXVWwGtJTxPzkcuXryi7741R3HaaJWSwWzobsMYTCrTsM57dQ/aIGnkAB5SchCeelJybbN6MVFYQQMISJIb1cGjcLHmIyq7PYbtZKwlS7RU2d1h+wyNkokAykaEWmCJPPTB0IvGlXZ6n3dPwmVd0qa+TkdG9eZFZORmrDmPSO6uEdeFx3RCY92j2vDWCwpp9jQdxm3WHjAqJixHh3ys6pw7f7+R3hmTYzVriZXXS2sW6nTS/j+ki6nJNpf79DjeBqxle6Q9EauOFkZEG4lr6f2jX8JaxQ5zOQrqpIMZo86exWzjlL35CU+MRPNnSKiRWsSAQtrG+hDNm14G8j2qsB2tR9oAjyYfrLt7WNmililqX0q5mFtLEm7C24i9zw3ykqpB7J9OyT5HQ+pn0FXwvSth2lyjIjFwW190bqFPG3j2l9RqPMST2TSvUpDS2Zm0NxYLfQjhIymVvYgg/Z7J+4dD5Wk1sMAVaetxlextlPHhc/sSxp1myP1IXf439CcpYFb63k/QAVQBoBIqlJFW0m3PkyKkkZTfeNdmr2WPFqjMb+JUfnHSrfTn+kYYWvkZgQcpYkMASAT7ytbcQ1/KRGPuiRMRNButZvhCimB9ogOw8ha/jaI1NqKCFXVzot9ACdAWvqADqe4SSxDoWAp36tRZSb3YnV3bvZrn08JF5TJLbLsTHRjYNLFirTroHpFMrKebG4II1BGUkEaiVXpF7EKyktgq6uv/DrdlgOQcAq3mF8Z1rons/qsOtx2n7bee4elvrJmYuos3WNo1KobYJHkfaewsVgnIxWGqUgeySR2Tfkwuh8mkjsvHDRHYX+F/hccNeDbvGepalNWBDAEHeCLg+IMq20/Zzsyvq2FVDr/si1MXO8lVIUnxEKb5VSyjltEbI4ZyFA3I+kf7P2dXrNkp02drXtu05kncO+XnCeyLAI1xUxZX5Ovyr/ANiqfrLlsjY2HwqZKFJUHG1yWI0u7G7Oe9iTLkuovHCKsdAs8sp/Rr2f5SKmLIa2opLqL/bPxf0jTvMvwFpmEoWWyseZMu11xgsRCEIRZMIQhAAhCEACEIQAIjVwytvHnFoSMoRksSWTqbXYjauzj8Jv3GNKtIrvBEnZgiZ13S6pcw4Gxvku5ACOV3CPquBU93hBMGBvN5nPpd6nxjHqMd0Whmqk7hF0wZO8x6qgTM0Kul1r/Jz9hTtfkc69rHQ9sRhutoKWq0gez86XBNhY9oam1tbkcpwAMN+q9+9fxt6ET2JOFe1T2e1KFR8ZhEZqLnNVRBc0mJuzBeNMnU2PZ14btSCUYqKWEuwhrnJzqlmOmjjlv9FOv3ZJbJqgPS0y2cqQc1+2ul82o1O6QlMqeH3DY+OQ6HyBkjh6mZSme53pe4Ksuo7Oo+oj65bZJkJx3RaLuse0m0kTgsYKiK4Fr7xyYaMD4G8e06s3s7llGMvheGPlMZY3ZodsysVJ323HxtHCPFLznYnhSWGMsDslENz2m57h6cZb+iWyOuqZmH8tDdu88F/M93jGGw9kVMS9l0Ue8/Bf1PdOn7PwSUUFNBZR9eZPeZR1ep2ranz9i1pqF3xwOIQhMk0QhCEACEIQAIQhAAhCEACEIQAIQhAAhCEACEIQAIQhAAhCEACEIQAIQhACp7f9nGzcXdnoBHOpel/LJJ4kDssf6gZQNsexnEIc2FxCVQNVSsuVhbk4uGP3BO1wncnMHmnFbOxeBc9fQdM3vqfdY7g1Jx2C1huvykngMZRqe5VS/wArEKw8Vb/SegXpggggEHeDqD5SExfQzZ1S+fB0Dffamq/+Npaq1k61jyK9mmhN58zlDOqAZ3pr4uovfTiZcejPRM1QKlbMqbwtipfv11UeVz9Za9ldFcDhmz0MJQpv8y01zfetf6yYnbNbOSwuAhpoR9xLC4ZKahEUKo3ARWEJTLIQhCABCEIAEIQgAQhCABCEIAf/2Q=="/>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24" name="Title 1">
            <a:extLst>
              <a:ext uri="{FF2B5EF4-FFF2-40B4-BE49-F238E27FC236}">
                <a16:creationId xmlns:a16="http://schemas.microsoft.com/office/drawing/2014/main" id="{61B83D21-1566-4C01-91E5-3A4E34010C8E}"/>
              </a:ext>
            </a:extLst>
          </p:cNvPr>
          <p:cNvSpPr txBox="1">
            <a:spLocks/>
          </p:cNvSpPr>
          <p:nvPr/>
        </p:nvSpPr>
        <p:spPr>
          <a:xfrm>
            <a:off x="2545942" y="174956"/>
            <a:ext cx="6939235" cy="923330"/>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2a. I can describe the simple functions of the basic parts of the digestive system in humans.</a:t>
            </a:r>
          </a:p>
        </p:txBody>
      </p:sp>
      <p:grpSp>
        <p:nvGrpSpPr>
          <p:cNvPr id="25" name="Group 24">
            <a:extLst>
              <a:ext uri="{FF2B5EF4-FFF2-40B4-BE49-F238E27FC236}">
                <a16:creationId xmlns:a16="http://schemas.microsoft.com/office/drawing/2014/main" id="{AD416AB5-3222-493A-93AF-96199571EF59}"/>
              </a:ext>
            </a:extLst>
          </p:cNvPr>
          <p:cNvGrpSpPr/>
          <p:nvPr/>
        </p:nvGrpSpPr>
        <p:grpSpPr>
          <a:xfrm>
            <a:off x="193589" y="161073"/>
            <a:ext cx="11586518" cy="1371791"/>
            <a:chOff x="271394" y="148481"/>
            <a:chExt cx="11586518" cy="1371791"/>
          </a:xfrm>
        </p:grpSpPr>
        <p:pic>
          <p:nvPicPr>
            <p:cNvPr id="26" name="Picture 25">
              <a:extLst>
                <a:ext uri="{FF2B5EF4-FFF2-40B4-BE49-F238E27FC236}">
                  <a16:creationId xmlns:a16="http://schemas.microsoft.com/office/drawing/2014/main" id="{986DFD16-36BB-4F1C-9C4D-F16C3D1FB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27" name="Picture 26">
              <a:extLst>
                <a:ext uri="{FF2B5EF4-FFF2-40B4-BE49-F238E27FC236}">
                  <a16:creationId xmlns:a16="http://schemas.microsoft.com/office/drawing/2014/main" id="{05428088-D979-4496-A11D-9608DE5A7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
        <p:nvSpPr>
          <p:cNvPr id="2" name="TextBox 1">
            <a:extLst>
              <a:ext uri="{FF2B5EF4-FFF2-40B4-BE49-F238E27FC236}">
                <a16:creationId xmlns:a16="http://schemas.microsoft.com/office/drawing/2014/main" id="{8E9B3CB2-C216-4E62-A99B-D46B3A32166E}"/>
              </a:ext>
            </a:extLst>
          </p:cNvPr>
          <p:cNvSpPr txBox="1"/>
          <p:nvPr/>
        </p:nvSpPr>
        <p:spPr>
          <a:xfrm>
            <a:off x="5000002" y="1295596"/>
            <a:ext cx="1657350" cy="830997"/>
          </a:xfrm>
          <a:prstGeom prst="rect">
            <a:avLst/>
          </a:prstGeom>
          <a:solidFill>
            <a:srgbClr val="FFFFCC"/>
          </a:solidFill>
          <a:ln>
            <a:solidFill>
              <a:schemeClr val="tx1"/>
            </a:solidFill>
          </a:ln>
        </p:spPr>
        <p:txBody>
          <a:bodyPr wrap="square" rtlCol="0">
            <a:spAutoFit/>
          </a:bodyPr>
          <a:lstStyle/>
          <a:p>
            <a:pPr algn="ctr"/>
            <a:r>
              <a:rPr lang="en-GB" sz="2400" dirty="0"/>
              <a:t>Digestive system</a:t>
            </a:r>
          </a:p>
        </p:txBody>
      </p:sp>
      <p:sp>
        <p:nvSpPr>
          <p:cNvPr id="4" name="Isosceles Triangle 3">
            <a:extLst>
              <a:ext uri="{FF2B5EF4-FFF2-40B4-BE49-F238E27FC236}">
                <a16:creationId xmlns:a16="http://schemas.microsoft.com/office/drawing/2014/main" id="{3DDC6400-7F50-4270-9CAB-8DC4084B7A4B}"/>
              </a:ext>
            </a:extLst>
          </p:cNvPr>
          <p:cNvSpPr/>
          <p:nvPr/>
        </p:nvSpPr>
        <p:spPr>
          <a:xfrm rot="10800000">
            <a:off x="5760723" y="2239596"/>
            <a:ext cx="190500" cy="342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C3C291B-5E9D-4427-82B7-16C9CBCF5903}"/>
              </a:ext>
            </a:extLst>
          </p:cNvPr>
          <p:cNvSpPr txBox="1"/>
          <p:nvPr/>
        </p:nvSpPr>
        <p:spPr>
          <a:xfrm>
            <a:off x="4474848" y="2589300"/>
            <a:ext cx="2762250" cy="461665"/>
          </a:xfrm>
          <a:prstGeom prst="rect">
            <a:avLst/>
          </a:prstGeom>
          <a:noFill/>
          <a:ln>
            <a:noFill/>
          </a:ln>
        </p:spPr>
        <p:txBody>
          <a:bodyPr wrap="square" rtlCol="0">
            <a:spAutoFit/>
          </a:bodyPr>
          <a:lstStyle/>
          <a:p>
            <a:pPr algn="ctr"/>
            <a:r>
              <a:rPr lang="en-GB" sz="2400" b="1" dirty="0"/>
              <a:t>Parts of the system</a:t>
            </a:r>
          </a:p>
        </p:txBody>
      </p:sp>
      <p:sp>
        <p:nvSpPr>
          <p:cNvPr id="15" name="TextBox 14">
            <a:extLst>
              <a:ext uri="{FF2B5EF4-FFF2-40B4-BE49-F238E27FC236}">
                <a16:creationId xmlns:a16="http://schemas.microsoft.com/office/drawing/2014/main" id="{C5C39951-142B-4159-8830-88DAFB08FFAA}"/>
              </a:ext>
            </a:extLst>
          </p:cNvPr>
          <p:cNvSpPr txBox="1"/>
          <p:nvPr/>
        </p:nvSpPr>
        <p:spPr>
          <a:xfrm>
            <a:off x="4587091" y="3077670"/>
            <a:ext cx="1787430" cy="830997"/>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p:txBody>
      </p:sp>
      <p:sp>
        <p:nvSpPr>
          <p:cNvPr id="18" name="TextBox 17">
            <a:extLst>
              <a:ext uri="{FF2B5EF4-FFF2-40B4-BE49-F238E27FC236}">
                <a16:creationId xmlns:a16="http://schemas.microsoft.com/office/drawing/2014/main" id="{7C5431BE-2BE1-4031-9066-33AB74C76C9E}"/>
              </a:ext>
            </a:extLst>
          </p:cNvPr>
          <p:cNvSpPr txBox="1"/>
          <p:nvPr/>
        </p:nvSpPr>
        <p:spPr>
          <a:xfrm>
            <a:off x="10156778" y="3077670"/>
            <a:ext cx="1623329" cy="830997"/>
          </a:xfrm>
          <a:prstGeom prst="rect">
            <a:avLst/>
          </a:prstGeom>
          <a:solidFill>
            <a:srgbClr val="FFFFCC"/>
          </a:solidFill>
          <a:ln>
            <a:solidFill>
              <a:schemeClr val="tx1"/>
            </a:solidFill>
          </a:ln>
        </p:spPr>
        <p:txBody>
          <a:bodyPr wrap="square" rtlCol="0">
            <a:spAutoFit/>
          </a:bodyPr>
          <a:lstStyle/>
          <a:p>
            <a:pPr algn="ctr"/>
            <a:r>
              <a:rPr lang="en-GB" sz="2400" dirty="0"/>
              <a:t>Anus</a:t>
            </a:r>
          </a:p>
          <a:p>
            <a:pPr algn="ctr"/>
            <a:endParaRPr lang="en-GB" sz="2400" dirty="0"/>
          </a:p>
        </p:txBody>
      </p:sp>
      <p:sp>
        <p:nvSpPr>
          <p:cNvPr id="19" name="TextBox 18">
            <a:extLst>
              <a:ext uri="{FF2B5EF4-FFF2-40B4-BE49-F238E27FC236}">
                <a16:creationId xmlns:a16="http://schemas.microsoft.com/office/drawing/2014/main" id="{89368503-DCB8-4019-96E4-80F74DC0FA34}"/>
              </a:ext>
            </a:extLst>
          </p:cNvPr>
          <p:cNvSpPr txBox="1"/>
          <p:nvPr/>
        </p:nvSpPr>
        <p:spPr>
          <a:xfrm>
            <a:off x="2690462" y="3069792"/>
            <a:ext cx="1787430" cy="830997"/>
          </a:xfrm>
          <a:prstGeom prst="rect">
            <a:avLst/>
          </a:prstGeom>
          <a:solidFill>
            <a:srgbClr val="FFFFCC"/>
          </a:solidFill>
          <a:ln>
            <a:solidFill>
              <a:schemeClr val="tx1"/>
            </a:solidFill>
          </a:ln>
        </p:spPr>
        <p:txBody>
          <a:bodyPr wrap="square" rtlCol="0">
            <a:spAutoFit/>
          </a:bodyPr>
          <a:lstStyle/>
          <a:p>
            <a:pPr algn="ctr"/>
            <a:r>
              <a:rPr lang="en-GB" sz="2400" dirty="0"/>
              <a:t>Oesophagus</a:t>
            </a:r>
          </a:p>
          <a:p>
            <a:pPr algn="ctr"/>
            <a:endParaRPr lang="en-GB" sz="2400" dirty="0"/>
          </a:p>
        </p:txBody>
      </p:sp>
      <p:sp>
        <p:nvSpPr>
          <p:cNvPr id="20" name="TextBox 19">
            <a:extLst>
              <a:ext uri="{FF2B5EF4-FFF2-40B4-BE49-F238E27FC236}">
                <a16:creationId xmlns:a16="http://schemas.microsoft.com/office/drawing/2014/main" id="{9F29B835-2FA6-49B4-B2E5-B4ACC955CBD2}"/>
              </a:ext>
            </a:extLst>
          </p:cNvPr>
          <p:cNvSpPr txBox="1"/>
          <p:nvPr/>
        </p:nvSpPr>
        <p:spPr>
          <a:xfrm>
            <a:off x="8438696" y="3077670"/>
            <a:ext cx="1643883" cy="830997"/>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p:txBody>
      </p:sp>
      <p:sp>
        <p:nvSpPr>
          <p:cNvPr id="22" name="TextBox 21">
            <a:extLst>
              <a:ext uri="{FF2B5EF4-FFF2-40B4-BE49-F238E27FC236}">
                <a16:creationId xmlns:a16="http://schemas.microsoft.com/office/drawing/2014/main" id="{CB7DBF42-7B33-46D6-9F2D-5823E2F59CE9}"/>
              </a:ext>
            </a:extLst>
          </p:cNvPr>
          <p:cNvSpPr txBox="1"/>
          <p:nvPr/>
        </p:nvSpPr>
        <p:spPr>
          <a:xfrm>
            <a:off x="6512894" y="3069792"/>
            <a:ext cx="1787429" cy="830997"/>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p:txBody>
      </p:sp>
      <p:sp>
        <p:nvSpPr>
          <p:cNvPr id="23" name="TextBox 22">
            <a:extLst>
              <a:ext uri="{FF2B5EF4-FFF2-40B4-BE49-F238E27FC236}">
                <a16:creationId xmlns:a16="http://schemas.microsoft.com/office/drawing/2014/main" id="{E43CAE3C-9EA9-48F3-8D5D-399B3FC8F34A}"/>
              </a:ext>
            </a:extLst>
          </p:cNvPr>
          <p:cNvSpPr txBox="1"/>
          <p:nvPr/>
        </p:nvSpPr>
        <p:spPr>
          <a:xfrm>
            <a:off x="559607" y="3077670"/>
            <a:ext cx="1928308" cy="830997"/>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p:txBody>
      </p:sp>
      <p:sp>
        <p:nvSpPr>
          <p:cNvPr id="28" name="Isosceles Triangle 27">
            <a:extLst>
              <a:ext uri="{FF2B5EF4-FFF2-40B4-BE49-F238E27FC236}">
                <a16:creationId xmlns:a16="http://schemas.microsoft.com/office/drawing/2014/main" id="{0DE89059-348A-4CA7-AA87-8FDC9289277A}"/>
              </a:ext>
            </a:extLst>
          </p:cNvPr>
          <p:cNvSpPr/>
          <p:nvPr/>
        </p:nvSpPr>
        <p:spPr>
          <a:xfrm rot="10800000">
            <a:off x="10867573" y="4542691"/>
            <a:ext cx="190500" cy="342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458D2996-4727-4EB8-B8DC-E2A1875304D9}"/>
              </a:ext>
            </a:extLst>
          </p:cNvPr>
          <p:cNvSpPr/>
          <p:nvPr/>
        </p:nvSpPr>
        <p:spPr>
          <a:xfrm rot="10800000">
            <a:off x="9223786" y="4542691"/>
            <a:ext cx="190500" cy="342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4617EC46-2D44-426B-A2EA-A7158A77A5CB}"/>
              </a:ext>
            </a:extLst>
          </p:cNvPr>
          <p:cNvSpPr/>
          <p:nvPr/>
        </p:nvSpPr>
        <p:spPr>
          <a:xfrm rot="10800000">
            <a:off x="7305739" y="4542691"/>
            <a:ext cx="190500" cy="342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EB379C5F-2936-4344-B0CD-242EA35920B0}"/>
              </a:ext>
            </a:extLst>
          </p:cNvPr>
          <p:cNvSpPr/>
          <p:nvPr/>
        </p:nvSpPr>
        <p:spPr>
          <a:xfrm rot="10800000">
            <a:off x="5379937" y="4542691"/>
            <a:ext cx="190500" cy="342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7DED45A5-857C-44D3-8013-5CCC3FF58210}"/>
              </a:ext>
            </a:extLst>
          </p:cNvPr>
          <p:cNvSpPr/>
          <p:nvPr/>
        </p:nvSpPr>
        <p:spPr>
          <a:xfrm rot="10800000">
            <a:off x="3280478" y="4542691"/>
            <a:ext cx="190500" cy="342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B507D499-307C-4160-B721-14539E8D27FC}"/>
              </a:ext>
            </a:extLst>
          </p:cNvPr>
          <p:cNvSpPr/>
          <p:nvPr/>
        </p:nvSpPr>
        <p:spPr>
          <a:xfrm rot="10800000">
            <a:off x="1317317" y="4542691"/>
            <a:ext cx="190500" cy="342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EAF66B4-06C9-437A-8F9B-2D1846261EF5}"/>
              </a:ext>
            </a:extLst>
          </p:cNvPr>
          <p:cNvSpPr txBox="1"/>
          <p:nvPr/>
        </p:nvSpPr>
        <p:spPr>
          <a:xfrm>
            <a:off x="4587091" y="5049017"/>
            <a:ext cx="1787430" cy="1569660"/>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a:p>
            <a:pPr algn="ctr"/>
            <a:endParaRPr lang="en-GB" sz="2400" dirty="0"/>
          </a:p>
          <a:p>
            <a:pPr algn="ctr"/>
            <a:endParaRPr lang="en-GB" sz="2400" dirty="0"/>
          </a:p>
        </p:txBody>
      </p:sp>
      <p:sp>
        <p:nvSpPr>
          <p:cNvPr id="35" name="TextBox 34">
            <a:extLst>
              <a:ext uri="{FF2B5EF4-FFF2-40B4-BE49-F238E27FC236}">
                <a16:creationId xmlns:a16="http://schemas.microsoft.com/office/drawing/2014/main" id="{FBF2AEE6-04BF-4748-A575-268D2F5C1F22}"/>
              </a:ext>
            </a:extLst>
          </p:cNvPr>
          <p:cNvSpPr txBox="1"/>
          <p:nvPr/>
        </p:nvSpPr>
        <p:spPr>
          <a:xfrm>
            <a:off x="10156778" y="5049017"/>
            <a:ext cx="1623329" cy="1569660"/>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a:p>
            <a:pPr algn="ctr"/>
            <a:endParaRPr lang="en-GB" sz="2400" dirty="0"/>
          </a:p>
          <a:p>
            <a:pPr algn="ctr"/>
            <a:endParaRPr lang="en-GB" sz="2400" dirty="0"/>
          </a:p>
        </p:txBody>
      </p:sp>
      <p:sp>
        <p:nvSpPr>
          <p:cNvPr id="36" name="TextBox 35">
            <a:extLst>
              <a:ext uri="{FF2B5EF4-FFF2-40B4-BE49-F238E27FC236}">
                <a16:creationId xmlns:a16="http://schemas.microsoft.com/office/drawing/2014/main" id="{37AFEB89-0A53-46C9-BB29-DC137B4830E5}"/>
              </a:ext>
            </a:extLst>
          </p:cNvPr>
          <p:cNvSpPr txBox="1"/>
          <p:nvPr/>
        </p:nvSpPr>
        <p:spPr>
          <a:xfrm>
            <a:off x="2597114" y="5041139"/>
            <a:ext cx="1787430" cy="1569660"/>
          </a:xfrm>
          <a:prstGeom prst="rect">
            <a:avLst/>
          </a:prstGeom>
          <a:solidFill>
            <a:srgbClr val="FFFFCC"/>
          </a:solidFill>
          <a:ln>
            <a:solidFill>
              <a:schemeClr val="tx1"/>
            </a:solidFill>
          </a:ln>
        </p:spPr>
        <p:txBody>
          <a:bodyPr wrap="square" rtlCol="0">
            <a:spAutoFit/>
          </a:bodyPr>
          <a:lstStyle/>
          <a:p>
            <a:pPr algn="ctr"/>
            <a:r>
              <a:rPr lang="en-GB" sz="2400" dirty="0"/>
              <a:t>Food couldn’t get to the stomach</a:t>
            </a:r>
          </a:p>
        </p:txBody>
      </p:sp>
      <p:sp>
        <p:nvSpPr>
          <p:cNvPr id="37" name="TextBox 36">
            <a:extLst>
              <a:ext uri="{FF2B5EF4-FFF2-40B4-BE49-F238E27FC236}">
                <a16:creationId xmlns:a16="http://schemas.microsoft.com/office/drawing/2014/main" id="{3AF67C19-5A28-44D1-8F3C-B24235326352}"/>
              </a:ext>
            </a:extLst>
          </p:cNvPr>
          <p:cNvSpPr txBox="1"/>
          <p:nvPr/>
        </p:nvSpPr>
        <p:spPr>
          <a:xfrm>
            <a:off x="8438696" y="5049017"/>
            <a:ext cx="1643883" cy="1569660"/>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a:p>
            <a:pPr algn="ctr"/>
            <a:endParaRPr lang="en-GB" sz="2400" dirty="0"/>
          </a:p>
          <a:p>
            <a:pPr algn="ctr"/>
            <a:endParaRPr lang="en-GB" sz="2400" dirty="0"/>
          </a:p>
        </p:txBody>
      </p:sp>
      <p:sp>
        <p:nvSpPr>
          <p:cNvPr id="38" name="TextBox 37">
            <a:extLst>
              <a:ext uri="{FF2B5EF4-FFF2-40B4-BE49-F238E27FC236}">
                <a16:creationId xmlns:a16="http://schemas.microsoft.com/office/drawing/2014/main" id="{0067B1F0-6CF7-4F3F-9C08-CF2A5260DA3E}"/>
              </a:ext>
            </a:extLst>
          </p:cNvPr>
          <p:cNvSpPr txBox="1"/>
          <p:nvPr/>
        </p:nvSpPr>
        <p:spPr>
          <a:xfrm>
            <a:off x="6512894" y="5041139"/>
            <a:ext cx="1787429" cy="1569660"/>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a:p>
            <a:pPr algn="ctr"/>
            <a:endParaRPr lang="en-GB" sz="2400" dirty="0"/>
          </a:p>
          <a:p>
            <a:pPr algn="ctr"/>
            <a:endParaRPr lang="en-GB" sz="2400" dirty="0"/>
          </a:p>
        </p:txBody>
      </p:sp>
      <p:sp>
        <p:nvSpPr>
          <p:cNvPr id="39" name="TextBox 38">
            <a:extLst>
              <a:ext uri="{FF2B5EF4-FFF2-40B4-BE49-F238E27FC236}">
                <a16:creationId xmlns:a16="http://schemas.microsoft.com/office/drawing/2014/main" id="{C097882E-71CE-456C-9F10-44735ABB0A67}"/>
              </a:ext>
            </a:extLst>
          </p:cNvPr>
          <p:cNvSpPr txBox="1"/>
          <p:nvPr/>
        </p:nvSpPr>
        <p:spPr>
          <a:xfrm>
            <a:off x="466259" y="5049017"/>
            <a:ext cx="1928308" cy="1569660"/>
          </a:xfrm>
          <a:prstGeom prst="rect">
            <a:avLst/>
          </a:prstGeom>
          <a:solidFill>
            <a:srgbClr val="FFFFCC"/>
          </a:solidFill>
          <a:ln>
            <a:solidFill>
              <a:schemeClr val="tx1"/>
            </a:solidFill>
          </a:ln>
        </p:spPr>
        <p:txBody>
          <a:bodyPr wrap="square" rtlCol="0">
            <a:spAutoFit/>
          </a:bodyPr>
          <a:lstStyle/>
          <a:p>
            <a:pPr algn="ctr"/>
            <a:endParaRPr lang="en-GB" sz="2400" dirty="0"/>
          </a:p>
          <a:p>
            <a:pPr algn="ctr"/>
            <a:endParaRPr lang="en-GB" sz="2400" dirty="0"/>
          </a:p>
          <a:p>
            <a:pPr algn="ctr"/>
            <a:endParaRPr lang="en-GB" sz="2400" dirty="0"/>
          </a:p>
          <a:p>
            <a:pPr algn="ctr"/>
            <a:endParaRPr lang="en-GB" sz="2400" dirty="0"/>
          </a:p>
        </p:txBody>
      </p:sp>
      <p:sp>
        <p:nvSpPr>
          <p:cNvPr id="40" name="TextBox 39">
            <a:extLst>
              <a:ext uri="{FF2B5EF4-FFF2-40B4-BE49-F238E27FC236}">
                <a16:creationId xmlns:a16="http://schemas.microsoft.com/office/drawing/2014/main" id="{A7AA0DB1-8D8A-45D8-8B17-C06D25F50B31}"/>
              </a:ext>
            </a:extLst>
          </p:cNvPr>
          <p:cNvSpPr txBox="1"/>
          <p:nvPr/>
        </p:nvSpPr>
        <p:spPr>
          <a:xfrm>
            <a:off x="2740192" y="4026908"/>
            <a:ext cx="6044866" cy="461665"/>
          </a:xfrm>
          <a:prstGeom prst="rect">
            <a:avLst/>
          </a:prstGeom>
          <a:noFill/>
          <a:ln>
            <a:noFill/>
          </a:ln>
        </p:spPr>
        <p:txBody>
          <a:bodyPr wrap="square" rtlCol="0">
            <a:spAutoFit/>
          </a:bodyPr>
          <a:lstStyle/>
          <a:p>
            <a:pPr algn="ctr"/>
            <a:r>
              <a:rPr lang="en-GB" sz="2400" b="1" dirty="0"/>
              <a:t>What would happen if this part was missing?</a:t>
            </a:r>
          </a:p>
        </p:txBody>
      </p:sp>
      <p:sp>
        <p:nvSpPr>
          <p:cNvPr id="5" name="TextBox 4">
            <a:extLst>
              <a:ext uri="{FF2B5EF4-FFF2-40B4-BE49-F238E27FC236}">
                <a16:creationId xmlns:a16="http://schemas.microsoft.com/office/drawing/2014/main" id="{FD460E11-D620-4186-8AA2-CC00546D5942}"/>
              </a:ext>
            </a:extLst>
          </p:cNvPr>
          <p:cNvSpPr txBox="1"/>
          <p:nvPr/>
        </p:nvSpPr>
        <p:spPr>
          <a:xfrm>
            <a:off x="1340341" y="1547014"/>
            <a:ext cx="3209743" cy="830997"/>
          </a:xfrm>
          <a:prstGeom prst="rect">
            <a:avLst/>
          </a:prstGeom>
          <a:solidFill>
            <a:schemeClr val="bg2"/>
          </a:solidFill>
        </p:spPr>
        <p:txBody>
          <a:bodyPr wrap="square" rtlCol="0">
            <a:spAutoFit/>
          </a:bodyPr>
          <a:lstStyle/>
          <a:p>
            <a:pPr algn="ctr"/>
            <a:r>
              <a:rPr lang="en-GB" sz="2400" dirty="0"/>
              <a:t>Can you complete the diagram below?  </a:t>
            </a:r>
          </a:p>
        </p:txBody>
      </p:sp>
    </p:spTree>
    <p:extLst>
      <p:ext uri="{BB962C8B-B14F-4D97-AF65-F5344CB8AC3E}">
        <p14:creationId xmlns:p14="http://schemas.microsoft.com/office/powerpoint/2010/main" val="288518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ll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130673475"/>
            <a:ext cx="5334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uzzer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78189138"/>
            <a:ext cx="514350" cy="704850"/>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p:cNvSpPr/>
          <p:nvPr/>
        </p:nvSpPr>
        <p:spPr>
          <a:xfrm>
            <a:off x="1883390" y="1487148"/>
            <a:ext cx="8233016" cy="513640"/>
          </a:xfrm>
          <a:prstGeom prst="wedgeRoundRectCallout">
            <a:avLst>
              <a:gd name="adj1" fmla="val 32270"/>
              <a:gd name="adj2" fmla="val 7214"/>
              <a:gd name="adj3" fmla="val 16667"/>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rPr>
              <a:t>Can you match the picture to the correct part name and job?</a:t>
            </a:r>
          </a:p>
        </p:txBody>
      </p:sp>
      <p:sp>
        <p:nvSpPr>
          <p:cNvPr id="15" name="Rectangle: Rounded Corners 14"/>
          <p:cNvSpPr/>
          <p:nvPr/>
        </p:nvSpPr>
        <p:spPr>
          <a:xfrm>
            <a:off x="2160588" y="6077590"/>
            <a:ext cx="2031207" cy="51364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Wire</a:t>
            </a:r>
          </a:p>
        </p:txBody>
      </p:sp>
      <p:sp>
        <p:nvSpPr>
          <p:cNvPr id="18" name="Rectangle: Rounded Corners 17"/>
          <p:cNvSpPr/>
          <p:nvPr/>
        </p:nvSpPr>
        <p:spPr>
          <a:xfrm>
            <a:off x="2160587" y="5438885"/>
            <a:ext cx="2031207" cy="51364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Motor</a:t>
            </a:r>
          </a:p>
        </p:txBody>
      </p:sp>
      <p:sp>
        <p:nvSpPr>
          <p:cNvPr id="19" name="Rectangle: Rounded Corners 18"/>
          <p:cNvSpPr/>
          <p:nvPr/>
        </p:nvSpPr>
        <p:spPr>
          <a:xfrm>
            <a:off x="2140723" y="4818032"/>
            <a:ext cx="2031207" cy="51364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Bell/buzzer</a:t>
            </a:r>
          </a:p>
        </p:txBody>
      </p:sp>
      <p:sp>
        <p:nvSpPr>
          <p:cNvPr id="20" name="Rectangle: Rounded Corners 19"/>
          <p:cNvSpPr/>
          <p:nvPr/>
        </p:nvSpPr>
        <p:spPr>
          <a:xfrm>
            <a:off x="2140723" y="4162638"/>
            <a:ext cx="2031207" cy="51364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Cell</a:t>
            </a:r>
          </a:p>
        </p:txBody>
      </p:sp>
      <p:sp>
        <p:nvSpPr>
          <p:cNvPr id="21" name="Rectangle: Rounded Corners 20"/>
          <p:cNvSpPr/>
          <p:nvPr/>
        </p:nvSpPr>
        <p:spPr>
          <a:xfrm>
            <a:off x="2140724" y="3507244"/>
            <a:ext cx="2031207" cy="51364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Bulb</a:t>
            </a:r>
          </a:p>
        </p:txBody>
      </p:sp>
      <p:sp>
        <p:nvSpPr>
          <p:cNvPr id="22" name="Rectangle: Rounded Corners 21"/>
          <p:cNvSpPr/>
          <p:nvPr/>
        </p:nvSpPr>
        <p:spPr>
          <a:xfrm>
            <a:off x="2141538" y="2815047"/>
            <a:ext cx="2031207" cy="51364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chemeClr val="tx1"/>
                </a:solidFill>
              </a:rPr>
              <a:t>Switch</a:t>
            </a:r>
          </a:p>
        </p:txBody>
      </p:sp>
      <p:sp>
        <p:nvSpPr>
          <p:cNvPr id="24" name="Rectangle: Rounded Corners 23"/>
          <p:cNvSpPr/>
          <p:nvPr/>
        </p:nvSpPr>
        <p:spPr>
          <a:xfrm>
            <a:off x="4490841" y="5418234"/>
            <a:ext cx="7398418" cy="513640"/>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400" b="1" dirty="0">
                <a:solidFill>
                  <a:schemeClr val="tx1"/>
                </a:solidFill>
              </a:rPr>
              <a:t>Converts electrical energy to sound.</a:t>
            </a:r>
          </a:p>
        </p:txBody>
      </p:sp>
      <p:sp>
        <p:nvSpPr>
          <p:cNvPr id="25" name="Rectangle: Rounded Corners 24"/>
          <p:cNvSpPr/>
          <p:nvPr/>
        </p:nvSpPr>
        <p:spPr>
          <a:xfrm>
            <a:off x="4490841" y="4787649"/>
            <a:ext cx="7398418" cy="513640"/>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400" b="1" dirty="0">
                <a:solidFill>
                  <a:schemeClr val="tx1"/>
                </a:solidFill>
              </a:rPr>
              <a:t>Converts electrical energy to movement.</a:t>
            </a:r>
          </a:p>
        </p:txBody>
      </p:sp>
      <p:sp>
        <p:nvSpPr>
          <p:cNvPr id="26" name="Rectangle: Rounded Corners 25"/>
          <p:cNvSpPr/>
          <p:nvPr/>
        </p:nvSpPr>
        <p:spPr>
          <a:xfrm>
            <a:off x="4490841" y="4140350"/>
            <a:ext cx="7398418" cy="513640"/>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400" b="1" dirty="0">
                <a:solidFill>
                  <a:schemeClr val="tx1"/>
                </a:solidFill>
              </a:rPr>
              <a:t>Converts electrical energy to light.</a:t>
            </a:r>
          </a:p>
        </p:txBody>
      </p:sp>
      <p:sp>
        <p:nvSpPr>
          <p:cNvPr id="27" name="Rectangle: Rounded Corners 26"/>
          <p:cNvSpPr/>
          <p:nvPr/>
        </p:nvSpPr>
        <p:spPr>
          <a:xfrm>
            <a:off x="4490841" y="3479146"/>
            <a:ext cx="7398418" cy="513640"/>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400" b="1" dirty="0">
                <a:solidFill>
                  <a:schemeClr val="tx1"/>
                </a:solidFill>
              </a:rPr>
              <a:t>Supplies electrical energy.</a:t>
            </a:r>
          </a:p>
        </p:txBody>
      </p:sp>
      <p:sp>
        <p:nvSpPr>
          <p:cNvPr id="28" name="Rectangle: Rounded Corners 27"/>
          <p:cNvSpPr/>
          <p:nvPr/>
        </p:nvSpPr>
        <p:spPr>
          <a:xfrm>
            <a:off x="4490841" y="2684919"/>
            <a:ext cx="7398418" cy="727398"/>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400" b="1" dirty="0">
                <a:solidFill>
                  <a:schemeClr val="tx1"/>
                </a:solidFill>
              </a:rPr>
              <a:t>Connects components and passes electricity from one part of the circuit to another.</a:t>
            </a:r>
          </a:p>
        </p:txBody>
      </p:sp>
      <p:sp>
        <p:nvSpPr>
          <p:cNvPr id="29" name="Rectangle: Rounded Corners 28"/>
          <p:cNvSpPr/>
          <p:nvPr/>
        </p:nvSpPr>
        <p:spPr>
          <a:xfrm>
            <a:off x="4490841" y="6065533"/>
            <a:ext cx="7398418" cy="513640"/>
          </a:xfrm>
          <a:prstGeom prst="roundRect">
            <a:avLst/>
          </a:prstGeom>
          <a:solidFill>
            <a:srgbClr val="FF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2400" b="1" dirty="0">
                <a:solidFill>
                  <a:schemeClr val="tx1"/>
                </a:solidFill>
              </a:rPr>
              <a:t>Allows electricity to flow when closed.</a:t>
            </a:r>
          </a:p>
        </p:txBody>
      </p:sp>
      <p:pic>
        <p:nvPicPr>
          <p:cNvPr id="23" name="Content Placeholder 6" descr="File:Crystal Project Laptop battery.png - Wikimedia Commons">
            <a:extLst>
              <a:ext uri="{FF2B5EF4-FFF2-40B4-BE49-F238E27FC236}">
                <a16:creationId xmlns:a16="http://schemas.microsoft.com/office/drawing/2014/main" id="{C2CD54C5-4116-41C8-BE7F-B1254767292D}"/>
              </a:ext>
            </a:extLst>
          </p:cNvPr>
          <p:cNvPicPr>
            <a:picLocks noGrp="1" noChangeAspect="1"/>
          </p:cNvPicPr>
          <p:nvPr>
            <p:ph idx="1"/>
          </p:nvPr>
        </p:nvPicPr>
        <p:blipFill>
          <a:blip r:embed="rId4"/>
          <a:stretch>
            <a:fillRect/>
          </a:stretch>
        </p:blipFill>
        <p:spPr>
          <a:xfrm>
            <a:off x="725633" y="2064282"/>
            <a:ext cx="754840" cy="754840"/>
          </a:xfrm>
        </p:spPr>
      </p:pic>
      <p:pic>
        <p:nvPicPr>
          <p:cNvPr id="30" name="Picture 29" descr="Jumper wires with Crocodile Clips">
            <a:extLst>
              <a:ext uri="{FF2B5EF4-FFF2-40B4-BE49-F238E27FC236}">
                <a16:creationId xmlns:a16="http://schemas.microsoft.com/office/drawing/2014/main" id="{C45CE362-D54E-487A-9D57-E2DFFACAAB32}"/>
              </a:ext>
            </a:extLst>
          </p:cNvPr>
          <p:cNvPicPr>
            <a:picLocks noChangeAspect="1"/>
          </p:cNvPicPr>
          <p:nvPr/>
        </p:nvPicPr>
        <p:blipFill>
          <a:blip r:embed="rId5"/>
          <a:stretch>
            <a:fillRect/>
          </a:stretch>
        </p:blipFill>
        <p:spPr>
          <a:xfrm>
            <a:off x="641443" y="5282194"/>
            <a:ext cx="923221" cy="616879"/>
          </a:xfrm>
          <a:prstGeom prst="rect">
            <a:avLst/>
          </a:prstGeom>
        </p:spPr>
      </p:pic>
      <p:pic>
        <p:nvPicPr>
          <p:cNvPr id="31" name="Picture 30" descr="BIG IMAGE (PNG)">
            <a:extLst>
              <a:ext uri="{FF2B5EF4-FFF2-40B4-BE49-F238E27FC236}">
                <a16:creationId xmlns:a16="http://schemas.microsoft.com/office/drawing/2014/main" id="{77A27EA4-6317-47B7-98F5-1983923EAF90}"/>
              </a:ext>
            </a:extLst>
          </p:cNvPr>
          <p:cNvPicPr>
            <a:picLocks noChangeAspect="1"/>
          </p:cNvPicPr>
          <p:nvPr/>
        </p:nvPicPr>
        <p:blipFill>
          <a:blip r:embed="rId6"/>
          <a:stretch>
            <a:fillRect/>
          </a:stretch>
        </p:blipFill>
        <p:spPr>
          <a:xfrm>
            <a:off x="712515" y="3518794"/>
            <a:ext cx="832630" cy="920056"/>
          </a:xfrm>
          <a:prstGeom prst="rect">
            <a:avLst/>
          </a:prstGeom>
        </p:spPr>
      </p:pic>
      <p:pic>
        <p:nvPicPr>
          <p:cNvPr id="32" name="Picture 31" descr="... Single Throw) Switch and a DPST (Double Pole Double Throw) Switch">
            <a:extLst>
              <a:ext uri="{FF2B5EF4-FFF2-40B4-BE49-F238E27FC236}">
                <a16:creationId xmlns:a16="http://schemas.microsoft.com/office/drawing/2014/main" id="{2FFFB204-D382-4432-90D9-EE97ED0D4223}"/>
              </a:ext>
            </a:extLst>
          </p:cNvPr>
          <p:cNvPicPr>
            <a:picLocks noChangeAspect="1"/>
          </p:cNvPicPr>
          <p:nvPr/>
        </p:nvPicPr>
        <p:blipFill>
          <a:blip r:embed="rId7"/>
          <a:stretch>
            <a:fillRect/>
          </a:stretch>
        </p:blipFill>
        <p:spPr>
          <a:xfrm>
            <a:off x="769965" y="2936247"/>
            <a:ext cx="650752" cy="602888"/>
          </a:xfrm>
          <a:prstGeom prst="rect">
            <a:avLst/>
          </a:prstGeom>
        </p:spPr>
      </p:pic>
      <p:pic>
        <p:nvPicPr>
          <p:cNvPr id="33" name="Picture 32" descr="Buzzer.jpg">
            <a:extLst>
              <a:ext uri="{FF2B5EF4-FFF2-40B4-BE49-F238E27FC236}">
                <a16:creationId xmlns:a16="http://schemas.microsoft.com/office/drawing/2014/main" id="{618C4E14-3B5B-49E0-A011-B1CA92ACB069}"/>
              </a:ext>
            </a:extLst>
          </p:cNvPr>
          <p:cNvPicPr>
            <a:picLocks noChangeAspect="1"/>
          </p:cNvPicPr>
          <p:nvPr/>
        </p:nvPicPr>
        <p:blipFill>
          <a:blip r:embed="rId8"/>
          <a:stretch>
            <a:fillRect/>
          </a:stretch>
        </p:blipFill>
        <p:spPr>
          <a:xfrm>
            <a:off x="641443" y="5982859"/>
            <a:ext cx="923221" cy="703102"/>
          </a:xfrm>
          <a:prstGeom prst="rect">
            <a:avLst/>
          </a:prstGeom>
        </p:spPr>
      </p:pic>
      <p:grpSp>
        <p:nvGrpSpPr>
          <p:cNvPr id="39" name="Group 38">
            <a:extLst>
              <a:ext uri="{FF2B5EF4-FFF2-40B4-BE49-F238E27FC236}">
                <a16:creationId xmlns:a16="http://schemas.microsoft.com/office/drawing/2014/main" id="{6C28FE68-035F-4F54-AF0F-AA60A059883D}"/>
              </a:ext>
            </a:extLst>
          </p:cNvPr>
          <p:cNvGrpSpPr/>
          <p:nvPr/>
        </p:nvGrpSpPr>
        <p:grpSpPr>
          <a:xfrm>
            <a:off x="218335" y="120772"/>
            <a:ext cx="11670924" cy="1371791"/>
            <a:chOff x="271394" y="148481"/>
            <a:chExt cx="11586518" cy="1371791"/>
          </a:xfrm>
        </p:grpSpPr>
        <p:pic>
          <p:nvPicPr>
            <p:cNvPr id="40" name="Picture 39">
              <a:extLst>
                <a:ext uri="{FF2B5EF4-FFF2-40B4-BE49-F238E27FC236}">
                  <a16:creationId xmlns:a16="http://schemas.microsoft.com/office/drawing/2014/main" id="{A7FF9026-3483-43CF-B834-3F9ED8C350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41" name="Picture 40">
              <a:extLst>
                <a:ext uri="{FF2B5EF4-FFF2-40B4-BE49-F238E27FC236}">
                  <a16:creationId xmlns:a16="http://schemas.microsoft.com/office/drawing/2014/main" id="{500D44EA-052A-497F-B764-5D3045769B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
        <p:nvSpPr>
          <p:cNvPr id="42" name="Title 1">
            <a:extLst>
              <a:ext uri="{FF2B5EF4-FFF2-40B4-BE49-F238E27FC236}">
                <a16:creationId xmlns:a16="http://schemas.microsoft.com/office/drawing/2014/main" id="{65EA67F8-50C6-49AB-90AC-75DA262F6424}"/>
              </a:ext>
            </a:extLst>
          </p:cNvPr>
          <p:cNvSpPr txBox="1">
            <a:spLocks/>
          </p:cNvSpPr>
          <p:nvPr/>
        </p:nvSpPr>
        <p:spPr>
          <a:xfrm>
            <a:off x="1627188" y="210857"/>
            <a:ext cx="8749867" cy="896492"/>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5b. I can construct a simple series electrical circuit, identifying and naming its basic parts (cells, wires, bulbs, switches and buzzers).</a:t>
            </a:r>
          </a:p>
        </p:txBody>
      </p:sp>
      <p:pic>
        <p:nvPicPr>
          <p:cNvPr id="3" name="Picture 2">
            <a:extLst>
              <a:ext uri="{FF2B5EF4-FFF2-40B4-BE49-F238E27FC236}">
                <a16:creationId xmlns:a16="http://schemas.microsoft.com/office/drawing/2014/main" id="{8CE952FA-FA91-42A6-AEA1-1844B00684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800" y="4494710"/>
            <a:ext cx="760756" cy="646643"/>
          </a:xfrm>
          <a:prstGeom prst="rect">
            <a:avLst/>
          </a:prstGeom>
        </p:spPr>
      </p:pic>
    </p:spTree>
    <p:extLst>
      <p:ext uri="{BB962C8B-B14F-4D97-AF65-F5344CB8AC3E}">
        <p14:creationId xmlns:p14="http://schemas.microsoft.com/office/powerpoint/2010/main" val="74307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1D691-52AB-4027-AD1D-6035E92A195F}"/>
              </a:ext>
            </a:extLst>
          </p:cNvPr>
          <p:cNvSpPr>
            <a:spLocks noGrp="1"/>
          </p:cNvSpPr>
          <p:nvPr>
            <p:ph idx="1"/>
          </p:nvPr>
        </p:nvSpPr>
        <p:spPr>
          <a:xfrm>
            <a:off x="1543256" y="2717487"/>
            <a:ext cx="9105487" cy="2580120"/>
          </a:xfrm>
        </p:spPr>
        <p:txBody>
          <a:bodyPr/>
          <a:lstStyle/>
          <a:p>
            <a:pPr marL="514350" indent="-514350">
              <a:buAutoNum type="alphaUcPeriod"/>
            </a:pPr>
            <a:r>
              <a:rPr lang="en-GB" dirty="0"/>
              <a:t>Bulbs, crocodile leads, cell </a:t>
            </a:r>
          </a:p>
          <a:p>
            <a:pPr marL="514350" indent="-514350">
              <a:buAutoNum type="alphaUcPeriod"/>
            </a:pPr>
            <a:r>
              <a:rPr lang="en-GB" dirty="0"/>
              <a:t>Crocodile leads, bulbs, switch, buzzer </a:t>
            </a:r>
          </a:p>
          <a:p>
            <a:pPr marL="514350" indent="-514350">
              <a:buAutoNum type="alphaUcPeriod"/>
            </a:pPr>
            <a:r>
              <a:rPr lang="en-GB" dirty="0"/>
              <a:t>Cell, switch, buzzer, crocodile leads </a:t>
            </a:r>
          </a:p>
          <a:p>
            <a:pPr marL="514350" indent="-514350">
              <a:buAutoNum type="alphaUcPeriod"/>
            </a:pPr>
            <a:r>
              <a:rPr lang="en-GB" dirty="0"/>
              <a:t>Wires, bulb, cell </a:t>
            </a:r>
          </a:p>
          <a:p>
            <a:endParaRPr lang="en-GB" dirty="0"/>
          </a:p>
        </p:txBody>
      </p:sp>
      <p:grpSp>
        <p:nvGrpSpPr>
          <p:cNvPr id="4" name="Group 3">
            <a:extLst>
              <a:ext uri="{FF2B5EF4-FFF2-40B4-BE49-F238E27FC236}">
                <a16:creationId xmlns:a16="http://schemas.microsoft.com/office/drawing/2014/main" id="{F812BFE2-23F2-43F5-90B0-9F9820F5918D}"/>
              </a:ext>
            </a:extLst>
          </p:cNvPr>
          <p:cNvGrpSpPr/>
          <p:nvPr/>
        </p:nvGrpSpPr>
        <p:grpSpPr>
          <a:xfrm>
            <a:off x="218335" y="120772"/>
            <a:ext cx="11670924" cy="1371791"/>
            <a:chOff x="271394" y="148481"/>
            <a:chExt cx="11586518" cy="1371791"/>
          </a:xfrm>
        </p:grpSpPr>
        <p:pic>
          <p:nvPicPr>
            <p:cNvPr id="5" name="Picture 4">
              <a:extLst>
                <a:ext uri="{FF2B5EF4-FFF2-40B4-BE49-F238E27FC236}">
                  <a16:creationId xmlns:a16="http://schemas.microsoft.com/office/drawing/2014/main" id="{A7820218-7993-49D3-915C-76DAF99BC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6" name="Picture 5">
              <a:extLst>
                <a:ext uri="{FF2B5EF4-FFF2-40B4-BE49-F238E27FC236}">
                  <a16:creationId xmlns:a16="http://schemas.microsoft.com/office/drawing/2014/main" id="{C6FB5777-A4A5-4E0A-B73C-ADDBA94B1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
        <p:nvSpPr>
          <p:cNvPr id="7" name="Title 1">
            <a:extLst>
              <a:ext uri="{FF2B5EF4-FFF2-40B4-BE49-F238E27FC236}">
                <a16:creationId xmlns:a16="http://schemas.microsoft.com/office/drawing/2014/main" id="{D144BF12-A409-4C27-8772-632856BCB5DC}"/>
              </a:ext>
            </a:extLst>
          </p:cNvPr>
          <p:cNvSpPr txBox="1">
            <a:spLocks/>
          </p:cNvSpPr>
          <p:nvPr/>
        </p:nvSpPr>
        <p:spPr>
          <a:xfrm>
            <a:off x="1543256" y="216308"/>
            <a:ext cx="8749867" cy="896492"/>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5b. I can construct a simple series electrical circuit, identifying and naming its basic parts (cells, wires, bulbs, switches and buzzers).</a:t>
            </a:r>
          </a:p>
        </p:txBody>
      </p:sp>
      <p:sp>
        <p:nvSpPr>
          <p:cNvPr id="8" name="Rectangle 7">
            <a:extLst>
              <a:ext uri="{FF2B5EF4-FFF2-40B4-BE49-F238E27FC236}">
                <a16:creationId xmlns:a16="http://schemas.microsoft.com/office/drawing/2014/main" id="{B2768883-89DF-4C97-B9E9-30FEABD80855}"/>
              </a:ext>
            </a:extLst>
          </p:cNvPr>
          <p:cNvSpPr/>
          <p:nvPr/>
        </p:nvSpPr>
        <p:spPr>
          <a:xfrm>
            <a:off x="3008852" y="1650808"/>
            <a:ext cx="5383205" cy="523220"/>
          </a:xfrm>
          <a:prstGeom prst="rect">
            <a:avLst/>
          </a:prstGeom>
          <a:solidFill>
            <a:schemeClr val="bg2"/>
          </a:solidFill>
        </p:spPr>
        <p:txBody>
          <a:bodyPr wrap="none">
            <a:spAutoFit/>
          </a:bodyPr>
          <a:lstStyle/>
          <a:p>
            <a:r>
              <a:rPr lang="en-GB" sz="2800" b="1" dirty="0"/>
              <a:t>Which of these is the odd one out?</a:t>
            </a:r>
          </a:p>
        </p:txBody>
      </p:sp>
    </p:spTree>
    <p:extLst>
      <p:ext uri="{BB962C8B-B14F-4D97-AF65-F5344CB8AC3E}">
        <p14:creationId xmlns:p14="http://schemas.microsoft.com/office/powerpoint/2010/main" val="143391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39611C-8052-4C77-A4F3-C94773FA8D0B}"/>
              </a:ext>
            </a:extLst>
          </p:cNvPr>
          <p:cNvSpPr txBox="1">
            <a:spLocks/>
          </p:cNvSpPr>
          <p:nvPr/>
        </p:nvSpPr>
        <p:spPr>
          <a:xfrm>
            <a:off x="2565707" y="256359"/>
            <a:ext cx="6668245" cy="896492"/>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6b. I can recognise that vibrations from sounds travel through a material or substance to the ear (air).</a:t>
            </a:r>
          </a:p>
        </p:txBody>
      </p:sp>
      <p:graphicFrame>
        <p:nvGraphicFramePr>
          <p:cNvPr id="6" name="Table 5">
            <a:extLst>
              <a:ext uri="{FF2B5EF4-FFF2-40B4-BE49-F238E27FC236}">
                <a16:creationId xmlns:a16="http://schemas.microsoft.com/office/drawing/2014/main" id="{7542F140-DC4B-40AA-9153-DAA4FB29C873}"/>
              </a:ext>
            </a:extLst>
          </p:cNvPr>
          <p:cNvGraphicFramePr>
            <a:graphicFrameLocks noGrp="1"/>
          </p:cNvGraphicFramePr>
          <p:nvPr/>
        </p:nvGraphicFramePr>
        <p:xfrm>
          <a:off x="6096000" y="1945066"/>
          <a:ext cx="4311396" cy="4114800"/>
        </p:xfrm>
        <a:graphic>
          <a:graphicData uri="http://schemas.openxmlformats.org/drawingml/2006/table">
            <a:tbl>
              <a:tblPr>
                <a:tableStyleId>{5940675A-B579-460E-94D1-54222C63F5DA}</a:tableStyleId>
              </a:tblPr>
              <a:tblGrid>
                <a:gridCol w="2155698">
                  <a:extLst>
                    <a:ext uri="{9D8B030D-6E8A-4147-A177-3AD203B41FA5}">
                      <a16:colId xmlns:a16="http://schemas.microsoft.com/office/drawing/2014/main" val="1014609225"/>
                    </a:ext>
                  </a:extLst>
                </a:gridCol>
                <a:gridCol w="2155698">
                  <a:extLst>
                    <a:ext uri="{9D8B030D-6E8A-4147-A177-3AD203B41FA5}">
                      <a16:colId xmlns:a16="http://schemas.microsoft.com/office/drawing/2014/main" val="3053743764"/>
                    </a:ext>
                  </a:extLst>
                </a:gridCol>
              </a:tblGrid>
              <a:tr h="0">
                <a:tc>
                  <a:txBody>
                    <a:bodyPr/>
                    <a:lstStyle/>
                    <a:p>
                      <a:pPr algn="ctr"/>
                      <a:r>
                        <a:rPr lang="en-GB" sz="2400" u="sng">
                          <a:effectLst/>
                        </a:rPr>
                        <a:t>Material</a:t>
                      </a:r>
                      <a:r>
                        <a:rPr lang="en-GB" sz="2400">
                          <a:effectLst/>
                        </a:rPr>
                        <a:t> </a:t>
                      </a:r>
                      <a:endParaRPr lang="en-GB" sz="2400">
                        <a:effectLst/>
                        <a:latin typeface="Arial" panose="020B0604020202020204" pitchFamily="34" charset="0"/>
                      </a:endParaRPr>
                    </a:p>
                  </a:txBody>
                  <a:tcPr anchor="ctr">
                    <a:solidFill>
                      <a:srgbClr val="FFFFCC"/>
                    </a:solidFill>
                  </a:tcPr>
                </a:tc>
                <a:tc>
                  <a:txBody>
                    <a:bodyPr/>
                    <a:lstStyle/>
                    <a:p>
                      <a:pPr algn="ctr"/>
                      <a:r>
                        <a:rPr lang="en-GB" sz="2400" u="sng">
                          <a:effectLst/>
                        </a:rPr>
                        <a:t>Speed of Sound</a:t>
                      </a:r>
                      <a:r>
                        <a:rPr lang="en-GB" sz="2400">
                          <a:effectLst/>
                        </a:rPr>
                        <a:t> </a:t>
                      </a:r>
                      <a:endParaRPr lang="en-GB" sz="240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1788499938"/>
                  </a:ext>
                </a:extLst>
              </a:tr>
              <a:tr h="0">
                <a:tc>
                  <a:txBody>
                    <a:bodyPr/>
                    <a:lstStyle/>
                    <a:p>
                      <a:pPr algn="ctr"/>
                      <a:r>
                        <a:rPr lang="en-GB" sz="2400">
                          <a:effectLst/>
                        </a:rPr>
                        <a:t>Rubber </a:t>
                      </a:r>
                      <a:endParaRPr lang="en-GB" sz="2400">
                        <a:effectLst/>
                        <a:latin typeface="Arial" panose="020B0604020202020204" pitchFamily="34" charset="0"/>
                      </a:endParaRPr>
                    </a:p>
                  </a:txBody>
                  <a:tcPr anchor="ctr">
                    <a:solidFill>
                      <a:srgbClr val="FFFFCC"/>
                    </a:solidFill>
                  </a:tcPr>
                </a:tc>
                <a:tc>
                  <a:txBody>
                    <a:bodyPr/>
                    <a:lstStyle/>
                    <a:p>
                      <a:pPr algn="ctr"/>
                      <a:r>
                        <a:rPr lang="en-GB" sz="2400">
                          <a:effectLst/>
                        </a:rPr>
                        <a:t>60 m/s </a:t>
                      </a:r>
                      <a:endParaRPr lang="en-GB" sz="240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1370746997"/>
                  </a:ext>
                </a:extLst>
              </a:tr>
              <a:tr h="0">
                <a:tc>
                  <a:txBody>
                    <a:bodyPr/>
                    <a:lstStyle/>
                    <a:p>
                      <a:pPr algn="ctr"/>
                      <a:r>
                        <a:rPr lang="en-GB" sz="2400">
                          <a:effectLst/>
                        </a:rPr>
                        <a:t>Air at 40</a:t>
                      </a:r>
                      <a:r>
                        <a:rPr lang="en-GB" sz="2400" baseline="30000">
                          <a:effectLst/>
                        </a:rPr>
                        <a:t>o</a:t>
                      </a:r>
                      <a:r>
                        <a:rPr lang="en-GB" sz="2400">
                          <a:effectLst/>
                        </a:rPr>
                        <a:t>C </a:t>
                      </a:r>
                      <a:endParaRPr lang="en-GB" sz="2400">
                        <a:effectLst/>
                        <a:latin typeface="Arial" panose="020B0604020202020204" pitchFamily="34" charset="0"/>
                      </a:endParaRPr>
                    </a:p>
                  </a:txBody>
                  <a:tcPr anchor="ctr">
                    <a:solidFill>
                      <a:srgbClr val="FFFFCC"/>
                    </a:solidFill>
                  </a:tcPr>
                </a:tc>
                <a:tc>
                  <a:txBody>
                    <a:bodyPr/>
                    <a:lstStyle/>
                    <a:p>
                      <a:pPr algn="ctr"/>
                      <a:r>
                        <a:rPr lang="en-GB" sz="2400">
                          <a:effectLst/>
                        </a:rPr>
                        <a:t>355 m/s </a:t>
                      </a:r>
                      <a:endParaRPr lang="en-GB" sz="240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3730987147"/>
                  </a:ext>
                </a:extLst>
              </a:tr>
              <a:tr h="0">
                <a:tc>
                  <a:txBody>
                    <a:bodyPr/>
                    <a:lstStyle/>
                    <a:p>
                      <a:pPr algn="ctr"/>
                      <a:r>
                        <a:rPr lang="en-GB" sz="2400">
                          <a:effectLst/>
                        </a:rPr>
                        <a:t>Air at 20 </a:t>
                      </a:r>
                      <a:r>
                        <a:rPr lang="en-GB" sz="2400" baseline="30000">
                          <a:effectLst/>
                        </a:rPr>
                        <a:t>o</a:t>
                      </a:r>
                      <a:r>
                        <a:rPr lang="en-GB" sz="2400">
                          <a:effectLst/>
                        </a:rPr>
                        <a:t>C </a:t>
                      </a:r>
                      <a:endParaRPr lang="en-GB" sz="2400">
                        <a:effectLst/>
                        <a:latin typeface="Arial" panose="020B0604020202020204" pitchFamily="34" charset="0"/>
                      </a:endParaRPr>
                    </a:p>
                  </a:txBody>
                  <a:tcPr anchor="ctr">
                    <a:solidFill>
                      <a:srgbClr val="FFFFCC"/>
                    </a:solidFill>
                  </a:tcPr>
                </a:tc>
                <a:tc>
                  <a:txBody>
                    <a:bodyPr/>
                    <a:lstStyle/>
                    <a:p>
                      <a:pPr algn="ctr"/>
                      <a:r>
                        <a:rPr lang="en-GB" sz="2400">
                          <a:effectLst/>
                        </a:rPr>
                        <a:t>343 m/s </a:t>
                      </a:r>
                      <a:endParaRPr lang="en-GB" sz="240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949606921"/>
                  </a:ext>
                </a:extLst>
              </a:tr>
              <a:tr h="0">
                <a:tc>
                  <a:txBody>
                    <a:bodyPr/>
                    <a:lstStyle/>
                    <a:p>
                      <a:pPr algn="ctr"/>
                      <a:r>
                        <a:rPr lang="en-GB" sz="2400">
                          <a:effectLst/>
                        </a:rPr>
                        <a:t>Lead </a:t>
                      </a:r>
                      <a:endParaRPr lang="en-GB" sz="2400">
                        <a:effectLst/>
                        <a:latin typeface="Arial" panose="020B0604020202020204" pitchFamily="34" charset="0"/>
                      </a:endParaRPr>
                    </a:p>
                  </a:txBody>
                  <a:tcPr anchor="ctr">
                    <a:solidFill>
                      <a:srgbClr val="FFFFCC"/>
                    </a:solidFill>
                  </a:tcPr>
                </a:tc>
                <a:tc>
                  <a:txBody>
                    <a:bodyPr/>
                    <a:lstStyle/>
                    <a:p>
                      <a:pPr algn="ctr"/>
                      <a:r>
                        <a:rPr lang="en-GB" sz="2400">
                          <a:effectLst/>
                        </a:rPr>
                        <a:t>1210 m/s </a:t>
                      </a:r>
                      <a:endParaRPr lang="en-GB" sz="240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3811244274"/>
                  </a:ext>
                </a:extLst>
              </a:tr>
              <a:tr h="0">
                <a:tc>
                  <a:txBody>
                    <a:bodyPr/>
                    <a:lstStyle/>
                    <a:p>
                      <a:pPr algn="ctr"/>
                      <a:r>
                        <a:rPr lang="en-GB" sz="2400">
                          <a:effectLst/>
                        </a:rPr>
                        <a:t>Gold </a:t>
                      </a:r>
                      <a:endParaRPr lang="en-GB" sz="2400">
                        <a:effectLst/>
                        <a:latin typeface="Arial" panose="020B0604020202020204" pitchFamily="34" charset="0"/>
                      </a:endParaRPr>
                    </a:p>
                  </a:txBody>
                  <a:tcPr anchor="ctr">
                    <a:solidFill>
                      <a:srgbClr val="FFFFCC"/>
                    </a:solidFill>
                  </a:tcPr>
                </a:tc>
                <a:tc>
                  <a:txBody>
                    <a:bodyPr/>
                    <a:lstStyle/>
                    <a:p>
                      <a:pPr algn="ctr"/>
                      <a:r>
                        <a:rPr lang="en-GB" sz="2400">
                          <a:effectLst/>
                        </a:rPr>
                        <a:t>3240 m/s </a:t>
                      </a:r>
                      <a:endParaRPr lang="en-GB" sz="240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347411390"/>
                  </a:ext>
                </a:extLst>
              </a:tr>
              <a:tr h="0">
                <a:tc>
                  <a:txBody>
                    <a:bodyPr/>
                    <a:lstStyle/>
                    <a:p>
                      <a:pPr algn="ctr"/>
                      <a:r>
                        <a:rPr lang="en-GB" sz="2400">
                          <a:effectLst/>
                        </a:rPr>
                        <a:t>Glass </a:t>
                      </a:r>
                      <a:endParaRPr lang="en-GB" sz="2400">
                        <a:effectLst/>
                        <a:latin typeface="Arial" panose="020B0604020202020204" pitchFamily="34" charset="0"/>
                      </a:endParaRPr>
                    </a:p>
                  </a:txBody>
                  <a:tcPr anchor="ctr">
                    <a:solidFill>
                      <a:srgbClr val="FFFFCC"/>
                    </a:solidFill>
                  </a:tcPr>
                </a:tc>
                <a:tc>
                  <a:txBody>
                    <a:bodyPr/>
                    <a:lstStyle/>
                    <a:p>
                      <a:pPr algn="ctr"/>
                      <a:r>
                        <a:rPr lang="en-GB" sz="2400" dirty="0">
                          <a:effectLst/>
                        </a:rPr>
                        <a:t>4540 m/s </a:t>
                      </a:r>
                      <a:endParaRPr lang="en-GB" sz="2400" dirty="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286908828"/>
                  </a:ext>
                </a:extLst>
              </a:tr>
              <a:tr h="0">
                <a:tc>
                  <a:txBody>
                    <a:bodyPr/>
                    <a:lstStyle/>
                    <a:p>
                      <a:pPr algn="ctr"/>
                      <a:r>
                        <a:rPr lang="en-GB" sz="2400">
                          <a:effectLst/>
                        </a:rPr>
                        <a:t>Copper </a:t>
                      </a:r>
                      <a:endParaRPr lang="en-GB" sz="2400">
                        <a:effectLst/>
                        <a:latin typeface="Arial" panose="020B0604020202020204" pitchFamily="34" charset="0"/>
                      </a:endParaRPr>
                    </a:p>
                  </a:txBody>
                  <a:tcPr anchor="ctr">
                    <a:solidFill>
                      <a:srgbClr val="FFFFCC"/>
                    </a:solidFill>
                  </a:tcPr>
                </a:tc>
                <a:tc>
                  <a:txBody>
                    <a:bodyPr/>
                    <a:lstStyle/>
                    <a:p>
                      <a:pPr algn="ctr"/>
                      <a:r>
                        <a:rPr lang="en-GB" sz="2400">
                          <a:effectLst/>
                        </a:rPr>
                        <a:t>4600 m/s </a:t>
                      </a:r>
                      <a:endParaRPr lang="en-GB" sz="240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1329221735"/>
                  </a:ext>
                </a:extLst>
              </a:tr>
              <a:tr h="0">
                <a:tc>
                  <a:txBody>
                    <a:bodyPr/>
                    <a:lstStyle/>
                    <a:p>
                      <a:pPr algn="ctr"/>
                      <a:r>
                        <a:rPr lang="en-GB" sz="2400">
                          <a:effectLst/>
                        </a:rPr>
                        <a:t>Aluminum </a:t>
                      </a:r>
                      <a:endParaRPr lang="en-GB" sz="2400">
                        <a:effectLst/>
                        <a:latin typeface="Arial" panose="020B0604020202020204" pitchFamily="34" charset="0"/>
                      </a:endParaRPr>
                    </a:p>
                  </a:txBody>
                  <a:tcPr anchor="ctr">
                    <a:solidFill>
                      <a:srgbClr val="FFFFCC"/>
                    </a:solidFill>
                  </a:tcPr>
                </a:tc>
                <a:tc>
                  <a:txBody>
                    <a:bodyPr/>
                    <a:lstStyle/>
                    <a:p>
                      <a:pPr algn="ctr"/>
                      <a:r>
                        <a:rPr lang="en-GB" sz="2400" dirty="0">
                          <a:effectLst/>
                        </a:rPr>
                        <a:t>6320 m/s </a:t>
                      </a:r>
                      <a:endParaRPr lang="en-GB" sz="2400" dirty="0">
                        <a:effectLst/>
                        <a:latin typeface="Arial" panose="020B0604020202020204" pitchFamily="34" charset="0"/>
                      </a:endParaRPr>
                    </a:p>
                  </a:txBody>
                  <a:tcPr anchor="ctr">
                    <a:solidFill>
                      <a:srgbClr val="FFFFCC"/>
                    </a:solidFill>
                  </a:tcPr>
                </a:tc>
                <a:extLst>
                  <a:ext uri="{0D108BD9-81ED-4DB2-BD59-A6C34878D82A}">
                    <a16:rowId xmlns:a16="http://schemas.microsoft.com/office/drawing/2014/main" val="142491556"/>
                  </a:ext>
                </a:extLst>
              </a:tr>
            </a:tbl>
          </a:graphicData>
        </a:graphic>
      </p:graphicFrame>
      <p:sp>
        <p:nvSpPr>
          <p:cNvPr id="8" name="Rectangle 2">
            <a:extLst>
              <a:ext uri="{FF2B5EF4-FFF2-40B4-BE49-F238E27FC236}">
                <a16:creationId xmlns:a16="http://schemas.microsoft.com/office/drawing/2014/main" id="{11DEDAFB-D7F3-415A-8CFB-BB1DF381844E}"/>
              </a:ext>
            </a:extLst>
          </p:cNvPr>
          <p:cNvSpPr>
            <a:spLocks noChangeArrowheads="1"/>
          </p:cNvSpPr>
          <p:nvPr/>
        </p:nvSpPr>
        <p:spPr bwMode="auto">
          <a:xfrm>
            <a:off x="1049904" y="1945066"/>
            <a:ext cx="4193045" cy="4154984"/>
          </a:xfrm>
          <a:prstGeom prst="rect">
            <a:avLst/>
          </a:prstGeom>
          <a:solidFill>
            <a:srgbClr val="FFFFCC"/>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mn-lt"/>
                <a:cs typeface="Arial" panose="020B0604020202020204" pitchFamily="34" charset="0"/>
              </a:rPr>
              <a:t>Questions</a:t>
            </a:r>
            <a:endParaRPr kumimoji="0" lang="en-US" altLang="en-US" sz="24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effectLst/>
                <a:latin typeface="+mn-lt"/>
                <a:cs typeface="Arial" panose="020B0604020202020204" pitchFamily="34" charset="0"/>
              </a:rPr>
              <a:t> What happens when you change the material through which the sound travels? </a:t>
            </a:r>
            <a:br>
              <a:rPr kumimoji="0" lang="en-US" altLang="en-US" sz="2400" b="0" i="0" u="none" strike="noStrike" cap="none" normalizeH="0" baseline="0" dirty="0">
                <a:ln>
                  <a:noFill/>
                </a:ln>
                <a:effectLst/>
                <a:latin typeface="+mn-lt"/>
                <a:cs typeface="Arial" panose="020B0604020202020204" pitchFamily="34" charset="0"/>
              </a:rPr>
            </a:br>
            <a:endParaRPr kumimoji="0" lang="en-US" altLang="en-US" sz="2400" b="0" i="0" u="none" strike="noStrike" cap="none" normalizeH="0" baseline="0" dirty="0">
              <a:ln>
                <a:noFill/>
              </a:ln>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effectLst/>
                <a:latin typeface="+mn-lt"/>
                <a:cs typeface="Arial" panose="020B0604020202020204" pitchFamily="34" charset="0"/>
              </a:rPr>
              <a:t> Through which material does sound move faster?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lang="en-US" altLang="en-US" sz="2400" dirty="0">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lang="en-US" altLang="en-US" sz="2400" dirty="0">
                <a:latin typeface="+mn-lt"/>
                <a:cs typeface="Arial" panose="020B0604020202020204" pitchFamily="34" charset="0"/>
              </a:rPr>
              <a:t> Why do you think it is faster? Use your knowledge of ‘States of Matter’.</a:t>
            </a:r>
            <a:endParaRPr kumimoji="0" lang="en-US" altLang="en-US" sz="2400" b="0" i="0" u="none" strike="noStrike" cap="none" normalizeH="0" baseline="0" dirty="0">
              <a:ln>
                <a:noFill/>
              </a:ln>
              <a:effectLst/>
              <a:latin typeface="+mn-lt"/>
            </a:endParaRPr>
          </a:p>
        </p:txBody>
      </p:sp>
      <p:grpSp>
        <p:nvGrpSpPr>
          <p:cNvPr id="10" name="Group 9">
            <a:extLst>
              <a:ext uri="{FF2B5EF4-FFF2-40B4-BE49-F238E27FC236}">
                <a16:creationId xmlns:a16="http://schemas.microsoft.com/office/drawing/2014/main" id="{73556E76-3721-4D67-AE92-773180B62D61}"/>
              </a:ext>
            </a:extLst>
          </p:cNvPr>
          <p:cNvGrpSpPr/>
          <p:nvPr/>
        </p:nvGrpSpPr>
        <p:grpSpPr>
          <a:xfrm>
            <a:off x="271394" y="148481"/>
            <a:ext cx="11586518" cy="1371791"/>
            <a:chOff x="271394" y="148481"/>
            <a:chExt cx="11586518" cy="1371791"/>
          </a:xfrm>
        </p:grpSpPr>
        <p:pic>
          <p:nvPicPr>
            <p:cNvPr id="11" name="Picture 10">
              <a:extLst>
                <a:ext uri="{FF2B5EF4-FFF2-40B4-BE49-F238E27FC236}">
                  <a16:creationId xmlns:a16="http://schemas.microsoft.com/office/drawing/2014/main" id="{BB35EA64-12B7-4B62-98A3-EB19D0C11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12" name="Picture 11">
              <a:extLst>
                <a:ext uri="{FF2B5EF4-FFF2-40B4-BE49-F238E27FC236}">
                  <a16:creationId xmlns:a16="http://schemas.microsoft.com/office/drawing/2014/main" id="{50D7AFF7-4E29-41EB-956B-EEED95253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Tree>
    <p:extLst>
      <p:ext uri="{BB962C8B-B14F-4D97-AF65-F5344CB8AC3E}">
        <p14:creationId xmlns:p14="http://schemas.microsoft.com/office/powerpoint/2010/main" val="157176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E76357-BB0C-43AB-8A0A-628451376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099" y="2301791"/>
            <a:ext cx="4476750" cy="3152775"/>
          </a:xfrm>
          <a:prstGeom prst="rect">
            <a:avLst/>
          </a:prstGeom>
        </p:spPr>
      </p:pic>
      <p:grpSp>
        <p:nvGrpSpPr>
          <p:cNvPr id="6" name="Group 5">
            <a:extLst>
              <a:ext uri="{FF2B5EF4-FFF2-40B4-BE49-F238E27FC236}">
                <a16:creationId xmlns:a16="http://schemas.microsoft.com/office/drawing/2014/main" id="{D29D2628-3F24-4077-9D43-6E83829BCD23}"/>
              </a:ext>
            </a:extLst>
          </p:cNvPr>
          <p:cNvGrpSpPr/>
          <p:nvPr/>
        </p:nvGrpSpPr>
        <p:grpSpPr>
          <a:xfrm>
            <a:off x="271394" y="148481"/>
            <a:ext cx="11586518" cy="1371791"/>
            <a:chOff x="271394" y="148481"/>
            <a:chExt cx="11586518" cy="1371791"/>
          </a:xfrm>
        </p:grpSpPr>
        <p:pic>
          <p:nvPicPr>
            <p:cNvPr id="7" name="Picture 6">
              <a:extLst>
                <a:ext uri="{FF2B5EF4-FFF2-40B4-BE49-F238E27FC236}">
                  <a16:creationId xmlns:a16="http://schemas.microsoft.com/office/drawing/2014/main" id="{8F9A88F8-19E6-408A-AF95-B54C7E849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8" name="Picture 7">
              <a:extLst>
                <a:ext uri="{FF2B5EF4-FFF2-40B4-BE49-F238E27FC236}">
                  <a16:creationId xmlns:a16="http://schemas.microsoft.com/office/drawing/2014/main" id="{8939DB64-9626-48A1-A454-157CC210E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
        <p:nvSpPr>
          <p:cNvPr id="9" name="Title 1">
            <a:extLst>
              <a:ext uri="{FF2B5EF4-FFF2-40B4-BE49-F238E27FC236}">
                <a16:creationId xmlns:a16="http://schemas.microsoft.com/office/drawing/2014/main" id="{BF3B4D4A-D57F-42BD-A676-2BC059DB1F68}"/>
              </a:ext>
            </a:extLst>
          </p:cNvPr>
          <p:cNvSpPr txBox="1">
            <a:spLocks/>
          </p:cNvSpPr>
          <p:nvPr/>
        </p:nvSpPr>
        <p:spPr>
          <a:xfrm>
            <a:off x="2772890" y="301625"/>
            <a:ext cx="6668245" cy="896492"/>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6b. I can recognise that vibrations from sounds travel through a material or substance to the ear (air).</a:t>
            </a:r>
          </a:p>
        </p:txBody>
      </p:sp>
      <p:sp>
        <p:nvSpPr>
          <p:cNvPr id="10" name="TextBox 9">
            <a:extLst>
              <a:ext uri="{FF2B5EF4-FFF2-40B4-BE49-F238E27FC236}">
                <a16:creationId xmlns:a16="http://schemas.microsoft.com/office/drawing/2014/main" id="{3877AA88-49C4-44EB-86CC-70969EEF0EEC}"/>
              </a:ext>
            </a:extLst>
          </p:cNvPr>
          <p:cNvSpPr txBox="1"/>
          <p:nvPr/>
        </p:nvSpPr>
        <p:spPr>
          <a:xfrm>
            <a:off x="6810001" y="5114653"/>
            <a:ext cx="4322845" cy="1200329"/>
          </a:xfrm>
          <a:prstGeom prst="rect">
            <a:avLst/>
          </a:prstGeom>
          <a:solidFill>
            <a:srgbClr val="FFFFCC"/>
          </a:solidFill>
        </p:spPr>
        <p:txBody>
          <a:bodyPr wrap="square" rtlCol="0">
            <a:spAutoFit/>
          </a:bodyPr>
          <a:lstStyle/>
          <a:p>
            <a:pPr algn="ctr"/>
            <a:r>
              <a:rPr lang="en-GB" sz="2400" dirty="0"/>
              <a:t>Why does the second tuning fork vibrate even when it not hit by the hammer?</a:t>
            </a:r>
          </a:p>
        </p:txBody>
      </p:sp>
      <p:pic>
        <p:nvPicPr>
          <p:cNvPr id="12" name="Picture 11">
            <a:extLst>
              <a:ext uri="{FF2B5EF4-FFF2-40B4-BE49-F238E27FC236}">
                <a16:creationId xmlns:a16="http://schemas.microsoft.com/office/drawing/2014/main" id="{81A3FED6-E4C5-45B5-8C11-FA56FDF4F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5408" y="2301791"/>
            <a:ext cx="3152029" cy="2428047"/>
          </a:xfrm>
          <a:prstGeom prst="rect">
            <a:avLst/>
          </a:prstGeom>
        </p:spPr>
      </p:pic>
      <p:sp>
        <p:nvSpPr>
          <p:cNvPr id="13" name="Rectangle 12">
            <a:extLst>
              <a:ext uri="{FF2B5EF4-FFF2-40B4-BE49-F238E27FC236}">
                <a16:creationId xmlns:a16="http://schemas.microsoft.com/office/drawing/2014/main" id="{6D5441F2-C681-445D-BDE1-E602DD5CBAF7}"/>
              </a:ext>
            </a:extLst>
          </p:cNvPr>
          <p:cNvSpPr/>
          <p:nvPr/>
        </p:nvSpPr>
        <p:spPr>
          <a:xfrm>
            <a:off x="6878832" y="1864839"/>
            <a:ext cx="4322845" cy="1761563"/>
          </a:xfrm>
          <a:prstGeom prst="rect">
            <a:avLst/>
          </a:prstGeom>
          <a:noFill/>
        </p:spPr>
        <p:txBody>
          <a:bodyPr wrap="none" lIns="91440" tIns="45720" rIns="91440" bIns="45720">
            <a:prstTxWarp prst="textArchUpPour">
              <a:avLst>
                <a:gd name="adj1" fmla="val 10020636"/>
                <a:gd name="adj2" fmla="val 62224"/>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Share your ideas</a:t>
            </a:r>
          </a:p>
        </p:txBody>
      </p:sp>
    </p:spTree>
    <p:extLst>
      <p:ext uri="{BB962C8B-B14F-4D97-AF65-F5344CB8AC3E}">
        <p14:creationId xmlns:p14="http://schemas.microsoft.com/office/powerpoint/2010/main" val="176358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1F4ACB5C-730D-464A-A513-37028815CD7F}"/>
              </a:ext>
            </a:extLst>
          </p:cNvPr>
          <p:cNvGraphicFramePr>
            <a:graphicFrameLocks noGrp="1"/>
          </p:cNvGraphicFramePr>
          <p:nvPr/>
        </p:nvGraphicFramePr>
        <p:xfrm>
          <a:off x="1907309" y="1413164"/>
          <a:ext cx="8128000" cy="5365179"/>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775774276"/>
                    </a:ext>
                  </a:extLst>
                </a:gridCol>
              </a:tblGrid>
              <a:tr h="1662545">
                <a:tc>
                  <a:txBody>
                    <a:bodyPr/>
                    <a:lstStyle/>
                    <a:p>
                      <a:pPr algn="ctr"/>
                      <a:r>
                        <a:rPr lang="en-GB" sz="2400" dirty="0"/>
                        <a:t>A terrarium is like the water cycle because:</a:t>
                      </a:r>
                    </a:p>
                  </a:txBody>
                  <a:tcPr anchor="b"/>
                </a:tc>
                <a:extLst>
                  <a:ext uri="{0D108BD9-81ED-4DB2-BD59-A6C34878D82A}">
                    <a16:rowId xmlns:a16="http://schemas.microsoft.com/office/drawing/2014/main" val="385773298"/>
                  </a:ext>
                </a:extLst>
              </a:tr>
              <a:tr h="1184763">
                <a:tc>
                  <a:txBody>
                    <a:bodyPr/>
                    <a:lstStyle/>
                    <a:p>
                      <a:r>
                        <a:rPr lang="en-GB" dirty="0"/>
                        <a:t>1.</a:t>
                      </a:r>
                    </a:p>
                    <a:p>
                      <a:endParaRPr lang="en-GB" dirty="0"/>
                    </a:p>
                    <a:p>
                      <a:endParaRPr lang="en-GB" dirty="0"/>
                    </a:p>
                  </a:txBody>
                  <a:tcPr/>
                </a:tc>
                <a:extLst>
                  <a:ext uri="{0D108BD9-81ED-4DB2-BD59-A6C34878D82A}">
                    <a16:rowId xmlns:a16="http://schemas.microsoft.com/office/drawing/2014/main" val="3817355934"/>
                  </a:ext>
                </a:extLst>
              </a:tr>
              <a:tr h="1184763">
                <a:tc>
                  <a:txBody>
                    <a:bodyPr/>
                    <a:lstStyle/>
                    <a:p>
                      <a:r>
                        <a:rPr lang="en-GB" dirty="0"/>
                        <a:t>2.</a:t>
                      </a:r>
                    </a:p>
                    <a:p>
                      <a:endParaRPr lang="en-GB" dirty="0"/>
                    </a:p>
                    <a:p>
                      <a:endParaRPr lang="en-GB" dirty="0"/>
                    </a:p>
                  </a:txBody>
                  <a:tcPr/>
                </a:tc>
                <a:extLst>
                  <a:ext uri="{0D108BD9-81ED-4DB2-BD59-A6C34878D82A}">
                    <a16:rowId xmlns:a16="http://schemas.microsoft.com/office/drawing/2014/main" val="1944502689"/>
                  </a:ext>
                </a:extLst>
              </a:tr>
              <a:tr h="1333108">
                <a:tc>
                  <a:txBody>
                    <a:bodyPr/>
                    <a:lstStyle/>
                    <a:p>
                      <a:r>
                        <a:rPr lang="en-GB" dirty="0"/>
                        <a:t>3.</a:t>
                      </a:r>
                    </a:p>
                  </a:txBody>
                  <a:tcPr/>
                </a:tc>
                <a:extLst>
                  <a:ext uri="{0D108BD9-81ED-4DB2-BD59-A6C34878D82A}">
                    <a16:rowId xmlns:a16="http://schemas.microsoft.com/office/drawing/2014/main" val="3703613136"/>
                  </a:ext>
                </a:extLst>
              </a:tr>
            </a:tbl>
          </a:graphicData>
        </a:graphic>
      </p:graphicFrame>
      <p:pic>
        <p:nvPicPr>
          <p:cNvPr id="13" name="Picture 12">
            <a:extLst>
              <a:ext uri="{FF2B5EF4-FFF2-40B4-BE49-F238E27FC236}">
                <a16:creationId xmlns:a16="http://schemas.microsoft.com/office/drawing/2014/main" id="{FBB6F205-5839-4A11-88F3-3BE64C6F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236" y="1690256"/>
            <a:ext cx="1186017" cy="1163780"/>
          </a:xfrm>
          <a:prstGeom prst="rect">
            <a:avLst/>
          </a:prstGeom>
        </p:spPr>
      </p:pic>
      <p:pic>
        <p:nvPicPr>
          <p:cNvPr id="2050" name="Picture 2" descr="See the source image">
            <a:extLst>
              <a:ext uri="{FF2B5EF4-FFF2-40B4-BE49-F238E27FC236}">
                <a16:creationId xmlns:a16="http://schemas.microsoft.com/office/drawing/2014/main" id="{D59E6EF9-40B0-4720-AC9A-5D0D6FCA5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532" y="1690256"/>
            <a:ext cx="2018434" cy="103099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54584D7-C9BA-45F9-9B16-3AB76753CCF5}"/>
              </a:ext>
            </a:extLst>
          </p:cNvPr>
          <p:cNvGrpSpPr/>
          <p:nvPr/>
        </p:nvGrpSpPr>
        <p:grpSpPr>
          <a:xfrm>
            <a:off x="271394" y="148481"/>
            <a:ext cx="11586518" cy="1371791"/>
            <a:chOff x="271394" y="148481"/>
            <a:chExt cx="11586518" cy="1371791"/>
          </a:xfrm>
        </p:grpSpPr>
        <p:pic>
          <p:nvPicPr>
            <p:cNvPr id="16" name="Picture 15">
              <a:extLst>
                <a:ext uri="{FF2B5EF4-FFF2-40B4-BE49-F238E27FC236}">
                  <a16:creationId xmlns:a16="http://schemas.microsoft.com/office/drawing/2014/main" id="{27F03B1F-9876-4C5B-83F4-28B736D79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17" name="Picture 16">
              <a:extLst>
                <a:ext uri="{FF2B5EF4-FFF2-40B4-BE49-F238E27FC236}">
                  <a16:creationId xmlns:a16="http://schemas.microsoft.com/office/drawing/2014/main" id="{16852462-0575-45CB-98D2-352A65381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
        <p:nvSpPr>
          <p:cNvPr id="10" name="Title 1">
            <a:extLst>
              <a:ext uri="{FF2B5EF4-FFF2-40B4-BE49-F238E27FC236}">
                <a16:creationId xmlns:a16="http://schemas.microsoft.com/office/drawing/2014/main" id="{50F77B26-D62A-41A1-B17F-72CC35F204F0}"/>
              </a:ext>
            </a:extLst>
          </p:cNvPr>
          <p:cNvSpPr txBox="1">
            <a:spLocks/>
          </p:cNvSpPr>
          <p:nvPr/>
        </p:nvSpPr>
        <p:spPr>
          <a:xfrm>
            <a:off x="1432716" y="274879"/>
            <a:ext cx="9110594" cy="923330"/>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3c. I can identify the part played by evaporation and condensation in the water cycle and associate the rate of evaporation with temperature. </a:t>
            </a:r>
          </a:p>
        </p:txBody>
      </p:sp>
    </p:spTree>
    <p:extLst>
      <p:ext uri="{BB962C8B-B14F-4D97-AF65-F5344CB8AC3E}">
        <p14:creationId xmlns:p14="http://schemas.microsoft.com/office/powerpoint/2010/main" val="38123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8AE41C-7A65-4842-B1E1-E8020D539576}"/>
              </a:ext>
            </a:extLst>
          </p:cNvPr>
          <p:cNvSpPr txBox="1"/>
          <p:nvPr/>
        </p:nvSpPr>
        <p:spPr>
          <a:xfrm>
            <a:off x="647700" y="1529369"/>
            <a:ext cx="10896600" cy="1200329"/>
          </a:xfrm>
          <a:prstGeom prst="rect">
            <a:avLst/>
          </a:prstGeom>
          <a:solidFill>
            <a:schemeClr val="bg2"/>
          </a:solidFill>
        </p:spPr>
        <p:txBody>
          <a:bodyPr wrap="square" rtlCol="0">
            <a:spAutoFit/>
          </a:bodyPr>
          <a:lstStyle/>
          <a:p>
            <a:pPr algn="ctr"/>
            <a:r>
              <a:rPr lang="en-GB" sz="2400" dirty="0"/>
              <a:t>We wanted to find out what happened to the rate of evaporation when we changed the temperature. We measured 20ml of water and placed these sample in dishes at different temperatures. We found out how much water evaporated after 12hrs.</a:t>
            </a:r>
          </a:p>
        </p:txBody>
      </p:sp>
      <p:graphicFrame>
        <p:nvGraphicFramePr>
          <p:cNvPr id="7" name="Table 6">
            <a:extLst>
              <a:ext uri="{FF2B5EF4-FFF2-40B4-BE49-F238E27FC236}">
                <a16:creationId xmlns:a16="http://schemas.microsoft.com/office/drawing/2014/main" id="{2C65E1CE-C20D-43DA-87AB-26795A0ADBBE}"/>
              </a:ext>
            </a:extLst>
          </p:cNvPr>
          <p:cNvGraphicFramePr>
            <a:graphicFrameLocks noGrp="1"/>
          </p:cNvGraphicFramePr>
          <p:nvPr/>
        </p:nvGraphicFramePr>
        <p:xfrm>
          <a:off x="355599" y="2995108"/>
          <a:ext cx="4881420" cy="3108960"/>
        </p:xfrm>
        <a:graphic>
          <a:graphicData uri="http://schemas.openxmlformats.org/drawingml/2006/table">
            <a:tbl>
              <a:tblPr firstRow="1" bandRow="1">
                <a:tableStyleId>{5940675A-B579-460E-94D1-54222C63F5DA}</a:tableStyleId>
              </a:tblPr>
              <a:tblGrid>
                <a:gridCol w="2440710">
                  <a:extLst>
                    <a:ext uri="{9D8B030D-6E8A-4147-A177-3AD203B41FA5}">
                      <a16:colId xmlns:a16="http://schemas.microsoft.com/office/drawing/2014/main" val="1813245986"/>
                    </a:ext>
                  </a:extLst>
                </a:gridCol>
                <a:gridCol w="2440710">
                  <a:extLst>
                    <a:ext uri="{9D8B030D-6E8A-4147-A177-3AD203B41FA5}">
                      <a16:colId xmlns:a16="http://schemas.microsoft.com/office/drawing/2014/main" val="1287027677"/>
                    </a:ext>
                  </a:extLst>
                </a:gridCol>
              </a:tblGrid>
              <a:tr h="370840">
                <a:tc>
                  <a:txBody>
                    <a:bodyPr/>
                    <a:lstStyle/>
                    <a:p>
                      <a:pPr algn="ctr"/>
                      <a:r>
                        <a:rPr lang="en-GB" sz="2400" dirty="0"/>
                        <a:t>Temperature (</a:t>
                      </a:r>
                      <a:r>
                        <a:rPr lang="en-GB" sz="2400" baseline="30000" dirty="0" err="1"/>
                        <a:t>o</a:t>
                      </a:r>
                      <a:r>
                        <a:rPr lang="en-GB" sz="2400" dirty="0" err="1"/>
                        <a:t>C</a:t>
                      </a:r>
                      <a:r>
                        <a:rPr lang="en-GB" sz="2400" dirty="0"/>
                        <a:t>)</a:t>
                      </a:r>
                      <a:endParaRPr lang="en-GB" sz="2400" dirty="0">
                        <a:solidFill>
                          <a:schemeClr val="tx1"/>
                        </a:solidFill>
                      </a:endParaRPr>
                    </a:p>
                  </a:txBody>
                  <a:tcPr>
                    <a:solidFill>
                      <a:srgbClr val="FFFFCC"/>
                    </a:solidFill>
                  </a:tcPr>
                </a:tc>
                <a:tc>
                  <a:txBody>
                    <a:bodyPr/>
                    <a:lstStyle/>
                    <a:p>
                      <a:pPr algn="ctr"/>
                      <a:r>
                        <a:rPr lang="en-GB" sz="2400" dirty="0"/>
                        <a:t>How much water evaporated? (ml)</a:t>
                      </a:r>
                      <a:endParaRPr lang="en-GB" sz="2400" dirty="0">
                        <a:solidFill>
                          <a:schemeClr val="tx1"/>
                        </a:solidFill>
                      </a:endParaRPr>
                    </a:p>
                  </a:txBody>
                  <a:tcPr>
                    <a:solidFill>
                      <a:srgbClr val="FFFFCC"/>
                    </a:solidFill>
                  </a:tcPr>
                </a:tc>
                <a:extLst>
                  <a:ext uri="{0D108BD9-81ED-4DB2-BD59-A6C34878D82A}">
                    <a16:rowId xmlns:a16="http://schemas.microsoft.com/office/drawing/2014/main" val="3115126199"/>
                  </a:ext>
                </a:extLst>
              </a:tr>
              <a:tr h="370840">
                <a:tc>
                  <a:txBody>
                    <a:bodyPr/>
                    <a:lstStyle/>
                    <a:p>
                      <a:pPr algn="ctr"/>
                      <a:r>
                        <a:rPr lang="en-GB" sz="2400" dirty="0"/>
                        <a:t>15</a:t>
                      </a:r>
                      <a:endParaRPr lang="en-GB" sz="2400" dirty="0">
                        <a:solidFill>
                          <a:schemeClr val="tx1"/>
                        </a:solidFill>
                      </a:endParaRPr>
                    </a:p>
                  </a:txBody>
                  <a:tcPr>
                    <a:solidFill>
                      <a:srgbClr val="FFFFCC"/>
                    </a:solidFill>
                  </a:tcPr>
                </a:tc>
                <a:tc>
                  <a:txBody>
                    <a:bodyPr/>
                    <a:lstStyle/>
                    <a:p>
                      <a:pPr algn="ctr"/>
                      <a:r>
                        <a:rPr lang="en-GB" sz="2400" dirty="0"/>
                        <a:t>0.1</a:t>
                      </a:r>
                      <a:endParaRPr lang="en-GB" sz="2400" dirty="0">
                        <a:solidFill>
                          <a:schemeClr val="tx1"/>
                        </a:solidFill>
                      </a:endParaRPr>
                    </a:p>
                  </a:txBody>
                  <a:tcPr>
                    <a:solidFill>
                      <a:srgbClr val="FFFFCC"/>
                    </a:solidFill>
                  </a:tcPr>
                </a:tc>
                <a:extLst>
                  <a:ext uri="{0D108BD9-81ED-4DB2-BD59-A6C34878D82A}">
                    <a16:rowId xmlns:a16="http://schemas.microsoft.com/office/drawing/2014/main" val="594031768"/>
                  </a:ext>
                </a:extLst>
              </a:tr>
              <a:tr h="370840">
                <a:tc>
                  <a:txBody>
                    <a:bodyPr/>
                    <a:lstStyle/>
                    <a:p>
                      <a:pPr algn="ctr"/>
                      <a:r>
                        <a:rPr lang="en-GB" sz="2400" dirty="0"/>
                        <a:t>25</a:t>
                      </a:r>
                      <a:endParaRPr lang="en-GB" sz="2400" dirty="0">
                        <a:solidFill>
                          <a:schemeClr val="tx1"/>
                        </a:solidFill>
                      </a:endParaRPr>
                    </a:p>
                  </a:txBody>
                  <a:tcPr>
                    <a:solidFill>
                      <a:srgbClr val="FFFFCC"/>
                    </a:solidFill>
                  </a:tcPr>
                </a:tc>
                <a:tc>
                  <a:txBody>
                    <a:bodyPr/>
                    <a:lstStyle/>
                    <a:p>
                      <a:pPr algn="ctr"/>
                      <a:r>
                        <a:rPr lang="en-GB" sz="2400" dirty="0"/>
                        <a:t>0.3</a:t>
                      </a:r>
                      <a:endParaRPr lang="en-GB" sz="2400" dirty="0">
                        <a:solidFill>
                          <a:schemeClr val="tx1"/>
                        </a:solidFill>
                      </a:endParaRPr>
                    </a:p>
                  </a:txBody>
                  <a:tcPr>
                    <a:solidFill>
                      <a:srgbClr val="FFFFCC"/>
                    </a:solidFill>
                  </a:tcPr>
                </a:tc>
                <a:extLst>
                  <a:ext uri="{0D108BD9-81ED-4DB2-BD59-A6C34878D82A}">
                    <a16:rowId xmlns:a16="http://schemas.microsoft.com/office/drawing/2014/main" val="4276513662"/>
                  </a:ext>
                </a:extLst>
              </a:tr>
              <a:tr h="370840">
                <a:tc>
                  <a:txBody>
                    <a:bodyPr/>
                    <a:lstStyle/>
                    <a:p>
                      <a:pPr algn="ctr"/>
                      <a:r>
                        <a:rPr lang="en-GB" sz="2400" dirty="0"/>
                        <a:t>35</a:t>
                      </a:r>
                      <a:endParaRPr lang="en-GB" sz="2400" dirty="0">
                        <a:solidFill>
                          <a:schemeClr val="tx1"/>
                        </a:solidFill>
                      </a:endParaRPr>
                    </a:p>
                  </a:txBody>
                  <a:tcPr>
                    <a:solidFill>
                      <a:srgbClr val="FFFFCC"/>
                    </a:solidFill>
                  </a:tcPr>
                </a:tc>
                <a:tc>
                  <a:txBody>
                    <a:bodyPr/>
                    <a:lstStyle/>
                    <a:p>
                      <a:pPr algn="ctr"/>
                      <a:r>
                        <a:rPr lang="en-GB" sz="2400" dirty="0"/>
                        <a:t>0.5</a:t>
                      </a:r>
                      <a:endParaRPr lang="en-GB" sz="2400" dirty="0">
                        <a:solidFill>
                          <a:schemeClr val="tx1"/>
                        </a:solidFill>
                      </a:endParaRPr>
                    </a:p>
                  </a:txBody>
                  <a:tcPr>
                    <a:solidFill>
                      <a:srgbClr val="FFFFCC"/>
                    </a:solidFill>
                  </a:tcPr>
                </a:tc>
                <a:extLst>
                  <a:ext uri="{0D108BD9-81ED-4DB2-BD59-A6C34878D82A}">
                    <a16:rowId xmlns:a16="http://schemas.microsoft.com/office/drawing/2014/main" val="3952430759"/>
                  </a:ext>
                </a:extLst>
              </a:tr>
              <a:tr h="370840">
                <a:tc>
                  <a:txBody>
                    <a:bodyPr/>
                    <a:lstStyle/>
                    <a:p>
                      <a:pPr algn="ctr"/>
                      <a:r>
                        <a:rPr lang="en-GB" sz="2400" dirty="0"/>
                        <a:t>45</a:t>
                      </a:r>
                      <a:endParaRPr lang="en-GB" sz="2400" dirty="0">
                        <a:solidFill>
                          <a:schemeClr val="tx1"/>
                        </a:solidFill>
                      </a:endParaRPr>
                    </a:p>
                  </a:txBody>
                  <a:tcPr>
                    <a:solidFill>
                      <a:srgbClr val="FFFFCC"/>
                    </a:solidFill>
                  </a:tcPr>
                </a:tc>
                <a:tc>
                  <a:txBody>
                    <a:bodyPr/>
                    <a:lstStyle/>
                    <a:p>
                      <a:pPr algn="ctr"/>
                      <a:r>
                        <a:rPr lang="en-GB" sz="2400" dirty="0"/>
                        <a:t>1</a:t>
                      </a:r>
                      <a:endParaRPr lang="en-GB" sz="2400" dirty="0">
                        <a:solidFill>
                          <a:schemeClr val="tx1"/>
                        </a:solidFill>
                      </a:endParaRPr>
                    </a:p>
                  </a:txBody>
                  <a:tcPr>
                    <a:solidFill>
                      <a:srgbClr val="FFFFCC"/>
                    </a:solidFill>
                  </a:tcPr>
                </a:tc>
                <a:extLst>
                  <a:ext uri="{0D108BD9-81ED-4DB2-BD59-A6C34878D82A}">
                    <a16:rowId xmlns:a16="http://schemas.microsoft.com/office/drawing/2014/main" val="1583969074"/>
                  </a:ext>
                </a:extLst>
              </a:tr>
              <a:tr h="370840">
                <a:tc>
                  <a:txBody>
                    <a:bodyPr/>
                    <a:lstStyle/>
                    <a:p>
                      <a:pPr algn="ctr"/>
                      <a:r>
                        <a:rPr lang="en-GB" sz="2400" dirty="0"/>
                        <a:t>55</a:t>
                      </a:r>
                      <a:endParaRPr lang="en-GB" sz="2400" dirty="0">
                        <a:solidFill>
                          <a:schemeClr val="tx1"/>
                        </a:solidFill>
                      </a:endParaRPr>
                    </a:p>
                  </a:txBody>
                  <a:tcPr>
                    <a:solidFill>
                      <a:srgbClr val="FFFFCC"/>
                    </a:solidFill>
                  </a:tcPr>
                </a:tc>
                <a:tc>
                  <a:txBody>
                    <a:bodyPr/>
                    <a:lstStyle/>
                    <a:p>
                      <a:pPr algn="ctr"/>
                      <a:r>
                        <a:rPr lang="en-GB" sz="2400" dirty="0"/>
                        <a:t>1.8</a:t>
                      </a:r>
                      <a:endParaRPr lang="en-GB" sz="2400" dirty="0">
                        <a:solidFill>
                          <a:schemeClr val="tx1"/>
                        </a:solidFill>
                      </a:endParaRPr>
                    </a:p>
                  </a:txBody>
                  <a:tcPr>
                    <a:solidFill>
                      <a:srgbClr val="FFFFCC"/>
                    </a:solidFill>
                  </a:tcPr>
                </a:tc>
                <a:extLst>
                  <a:ext uri="{0D108BD9-81ED-4DB2-BD59-A6C34878D82A}">
                    <a16:rowId xmlns:a16="http://schemas.microsoft.com/office/drawing/2014/main" val="1626329902"/>
                  </a:ext>
                </a:extLst>
              </a:tr>
            </a:tbl>
          </a:graphicData>
        </a:graphic>
      </p:graphicFrame>
      <p:sp>
        <p:nvSpPr>
          <p:cNvPr id="10" name="TextBox 9">
            <a:extLst>
              <a:ext uri="{FF2B5EF4-FFF2-40B4-BE49-F238E27FC236}">
                <a16:creationId xmlns:a16="http://schemas.microsoft.com/office/drawing/2014/main" id="{EF6A202C-34CD-41E3-9DBD-F05CD18E0E11}"/>
              </a:ext>
            </a:extLst>
          </p:cNvPr>
          <p:cNvSpPr txBox="1"/>
          <p:nvPr/>
        </p:nvSpPr>
        <p:spPr>
          <a:xfrm>
            <a:off x="5832764" y="2979928"/>
            <a:ext cx="5711536" cy="3785652"/>
          </a:xfrm>
          <a:prstGeom prst="rect">
            <a:avLst/>
          </a:prstGeom>
          <a:solidFill>
            <a:srgbClr val="FFFFCC"/>
          </a:solidFill>
        </p:spPr>
        <p:txBody>
          <a:bodyPr wrap="square" rtlCol="0">
            <a:spAutoFit/>
          </a:bodyPr>
          <a:lstStyle/>
          <a:p>
            <a:pPr algn="ctr"/>
            <a:r>
              <a:rPr lang="en-GB" sz="2400" dirty="0"/>
              <a:t>Some of these sentences match the results.  Which ones?</a:t>
            </a:r>
          </a:p>
          <a:p>
            <a:pPr algn="ctr"/>
            <a:endParaRPr lang="en-GB" sz="2400" dirty="0"/>
          </a:p>
          <a:p>
            <a:pPr marL="457200" indent="-457200">
              <a:buAutoNum type="arabicPeriod"/>
            </a:pPr>
            <a:r>
              <a:rPr lang="en-GB" sz="2400" dirty="0"/>
              <a:t>The most water evaporated at 45</a:t>
            </a:r>
            <a:r>
              <a:rPr lang="en-GB" sz="2400" baseline="30000" dirty="0"/>
              <a:t>o</a:t>
            </a:r>
            <a:r>
              <a:rPr lang="en-GB" sz="2400" dirty="0"/>
              <a:t>C.</a:t>
            </a:r>
          </a:p>
          <a:p>
            <a:pPr marL="457200" indent="-457200">
              <a:buAutoNum type="arabicPeriod"/>
            </a:pPr>
            <a:r>
              <a:rPr lang="en-GB" sz="2400" dirty="0"/>
              <a:t>The water at 55</a:t>
            </a:r>
            <a:r>
              <a:rPr lang="en-GB" sz="2400" baseline="30000" dirty="0"/>
              <a:t>o</a:t>
            </a:r>
            <a:r>
              <a:rPr lang="en-GB" sz="2400" dirty="0"/>
              <a:t>C evaporated the fastest.</a:t>
            </a:r>
          </a:p>
          <a:p>
            <a:pPr marL="457200" indent="-457200">
              <a:buAutoNum type="arabicPeriod"/>
            </a:pPr>
            <a:r>
              <a:rPr lang="en-GB" sz="2400" dirty="0"/>
              <a:t>Even the water at 15</a:t>
            </a:r>
            <a:r>
              <a:rPr lang="en-GB" sz="2400" baseline="30000" dirty="0"/>
              <a:t>o</a:t>
            </a:r>
            <a:r>
              <a:rPr lang="en-GB" sz="2400" dirty="0"/>
              <a:t>C evaporated a bit.</a:t>
            </a:r>
          </a:p>
          <a:p>
            <a:pPr marL="457200" indent="-457200">
              <a:buAutoNum type="arabicPeriod"/>
            </a:pPr>
            <a:endParaRPr lang="en-GB" sz="2400" dirty="0"/>
          </a:p>
          <a:p>
            <a:pPr algn="ctr"/>
            <a:r>
              <a:rPr lang="en-GB" sz="2400" dirty="0"/>
              <a:t>Can you make up some sentences of your own?</a:t>
            </a:r>
          </a:p>
        </p:txBody>
      </p:sp>
      <p:grpSp>
        <p:nvGrpSpPr>
          <p:cNvPr id="12" name="Group 11">
            <a:extLst>
              <a:ext uri="{FF2B5EF4-FFF2-40B4-BE49-F238E27FC236}">
                <a16:creationId xmlns:a16="http://schemas.microsoft.com/office/drawing/2014/main" id="{5EED23B9-7E0E-43FB-B669-A6C90998CEFF}"/>
              </a:ext>
            </a:extLst>
          </p:cNvPr>
          <p:cNvGrpSpPr/>
          <p:nvPr/>
        </p:nvGrpSpPr>
        <p:grpSpPr>
          <a:xfrm>
            <a:off x="271394" y="148481"/>
            <a:ext cx="11586518" cy="1371791"/>
            <a:chOff x="271394" y="148481"/>
            <a:chExt cx="11586518" cy="1371791"/>
          </a:xfrm>
        </p:grpSpPr>
        <p:pic>
          <p:nvPicPr>
            <p:cNvPr id="13" name="Picture 12">
              <a:extLst>
                <a:ext uri="{FF2B5EF4-FFF2-40B4-BE49-F238E27FC236}">
                  <a16:creationId xmlns:a16="http://schemas.microsoft.com/office/drawing/2014/main" id="{5676F8C4-2D23-4AF3-9B10-03D755436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1420" y="386130"/>
              <a:ext cx="896492" cy="896492"/>
            </a:xfrm>
            <a:prstGeom prst="rect">
              <a:avLst/>
            </a:prstGeom>
          </p:spPr>
        </p:pic>
        <p:pic>
          <p:nvPicPr>
            <p:cNvPr id="14" name="Picture 13">
              <a:extLst>
                <a:ext uri="{FF2B5EF4-FFF2-40B4-BE49-F238E27FC236}">
                  <a16:creationId xmlns:a16="http://schemas.microsoft.com/office/drawing/2014/main" id="{BF1DDFC5-4A39-47FE-AED4-2B80364AE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94" y="148481"/>
              <a:ext cx="981212" cy="1371791"/>
            </a:xfrm>
            <a:prstGeom prst="rect">
              <a:avLst/>
            </a:prstGeom>
          </p:spPr>
        </p:pic>
      </p:grpSp>
      <p:sp>
        <p:nvSpPr>
          <p:cNvPr id="9" name="Title 1">
            <a:extLst>
              <a:ext uri="{FF2B5EF4-FFF2-40B4-BE49-F238E27FC236}">
                <a16:creationId xmlns:a16="http://schemas.microsoft.com/office/drawing/2014/main" id="{778AFA90-84AF-4B4E-9CBF-B75070524911}"/>
              </a:ext>
            </a:extLst>
          </p:cNvPr>
          <p:cNvSpPr txBox="1">
            <a:spLocks/>
          </p:cNvSpPr>
          <p:nvPr/>
        </p:nvSpPr>
        <p:spPr>
          <a:xfrm>
            <a:off x="1432716" y="274879"/>
            <a:ext cx="9110594" cy="923330"/>
          </a:xfrm>
          <a:prstGeom prst="rect">
            <a:avLst/>
          </a:prstGeom>
          <a:solidFill>
            <a:srgbClr val="FFFFCC"/>
          </a:solidFill>
        </p:spPr>
        <p:style>
          <a:lnRef idx="3">
            <a:schemeClr val="lt1"/>
          </a:lnRef>
          <a:fillRef idx="1">
            <a:schemeClr val="accent3"/>
          </a:fillRef>
          <a:effectRef idx="1">
            <a:schemeClr val="accent3"/>
          </a:effectRef>
          <a:fontRef idx="minor">
            <a:schemeClr val="lt1"/>
          </a:fontRef>
        </p:style>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dirty="0"/>
              <a:t>3c. I can identify the part played by evaporation and condensation in the water cycle and associate the rate of evaporation with temperature. </a:t>
            </a:r>
          </a:p>
        </p:txBody>
      </p:sp>
    </p:spTree>
    <p:extLst>
      <p:ext uri="{BB962C8B-B14F-4D97-AF65-F5344CB8AC3E}">
        <p14:creationId xmlns:p14="http://schemas.microsoft.com/office/powerpoint/2010/main" val="674375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617</Words>
  <Application>Microsoft Office PowerPoint</Application>
  <PresentationFormat>Widescreen</PresentationFormat>
  <Paragraphs>107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Home Learning Year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Year 1</dc:title>
  <dc:creator>Emma Barber</dc:creator>
  <cp:lastModifiedBy>Emma Barber</cp:lastModifiedBy>
  <cp:revision>5</cp:revision>
  <dcterms:created xsi:type="dcterms:W3CDTF">2020-03-12T15:18:38Z</dcterms:created>
  <dcterms:modified xsi:type="dcterms:W3CDTF">2020-03-12T16:13:58Z</dcterms:modified>
</cp:coreProperties>
</file>