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397" r:id="rId2"/>
    <p:sldId id="398" r:id="rId3"/>
    <p:sldId id="399" r:id="rId4"/>
    <p:sldId id="492" r:id="rId5"/>
    <p:sldId id="401" r:id="rId6"/>
    <p:sldId id="534" r:id="rId7"/>
    <p:sldId id="536" r:id="rId8"/>
    <p:sldId id="404" r:id="rId9"/>
    <p:sldId id="405" r:id="rId10"/>
    <p:sldId id="406" r:id="rId11"/>
    <p:sldId id="407" r:id="rId12"/>
    <p:sldId id="408" r:id="rId13"/>
    <p:sldId id="538" r:id="rId14"/>
    <p:sldId id="409" r:id="rId15"/>
    <p:sldId id="410" r:id="rId16"/>
    <p:sldId id="411" r:id="rId17"/>
    <p:sldId id="412" r:id="rId18"/>
    <p:sldId id="413" r:id="rId19"/>
    <p:sldId id="414" r:id="rId20"/>
    <p:sldId id="415" r:id="rId21"/>
    <p:sldId id="416" r:id="rId22"/>
    <p:sldId id="417" r:id="rId23"/>
    <p:sldId id="418" r:id="rId24"/>
    <p:sldId id="419" r:id="rId25"/>
    <p:sldId id="420" r:id="rId26"/>
    <p:sldId id="423" r:id="rId27"/>
    <p:sldId id="424" r:id="rId28"/>
    <p:sldId id="425" r:id="rId29"/>
    <p:sldId id="426" r:id="rId30"/>
    <p:sldId id="428" r:id="rId31"/>
    <p:sldId id="539" r:id="rId32"/>
    <p:sldId id="427" r:id="rId33"/>
    <p:sldId id="429" r:id="rId34"/>
    <p:sldId id="430" r:id="rId35"/>
    <p:sldId id="431" r:id="rId36"/>
    <p:sldId id="432" r:id="rId37"/>
    <p:sldId id="433" r:id="rId38"/>
    <p:sldId id="434" r:id="rId39"/>
    <p:sldId id="436" r:id="rId40"/>
    <p:sldId id="435" r:id="rId41"/>
    <p:sldId id="437" r:id="rId42"/>
    <p:sldId id="438" r:id="rId43"/>
    <p:sldId id="439" r:id="rId44"/>
    <p:sldId id="440" r:id="rId45"/>
    <p:sldId id="441" r:id="rId46"/>
    <p:sldId id="444" r:id="rId47"/>
    <p:sldId id="442" r:id="rId48"/>
    <p:sldId id="443" r:id="rId49"/>
    <p:sldId id="445"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B986C9-FE92-479C-9D41-B875C8800B21}" v="5276" dt="2018-08-31T12:43:44.4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87" autoAdjust="0"/>
    <p:restoredTop sz="93186" autoAdjust="0"/>
  </p:normalViewPr>
  <p:slideViewPr>
    <p:cSldViewPr>
      <p:cViewPr varScale="1">
        <p:scale>
          <a:sx n="41" d="100"/>
          <a:sy n="41" d="100"/>
        </p:scale>
        <p:origin x="141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801933-C731-4C19-A075-5C8FA15C582F}" type="datetimeFigureOut">
              <a:rPr lang="en-GB" smtClean="0"/>
              <a:pPr/>
              <a:t>12/04/2020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1B141C-FC77-4E7D-87A8-3BEBA94F3A61}" type="slidenum">
              <a:rPr lang="en-GB" smtClean="0"/>
              <a:pPr/>
              <a:t>‹#›</a:t>
            </a:fld>
            <a:endParaRPr lang="en-GB" dirty="0"/>
          </a:p>
        </p:txBody>
      </p:sp>
    </p:spTree>
    <p:extLst>
      <p:ext uri="{BB962C8B-B14F-4D97-AF65-F5344CB8AC3E}">
        <p14:creationId xmlns:p14="http://schemas.microsoft.com/office/powerpoint/2010/main" val="39289624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0033F1FF-3E66-4B9C-9059-86CCD626359B}"/>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1AC57E3-BAAB-4DFC-9A28-FA4416BA1672}" type="slidenum">
              <a:rPr lang="en-GB" altLang="en-US" smtClean="0"/>
              <a:pPr/>
              <a:t>4</a:t>
            </a:fld>
            <a:endParaRPr lang="en-GB" altLang="en-US"/>
          </a:p>
        </p:txBody>
      </p:sp>
      <p:sp>
        <p:nvSpPr>
          <p:cNvPr id="18435" name="Rectangle 2">
            <a:extLst>
              <a:ext uri="{FF2B5EF4-FFF2-40B4-BE49-F238E27FC236}">
                <a16:creationId xmlns:a16="http://schemas.microsoft.com/office/drawing/2014/main" id="{62924CFA-678D-49F6-A17A-CB863536975F}"/>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C50C392A-B0D8-4F0B-B893-95CC499D7DB0}"/>
              </a:ext>
            </a:extLst>
          </p:cNvPr>
          <p:cNvSpPr>
            <a:spLocks noGrp="1" noChangeArrowheads="1"/>
          </p:cNvSpPr>
          <p:nvPr>
            <p:ph type="body" idx="1"/>
          </p:nvPr>
        </p:nvSpPr>
        <p:spPr>
          <a:noFill/>
        </p:spPr>
        <p:txBody>
          <a:bodyPr/>
          <a:lstStyle/>
          <a:p>
            <a:pPr eaLnBrk="1" hangingPunct="1">
              <a:spcBef>
                <a:spcPct val="0"/>
              </a:spcBef>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6A08000A-EC9E-4C9A-B7E3-CF65437117FD}"/>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680A38A-A22A-4A1C-ACE7-47B3B026C8DF}" type="slidenum">
              <a:rPr lang="en-GB" altLang="en-US" smtClean="0"/>
              <a:pPr/>
              <a:t>6</a:t>
            </a:fld>
            <a:endParaRPr lang="en-GB" altLang="en-US"/>
          </a:p>
        </p:txBody>
      </p:sp>
      <p:sp>
        <p:nvSpPr>
          <p:cNvPr id="20483" name="Rectangle 2">
            <a:extLst>
              <a:ext uri="{FF2B5EF4-FFF2-40B4-BE49-F238E27FC236}">
                <a16:creationId xmlns:a16="http://schemas.microsoft.com/office/drawing/2014/main" id="{7004044E-CFF9-4C01-9EC0-0E572F4778E9}"/>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F25BE856-AC97-4639-82C3-A106965D4A29}"/>
              </a:ext>
            </a:extLst>
          </p:cNvPr>
          <p:cNvSpPr>
            <a:spLocks noGrp="1" noChangeArrowheads="1"/>
          </p:cNvSpPr>
          <p:nvPr>
            <p:ph type="body" idx="1"/>
          </p:nvPr>
        </p:nvSpPr>
        <p:spPr>
          <a:noFill/>
        </p:spPr>
        <p:txBody>
          <a:bodyPr/>
          <a:lstStyle/>
          <a:p>
            <a:pPr eaLnBrk="1" hangingPunct="1">
              <a:spcBef>
                <a:spcPct val="0"/>
              </a:spcBef>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E0E8C0D9-A534-41A5-A686-DA74F199130E}"/>
              </a:ext>
            </a:extLst>
          </p:cNvPr>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4D05C1D-2B20-4FBD-942A-E1BB86302CA9}" type="slidenum">
              <a:rPr lang="en-GB" altLang="en-US" smtClean="0"/>
              <a:pPr/>
              <a:t>7</a:t>
            </a:fld>
            <a:endParaRPr lang="en-GB" altLang="en-US"/>
          </a:p>
        </p:txBody>
      </p:sp>
      <p:sp>
        <p:nvSpPr>
          <p:cNvPr id="22531" name="Rectangle 2">
            <a:extLst>
              <a:ext uri="{FF2B5EF4-FFF2-40B4-BE49-F238E27FC236}">
                <a16:creationId xmlns:a16="http://schemas.microsoft.com/office/drawing/2014/main" id="{1AA47837-43A9-4E81-8F51-1582E7312A68}"/>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FF23DF13-AE67-443C-B342-D0B69F196AD7}"/>
              </a:ext>
            </a:extLst>
          </p:cNvPr>
          <p:cNvSpPr>
            <a:spLocks noGrp="1" noChangeArrowheads="1"/>
          </p:cNvSpPr>
          <p:nvPr>
            <p:ph type="body" idx="1"/>
          </p:nvPr>
        </p:nvSpPr>
        <p:spPr>
          <a:noFill/>
        </p:spPr>
        <p:txBody>
          <a:bodyPr/>
          <a:lstStyle/>
          <a:p>
            <a:pPr eaLnBrk="1" hangingPunct="1">
              <a:spcBef>
                <a:spcPct val="0"/>
              </a:spcBef>
            </a:pPr>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solidFill>
                  <a:schemeClr val="tx1"/>
                </a:solidFill>
              </a:rPr>
              <a:t>Reminder: Don’t forget to put in a comma after the fronted adverbial.</a:t>
            </a:r>
          </a:p>
          <a:p>
            <a:endParaRPr lang="en-GB" dirty="0"/>
          </a:p>
        </p:txBody>
      </p:sp>
      <p:sp>
        <p:nvSpPr>
          <p:cNvPr id="4" name="Slide Number Placeholder 3"/>
          <p:cNvSpPr>
            <a:spLocks noGrp="1"/>
          </p:cNvSpPr>
          <p:nvPr>
            <p:ph type="sldNum" sz="quarter" idx="10"/>
          </p:nvPr>
        </p:nvSpPr>
        <p:spPr/>
        <p:txBody>
          <a:bodyPr/>
          <a:lstStyle/>
          <a:p>
            <a:fld id="{E21B141C-FC77-4E7D-87A8-3BEBA94F3A61}" type="slidenum">
              <a:rPr lang="en-GB" smtClean="0"/>
              <a:pPr/>
              <a:t>10</a:t>
            </a:fld>
            <a:endParaRPr lang="en-GB" dirty="0"/>
          </a:p>
        </p:txBody>
      </p:sp>
    </p:spTree>
    <p:extLst>
      <p:ext uri="{BB962C8B-B14F-4D97-AF65-F5344CB8AC3E}">
        <p14:creationId xmlns:p14="http://schemas.microsoft.com/office/powerpoint/2010/main" val="1435509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None/>
            </a:pPr>
            <a:r>
              <a:rPr lang="en-GB" sz="1200" dirty="0">
                <a:solidFill>
                  <a:schemeClr val="tx1"/>
                </a:solidFill>
              </a:rPr>
              <a:t>Explain:</a:t>
            </a:r>
          </a:p>
          <a:p>
            <a:pPr>
              <a:buFont typeface="Arial" pitchFamily="34" charset="0"/>
              <a:buNone/>
            </a:pPr>
            <a:r>
              <a:rPr lang="en-GB" sz="1200" dirty="0">
                <a:solidFill>
                  <a:schemeClr val="tx1"/>
                </a:solidFill>
              </a:rPr>
              <a:t>Use some </a:t>
            </a:r>
            <a:r>
              <a:rPr lang="en-GB" sz="1200" i="1" dirty="0">
                <a:solidFill>
                  <a:schemeClr val="tx1"/>
                </a:solidFill>
              </a:rPr>
              <a:t>fronted adverbials </a:t>
            </a:r>
            <a:r>
              <a:rPr lang="en-GB" sz="1200" u="sng" dirty="0">
                <a:solidFill>
                  <a:schemeClr val="tx1"/>
                </a:solidFill>
              </a:rPr>
              <a:t>within</a:t>
            </a:r>
            <a:r>
              <a:rPr lang="en-GB" sz="1200" dirty="0">
                <a:solidFill>
                  <a:schemeClr val="tx1"/>
                </a:solidFill>
              </a:rPr>
              <a:t> paragraphs to extend ideas between sentences.</a:t>
            </a:r>
          </a:p>
          <a:p>
            <a:pPr>
              <a:buFont typeface="Arial" pitchFamily="34" charset="0"/>
              <a:buNone/>
            </a:pPr>
            <a:r>
              <a:rPr lang="en-GB" sz="1200" dirty="0">
                <a:solidFill>
                  <a:schemeClr val="tx1"/>
                </a:solidFill>
              </a:rPr>
              <a:t>Use some </a:t>
            </a:r>
            <a:r>
              <a:rPr lang="en-GB" sz="1200" u="sng" dirty="0">
                <a:solidFill>
                  <a:schemeClr val="tx1"/>
                </a:solidFill>
              </a:rPr>
              <a:t>between</a:t>
            </a:r>
            <a:r>
              <a:rPr lang="en-GB" sz="1200" dirty="0">
                <a:solidFill>
                  <a:schemeClr val="tx1"/>
                </a:solidFill>
              </a:rPr>
              <a:t> the paragraphs to link the ideas and help the writing to flow.</a:t>
            </a:r>
          </a:p>
          <a:p>
            <a:endParaRPr lang="en-GB" dirty="0"/>
          </a:p>
        </p:txBody>
      </p:sp>
      <p:sp>
        <p:nvSpPr>
          <p:cNvPr id="4" name="Slide Number Placeholder 3"/>
          <p:cNvSpPr>
            <a:spLocks noGrp="1"/>
          </p:cNvSpPr>
          <p:nvPr>
            <p:ph type="sldNum" sz="quarter" idx="10"/>
          </p:nvPr>
        </p:nvSpPr>
        <p:spPr/>
        <p:txBody>
          <a:bodyPr/>
          <a:lstStyle/>
          <a:p>
            <a:fld id="{E21B141C-FC77-4E7D-87A8-3BEBA94F3A61}" type="slidenum">
              <a:rPr lang="en-GB" smtClean="0"/>
              <a:pPr/>
              <a:t>35</a:t>
            </a:fld>
            <a:endParaRPr lang="en-GB" dirty="0"/>
          </a:p>
        </p:txBody>
      </p:sp>
    </p:spTree>
    <p:extLst>
      <p:ext uri="{BB962C8B-B14F-4D97-AF65-F5344CB8AC3E}">
        <p14:creationId xmlns:p14="http://schemas.microsoft.com/office/powerpoint/2010/main" val="1569930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21B141C-FC77-4E7D-87A8-3BEBA94F3A61}" type="slidenum">
              <a:rPr lang="en-GB" smtClean="0"/>
              <a:pPr/>
              <a:t>36</a:t>
            </a:fld>
            <a:endParaRPr lang="en-GB" dirty="0"/>
          </a:p>
        </p:txBody>
      </p:sp>
    </p:spTree>
    <p:extLst>
      <p:ext uri="{BB962C8B-B14F-4D97-AF65-F5344CB8AC3E}">
        <p14:creationId xmlns:p14="http://schemas.microsoft.com/office/powerpoint/2010/main" val="35698175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694282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3647086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3718353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fld id="{F64EBB57-2290-41B5-944F-98DD4AA4B514}" type="slidenum">
              <a:rPr lang="en-GB" altLang="en-US"/>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21488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567238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35403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614054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188071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562205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175298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7A0149-7C49-4F8D-A8F7-B3F09E38B620}" type="datetimeFigureOut">
              <a:rPr lang="en-GB" smtClean="0"/>
              <a:pPr/>
              <a:t>12/04/2020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3468125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7A0149-7C49-4F8D-A8F7-B3F09E38B620}" type="datetimeFigureOut">
              <a:rPr lang="en-GB" smtClean="0"/>
              <a:pPr/>
              <a:t>12/04/2020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63A657-5872-47BD-B421-961EC5613E85}" type="slidenum">
              <a:rPr lang="en-GB" smtClean="0"/>
              <a:pPr/>
              <a:t>‹#›</a:t>
            </a:fld>
            <a:endParaRPr lang="en-GB" dirty="0"/>
          </a:p>
        </p:txBody>
      </p:sp>
    </p:spTree>
    <p:extLst>
      <p:ext uri="{BB962C8B-B14F-4D97-AF65-F5344CB8AC3E}">
        <p14:creationId xmlns:p14="http://schemas.microsoft.com/office/powerpoint/2010/main" val="2914342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jpeg"/></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331640" y="1412776"/>
            <a:ext cx="6257098" cy="1754326"/>
          </a:xfrm>
          <a:prstGeom prst="rect">
            <a:avLst/>
          </a:prstGeom>
          <a:noFill/>
        </p:spPr>
        <p:txBody>
          <a:bodyPr wrap="none" rtlCol="0">
            <a:spAutoFit/>
          </a:bodyPr>
          <a:lstStyle/>
          <a:p>
            <a:pPr algn="ctr"/>
            <a:r>
              <a:rPr lang="en-GB" sz="3600" dirty="0"/>
              <a:t>W2d. Can write sentences using</a:t>
            </a:r>
          </a:p>
          <a:p>
            <a:pPr algn="ctr"/>
            <a:r>
              <a:rPr lang="en-GB" sz="3600" dirty="0"/>
              <a:t>fronted adverbials</a:t>
            </a:r>
          </a:p>
          <a:p>
            <a:pPr algn="ctr"/>
            <a:endParaRPr lang="en-GB" sz="3600" dirty="0"/>
          </a:p>
        </p:txBody>
      </p:sp>
      <p:pic>
        <p:nvPicPr>
          <p:cNvPr id="9" name="Picture 4">
            <a:extLst>
              <a:ext uri="{FF2B5EF4-FFF2-40B4-BE49-F238E27FC236}">
                <a16:creationId xmlns:a16="http://schemas.microsoft.com/office/drawing/2014/main" id="{558A8274-D6C8-44FD-812B-AC1205D87AA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67550" y="140198"/>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B6C42F80-B649-4D7C-A8E3-E16186E68DA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40198"/>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5-Point Star 2">
            <a:extLst>
              <a:ext uri="{FF2B5EF4-FFF2-40B4-BE49-F238E27FC236}">
                <a16:creationId xmlns:a16="http://schemas.microsoft.com/office/drawing/2014/main" id="{388E767F-165B-469B-89C1-CE9B11F2E1E7}"/>
              </a:ext>
            </a:extLst>
          </p:cNvPr>
          <p:cNvSpPr/>
          <p:nvPr/>
        </p:nvSpPr>
        <p:spPr>
          <a:xfrm>
            <a:off x="3491880" y="3904462"/>
            <a:ext cx="504056" cy="45382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B7C59FE-E01E-4DC9-9F2C-007017EC8D92}"/>
              </a:ext>
            </a:extLst>
          </p:cNvPr>
          <p:cNvSpPr txBox="1"/>
          <p:nvPr/>
        </p:nvSpPr>
        <p:spPr>
          <a:xfrm>
            <a:off x="3995936" y="3912388"/>
            <a:ext cx="2016223" cy="400110"/>
          </a:xfrm>
          <a:prstGeom prst="rect">
            <a:avLst/>
          </a:prstGeom>
          <a:noFill/>
        </p:spPr>
        <p:txBody>
          <a:bodyPr wrap="square" rtlCol="0">
            <a:spAutoFit/>
          </a:bodyPr>
          <a:lstStyle/>
          <a:p>
            <a:r>
              <a:rPr lang="en-US" sz="2000" dirty="0"/>
              <a:t>= Teacher’s notes</a:t>
            </a:r>
          </a:p>
        </p:txBody>
      </p:sp>
      <p:sp>
        <p:nvSpPr>
          <p:cNvPr id="13" name="Text Box 4">
            <a:extLst>
              <a:ext uri="{FF2B5EF4-FFF2-40B4-BE49-F238E27FC236}">
                <a16:creationId xmlns:a16="http://schemas.microsoft.com/office/drawing/2014/main" id="{E5E6FF8E-8E1A-4134-99AA-093A5FF47FE9}"/>
              </a:ext>
            </a:extLst>
          </p:cNvPr>
          <p:cNvSpPr txBox="1">
            <a:spLocks noChangeArrowheads="1"/>
          </p:cNvSpPr>
          <p:nvPr/>
        </p:nvSpPr>
        <p:spPr bwMode="auto">
          <a:xfrm>
            <a:off x="1799431" y="5154643"/>
            <a:ext cx="5545138" cy="936625"/>
          </a:xfrm>
          <a:prstGeom prst="rect">
            <a:avLst/>
          </a:prstGeom>
          <a:solidFill>
            <a:srgbClr val="FFFFFF"/>
          </a:solidFill>
          <a:ln w="38100" cmpd="dbl">
            <a:solidFill>
              <a:srgbClr val="000000"/>
            </a:solidFill>
            <a:miter lim="800000"/>
            <a:headEnd/>
            <a:tailEnd/>
          </a:ln>
        </p:spPr>
        <p:txBody>
          <a:bodyPr/>
          <a:lstStyle/>
          <a:p>
            <a:pPr algn="just"/>
            <a:r>
              <a:rPr lang="en-GB" sz="1000" dirty="0">
                <a:solidFill>
                  <a:srgbClr val="000000"/>
                </a:solidFill>
                <a:cs typeface="Times New Roman" pitchFamily="18" charset="0"/>
              </a:rPr>
              <a:t>This resource is strictly for the use of member schools for as long as they remain members of The </a:t>
            </a:r>
            <a:r>
              <a:rPr lang="en-GB" sz="1000" dirty="0" err="1">
                <a:solidFill>
                  <a:srgbClr val="000000"/>
                </a:solidFill>
                <a:cs typeface="Times New Roman" pitchFamily="18" charset="0"/>
              </a:rPr>
              <a:t>PiXL</a:t>
            </a:r>
            <a:r>
              <a:rPr lang="en-GB" sz="1000" dirty="0">
                <a:solidFill>
                  <a:srgbClr val="000000"/>
                </a:solidFill>
                <a:cs typeface="Times New Roman" pitchFamily="18" charset="0"/>
              </a:rPr>
              <a:t> Club. It may not be copied, sold nor transferred to a third party or used by the school after membership ceases. Until such time it may be freely used within the member school.</a:t>
            </a:r>
            <a:endParaRPr lang="en-US" sz="1000" dirty="0">
              <a:latin typeface="Times New Roman" pitchFamily="18" charset="0"/>
              <a:cs typeface="Times New Roman" pitchFamily="18" charset="0"/>
            </a:endParaRPr>
          </a:p>
          <a:p>
            <a:pPr algn="just"/>
            <a:r>
              <a:rPr lang="en-GB" sz="1000" dirty="0">
                <a:solidFill>
                  <a:srgbClr val="000000"/>
                </a:solidFill>
                <a:cs typeface="Times New Roman" pitchFamily="18" charset="0"/>
              </a:rPr>
              <a:t>All opinions and contributions are those of the authors. The contents of this resource are not connected with nor endorsed by any other company, organisation or institution.</a:t>
            </a:r>
            <a:endParaRPr lang="en-US" sz="1000" dirty="0">
              <a:latin typeface="Times New Roman" pitchFamily="18" charset="0"/>
              <a:cs typeface="Times New Roman" pitchFamily="18" charset="0"/>
            </a:endParaRPr>
          </a:p>
        </p:txBody>
      </p:sp>
      <p:sp>
        <p:nvSpPr>
          <p:cNvPr id="14" name="TextBox 6">
            <a:extLst>
              <a:ext uri="{FF2B5EF4-FFF2-40B4-BE49-F238E27FC236}">
                <a16:creationId xmlns:a16="http://schemas.microsoft.com/office/drawing/2014/main" id="{312EBC8E-A787-4099-846B-A6EB2CE88608}"/>
              </a:ext>
            </a:extLst>
          </p:cNvPr>
          <p:cNvSpPr txBox="1">
            <a:spLocks noChangeArrowheads="1"/>
          </p:cNvSpPr>
          <p:nvPr/>
        </p:nvSpPr>
        <p:spPr bwMode="auto">
          <a:xfrm>
            <a:off x="2771800" y="6309320"/>
            <a:ext cx="3816350" cy="336550"/>
          </a:xfrm>
          <a:prstGeom prst="rect">
            <a:avLst/>
          </a:prstGeom>
          <a:noFill/>
          <a:ln w="9525">
            <a:noFill/>
            <a:miter lim="800000"/>
            <a:headEnd/>
            <a:tailEnd/>
          </a:ln>
        </p:spPr>
        <p:txBody>
          <a:bodyPr>
            <a:spAutoFit/>
          </a:bodyPr>
          <a:lstStyle/>
          <a:p>
            <a:r>
              <a:rPr lang="en-GB" sz="1600" dirty="0">
                <a:latin typeface="Calibri" pitchFamily="34" charset="0"/>
              </a:rPr>
              <a:t>© Copyright The </a:t>
            </a:r>
            <a:r>
              <a:rPr lang="en-GB" sz="1600" dirty="0" err="1">
                <a:latin typeface="Calibri" pitchFamily="34" charset="0"/>
              </a:rPr>
              <a:t>PiXL</a:t>
            </a:r>
            <a:r>
              <a:rPr lang="en-GB" sz="1600" dirty="0">
                <a:latin typeface="Calibri" pitchFamily="34" charset="0"/>
              </a:rPr>
              <a:t> Club Limited, 2017</a:t>
            </a:r>
            <a:r>
              <a:rPr lang="en-US" sz="1600" dirty="0">
                <a:latin typeface="Calibri" pitchFamily="34" charset="0"/>
              </a:rPr>
              <a:t> </a:t>
            </a:r>
          </a:p>
        </p:txBody>
      </p:sp>
      <p:sp>
        <p:nvSpPr>
          <p:cNvPr id="15" name="Rectangle 14">
            <a:extLst>
              <a:ext uri="{FF2B5EF4-FFF2-40B4-BE49-F238E27FC236}">
                <a16:creationId xmlns:a16="http://schemas.microsoft.com/office/drawing/2014/main" id="{A8ED4048-44CA-42DA-8CBF-06E186863DDE}"/>
              </a:ext>
            </a:extLst>
          </p:cNvPr>
          <p:cNvSpPr/>
          <p:nvPr/>
        </p:nvSpPr>
        <p:spPr>
          <a:xfrm>
            <a:off x="2286000" y="4429701"/>
            <a:ext cx="4572000" cy="646331"/>
          </a:xfrm>
          <a:prstGeom prst="rect">
            <a:avLst/>
          </a:prstGeom>
        </p:spPr>
        <p:txBody>
          <a:bodyPr>
            <a:spAutoFit/>
          </a:bodyPr>
          <a:lstStyle/>
          <a:p>
            <a:pPr algn="ctr"/>
            <a:r>
              <a:rPr lang="en-US" dirty="0">
                <a:latin typeface="Calibri" pitchFamily="34" charset="0"/>
              </a:rPr>
              <a:t>Commissioned by The </a:t>
            </a:r>
            <a:r>
              <a:rPr lang="en-US" dirty="0" err="1">
                <a:latin typeface="Calibri" pitchFamily="34" charset="0"/>
              </a:rPr>
              <a:t>PiXL</a:t>
            </a:r>
            <a:r>
              <a:rPr lang="en-US" dirty="0">
                <a:latin typeface="Calibri" pitchFamily="34" charset="0"/>
              </a:rPr>
              <a:t> Club Ltd.</a:t>
            </a:r>
          </a:p>
          <a:p>
            <a:pPr algn="ctr"/>
            <a:r>
              <a:rPr lang="en-US" dirty="0">
                <a:latin typeface="Calibri" pitchFamily="34" charset="0"/>
              </a:rPr>
              <a:t>August 2017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6B1CBED8-13D2-48F7-A68C-132FB641732E}"/>
              </a:ext>
            </a:extLst>
          </p:cNvPr>
          <p:cNvSpPr/>
          <p:nvPr/>
        </p:nvSpPr>
        <p:spPr>
          <a:xfrm>
            <a:off x="251520" y="1641376"/>
            <a:ext cx="8712968" cy="851520"/>
          </a:xfrm>
          <a:prstGeom prst="roundRect">
            <a:avLst>
              <a:gd name="adj" fmla="val 18645"/>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Using </a:t>
            </a:r>
            <a:r>
              <a:rPr lang="en-GB" sz="2000" b="1" dirty="0">
                <a:solidFill>
                  <a:srgbClr val="FF0000"/>
                </a:solidFill>
              </a:rPr>
              <a:t>sequential fronted adverbials </a:t>
            </a:r>
            <a:r>
              <a:rPr lang="en-GB" sz="2000" dirty="0">
                <a:solidFill>
                  <a:schemeClr val="tx1"/>
                </a:solidFill>
              </a:rPr>
              <a:t>keeps the events we are writing about in the order that they happened. They helps us to move the story onto the next part.</a:t>
            </a:r>
          </a:p>
        </p:txBody>
      </p:sp>
      <p:sp>
        <p:nvSpPr>
          <p:cNvPr id="7" name="Rounded Rectangle 6">
            <a:extLst>
              <a:ext uri="{FF2B5EF4-FFF2-40B4-BE49-F238E27FC236}">
                <a16:creationId xmlns:a16="http://schemas.microsoft.com/office/drawing/2014/main" id="{A3FFC28F-B124-45F5-AE58-E3F44D3A8150}"/>
              </a:ext>
            </a:extLst>
          </p:cNvPr>
          <p:cNvSpPr/>
          <p:nvPr/>
        </p:nvSpPr>
        <p:spPr>
          <a:xfrm>
            <a:off x="195278" y="2564904"/>
            <a:ext cx="8784976" cy="1872208"/>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b="1" dirty="0">
                <a:solidFill>
                  <a:schemeClr val="tx1"/>
                </a:solidFill>
              </a:rPr>
              <a:t>For example we could write:-</a:t>
            </a:r>
          </a:p>
          <a:p>
            <a:r>
              <a:rPr lang="en-GB" sz="2000" dirty="0">
                <a:solidFill>
                  <a:schemeClr val="tx1"/>
                </a:solidFill>
              </a:rPr>
              <a:t>Jake took the magic seeds out of the bag and rolled them between his fingers like the magician told him to. He carefully dug a small hole underneath the gooseberry bush and popped in the seeds. He covered them over with soft, damp soil and said the three magic words. Now all he had to do was wait! That would be the hardest part!</a:t>
            </a:r>
            <a:endParaRPr lang="en-GB" sz="2400" u="sng" dirty="0">
              <a:solidFill>
                <a:srgbClr val="FF0000"/>
              </a:solidFill>
            </a:endParaRPr>
          </a:p>
        </p:txBody>
      </p:sp>
      <p:sp>
        <p:nvSpPr>
          <p:cNvPr id="8" name="Rounded Rectangle 7">
            <a:extLst>
              <a:ext uri="{FF2B5EF4-FFF2-40B4-BE49-F238E27FC236}">
                <a16:creationId xmlns:a16="http://schemas.microsoft.com/office/drawing/2014/main" id="{A3FFC28F-B124-45F5-AE58-E3F44D3A8150}"/>
              </a:ext>
            </a:extLst>
          </p:cNvPr>
          <p:cNvSpPr/>
          <p:nvPr/>
        </p:nvSpPr>
        <p:spPr>
          <a:xfrm>
            <a:off x="195278" y="4509120"/>
            <a:ext cx="8784976" cy="2304256"/>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r>
              <a:rPr lang="en-GB" sz="2000" b="1" dirty="0">
                <a:solidFill>
                  <a:schemeClr val="tx1"/>
                </a:solidFill>
              </a:rPr>
              <a:t>Or we could use fronted adverbials to order the action and move the story on like this:-</a:t>
            </a:r>
          </a:p>
          <a:p>
            <a:r>
              <a:rPr lang="en-GB" sz="2000" b="1" dirty="0">
                <a:solidFill>
                  <a:srgbClr val="FF0000"/>
                </a:solidFill>
              </a:rPr>
              <a:t>Firstly</a:t>
            </a:r>
            <a:r>
              <a:rPr lang="en-GB" sz="2000" dirty="0">
                <a:solidFill>
                  <a:srgbClr val="FF0000"/>
                </a:solidFill>
              </a:rPr>
              <a:t>, </a:t>
            </a:r>
            <a:r>
              <a:rPr lang="en-GB" sz="2000" dirty="0">
                <a:solidFill>
                  <a:schemeClr val="tx1"/>
                </a:solidFill>
              </a:rPr>
              <a:t>Jake took the magic seeds out of the bag and rolled them between his fingers like the magician told him to. </a:t>
            </a:r>
            <a:r>
              <a:rPr lang="en-GB" sz="2000" b="1" dirty="0">
                <a:solidFill>
                  <a:srgbClr val="FF0000"/>
                </a:solidFill>
              </a:rPr>
              <a:t>Next</a:t>
            </a:r>
            <a:r>
              <a:rPr lang="en-GB" sz="2000" dirty="0">
                <a:solidFill>
                  <a:srgbClr val="FF0000"/>
                </a:solidFill>
              </a:rPr>
              <a:t>, </a:t>
            </a:r>
            <a:r>
              <a:rPr lang="en-GB" sz="2000" dirty="0">
                <a:solidFill>
                  <a:schemeClr val="tx1"/>
                </a:solidFill>
              </a:rPr>
              <a:t>he carefully dug a small hole underneath the gooseberry bush and popped in the seeds. </a:t>
            </a:r>
            <a:r>
              <a:rPr lang="en-GB" sz="2000" b="1" dirty="0">
                <a:solidFill>
                  <a:srgbClr val="FF0000"/>
                </a:solidFill>
              </a:rPr>
              <a:t>Finally</a:t>
            </a:r>
            <a:r>
              <a:rPr lang="en-GB" sz="2000" dirty="0">
                <a:solidFill>
                  <a:srgbClr val="FF0000"/>
                </a:solidFill>
              </a:rPr>
              <a:t>, </a:t>
            </a:r>
            <a:r>
              <a:rPr lang="en-GB" sz="2000" dirty="0">
                <a:solidFill>
                  <a:schemeClr val="tx1"/>
                </a:solidFill>
              </a:rPr>
              <a:t>he covered them over with soft, damp soil and said the three magic words. Now all he had to do was wait!  That would be the hardest part!</a:t>
            </a:r>
          </a:p>
          <a:p>
            <a:pPr>
              <a:lnSpc>
                <a:spcPct val="150000"/>
              </a:lnSpc>
            </a:pPr>
            <a:endParaRPr lang="en-GB" sz="2400" u="sng" dirty="0">
              <a:solidFill>
                <a:srgbClr val="FF0000"/>
              </a:solidFill>
            </a:endParaRPr>
          </a:p>
        </p:txBody>
      </p:sp>
      <p:pic>
        <p:nvPicPr>
          <p:cNvPr id="9" name="Picture 4">
            <a:extLst>
              <a:ext uri="{FF2B5EF4-FFF2-40B4-BE49-F238E27FC236}">
                <a16:creationId xmlns:a16="http://schemas.microsoft.com/office/drawing/2014/main" id="{183461F2-C204-4AEF-AE31-3A9E3D10DED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8B746563-499D-49EF-BA2F-8CF93DA2AF36}"/>
              </a:ext>
            </a:extLst>
          </p:cNvPr>
          <p:cNvSpPr txBox="1"/>
          <p:nvPr/>
        </p:nvSpPr>
        <p:spPr>
          <a:xfrm>
            <a:off x="1584846" y="246243"/>
            <a:ext cx="5679952" cy="954107"/>
          </a:xfrm>
          <a:prstGeom prst="rect">
            <a:avLst/>
          </a:prstGeom>
          <a:noFill/>
        </p:spPr>
        <p:txBody>
          <a:bodyPr wrap="none" rtlCol="0">
            <a:spAutoFit/>
          </a:bodyPr>
          <a:lstStyle/>
          <a:p>
            <a:pPr algn="ctr"/>
            <a:r>
              <a:rPr lang="en-GB" sz="3600" dirty="0"/>
              <a:t>Sequential fronted adverbials</a:t>
            </a:r>
          </a:p>
          <a:p>
            <a:pPr algn="ctr"/>
            <a:r>
              <a:rPr lang="en-GB" sz="2000" dirty="0"/>
              <a:t>(adverbials of time)</a:t>
            </a:r>
          </a:p>
        </p:txBody>
      </p:sp>
      <p:pic>
        <p:nvPicPr>
          <p:cNvPr id="11" name="Picture 7">
            <a:extLst>
              <a:ext uri="{FF2B5EF4-FFF2-40B4-BE49-F238E27FC236}">
                <a16:creationId xmlns:a16="http://schemas.microsoft.com/office/drawing/2014/main" id="{A21FA5B8-75FB-4A40-AAF9-C9B89389E10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512" y="-14088"/>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5" name="Text Box 11"/>
          <p:cNvSpPr txBox="1">
            <a:spLocks noChangeArrowheads="1"/>
          </p:cNvSpPr>
          <p:nvPr/>
        </p:nvSpPr>
        <p:spPr bwMode="auto">
          <a:xfrm>
            <a:off x="119534" y="6305847"/>
            <a:ext cx="3672408" cy="461665"/>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400" b="1" dirty="0">
                <a:solidFill>
                  <a:srgbClr val="FF0000"/>
                </a:solidFill>
              </a:rPr>
              <a:t>When the alarm went off,</a:t>
            </a:r>
          </a:p>
        </p:txBody>
      </p:sp>
      <p:sp>
        <p:nvSpPr>
          <p:cNvPr id="31756" name="Text Box 12"/>
          <p:cNvSpPr txBox="1">
            <a:spLocks noChangeArrowheads="1"/>
          </p:cNvSpPr>
          <p:nvPr/>
        </p:nvSpPr>
        <p:spPr bwMode="auto">
          <a:xfrm>
            <a:off x="2308869" y="5796656"/>
            <a:ext cx="2911203" cy="461665"/>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400" b="1" dirty="0">
                <a:solidFill>
                  <a:srgbClr val="FF0000"/>
                </a:solidFill>
              </a:rPr>
              <a:t>Later that morning,</a:t>
            </a:r>
          </a:p>
        </p:txBody>
      </p:sp>
      <p:sp>
        <p:nvSpPr>
          <p:cNvPr id="31754" name="Text Box 10"/>
          <p:cNvSpPr txBox="1">
            <a:spLocks noChangeArrowheads="1"/>
          </p:cNvSpPr>
          <p:nvPr/>
        </p:nvSpPr>
        <p:spPr bwMode="auto">
          <a:xfrm>
            <a:off x="6804248" y="5705896"/>
            <a:ext cx="3041204" cy="461665"/>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400" b="1" dirty="0">
                <a:solidFill>
                  <a:srgbClr val="FF0000"/>
                </a:solidFill>
              </a:rPr>
              <a:t>At nine o’clock,</a:t>
            </a:r>
          </a:p>
        </p:txBody>
      </p:sp>
      <p:sp>
        <p:nvSpPr>
          <p:cNvPr id="31757" name="Text Box 13"/>
          <p:cNvSpPr txBox="1">
            <a:spLocks noChangeArrowheads="1"/>
          </p:cNvSpPr>
          <p:nvPr/>
        </p:nvSpPr>
        <p:spPr bwMode="auto">
          <a:xfrm>
            <a:off x="4817119" y="6258321"/>
            <a:ext cx="2592288" cy="461665"/>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400" b="1" dirty="0">
                <a:solidFill>
                  <a:srgbClr val="FF0000"/>
                </a:solidFill>
              </a:rPr>
              <a:t>A short while later,</a:t>
            </a:r>
          </a:p>
        </p:txBody>
      </p:sp>
      <p:sp>
        <p:nvSpPr>
          <p:cNvPr id="9" name="Rounded Rectangle 8">
            <a:extLst>
              <a:ext uri="{FF2B5EF4-FFF2-40B4-BE49-F238E27FC236}">
                <a16:creationId xmlns:a16="http://schemas.microsoft.com/office/drawing/2014/main" id="{A3FFC28F-B124-45F5-AE58-E3F44D3A8150}"/>
              </a:ext>
            </a:extLst>
          </p:cNvPr>
          <p:cNvSpPr/>
          <p:nvPr/>
        </p:nvSpPr>
        <p:spPr>
          <a:xfrm>
            <a:off x="827584" y="1268760"/>
            <a:ext cx="7272808" cy="848304"/>
          </a:xfrm>
          <a:prstGeom prst="roundRect">
            <a:avLst>
              <a:gd name="adj"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Put the </a:t>
            </a:r>
            <a:r>
              <a:rPr lang="en-GB" sz="2400" b="1" dirty="0">
                <a:solidFill>
                  <a:srgbClr val="FF0000"/>
                </a:solidFill>
              </a:rPr>
              <a:t>fronted adverbial </a:t>
            </a:r>
            <a:r>
              <a:rPr lang="en-GB" sz="2400" dirty="0">
                <a:solidFill>
                  <a:schemeClr val="tx1"/>
                </a:solidFill>
              </a:rPr>
              <a:t>phrases from the bottom of the page into the appropriate sentence. </a:t>
            </a:r>
          </a:p>
        </p:txBody>
      </p:sp>
      <p:sp>
        <p:nvSpPr>
          <p:cNvPr id="10" name="Rounded Rectangle 9">
            <a:extLst>
              <a:ext uri="{FF2B5EF4-FFF2-40B4-BE49-F238E27FC236}">
                <a16:creationId xmlns:a16="http://schemas.microsoft.com/office/drawing/2014/main" id="{A3FFC28F-B124-45F5-AE58-E3F44D3A8150}"/>
              </a:ext>
            </a:extLst>
          </p:cNvPr>
          <p:cNvSpPr/>
          <p:nvPr/>
        </p:nvSpPr>
        <p:spPr>
          <a:xfrm>
            <a:off x="179512" y="2276872"/>
            <a:ext cx="8712968" cy="1613618"/>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r>
              <a:rPr lang="en-GB" sz="2400" dirty="0">
                <a:solidFill>
                  <a:schemeClr val="tx1"/>
                </a:solidFill>
              </a:rPr>
              <a:t>                      , the children arrived at school all dressed in school uniforms.</a:t>
            </a:r>
          </a:p>
          <a:p>
            <a:r>
              <a:rPr lang="en-GB" sz="2400" dirty="0">
                <a:solidFill>
                  <a:schemeClr val="tx1"/>
                </a:solidFill>
              </a:rPr>
              <a:t>                              , they sang beautifully, and listened to the story in assembly.</a:t>
            </a:r>
            <a:endParaRPr lang="en-GB" sz="2200" dirty="0">
              <a:solidFill>
                <a:schemeClr val="tx1"/>
              </a:solidFill>
            </a:endParaRPr>
          </a:p>
          <a:p>
            <a:pPr>
              <a:lnSpc>
                <a:spcPct val="150000"/>
              </a:lnSpc>
            </a:pPr>
            <a:endParaRPr lang="en-GB" sz="2400" u="sng" dirty="0">
              <a:solidFill>
                <a:srgbClr val="FF0000"/>
              </a:solidFill>
            </a:endParaRPr>
          </a:p>
        </p:txBody>
      </p:sp>
      <p:sp>
        <p:nvSpPr>
          <p:cNvPr id="11" name="Rounded Rectangle 10">
            <a:extLst>
              <a:ext uri="{FF2B5EF4-FFF2-40B4-BE49-F238E27FC236}">
                <a16:creationId xmlns:a16="http://schemas.microsoft.com/office/drawing/2014/main" id="{A3FFC28F-B124-45F5-AE58-E3F44D3A8150}"/>
              </a:ext>
            </a:extLst>
          </p:cNvPr>
          <p:cNvSpPr/>
          <p:nvPr/>
        </p:nvSpPr>
        <p:spPr>
          <a:xfrm>
            <a:off x="179512" y="3997909"/>
            <a:ext cx="8712968" cy="1663339"/>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r>
              <a:rPr lang="en-GB" sz="2400" dirty="0">
                <a:solidFill>
                  <a:schemeClr val="tx1"/>
                </a:solidFill>
              </a:rPr>
              <a:t>                                        </a:t>
            </a:r>
          </a:p>
          <a:p>
            <a:r>
              <a:rPr lang="en-GB" sz="2400" dirty="0">
                <a:solidFill>
                  <a:schemeClr val="tx1"/>
                </a:solidFill>
              </a:rPr>
              <a:t>                                       , Luke got out of bed, stretched and dressed slowly.</a:t>
            </a:r>
          </a:p>
          <a:p>
            <a:r>
              <a:rPr lang="en-GB" sz="2400" dirty="0">
                <a:solidFill>
                  <a:schemeClr val="tx1"/>
                </a:solidFill>
              </a:rPr>
              <a:t>                             , he decided to wander downstairs to see what delicious things there might be for breakfast.</a:t>
            </a:r>
            <a:endParaRPr lang="en-GB" sz="2200" dirty="0">
              <a:solidFill>
                <a:schemeClr val="tx1"/>
              </a:solidFill>
            </a:endParaRPr>
          </a:p>
          <a:p>
            <a:pPr>
              <a:lnSpc>
                <a:spcPct val="150000"/>
              </a:lnSpc>
            </a:pPr>
            <a:endParaRPr lang="en-GB" sz="2400" u="sng" dirty="0">
              <a:solidFill>
                <a:srgbClr val="FF0000"/>
              </a:solidFill>
            </a:endParaRPr>
          </a:p>
        </p:txBody>
      </p:sp>
      <p:sp>
        <p:nvSpPr>
          <p:cNvPr id="13" name="Text Box 11"/>
          <p:cNvSpPr txBox="1">
            <a:spLocks noChangeArrowheads="1"/>
          </p:cNvSpPr>
          <p:nvPr/>
        </p:nvSpPr>
        <p:spPr bwMode="auto">
          <a:xfrm>
            <a:off x="179512" y="4181018"/>
            <a:ext cx="2952328" cy="400110"/>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When the alarm went off</a:t>
            </a:r>
          </a:p>
        </p:txBody>
      </p:sp>
      <p:sp>
        <p:nvSpPr>
          <p:cNvPr id="14" name="Text Box 13"/>
          <p:cNvSpPr txBox="1">
            <a:spLocks noChangeArrowheads="1"/>
          </p:cNvSpPr>
          <p:nvPr/>
        </p:nvSpPr>
        <p:spPr bwMode="auto">
          <a:xfrm>
            <a:off x="251520" y="4941168"/>
            <a:ext cx="2592288" cy="400110"/>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A short while later</a:t>
            </a:r>
          </a:p>
        </p:txBody>
      </p:sp>
      <p:sp>
        <p:nvSpPr>
          <p:cNvPr id="15" name="Text Box 10"/>
          <p:cNvSpPr txBox="1">
            <a:spLocks noChangeArrowheads="1"/>
          </p:cNvSpPr>
          <p:nvPr/>
        </p:nvSpPr>
        <p:spPr bwMode="auto">
          <a:xfrm>
            <a:off x="179512" y="2276872"/>
            <a:ext cx="3041204" cy="400110"/>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At nine o’clock</a:t>
            </a:r>
          </a:p>
        </p:txBody>
      </p:sp>
      <p:sp>
        <p:nvSpPr>
          <p:cNvPr id="16" name="Text Box 12"/>
          <p:cNvSpPr txBox="1">
            <a:spLocks noChangeArrowheads="1"/>
          </p:cNvSpPr>
          <p:nvPr/>
        </p:nvSpPr>
        <p:spPr bwMode="auto">
          <a:xfrm>
            <a:off x="251520" y="2996952"/>
            <a:ext cx="2911203" cy="400110"/>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Later that morning</a:t>
            </a:r>
          </a:p>
        </p:txBody>
      </p:sp>
      <p:cxnSp>
        <p:nvCxnSpPr>
          <p:cNvPr id="18" name="Straight Connector 17"/>
          <p:cNvCxnSpPr/>
          <p:nvPr/>
        </p:nvCxnSpPr>
        <p:spPr>
          <a:xfrm>
            <a:off x="251520" y="2636912"/>
            <a:ext cx="158417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23528" y="3356992"/>
            <a:ext cx="194421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251520" y="4509120"/>
            <a:ext cx="26642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23528" y="5301208"/>
            <a:ext cx="1944216" cy="0"/>
          </a:xfrm>
          <a:prstGeom prst="line">
            <a:avLst/>
          </a:prstGeom>
        </p:spPr>
        <p:style>
          <a:lnRef idx="1">
            <a:schemeClr val="accent1"/>
          </a:lnRef>
          <a:fillRef idx="0">
            <a:schemeClr val="accent1"/>
          </a:fillRef>
          <a:effectRef idx="0">
            <a:schemeClr val="accent1"/>
          </a:effectRef>
          <a:fontRef idx="minor">
            <a:schemeClr val="tx1"/>
          </a:fontRef>
        </p:style>
      </p:cxnSp>
      <p:pic>
        <p:nvPicPr>
          <p:cNvPr id="21" name="Picture 4">
            <a:extLst>
              <a:ext uri="{FF2B5EF4-FFF2-40B4-BE49-F238E27FC236}">
                <a16:creationId xmlns:a16="http://schemas.microsoft.com/office/drawing/2014/main" id="{22ED8290-BA5B-4408-98F5-F821891A140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TextBox 23">
            <a:extLst>
              <a:ext uri="{FF2B5EF4-FFF2-40B4-BE49-F238E27FC236}">
                <a16:creationId xmlns:a16="http://schemas.microsoft.com/office/drawing/2014/main" id="{6D9665EB-FFE0-4DE2-B886-710FA2F1E162}"/>
              </a:ext>
            </a:extLst>
          </p:cNvPr>
          <p:cNvSpPr txBox="1"/>
          <p:nvPr/>
        </p:nvSpPr>
        <p:spPr>
          <a:xfrm>
            <a:off x="3463278" y="246243"/>
            <a:ext cx="1923091" cy="646331"/>
          </a:xfrm>
          <a:prstGeom prst="rect">
            <a:avLst/>
          </a:prstGeom>
          <a:noFill/>
        </p:spPr>
        <p:txBody>
          <a:bodyPr wrap="none" rtlCol="0">
            <a:spAutoFit/>
          </a:bodyPr>
          <a:lstStyle/>
          <a:p>
            <a:pPr algn="ctr"/>
            <a:r>
              <a:rPr lang="en-GB" sz="3600" dirty="0"/>
              <a:t>Your turn</a:t>
            </a:r>
            <a:endParaRPr lang="en-GB" sz="2000" dirty="0"/>
          </a:p>
        </p:txBody>
      </p:sp>
      <p:pic>
        <p:nvPicPr>
          <p:cNvPr id="25" name="Picture 7">
            <a:extLst>
              <a:ext uri="{FF2B5EF4-FFF2-40B4-BE49-F238E27FC236}">
                <a16:creationId xmlns:a16="http://schemas.microsoft.com/office/drawing/2014/main" id="{FF2E6E46-E4BB-424E-8260-664438E22F3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14088"/>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wipe(down)">
                                      <p:cBhvr>
                                        <p:cTn id="7" dur="500"/>
                                        <p:tgtEl>
                                          <p:spTgt spid="15">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6">
                                            <p:txEl>
                                              <p:pRg st="0" end="0"/>
                                            </p:txEl>
                                          </p:spTgt>
                                        </p:tgtEl>
                                        <p:attrNameLst>
                                          <p:attrName>style.visibility</p:attrName>
                                        </p:attrNameLst>
                                      </p:cBhvr>
                                      <p:to>
                                        <p:strVal val="visible"/>
                                      </p:to>
                                    </p:set>
                                    <p:animEffect transition="in" filter="wipe(down)">
                                      <p:cBhvr>
                                        <p:cTn id="10" dur="500"/>
                                        <p:tgtEl>
                                          <p:spTgt spid="16">
                                            <p:txEl>
                                              <p:pRg st="0" end="0"/>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3">
                                            <p:txEl>
                                              <p:pRg st="0" end="0"/>
                                            </p:txEl>
                                          </p:spTgt>
                                        </p:tgtEl>
                                        <p:attrNameLst>
                                          <p:attrName>style.visibility</p:attrName>
                                        </p:attrNameLst>
                                      </p:cBhvr>
                                      <p:to>
                                        <p:strVal val="visible"/>
                                      </p:to>
                                    </p:set>
                                    <p:animEffect transition="in" filter="wipe(down)">
                                      <p:cBhvr>
                                        <p:cTn id="13" dur="500"/>
                                        <p:tgtEl>
                                          <p:spTgt spid="13">
                                            <p:txEl>
                                              <p:pRg st="0" end="0"/>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14">
                                            <p:txEl>
                                              <p:pRg st="0" end="0"/>
                                            </p:txEl>
                                          </p:spTgt>
                                        </p:tgtEl>
                                        <p:attrNameLst>
                                          <p:attrName>style.visibility</p:attrName>
                                        </p:attrNameLst>
                                      </p:cBhvr>
                                      <p:to>
                                        <p:strVal val="visible"/>
                                      </p:to>
                                    </p:set>
                                    <p:animEffect transition="in" filter="wipe(down)">
                                      <p:cBhvr>
                                        <p:cTn id="16"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4" grpId="0" build="p"/>
      <p:bldP spid="15" grpId="0" build="p"/>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A3FFC28F-B124-45F5-AE58-E3F44D3A8150}"/>
              </a:ext>
            </a:extLst>
          </p:cNvPr>
          <p:cNvSpPr/>
          <p:nvPr/>
        </p:nvSpPr>
        <p:spPr>
          <a:xfrm>
            <a:off x="179512" y="1502699"/>
            <a:ext cx="8784976" cy="5166661"/>
          </a:xfrm>
          <a:prstGeom prst="roundRect">
            <a:avLst>
              <a:gd name="adj" fmla="val 9755"/>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100" dirty="0">
                <a:solidFill>
                  <a:schemeClr val="tx1"/>
                </a:solidFill>
              </a:rPr>
              <a:t>On Thursday, our class went to a theme park for our school trip. We were all at school that day by 8:40a.m. and had all brought a packed lunch. Our teacher, Mrs Green, was leading the trip and Jane’s Mum, Hannah’s grandma, Mrs Short and my dad were coming too.   </a:t>
            </a:r>
          </a:p>
          <a:p>
            <a:endParaRPr lang="en-GB" sz="2100" dirty="0">
              <a:solidFill>
                <a:schemeClr val="tx1"/>
              </a:solidFill>
            </a:endParaRPr>
          </a:p>
          <a:p>
            <a:r>
              <a:rPr lang="en-GB" sz="2100" dirty="0">
                <a:solidFill>
                  <a:schemeClr val="tx1"/>
                </a:solidFill>
              </a:rPr>
              <a:t>To begin with, we set off up the motorway but we soon got stuck in a traffic jam. Our teacher thought it would be a good idea to sing songs to pass the time but I read my comics.</a:t>
            </a:r>
          </a:p>
          <a:p>
            <a:endParaRPr lang="en-GB" sz="2100" dirty="0">
              <a:solidFill>
                <a:schemeClr val="tx1"/>
              </a:solidFill>
            </a:endParaRPr>
          </a:p>
          <a:p>
            <a:r>
              <a:rPr lang="en-GB" sz="2100" dirty="0">
                <a:solidFill>
                  <a:schemeClr val="tx1"/>
                </a:solidFill>
              </a:rPr>
              <a:t>After two hours, we got to the park and we had to park the coach in the middle of a field and walk a long way to the entrance. When we finally arrived inside, we were allowed to go on the rides until lunch time. I was with Katie and David because we were all in my dad’s group. Firstly, we went on a ride called </a:t>
            </a:r>
            <a:r>
              <a:rPr lang="en-GB" sz="2100" i="1" dirty="0" err="1">
                <a:solidFill>
                  <a:schemeClr val="tx1"/>
                </a:solidFill>
              </a:rPr>
              <a:t>Thunderball</a:t>
            </a:r>
            <a:r>
              <a:rPr lang="en-GB" sz="2100" dirty="0">
                <a:solidFill>
                  <a:schemeClr val="tx1"/>
                </a:solidFill>
              </a:rPr>
              <a:t>.  That was really exciting! After that, we had to queue for ages to go on </a:t>
            </a:r>
            <a:r>
              <a:rPr lang="en-GB" sz="2100" i="1" dirty="0">
                <a:solidFill>
                  <a:schemeClr val="tx1"/>
                </a:solidFill>
              </a:rPr>
              <a:t>Rocket Flyer </a:t>
            </a:r>
            <a:r>
              <a:rPr lang="en-GB" sz="2100" dirty="0">
                <a:solidFill>
                  <a:schemeClr val="tx1"/>
                </a:solidFill>
              </a:rPr>
              <a:t>but it was definitely worth the wait. </a:t>
            </a:r>
          </a:p>
        </p:txBody>
      </p:sp>
      <p:sp>
        <p:nvSpPr>
          <p:cNvPr id="6" name="Rounded Rectangle 8">
            <a:extLst>
              <a:ext uri="{FF2B5EF4-FFF2-40B4-BE49-F238E27FC236}">
                <a16:creationId xmlns:a16="http://schemas.microsoft.com/office/drawing/2014/main" id="{121F2DEC-81F6-4C89-B65E-4BE8EAB2CBED}"/>
              </a:ext>
            </a:extLst>
          </p:cNvPr>
          <p:cNvSpPr/>
          <p:nvPr/>
        </p:nvSpPr>
        <p:spPr>
          <a:xfrm>
            <a:off x="827584" y="764704"/>
            <a:ext cx="7272808" cy="646331"/>
          </a:xfrm>
          <a:prstGeom prst="roundRect">
            <a:avLst>
              <a:gd name="adj"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Can you find the fronted adverbials? </a:t>
            </a:r>
          </a:p>
        </p:txBody>
      </p:sp>
      <p:pic>
        <p:nvPicPr>
          <p:cNvPr id="7" name="Picture 4">
            <a:extLst>
              <a:ext uri="{FF2B5EF4-FFF2-40B4-BE49-F238E27FC236}">
                <a16:creationId xmlns:a16="http://schemas.microsoft.com/office/drawing/2014/main" id="{CF089657-6A2E-4740-A272-5AD67CDCAA9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54366EE-2A42-420E-ABCD-FA8372378FBE}"/>
              </a:ext>
            </a:extLst>
          </p:cNvPr>
          <p:cNvSpPr txBox="1"/>
          <p:nvPr/>
        </p:nvSpPr>
        <p:spPr>
          <a:xfrm>
            <a:off x="3463278" y="44624"/>
            <a:ext cx="1923091" cy="646331"/>
          </a:xfrm>
          <a:prstGeom prst="rect">
            <a:avLst/>
          </a:prstGeom>
          <a:noFill/>
        </p:spPr>
        <p:txBody>
          <a:bodyPr wrap="none" rtlCol="0">
            <a:spAutoFit/>
          </a:bodyPr>
          <a:lstStyle/>
          <a:p>
            <a:pPr algn="ctr"/>
            <a:r>
              <a:rPr lang="en-GB" sz="3600" dirty="0"/>
              <a:t>Your turn</a:t>
            </a:r>
            <a:endParaRPr lang="en-GB" sz="2000" dirty="0"/>
          </a:p>
        </p:txBody>
      </p:sp>
      <p:pic>
        <p:nvPicPr>
          <p:cNvPr id="9" name="Picture 7">
            <a:extLst>
              <a:ext uri="{FF2B5EF4-FFF2-40B4-BE49-F238E27FC236}">
                <a16:creationId xmlns:a16="http://schemas.microsoft.com/office/drawing/2014/main" id="{8F81BAC1-67D1-4EF9-97D7-FEB545C812B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14088"/>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a:extLst>
              <a:ext uri="{FF2B5EF4-FFF2-40B4-BE49-F238E27FC236}">
                <a16:creationId xmlns:a16="http://schemas.microsoft.com/office/drawing/2014/main" id="{98B01CB3-37CB-4499-9BEC-58156B8E1BF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56951"/>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A3FFC28F-B124-45F5-AE58-E3F44D3A8150}"/>
              </a:ext>
            </a:extLst>
          </p:cNvPr>
          <p:cNvSpPr/>
          <p:nvPr/>
        </p:nvSpPr>
        <p:spPr>
          <a:xfrm>
            <a:off x="179512" y="2060848"/>
            <a:ext cx="8784976" cy="3816424"/>
          </a:xfrm>
          <a:prstGeom prst="roundRect">
            <a:avLst>
              <a:gd name="adj" fmla="val 6436"/>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At lunchtime, we all met up and ate our packed lunches.  I had tuna sandwiches, crisps, a cake and a drink of orange.  We were all very hungry!  A short while later, we played some games organised by the adults.</a:t>
            </a:r>
          </a:p>
          <a:p>
            <a:endParaRPr lang="en-GB" sz="2400" dirty="0">
              <a:solidFill>
                <a:schemeClr val="tx1"/>
              </a:solidFill>
            </a:endParaRPr>
          </a:p>
          <a:p>
            <a:r>
              <a:rPr lang="en-GB" sz="2400" dirty="0">
                <a:solidFill>
                  <a:schemeClr val="tx1"/>
                </a:solidFill>
              </a:rPr>
              <a:t>Finally, it was time to get back on the coach and we set off back to school. Once again, we were stuck in a traffic jam and were late getting back. Mum was waiting for us and we were very tired but we’d had a really good time. I hope we go again next year!</a:t>
            </a:r>
          </a:p>
        </p:txBody>
      </p:sp>
      <p:sp>
        <p:nvSpPr>
          <p:cNvPr id="6" name="Rounded Rectangle 8">
            <a:extLst>
              <a:ext uri="{FF2B5EF4-FFF2-40B4-BE49-F238E27FC236}">
                <a16:creationId xmlns:a16="http://schemas.microsoft.com/office/drawing/2014/main" id="{121F2DEC-81F6-4C89-B65E-4BE8EAB2CBED}"/>
              </a:ext>
            </a:extLst>
          </p:cNvPr>
          <p:cNvSpPr/>
          <p:nvPr/>
        </p:nvSpPr>
        <p:spPr>
          <a:xfrm>
            <a:off x="827584" y="764704"/>
            <a:ext cx="7272808" cy="646331"/>
          </a:xfrm>
          <a:prstGeom prst="roundRect">
            <a:avLst>
              <a:gd name="adj"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Continued</a:t>
            </a:r>
          </a:p>
        </p:txBody>
      </p:sp>
      <p:pic>
        <p:nvPicPr>
          <p:cNvPr id="7" name="Picture 4">
            <a:extLst>
              <a:ext uri="{FF2B5EF4-FFF2-40B4-BE49-F238E27FC236}">
                <a16:creationId xmlns:a16="http://schemas.microsoft.com/office/drawing/2014/main" id="{CF089657-6A2E-4740-A272-5AD67CDCAA9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54366EE-2A42-420E-ABCD-FA8372378FBE}"/>
              </a:ext>
            </a:extLst>
          </p:cNvPr>
          <p:cNvSpPr txBox="1"/>
          <p:nvPr/>
        </p:nvSpPr>
        <p:spPr>
          <a:xfrm>
            <a:off x="3463278" y="44624"/>
            <a:ext cx="1923091" cy="646331"/>
          </a:xfrm>
          <a:prstGeom prst="rect">
            <a:avLst/>
          </a:prstGeom>
          <a:noFill/>
        </p:spPr>
        <p:txBody>
          <a:bodyPr wrap="none" rtlCol="0">
            <a:spAutoFit/>
          </a:bodyPr>
          <a:lstStyle/>
          <a:p>
            <a:pPr algn="ctr"/>
            <a:r>
              <a:rPr lang="en-GB" sz="3600" dirty="0"/>
              <a:t>Your turn</a:t>
            </a:r>
            <a:endParaRPr lang="en-GB" sz="2000" dirty="0"/>
          </a:p>
        </p:txBody>
      </p:sp>
      <p:pic>
        <p:nvPicPr>
          <p:cNvPr id="9" name="Picture 7">
            <a:extLst>
              <a:ext uri="{FF2B5EF4-FFF2-40B4-BE49-F238E27FC236}">
                <a16:creationId xmlns:a16="http://schemas.microsoft.com/office/drawing/2014/main" id="{8F81BAC1-67D1-4EF9-97D7-FEB545C812B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14088"/>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86620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971600" y="793453"/>
            <a:ext cx="7056784" cy="1195387"/>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Match the adverbs at the bottom of the page to the beginning of these sentences to create </a:t>
            </a:r>
            <a:r>
              <a:rPr lang="en-GB" sz="2400" b="1" dirty="0">
                <a:solidFill>
                  <a:srgbClr val="FF0000"/>
                </a:solidFill>
              </a:rPr>
              <a:t>fronted adverbial sentences</a:t>
            </a:r>
            <a:r>
              <a:rPr lang="en-GB" sz="2400" dirty="0">
                <a:solidFill>
                  <a:schemeClr val="tx1"/>
                </a:solidFill>
              </a:rPr>
              <a:t>.</a:t>
            </a:r>
          </a:p>
        </p:txBody>
      </p:sp>
      <p:sp>
        <p:nvSpPr>
          <p:cNvPr id="7" name="Rounded Rectangle 6">
            <a:extLst>
              <a:ext uri="{FF2B5EF4-FFF2-40B4-BE49-F238E27FC236}">
                <a16:creationId xmlns:a16="http://schemas.microsoft.com/office/drawing/2014/main" id="{A3FFC28F-B124-45F5-AE58-E3F44D3A8150}"/>
              </a:ext>
            </a:extLst>
          </p:cNvPr>
          <p:cNvSpPr/>
          <p:nvPr/>
        </p:nvSpPr>
        <p:spPr>
          <a:xfrm>
            <a:off x="260065" y="6063722"/>
            <a:ext cx="7048239" cy="576064"/>
          </a:xfrm>
          <a:prstGeom prst="roundRect">
            <a:avLst>
              <a:gd name="adj"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Notice how they are always followed by a comma.</a:t>
            </a:r>
          </a:p>
        </p:txBody>
      </p:sp>
      <p:sp>
        <p:nvSpPr>
          <p:cNvPr id="8" name="Rounded Rectangle 7">
            <a:extLst>
              <a:ext uri="{FF2B5EF4-FFF2-40B4-BE49-F238E27FC236}">
                <a16:creationId xmlns:a16="http://schemas.microsoft.com/office/drawing/2014/main" id="{6B1CBED8-13D2-48F7-A68C-132FB641732E}"/>
              </a:ext>
            </a:extLst>
          </p:cNvPr>
          <p:cNvSpPr/>
          <p:nvPr/>
        </p:nvSpPr>
        <p:spPr>
          <a:xfrm>
            <a:off x="285578" y="2144657"/>
            <a:ext cx="8640960" cy="3168352"/>
          </a:xfrm>
          <a:prstGeom prst="roundRect">
            <a:avLst>
              <a:gd name="adj" fmla="val 7904"/>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Ahmed wanted to make his mum a nice cup of tea as she was really tired after a hard day at work.</a:t>
            </a:r>
          </a:p>
          <a:p>
            <a:r>
              <a:rPr lang="en-GB" sz="2400" dirty="0">
                <a:solidFill>
                  <a:schemeClr val="tx1"/>
                </a:solidFill>
              </a:rPr>
              <a:t>.......... he put some water into the kettle and switched it on to boil.</a:t>
            </a:r>
          </a:p>
          <a:p>
            <a:r>
              <a:rPr lang="en-GB" sz="2400" dirty="0">
                <a:solidFill>
                  <a:schemeClr val="tx1"/>
                </a:solidFill>
              </a:rPr>
              <a:t>.......... he popped a tea bag into the cup with some milk and sugar.</a:t>
            </a:r>
          </a:p>
          <a:p>
            <a:r>
              <a:rPr lang="en-GB" sz="2400" dirty="0">
                <a:solidFill>
                  <a:schemeClr val="tx1"/>
                </a:solidFill>
              </a:rPr>
              <a:t>.......... he poured in the boiling water carefully and stirred it all together but remembered to take out the tea bag before he gave it to her. She really enjoyed it!</a:t>
            </a:r>
          </a:p>
        </p:txBody>
      </p:sp>
      <p:sp>
        <p:nvSpPr>
          <p:cNvPr id="9" name="TextBox 8"/>
          <p:cNvSpPr txBox="1"/>
          <p:nvPr/>
        </p:nvSpPr>
        <p:spPr>
          <a:xfrm>
            <a:off x="339725" y="5373216"/>
            <a:ext cx="7295972" cy="646331"/>
          </a:xfrm>
          <a:prstGeom prst="rect">
            <a:avLst/>
          </a:prstGeom>
          <a:noFill/>
        </p:spPr>
        <p:txBody>
          <a:bodyPr wrap="none" rtlCol="0">
            <a:spAutoFit/>
          </a:bodyPr>
          <a:lstStyle/>
          <a:p>
            <a:r>
              <a:rPr lang="en-GB" sz="3600" b="1" dirty="0">
                <a:solidFill>
                  <a:srgbClr val="FF0000"/>
                </a:solidFill>
              </a:rPr>
              <a:t>Next,    		 Finally,    	Firstly    </a:t>
            </a:r>
          </a:p>
        </p:txBody>
      </p:sp>
      <p:pic>
        <p:nvPicPr>
          <p:cNvPr id="4100" name="Picture 4" descr="C:\Users\User\AppData\Local\Microsoft\Windows\Temporary Internet Files\Content.IE5\UWIW7QEH\120px-Applications-ristretto.svg[1].png"/>
          <p:cNvPicPr>
            <a:picLocks noChangeAspect="1" noChangeArrowheads="1"/>
          </p:cNvPicPr>
          <p:nvPr/>
        </p:nvPicPr>
        <p:blipFill>
          <a:blip r:embed="rId2" cstate="print"/>
          <a:srcRect/>
          <a:stretch>
            <a:fillRect/>
          </a:stretch>
        </p:blipFill>
        <p:spPr bwMode="auto">
          <a:xfrm>
            <a:off x="7083735" y="5057800"/>
            <a:ext cx="1800200" cy="1800200"/>
          </a:xfrm>
          <a:prstGeom prst="rect">
            <a:avLst/>
          </a:prstGeom>
          <a:noFill/>
        </p:spPr>
      </p:pic>
      <p:pic>
        <p:nvPicPr>
          <p:cNvPr id="11" name="Picture 4">
            <a:extLst>
              <a:ext uri="{FF2B5EF4-FFF2-40B4-BE49-F238E27FC236}">
                <a16:creationId xmlns:a16="http://schemas.microsoft.com/office/drawing/2014/main" id="{3E0FF122-FA23-40C1-ADFD-A52530D6DAC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5599D12E-62D3-4A99-BB7D-2BA6B4774833}"/>
              </a:ext>
            </a:extLst>
          </p:cNvPr>
          <p:cNvSpPr txBox="1"/>
          <p:nvPr/>
        </p:nvSpPr>
        <p:spPr>
          <a:xfrm>
            <a:off x="3463278" y="44624"/>
            <a:ext cx="1923091" cy="646331"/>
          </a:xfrm>
          <a:prstGeom prst="rect">
            <a:avLst/>
          </a:prstGeom>
          <a:noFill/>
        </p:spPr>
        <p:txBody>
          <a:bodyPr wrap="none" rtlCol="0">
            <a:spAutoFit/>
          </a:bodyPr>
          <a:lstStyle/>
          <a:p>
            <a:pPr algn="ctr"/>
            <a:r>
              <a:rPr lang="en-GB" sz="3600" dirty="0"/>
              <a:t>Your turn</a:t>
            </a:r>
            <a:endParaRPr lang="en-GB" sz="2000" dirty="0"/>
          </a:p>
        </p:txBody>
      </p:sp>
      <p:pic>
        <p:nvPicPr>
          <p:cNvPr id="13" name="Picture 7">
            <a:extLst>
              <a:ext uri="{FF2B5EF4-FFF2-40B4-BE49-F238E27FC236}">
                <a16:creationId xmlns:a16="http://schemas.microsoft.com/office/drawing/2014/main" id="{B0A541E8-F801-4CE3-A765-403952F20AB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512" y="-56951"/>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a:extLst>
              <a:ext uri="{FF2B5EF4-FFF2-40B4-BE49-F238E27FC236}">
                <a16:creationId xmlns:a16="http://schemas.microsoft.com/office/drawing/2014/main" id="{A3FFC28F-B124-45F5-AE58-E3F44D3A8150}"/>
              </a:ext>
            </a:extLst>
          </p:cNvPr>
          <p:cNvSpPr/>
          <p:nvPr/>
        </p:nvSpPr>
        <p:spPr>
          <a:xfrm>
            <a:off x="107504" y="2203929"/>
            <a:ext cx="8712968" cy="454220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u="sng" dirty="0">
              <a:solidFill>
                <a:schemeClr val="tx1"/>
              </a:solidFill>
            </a:endParaRPr>
          </a:p>
          <a:p>
            <a:r>
              <a:rPr lang="en-GB" sz="2000" dirty="0">
                <a:solidFill>
                  <a:schemeClr val="tx1"/>
                </a:solidFill>
              </a:rPr>
              <a:t>.....................the whole of our school dressed in red for Comic Relief Day. Even the teachers dressed up in red and we all brought 50p for comic relief to help the children in Africa.</a:t>
            </a:r>
          </a:p>
          <a:p>
            <a:r>
              <a:rPr lang="en-GB" sz="2000" dirty="0">
                <a:solidFill>
                  <a:schemeClr val="tx1"/>
                </a:solidFill>
              </a:rPr>
              <a:t>..........................people cane into our school and put their 50p pieces into a box in their classroom. Some children had dyed their hair red and others had painted their faces. Our classroom was fantastic. </a:t>
            </a:r>
          </a:p>
          <a:p>
            <a:r>
              <a:rPr lang="en-GB" sz="2000" dirty="0">
                <a:solidFill>
                  <a:schemeClr val="tx1"/>
                </a:solidFill>
              </a:rPr>
              <a:t>...................... our dinner ladies also came dresses in red and the dining hall was very bright and cheerful. After that, we all played out in the playground and looked like red ants running about.  </a:t>
            </a:r>
          </a:p>
          <a:p>
            <a:r>
              <a:rPr lang="en-GB" sz="2000" dirty="0">
                <a:solidFill>
                  <a:schemeClr val="tx1"/>
                </a:solidFill>
              </a:rPr>
              <a:t>....................................we went into our school assembly and we all looked like a sea of red water. The younger children had fantastic red hats with red noses on the top and our head teacher gasped.  </a:t>
            </a:r>
          </a:p>
          <a:p>
            <a:r>
              <a:rPr lang="en-GB" sz="2000" dirty="0">
                <a:solidFill>
                  <a:schemeClr val="tx1"/>
                </a:solidFill>
              </a:rPr>
              <a:t>....................... Many of us still had red hair and faces because the dye did not wash out very easily but it was worth it!   </a:t>
            </a:r>
          </a:p>
          <a:p>
            <a:r>
              <a:rPr lang="en-GB" sz="2400" dirty="0">
                <a:solidFill>
                  <a:schemeClr val="tx1"/>
                </a:solidFill>
              </a:rPr>
              <a:t> </a:t>
            </a:r>
          </a:p>
        </p:txBody>
      </p:sp>
      <p:sp>
        <p:nvSpPr>
          <p:cNvPr id="34827" name="Text Box 11"/>
          <p:cNvSpPr txBox="1">
            <a:spLocks noChangeArrowheads="1"/>
          </p:cNvSpPr>
          <p:nvPr/>
        </p:nvSpPr>
        <p:spPr bwMode="auto">
          <a:xfrm>
            <a:off x="323528" y="4941168"/>
            <a:ext cx="2700808" cy="400110"/>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At the end of the day,</a:t>
            </a:r>
          </a:p>
        </p:txBody>
      </p:sp>
      <p:sp>
        <p:nvSpPr>
          <p:cNvPr id="34830" name="Text Box 14"/>
          <p:cNvSpPr txBox="1">
            <a:spLocks noChangeArrowheads="1"/>
          </p:cNvSpPr>
          <p:nvPr/>
        </p:nvSpPr>
        <p:spPr bwMode="auto">
          <a:xfrm>
            <a:off x="323528" y="2204864"/>
            <a:ext cx="1440160" cy="400110"/>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Last Friday,</a:t>
            </a:r>
          </a:p>
        </p:txBody>
      </p:sp>
      <p:sp>
        <p:nvSpPr>
          <p:cNvPr id="34829" name="Text Box 13"/>
          <p:cNvSpPr txBox="1">
            <a:spLocks noChangeArrowheads="1"/>
          </p:cNvSpPr>
          <p:nvPr/>
        </p:nvSpPr>
        <p:spPr bwMode="auto">
          <a:xfrm>
            <a:off x="323528" y="3140968"/>
            <a:ext cx="1836712" cy="400110"/>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In the morning,</a:t>
            </a:r>
          </a:p>
        </p:txBody>
      </p:sp>
      <p:sp>
        <p:nvSpPr>
          <p:cNvPr id="34826" name="Text Box 10"/>
          <p:cNvSpPr txBox="1">
            <a:spLocks noChangeArrowheads="1"/>
          </p:cNvSpPr>
          <p:nvPr/>
        </p:nvSpPr>
        <p:spPr bwMode="auto">
          <a:xfrm>
            <a:off x="323528" y="4037002"/>
            <a:ext cx="1800200" cy="400110"/>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At lunchtime,</a:t>
            </a:r>
          </a:p>
        </p:txBody>
      </p:sp>
      <p:sp>
        <p:nvSpPr>
          <p:cNvPr id="34828" name="Text Box 12"/>
          <p:cNvSpPr txBox="1">
            <a:spLocks noChangeArrowheads="1"/>
          </p:cNvSpPr>
          <p:nvPr/>
        </p:nvSpPr>
        <p:spPr bwMode="auto">
          <a:xfrm>
            <a:off x="395536" y="5877272"/>
            <a:ext cx="1728192" cy="400110"/>
          </a:xfrm>
          <a:prstGeom prst="rect">
            <a:avLst/>
          </a:prstGeom>
          <a:no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The next day,</a:t>
            </a:r>
          </a:p>
        </p:txBody>
      </p:sp>
      <p:sp>
        <p:nvSpPr>
          <p:cNvPr id="10" name="Rounded Rectangle 9">
            <a:extLst>
              <a:ext uri="{FF2B5EF4-FFF2-40B4-BE49-F238E27FC236}">
                <a16:creationId xmlns:a16="http://schemas.microsoft.com/office/drawing/2014/main" id="{6B1CBED8-13D2-48F7-A68C-132FB641732E}"/>
              </a:ext>
            </a:extLst>
          </p:cNvPr>
          <p:cNvSpPr/>
          <p:nvPr/>
        </p:nvSpPr>
        <p:spPr>
          <a:xfrm>
            <a:off x="827584" y="1376304"/>
            <a:ext cx="7419478" cy="720080"/>
          </a:xfrm>
          <a:prstGeom prst="roundRect">
            <a:avLst>
              <a:gd name="adj" fmla="val 18645"/>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  At lunchtime,                In the morning              At the end of the day,                 The next day,                     Last Friday,                                                           </a:t>
            </a:r>
            <a:endParaRPr lang="en-GB" sz="2000" b="1" u="sng" dirty="0">
              <a:solidFill>
                <a:schemeClr val="tx1"/>
              </a:solidFill>
            </a:endParaRPr>
          </a:p>
        </p:txBody>
      </p:sp>
      <p:sp>
        <p:nvSpPr>
          <p:cNvPr id="17" name="Rounded Rectangle 8">
            <a:extLst>
              <a:ext uri="{FF2B5EF4-FFF2-40B4-BE49-F238E27FC236}">
                <a16:creationId xmlns:a16="http://schemas.microsoft.com/office/drawing/2014/main" id="{D7BB55C6-0013-4A9D-9A67-43C301B5696F}"/>
              </a:ext>
            </a:extLst>
          </p:cNvPr>
          <p:cNvSpPr/>
          <p:nvPr/>
        </p:nvSpPr>
        <p:spPr>
          <a:xfrm>
            <a:off x="827584" y="762963"/>
            <a:ext cx="7272808" cy="505797"/>
          </a:xfrm>
          <a:prstGeom prst="roundRect">
            <a:avLst>
              <a:gd name="adj"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Move the phrases below into the most appropriate place. </a:t>
            </a:r>
          </a:p>
        </p:txBody>
      </p:sp>
      <p:pic>
        <p:nvPicPr>
          <p:cNvPr id="18" name="Picture 4">
            <a:extLst>
              <a:ext uri="{FF2B5EF4-FFF2-40B4-BE49-F238E27FC236}">
                <a16:creationId xmlns:a16="http://schemas.microsoft.com/office/drawing/2014/main" id="{2C6F0893-A5F5-4C9C-9BDE-23585C6C791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a:extLst>
              <a:ext uri="{FF2B5EF4-FFF2-40B4-BE49-F238E27FC236}">
                <a16:creationId xmlns:a16="http://schemas.microsoft.com/office/drawing/2014/main" id="{AA8711DF-1055-4D12-8721-4FAC5AC558B5}"/>
              </a:ext>
            </a:extLst>
          </p:cNvPr>
          <p:cNvSpPr txBox="1"/>
          <p:nvPr/>
        </p:nvSpPr>
        <p:spPr>
          <a:xfrm>
            <a:off x="3463278" y="44624"/>
            <a:ext cx="1923091" cy="646331"/>
          </a:xfrm>
          <a:prstGeom prst="rect">
            <a:avLst/>
          </a:prstGeom>
          <a:noFill/>
        </p:spPr>
        <p:txBody>
          <a:bodyPr wrap="none" rtlCol="0">
            <a:spAutoFit/>
          </a:bodyPr>
          <a:lstStyle/>
          <a:p>
            <a:pPr algn="ctr"/>
            <a:r>
              <a:rPr lang="en-GB" sz="3600" dirty="0"/>
              <a:t>Your turn</a:t>
            </a:r>
            <a:endParaRPr lang="en-GB" sz="2000" dirty="0"/>
          </a:p>
        </p:txBody>
      </p:sp>
      <p:pic>
        <p:nvPicPr>
          <p:cNvPr id="20" name="Picture 7">
            <a:extLst>
              <a:ext uri="{FF2B5EF4-FFF2-40B4-BE49-F238E27FC236}">
                <a16:creationId xmlns:a16="http://schemas.microsoft.com/office/drawing/2014/main" id="{43C8CE77-5C32-4120-9C4A-19F7D10C7D0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56951"/>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4830">
                                            <p:txEl>
                                              <p:pRg st="0" end="0"/>
                                            </p:txEl>
                                          </p:spTgt>
                                        </p:tgtEl>
                                        <p:attrNameLst>
                                          <p:attrName>style.visibility</p:attrName>
                                        </p:attrNameLst>
                                      </p:cBhvr>
                                      <p:to>
                                        <p:strVal val="visible"/>
                                      </p:to>
                                    </p:set>
                                    <p:anim calcmode="lin" valueType="num">
                                      <p:cBhvr additive="base">
                                        <p:cTn id="7" dur="500" fill="hold"/>
                                        <p:tgtEl>
                                          <p:spTgt spid="3483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30">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4829"/>
                                        </p:tgtEl>
                                        <p:attrNameLst>
                                          <p:attrName>style.visibility</p:attrName>
                                        </p:attrNameLst>
                                      </p:cBhvr>
                                      <p:to>
                                        <p:strVal val="visible"/>
                                      </p:to>
                                    </p:set>
                                    <p:anim calcmode="lin" valueType="num">
                                      <p:cBhvr additive="base">
                                        <p:cTn id="13" dur="500" fill="hold"/>
                                        <p:tgtEl>
                                          <p:spTgt spid="34829"/>
                                        </p:tgtEl>
                                        <p:attrNameLst>
                                          <p:attrName>ppt_x</p:attrName>
                                        </p:attrNameLst>
                                      </p:cBhvr>
                                      <p:tavLst>
                                        <p:tav tm="0">
                                          <p:val>
                                            <p:strVal val="#ppt_x"/>
                                          </p:val>
                                        </p:tav>
                                        <p:tav tm="100000">
                                          <p:val>
                                            <p:strVal val="#ppt_x"/>
                                          </p:val>
                                        </p:tav>
                                      </p:tavLst>
                                    </p:anim>
                                    <p:anim calcmode="lin" valueType="num">
                                      <p:cBhvr additive="base">
                                        <p:cTn id="14" dur="500" fill="hold"/>
                                        <p:tgtEl>
                                          <p:spTgt spid="34829"/>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4826"/>
                                        </p:tgtEl>
                                        <p:attrNameLst>
                                          <p:attrName>style.visibility</p:attrName>
                                        </p:attrNameLst>
                                      </p:cBhvr>
                                      <p:to>
                                        <p:strVal val="visible"/>
                                      </p:to>
                                    </p:set>
                                    <p:anim calcmode="lin" valueType="num">
                                      <p:cBhvr additive="base">
                                        <p:cTn id="19" dur="500" fill="hold"/>
                                        <p:tgtEl>
                                          <p:spTgt spid="34826"/>
                                        </p:tgtEl>
                                        <p:attrNameLst>
                                          <p:attrName>ppt_x</p:attrName>
                                        </p:attrNameLst>
                                      </p:cBhvr>
                                      <p:tavLst>
                                        <p:tav tm="0">
                                          <p:val>
                                            <p:strVal val="#ppt_x"/>
                                          </p:val>
                                        </p:tav>
                                        <p:tav tm="100000">
                                          <p:val>
                                            <p:strVal val="#ppt_x"/>
                                          </p:val>
                                        </p:tav>
                                      </p:tavLst>
                                    </p:anim>
                                    <p:anim calcmode="lin" valueType="num">
                                      <p:cBhvr additive="base">
                                        <p:cTn id="20" dur="500" fill="hold"/>
                                        <p:tgtEl>
                                          <p:spTgt spid="34826"/>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4827"/>
                                        </p:tgtEl>
                                        <p:attrNameLst>
                                          <p:attrName>style.visibility</p:attrName>
                                        </p:attrNameLst>
                                      </p:cBhvr>
                                      <p:to>
                                        <p:strVal val="visible"/>
                                      </p:to>
                                    </p:set>
                                    <p:anim calcmode="lin" valueType="num">
                                      <p:cBhvr additive="base">
                                        <p:cTn id="25" dur="500" fill="hold"/>
                                        <p:tgtEl>
                                          <p:spTgt spid="34827"/>
                                        </p:tgtEl>
                                        <p:attrNameLst>
                                          <p:attrName>ppt_x</p:attrName>
                                        </p:attrNameLst>
                                      </p:cBhvr>
                                      <p:tavLst>
                                        <p:tav tm="0">
                                          <p:val>
                                            <p:strVal val="#ppt_x"/>
                                          </p:val>
                                        </p:tav>
                                        <p:tav tm="100000">
                                          <p:val>
                                            <p:strVal val="#ppt_x"/>
                                          </p:val>
                                        </p:tav>
                                      </p:tavLst>
                                    </p:anim>
                                    <p:anim calcmode="lin" valueType="num">
                                      <p:cBhvr additive="base">
                                        <p:cTn id="26" dur="500" fill="hold"/>
                                        <p:tgtEl>
                                          <p:spTgt spid="34827"/>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nodeType="clickEffect">
                                  <p:stCondLst>
                                    <p:cond delay="0"/>
                                  </p:stCondLst>
                                  <p:childTnLst>
                                    <p:set>
                                      <p:cBhvr>
                                        <p:cTn id="30" dur="1" fill="hold">
                                          <p:stCondLst>
                                            <p:cond delay="0"/>
                                          </p:stCondLst>
                                        </p:cTn>
                                        <p:tgtEl>
                                          <p:spTgt spid="34828">
                                            <p:txEl>
                                              <p:pRg st="0" end="0"/>
                                            </p:txEl>
                                          </p:spTgt>
                                        </p:tgtEl>
                                        <p:attrNameLst>
                                          <p:attrName>style.visibility</p:attrName>
                                        </p:attrNameLst>
                                      </p:cBhvr>
                                      <p:to>
                                        <p:strVal val="visible"/>
                                      </p:to>
                                    </p:set>
                                    <p:anim calcmode="lin" valueType="num">
                                      <p:cBhvr additive="base">
                                        <p:cTn id="31" dur="500" fill="hold"/>
                                        <p:tgtEl>
                                          <p:spTgt spid="3482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4828">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7" grpId="0"/>
      <p:bldP spid="34830" grpId="0" build="allAtOnce"/>
      <p:bldP spid="34829" grpId="0"/>
      <p:bldP spid="3482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971599" y="793453"/>
            <a:ext cx="7200801" cy="1195387"/>
          </a:xfrm>
          <a:prstGeom prst="roundRect">
            <a:avLst>
              <a:gd name="adj" fmla="val 16667"/>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dirty="0">
              <a:solidFill>
                <a:schemeClr val="tx1"/>
              </a:solidFill>
            </a:endParaRPr>
          </a:p>
          <a:p>
            <a:pPr algn="ctr"/>
            <a:r>
              <a:rPr lang="en-GB" sz="2200" dirty="0">
                <a:solidFill>
                  <a:schemeClr val="tx1"/>
                </a:solidFill>
              </a:rPr>
              <a:t>Add </a:t>
            </a:r>
            <a:r>
              <a:rPr lang="en-GB" sz="2200" b="1" dirty="0">
                <a:solidFill>
                  <a:srgbClr val="FF0000"/>
                </a:solidFill>
              </a:rPr>
              <a:t>fronted adverbials of time </a:t>
            </a:r>
            <a:r>
              <a:rPr lang="en-GB" sz="2200" dirty="0">
                <a:solidFill>
                  <a:schemeClr val="tx1"/>
                </a:solidFill>
              </a:rPr>
              <a:t>to the following sentences and re-write them. Don’t forget to put the </a:t>
            </a:r>
            <a:r>
              <a:rPr lang="en-GB" sz="2200" b="1" dirty="0">
                <a:solidFill>
                  <a:srgbClr val="FF0000"/>
                </a:solidFill>
              </a:rPr>
              <a:t>comma</a:t>
            </a:r>
            <a:r>
              <a:rPr lang="en-GB" sz="2200" dirty="0">
                <a:solidFill>
                  <a:schemeClr val="tx1"/>
                </a:solidFill>
              </a:rPr>
              <a:t> after the fronted adverbial or word!</a:t>
            </a:r>
          </a:p>
          <a:p>
            <a:pPr algn="ctr"/>
            <a:r>
              <a:rPr lang="en-GB" sz="2200" dirty="0">
                <a:solidFill>
                  <a:schemeClr val="tx1"/>
                </a:solidFill>
              </a:rPr>
              <a:t>  </a:t>
            </a:r>
          </a:p>
        </p:txBody>
      </p:sp>
      <p:sp>
        <p:nvSpPr>
          <p:cNvPr id="6" name="Rounded Rectangle 5">
            <a:extLst>
              <a:ext uri="{FF2B5EF4-FFF2-40B4-BE49-F238E27FC236}">
                <a16:creationId xmlns:a16="http://schemas.microsoft.com/office/drawing/2014/main" id="{A3FFC28F-B124-45F5-AE58-E3F44D3A8150}"/>
              </a:ext>
            </a:extLst>
          </p:cNvPr>
          <p:cNvSpPr/>
          <p:nvPr/>
        </p:nvSpPr>
        <p:spPr>
          <a:xfrm>
            <a:off x="215516" y="2099920"/>
            <a:ext cx="8712968" cy="4608512"/>
          </a:xfrm>
          <a:prstGeom prst="roundRect">
            <a:avLst>
              <a:gd name="adj" fmla="val 12399"/>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dirty="0">
              <a:solidFill>
                <a:schemeClr val="tx1"/>
              </a:solidFill>
            </a:endParaRPr>
          </a:p>
          <a:p>
            <a:r>
              <a:rPr lang="en-GB" sz="2000" dirty="0">
                <a:solidFill>
                  <a:schemeClr val="tx1"/>
                </a:solidFill>
              </a:rPr>
              <a:t>We arrived in  York just before lunchtime. My dad had a list of places he wanted us to visit so we quickly parked the car and set off into the centre.</a:t>
            </a:r>
          </a:p>
          <a:p>
            <a:endParaRPr lang="en-GB" sz="800" dirty="0">
              <a:solidFill>
                <a:schemeClr val="tx1"/>
              </a:solidFill>
            </a:endParaRPr>
          </a:p>
          <a:p>
            <a:r>
              <a:rPr lang="en-GB" sz="2000" dirty="0">
                <a:solidFill>
                  <a:schemeClr val="tx1"/>
                </a:solidFill>
              </a:rPr>
              <a:t>............ we went to visit York Minster. It was an amazing place and we enjoyed looking around.</a:t>
            </a:r>
          </a:p>
          <a:p>
            <a:endParaRPr lang="en-GB" sz="800" dirty="0">
              <a:solidFill>
                <a:schemeClr val="tx1"/>
              </a:solidFill>
            </a:endParaRPr>
          </a:p>
          <a:p>
            <a:r>
              <a:rPr lang="en-GB" sz="2000" dirty="0">
                <a:solidFill>
                  <a:schemeClr val="tx1"/>
                </a:solidFill>
              </a:rPr>
              <a:t>............ we decided to go into the park and have our lunch as it was quite warm and sunny. </a:t>
            </a:r>
          </a:p>
          <a:p>
            <a:endParaRPr lang="en-GB" sz="800" dirty="0">
              <a:solidFill>
                <a:schemeClr val="tx1"/>
              </a:solidFill>
            </a:endParaRPr>
          </a:p>
          <a:p>
            <a:r>
              <a:rPr lang="en-GB" sz="2000" dirty="0">
                <a:solidFill>
                  <a:schemeClr val="tx1"/>
                </a:solidFill>
              </a:rPr>
              <a:t>............. we found somewhere to sit but it started to rain so we had to run for cover under the trees.</a:t>
            </a:r>
          </a:p>
          <a:p>
            <a:endParaRPr lang="en-GB" sz="800" dirty="0">
              <a:solidFill>
                <a:schemeClr val="tx1"/>
              </a:solidFill>
            </a:endParaRPr>
          </a:p>
          <a:p>
            <a:r>
              <a:rPr lang="en-GB" sz="2000" dirty="0">
                <a:solidFill>
                  <a:schemeClr val="tx1"/>
                </a:solidFill>
              </a:rPr>
              <a:t>............. there was a boat trip planned along the river and then we visited the Transport Museum.</a:t>
            </a:r>
          </a:p>
          <a:p>
            <a:endParaRPr lang="en-GB" sz="800" dirty="0">
              <a:solidFill>
                <a:schemeClr val="tx1"/>
              </a:solidFill>
            </a:endParaRPr>
          </a:p>
          <a:p>
            <a:r>
              <a:rPr lang="en-GB" sz="2000" dirty="0">
                <a:solidFill>
                  <a:schemeClr val="tx1"/>
                </a:solidFill>
              </a:rPr>
              <a:t>............. it was time to leave so we piled into the car and set off for home.</a:t>
            </a:r>
          </a:p>
          <a:p>
            <a:r>
              <a:rPr lang="en-GB" sz="2000" dirty="0">
                <a:solidFill>
                  <a:schemeClr val="tx1"/>
                </a:solidFill>
              </a:rPr>
              <a:t>There was lots of traffic on the road home but I went to sleep.</a:t>
            </a:r>
          </a:p>
          <a:p>
            <a:endParaRPr lang="en-GB" sz="2400" dirty="0">
              <a:solidFill>
                <a:schemeClr val="tx1"/>
              </a:solidFill>
            </a:endParaRPr>
          </a:p>
        </p:txBody>
      </p:sp>
      <p:pic>
        <p:nvPicPr>
          <p:cNvPr id="8" name="Picture 4">
            <a:extLst>
              <a:ext uri="{FF2B5EF4-FFF2-40B4-BE49-F238E27FC236}">
                <a16:creationId xmlns:a16="http://schemas.microsoft.com/office/drawing/2014/main" id="{F1ADDA28-6175-4B52-8EFC-76B84C34D6A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64E61DA2-8BB6-4010-836B-4942FF993C3F}"/>
              </a:ext>
            </a:extLst>
          </p:cNvPr>
          <p:cNvSpPr txBox="1"/>
          <p:nvPr/>
        </p:nvSpPr>
        <p:spPr>
          <a:xfrm>
            <a:off x="3463278" y="44624"/>
            <a:ext cx="1923091" cy="646331"/>
          </a:xfrm>
          <a:prstGeom prst="rect">
            <a:avLst/>
          </a:prstGeom>
          <a:noFill/>
        </p:spPr>
        <p:txBody>
          <a:bodyPr wrap="none" rtlCol="0">
            <a:spAutoFit/>
          </a:bodyPr>
          <a:lstStyle/>
          <a:p>
            <a:pPr algn="ctr"/>
            <a:r>
              <a:rPr lang="en-GB" sz="3600" dirty="0"/>
              <a:t>Your turn</a:t>
            </a:r>
            <a:endParaRPr lang="en-GB" sz="2000" dirty="0"/>
          </a:p>
        </p:txBody>
      </p:sp>
      <p:pic>
        <p:nvPicPr>
          <p:cNvPr id="10" name="Picture 7">
            <a:extLst>
              <a:ext uri="{FF2B5EF4-FFF2-40B4-BE49-F238E27FC236}">
                <a16:creationId xmlns:a16="http://schemas.microsoft.com/office/drawing/2014/main" id="{F0ACA476-2F62-441E-B795-6D70CE362EE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56951"/>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6B1CBED8-13D2-48F7-A68C-132FB641732E}"/>
              </a:ext>
            </a:extLst>
          </p:cNvPr>
          <p:cNvSpPr/>
          <p:nvPr/>
        </p:nvSpPr>
        <p:spPr>
          <a:xfrm>
            <a:off x="251520" y="1443967"/>
            <a:ext cx="8640960" cy="1008112"/>
          </a:xfrm>
          <a:prstGeom prst="roundRect">
            <a:avLst>
              <a:gd name="adj" fmla="val 18645"/>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Now </a:t>
            </a:r>
            <a:r>
              <a:rPr lang="en-GB" sz="2400" b="1" dirty="0">
                <a:solidFill>
                  <a:schemeClr val="tx1"/>
                </a:solidFill>
              </a:rPr>
              <a:t>recount</a:t>
            </a:r>
            <a:r>
              <a:rPr lang="en-GB" sz="2400" dirty="0">
                <a:solidFill>
                  <a:schemeClr val="tx1"/>
                </a:solidFill>
              </a:rPr>
              <a:t> a school trip you enjoyed or a favourite holiday or a special day you spent with your family.  </a:t>
            </a:r>
            <a:endParaRPr lang="en-GB" sz="2400" u="sng" dirty="0">
              <a:solidFill>
                <a:schemeClr val="tx1"/>
              </a:solidFill>
            </a:endParaRPr>
          </a:p>
        </p:txBody>
      </p:sp>
      <p:sp>
        <p:nvSpPr>
          <p:cNvPr id="6" name="Rounded Rectangle 5">
            <a:extLst>
              <a:ext uri="{FF2B5EF4-FFF2-40B4-BE49-F238E27FC236}">
                <a16:creationId xmlns:a16="http://schemas.microsoft.com/office/drawing/2014/main" id="{A3FFC28F-B124-45F5-AE58-E3F44D3A8150}"/>
              </a:ext>
            </a:extLst>
          </p:cNvPr>
          <p:cNvSpPr/>
          <p:nvPr/>
        </p:nvSpPr>
        <p:spPr>
          <a:xfrm>
            <a:off x="251520" y="2620754"/>
            <a:ext cx="8640960" cy="880254"/>
          </a:xfrm>
          <a:prstGeom prst="roundRect">
            <a:avLst>
              <a:gd name="adj"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Use some of these </a:t>
            </a:r>
            <a:r>
              <a:rPr lang="en-GB" sz="2400" b="1" dirty="0">
                <a:solidFill>
                  <a:srgbClr val="FF0000"/>
                </a:solidFill>
              </a:rPr>
              <a:t>sequential</a:t>
            </a:r>
            <a:r>
              <a:rPr lang="en-GB" sz="2400" dirty="0">
                <a:solidFill>
                  <a:schemeClr val="tx1"/>
                </a:solidFill>
              </a:rPr>
              <a:t> </a:t>
            </a:r>
            <a:r>
              <a:rPr lang="en-GB" sz="2400" b="1" dirty="0">
                <a:solidFill>
                  <a:srgbClr val="FF0000"/>
                </a:solidFill>
              </a:rPr>
              <a:t>fronted adverbial</a:t>
            </a:r>
            <a:r>
              <a:rPr lang="en-GB" sz="2400" dirty="0">
                <a:solidFill>
                  <a:schemeClr val="tx1"/>
                </a:solidFill>
              </a:rPr>
              <a:t> words and phrases. </a:t>
            </a:r>
          </a:p>
        </p:txBody>
      </p:sp>
      <p:sp>
        <p:nvSpPr>
          <p:cNvPr id="7" name="Rounded Rectangle 6">
            <a:extLst>
              <a:ext uri="{FF2B5EF4-FFF2-40B4-BE49-F238E27FC236}">
                <a16:creationId xmlns:a16="http://schemas.microsoft.com/office/drawing/2014/main" id="{A3FFC28F-B124-45F5-AE58-E3F44D3A8150}"/>
              </a:ext>
            </a:extLst>
          </p:cNvPr>
          <p:cNvSpPr/>
          <p:nvPr/>
        </p:nvSpPr>
        <p:spPr>
          <a:xfrm>
            <a:off x="179512" y="3630894"/>
            <a:ext cx="8784976" cy="3038465"/>
          </a:xfrm>
          <a:prstGeom prst="roundRect">
            <a:avLst>
              <a:gd name="adj" fmla="val 2565"/>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sz="3200" dirty="0">
                <a:solidFill>
                  <a:schemeClr val="tx1"/>
                </a:solidFill>
              </a:rPr>
              <a:t>First of all,    Later that day,        To begin with,</a:t>
            </a:r>
          </a:p>
          <a:p>
            <a:pPr algn="ctr">
              <a:lnSpc>
                <a:spcPct val="150000"/>
              </a:lnSpc>
            </a:pPr>
            <a:r>
              <a:rPr lang="en-GB" sz="3200" dirty="0">
                <a:solidFill>
                  <a:schemeClr val="tx1"/>
                </a:solidFill>
              </a:rPr>
              <a:t>	      Finally,         Next,          At last,  </a:t>
            </a:r>
          </a:p>
          <a:p>
            <a:pPr algn="ctr">
              <a:lnSpc>
                <a:spcPct val="150000"/>
              </a:lnSpc>
            </a:pPr>
            <a:r>
              <a:rPr lang="en-GB" sz="3200" dirty="0">
                <a:solidFill>
                  <a:schemeClr val="tx1"/>
                </a:solidFill>
              </a:rPr>
              <a:t>Eventually,           After a while,      </a:t>
            </a:r>
          </a:p>
          <a:p>
            <a:pPr algn="ctr">
              <a:lnSpc>
                <a:spcPct val="150000"/>
              </a:lnSpc>
            </a:pPr>
            <a:r>
              <a:rPr lang="en-GB" sz="3200" dirty="0">
                <a:solidFill>
                  <a:schemeClr val="tx1"/>
                </a:solidFill>
              </a:rPr>
              <a:t>   A short while later,               Not long after, </a:t>
            </a:r>
          </a:p>
        </p:txBody>
      </p:sp>
      <p:pic>
        <p:nvPicPr>
          <p:cNvPr id="8" name="Picture 4">
            <a:extLst>
              <a:ext uri="{FF2B5EF4-FFF2-40B4-BE49-F238E27FC236}">
                <a16:creationId xmlns:a16="http://schemas.microsoft.com/office/drawing/2014/main" id="{B4102B1B-E2C4-4DC1-A1D8-D2855D35BD9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A384EE4F-3C56-4E0F-9D14-6BEFF2259908}"/>
              </a:ext>
            </a:extLst>
          </p:cNvPr>
          <p:cNvSpPr txBox="1"/>
          <p:nvPr/>
        </p:nvSpPr>
        <p:spPr>
          <a:xfrm>
            <a:off x="3505453" y="334397"/>
            <a:ext cx="1923091" cy="646331"/>
          </a:xfrm>
          <a:prstGeom prst="rect">
            <a:avLst/>
          </a:prstGeom>
          <a:noFill/>
        </p:spPr>
        <p:txBody>
          <a:bodyPr wrap="none" rtlCol="0">
            <a:spAutoFit/>
          </a:bodyPr>
          <a:lstStyle/>
          <a:p>
            <a:pPr algn="ctr"/>
            <a:r>
              <a:rPr lang="en-GB" sz="3600" dirty="0"/>
              <a:t>Your turn</a:t>
            </a:r>
            <a:endParaRPr lang="en-GB" sz="2000" dirty="0"/>
          </a:p>
        </p:txBody>
      </p:sp>
      <p:pic>
        <p:nvPicPr>
          <p:cNvPr id="10" name="Picture 7">
            <a:extLst>
              <a:ext uri="{FF2B5EF4-FFF2-40B4-BE49-F238E27FC236}">
                <a16:creationId xmlns:a16="http://schemas.microsoft.com/office/drawing/2014/main" id="{FFD0A829-EAD4-4CDE-B41E-3CE9C5CF0B1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56951"/>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A3FFC28F-B124-45F5-AE58-E3F44D3A8150}"/>
              </a:ext>
            </a:extLst>
          </p:cNvPr>
          <p:cNvSpPr/>
          <p:nvPr/>
        </p:nvSpPr>
        <p:spPr>
          <a:xfrm>
            <a:off x="899592" y="2708920"/>
            <a:ext cx="3600400" cy="4032448"/>
          </a:xfrm>
          <a:prstGeom prst="roundRect">
            <a:avLst>
              <a:gd name="adj" fmla="val 12399"/>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GB" sz="2500" dirty="0">
                <a:solidFill>
                  <a:schemeClr val="tx1"/>
                </a:solidFill>
              </a:rPr>
              <a:t>Also,</a:t>
            </a:r>
          </a:p>
          <a:p>
            <a:pPr>
              <a:lnSpc>
                <a:spcPct val="150000"/>
              </a:lnSpc>
            </a:pPr>
            <a:r>
              <a:rPr lang="en-GB" sz="2500" dirty="0">
                <a:solidFill>
                  <a:schemeClr val="tx1"/>
                </a:solidFill>
              </a:rPr>
              <a:t>In addition, </a:t>
            </a:r>
          </a:p>
          <a:p>
            <a:pPr>
              <a:lnSpc>
                <a:spcPct val="150000"/>
              </a:lnSpc>
            </a:pPr>
            <a:r>
              <a:rPr lang="en-GB" sz="2500" dirty="0">
                <a:solidFill>
                  <a:schemeClr val="tx1"/>
                </a:solidFill>
              </a:rPr>
              <a:t>Additionally, </a:t>
            </a:r>
          </a:p>
          <a:p>
            <a:pPr>
              <a:lnSpc>
                <a:spcPct val="150000"/>
              </a:lnSpc>
            </a:pPr>
            <a:r>
              <a:rPr lang="en-GB" sz="2500" dirty="0">
                <a:solidFill>
                  <a:schemeClr val="tx1"/>
                </a:solidFill>
              </a:rPr>
              <a:t>Furthermore, </a:t>
            </a:r>
          </a:p>
          <a:p>
            <a:pPr>
              <a:lnSpc>
                <a:spcPct val="150000"/>
              </a:lnSpc>
            </a:pPr>
            <a:r>
              <a:rPr lang="en-GB" sz="2500" dirty="0">
                <a:solidFill>
                  <a:schemeClr val="tx1"/>
                </a:solidFill>
              </a:rPr>
              <a:t>Not only that, </a:t>
            </a:r>
          </a:p>
          <a:p>
            <a:pPr>
              <a:lnSpc>
                <a:spcPct val="150000"/>
              </a:lnSpc>
            </a:pPr>
            <a:r>
              <a:rPr lang="en-GB" sz="2500" dirty="0">
                <a:solidFill>
                  <a:schemeClr val="tx1"/>
                </a:solidFill>
              </a:rPr>
              <a:t>What is more, </a:t>
            </a:r>
          </a:p>
          <a:p>
            <a:pPr>
              <a:lnSpc>
                <a:spcPct val="150000"/>
              </a:lnSpc>
            </a:pPr>
            <a:r>
              <a:rPr lang="en-GB" sz="2500" dirty="0">
                <a:solidFill>
                  <a:schemeClr val="tx1"/>
                </a:solidFill>
              </a:rPr>
              <a:t>As well as this,</a:t>
            </a:r>
            <a:endParaRPr lang="en-GB" sz="2500" u="sng" dirty="0">
              <a:solidFill>
                <a:srgbClr val="FF0000"/>
              </a:solidFill>
            </a:endParaRPr>
          </a:p>
        </p:txBody>
      </p:sp>
      <p:sp>
        <p:nvSpPr>
          <p:cNvPr id="6" name="Rounded Rectangle 5">
            <a:extLst>
              <a:ext uri="{FF2B5EF4-FFF2-40B4-BE49-F238E27FC236}">
                <a16:creationId xmlns:a16="http://schemas.microsoft.com/office/drawing/2014/main" id="{A3FFC28F-B124-45F5-AE58-E3F44D3A8150}"/>
              </a:ext>
            </a:extLst>
          </p:cNvPr>
          <p:cNvSpPr/>
          <p:nvPr/>
        </p:nvSpPr>
        <p:spPr>
          <a:xfrm>
            <a:off x="4733628" y="3054459"/>
            <a:ext cx="3600400" cy="2900386"/>
          </a:xfrm>
          <a:prstGeom prst="roundRect">
            <a:avLst>
              <a:gd name="adj" fmla="val 16667"/>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rPr>
              <a:t>Again, a comma is placed after the fronted adverbial word or phrase.  </a:t>
            </a:r>
          </a:p>
        </p:txBody>
      </p:sp>
      <p:pic>
        <p:nvPicPr>
          <p:cNvPr id="7" name="Picture 4">
            <a:extLst>
              <a:ext uri="{FF2B5EF4-FFF2-40B4-BE49-F238E27FC236}">
                <a16:creationId xmlns:a16="http://schemas.microsoft.com/office/drawing/2014/main" id="{97A4AE35-98D7-424B-92DB-248289265DD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56473EC6-28DC-4D12-AD7A-CB2EDE9799BD}"/>
              </a:ext>
            </a:extLst>
          </p:cNvPr>
          <p:cNvSpPr txBox="1"/>
          <p:nvPr/>
        </p:nvSpPr>
        <p:spPr>
          <a:xfrm>
            <a:off x="1665837" y="368091"/>
            <a:ext cx="5631350" cy="646331"/>
          </a:xfrm>
          <a:prstGeom prst="rect">
            <a:avLst/>
          </a:prstGeom>
          <a:noFill/>
        </p:spPr>
        <p:txBody>
          <a:bodyPr wrap="none" rtlCol="0">
            <a:spAutoFit/>
          </a:bodyPr>
          <a:lstStyle/>
          <a:p>
            <a:pPr algn="ctr"/>
            <a:r>
              <a:rPr lang="en-GB" sz="3600" dirty="0"/>
              <a:t>Additional fronted adverbials</a:t>
            </a:r>
            <a:endParaRPr lang="en-GB" sz="2000" dirty="0"/>
          </a:p>
        </p:txBody>
      </p:sp>
      <p:pic>
        <p:nvPicPr>
          <p:cNvPr id="9" name="Picture 7">
            <a:extLst>
              <a:ext uri="{FF2B5EF4-FFF2-40B4-BE49-F238E27FC236}">
                <a16:creationId xmlns:a16="http://schemas.microsoft.com/office/drawing/2014/main" id="{68C7ED75-60EB-4DD8-87CF-9DE2B2D574C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ounded Rectangle 4">
            <a:extLst>
              <a:ext uri="{FF2B5EF4-FFF2-40B4-BE49-F238E27FC236}">
                <a16:creationId xmlns:a16="http://schemas.microsoft.com/office/drawing/2014/main" id="{346D6C86-6779-495F-822D-201B054F5109}"/>
              </a:ext>
            </a:extLst>
          </p:cNvPr>
          <p:cNvSpPr/>
          <p:nvPr/>
        </p:nvSpPr>
        <p:spPr>
          <a:xfrm>
            <a:off x="339725" y="1510437"/>
            <a:ext cx="8640960"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solidFill>
                <a:schemeClr val="tx1"/>
              </a:solidFill>
            </a:endParaRPr>
          </a:p>
          <a:p>
            <a:pPr algn="ctr"/>
            <a:r>
              <a:rPr lang="en-GB" sz="2800" b="1" dirty="0">
                <a:solidFill>
                  <a:srgbClr val="FF0000"/>
                </a:solidFill>
              </a:rPr>
              <a:t>Additional fronted adverbials organise</a:t>
            </a:r>
            <a:r>
              <a:rPr lang="en-GB" sz="2800" dirty="0">
                <a:solidFill>
                  <a:schemeClr val="tx1"/>
                </a:solidFill>
              </a:rPr>
              <a:t>, </a:t>
            </a:r>
            <a:r>
              <a:rPr lang="en-GB" sz="2800" b="1" dirty="0">
                <a:solidFill>
                  <a:srgbClr val="FF0000"/>
                </a:solidFill>
              </a:rPr>
              <a:t>add on </a:t>
            </a:r>
            <a:r>
              <a:rPr lang="en-GB" sz="2800" dirty="0">
                <a:solidFill>
                  <a:schemeClr val="tx1"/>
                </a:solidFill>
              </a:rPr>
              <a:t>and </a:t>
            </a:r>
            <a:r>
              <a:rPr lang="en-GB" sz="2800" b="1" dirty="0">
                <a:solidFill>
                  <a:srgbClr val="FF0000"/>
                </a:solidFill>
              </a:rPr>
              <a:t>list</a:t>
            </a:r>
            <a:r>
              <a:rPr lang="en-GB" sz="2800" dirty="0">
                <a:solidFill>
                  <a:schemeClr val="tx1"/>
                </a:solidFill>
              </a:rPr>
              <a:t> the information in a text. For example:-</a:t>
            </a:r>
          </a:p>
          <a:p>
            <a:pPr algn="ctr"/>
            <a:endParaRPr lang="en-GB" sz="2800" u="sng" dirty="0">
              <a:solidFill>
                <a:srgbClr val="FF0000"/>
              </a:solidFill>
            </a:endParaRPr>
          </a:p>
        </p:txBody>
      </p:sp>
      <p:pic>
        <p:nvPicPr>
          <p:cNvPr id="11" name="Picture 2">
            <a:extLst>
              <a:ext uri="{FF2B5EF4-FFF2-40B4-BE49-F238E27FC236}">
                <a16:creationId xmlns:a16="http://schemas.microsoft.com/office/drawing/2014/main" id="{B4932BF7-60CF-47C8-974D-1155B7C10B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4697" y="5191337"/>
            <a:ext cx="2051838" cy="1245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39752" y="404664"/>
            <a:ext cx="5832648" cy="646331"/>
          </a:xfrm>
          <a:prstGeom prst="rect">
            <a:avLst/>
          </a:prstGeom>
          <a:noFill/>
        </p:spPr>
        <p:txBody>
          <a:bodyPr wrap="square" rtlCol="0">
            <a:spAutoFit/>
          </a:bodyPr>
          <a:lstStyle/>
          <a:p>
            <a:pPr algn="ctr"/>
            <a:r>
              <a:rPr lang="en-GB" sz="3600" dirty="0"/>
              <a:t>Additional fronted adverbials</a:t>
            </a:r>
          </a:p>
        </p:txBody>
      </p:sp>
      <p:sp>
        <p:nvSpPr>
          <p:cNvPr id="5" name="Rounded Rectangle 4">
            <a:extLst>
              <a:ext uri="{FF2B5EF4-FFF2-40B4-BE49-F238E27FC236}">
                <a16:creationId xmlns:a16="http://schemas.microsoft.com/office/drawing/2014/main" id="{A3FFC28F-B124-45F5-AE58-E3F44D3A8150}"/>
              </a:ext>
            </a:extLst>
          </p:cNvPr>
          <p:cNvSpPr/>
          <p:nvPr/>
        </p:nvSpPr>
        <p:spPr>
          <a:xfrm>
            <a:off x="251520" y="1441525"/>
            <a:ext cx="8640960" cy="1195387"/>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dirty="0">
              <a:solidFill>
                <a:schemeClr val="tx1"/>
              </a:solidFill>
            </a:endParaRPr>
          </a:p>
          <a:p>
            <a:pPr algn="ctr"/>
            <a:r>
              <a:rPr lang="en-GB" sz="2200" dirty="0">
                <a:solidFill>
                  <a:schemeClr val="tx1"/>
                </a:solidFill>
              </a:rPr>
              <a:t>We can use </a:t>
            </a:r>
            <a:r>
              <a:rPr lang="en-GB" sz="2200" b="1" dirty="0">
                <a:solidFill>
                  <a:srgbClr val="FF0000"/>
                </a:solidFill>
              </a:rPr>
              <a:t>additional fronted adverbials </a:t>
            </a:r>
            <a:r>
              <a:rPr lang="en-GB" sz="2200" dirty="0">
                <a:solidFill>
                  <a:schemeClr val="tx1"/>
                </a:solidFill>
              </a:rPr>
              <a:t>to add extra information for the reader. They help organise and list facts and information within a text, making it clearer to read and understand. For example:-</a:t>
            </a:r>
          </a:p>
          <a:p>
            <a:pPr algn="ctr">
              <a:lnSpc>
                <a:spcPct val="150000"/>
              </a:lnSpc>
            </a:pPr>
            <a:endParaRPr lang="en-GB" sz="2200" u="sng" dirty="0">
              <a:solidFill>
                <a:srgbClr val="FF0000"/>
              </a:solidFill>
            </a:endParaRPr>
          </a:p>
        </p:txBody>
      </p:sp>
      <p:sp>
        <p:nvSpPr>
          <p:cNvPr id="6" name="Rounded Rectangle 5">
            <a:extLst>
              <a:ext uri="{FF2B5EF4-FFF2-40B4-BE49-F238E27FC236}">
                <a16:creationId xmlns:a16="http://schemas.microsoft.com/office/drawing/2014/main" id="{6B1CBED8-13D2-48F7-A68C-132FB641732E}"/>
              </a:ext>
            </a:extLst>
          </p:cNvPr>
          <p:cNvSpPr/>
          <p:nvPr/>
        </p:nvSpPr>
        <p:spPr>
          <a:xfrm>
            <a:off x="251520" y="2780928"/>
            <a:ext cx="8640960" cy="3843908"/>
          </a:xfrm>
          <a:prstGeom prst="roundRect">
            <a:avLst>
              <a:gd name="adj" fmla="val 6633"/>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Joining the army is an exciting career for young men and women but training to be a soldier can also be hard work! A soldier needs to be very fit as they must be able to carry heavy weights when running and marching.</a:t>
            </a:r>
          </a:p>
          <a:p>
            <a:r>
              <a:rPr lang="en-GB" sz="2000" b="1" u="sng" dirty="0">
                <a:solidFill>
                  <a:srgbClr val="FF0000"/>
                </a:solidFill>
              </a:rPr>
              <a:t>Not only that</a:t>
            </a:r>
            <a:r>
              <a:rPr lang="en-GB" sz="2000" b="1" dirty="0">
                <a:solidFill>
                  <a:srgbClr val="FF0000"/>
                </a:solidFill>
              </a:rPr>
              <a:t>,</a:t>
            </a:r>
            <a:r>
              <a:rPr lang="en-GB" sz="2000" dirty="0">
                <a:solidFill>
                  <a:schemeClr val="tx1"/>
                </a:solidFill>
              </a:rPr>
              <a:t> a soldier will need to learn some special skills, such as how to obey orders and be good at working as part of a team. </a:t>
            </a:r>
            <a:r>
              <a:rPr lang="en-GB" sz="2000" b="1" u="sng" dirty="0">
                <a:solidFill>
                  <a:srgbClr val="FF0000"/>
                </a:solidFill>
              </a:rPr>
              <a:t>Furthermore</a:t>
            </a:r>
            <a:r>
              <a:rPr lang="en-GB" sz="2000" b="1" dirty="0">
                <a:solidFill>
                  <a:srgbClr val="FF0000"/>
                </a:solidFill>
              </a:rPr>
              <a:t>,</a:t>
            </a:r>
            <a:r>
              <a:rPr lang="en-GB" sz="2000" dirty="0">
                <a:solidFill>
                  <a:schemeClr val="tx1"/>
                </a:solidFill>
              </a:rPr>
              <a:t> they may have to work in very difficult places, such as snow or in high mountains, so they need to learn how to survive in the open air.  </a:t>
            </a:r>
            <a:r>
              <a:rPr lang="en-GB" sz="2000" b="1" u="sng" dirty="0">
                <a:solidFill>
                  <a:srgbClr val="FF0000"/>
                </a:solidFill>
              </a:rPr>
              <a:t>In addition to this</a:t>
            </a:r>
            <a:r>
              <a:rPr lang="en-GB" sz="2000" b="1" dirty="0">
                <a:solidFill>
                  <a:srgbClr val="FF0000"/>
                </a:solidFill>
              </a:rPr>
              <a:t>, </a:t>
            </a:r>
            <a:r>
              <a:rPr lang="en-GB" sz="2000" dirty="0">
                <a:solidFill>
                  <a:schemeClr val="tx1"/>
                </a:solidFill>
              </a:rPr>
              <a:t>they must know how to camouflage themselves so it is difficult for the enemy to see them.  </a:t>
            </a:r>
          </a:p>
          <a:p>
            <a:r>
              <a:rPr lang="en-GB" sz="2000" dirty="0">
                <a:solidFill>
                  <a:schemeClr val="tx1"/>
                </a:solidFill>
              </a:rPr>
              <a:t>Soldiers may also have to work in dangerous places. To keep themselves safe, they need to learn how to survive in the open air and how to use maps so they don’t get lost. </a:t>
            </a:r>
            <a:r>
              <a:rPr lang="en-GB" sz="2000" b="1" u="sng" dirty="0">
                <a:solidFill>
                  <a:srgbClr val="FF0000"/>
                </a:solidFill>
              </a:rPr>
              <a:t>Also</a:t>
            </a:r>
            <a:r>
              <a:rPr lang="en-GB" sz="2000" b="1" dirty="0">
                <a:solidFill>
                  <a:srgbClr val="FF0000"/>
                </a:solidFill>
              </a:rPr>
              <a:t>,</a:t>
            </a:r>
            <a:r>
              <a:rPr lang="en-GB" sz="2000" dirty="0">
                <a:solidFill>
                  <a:schemeClr val="tx1"/>
                </a:solidFill>
              </a:rPr>
              <a:t> learning basic first aid is very important to make sure they can help themselves and others if injured.  </a:t>
            </a:r>
          </a:p>
        </p:txBody>
      </p:sp>
      <p:pic>
        <p:nvPicPr>
          <p:cNvPr id="8" name="Picture 4">
            <a:extLst>
              <a:ext uri="{FF2B5EF4-FFF2-40B4-BE49-F238E27FC236}">
                <a16:creationId xmlns:a16="http://schemas.microsoft.com/office/drawing/2014/main" id="{40D9AC2D-F27A-40C5-BD34-B6D8E47B47F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a:extLst>
              <a:ext uri="{FF2B5EF4-FFF2-40B4-BE49-F238E27FC236}">
                <a16:creationId xmlns:a16="http://schemas.microsoft.com/office/drawing/2014/main" id="{43681B39-ED9B-4726-9123-AA4FCB2C135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EA3943A9-118B-49E4-9E2E-4C3DAB55DA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1600" y="173466"/>
            <a:ext cx="1459450" cy="123931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6B1CBED8-13D2-48F7-A68C-132FB641732E}"/>
              </a:ext>
            </a:extLst>
          </p:cNvPr>
          <p:cNvSpPr/>
          <p:nvPr/>
        </p:nvSpPr>
        <p:spPr>
          <a:xfrm>
            <a:off x="611561" y="1142540"/>
            <a:ext cx="8064895" cy="5240846"/>
          </a:xfrm>
          <a:prstGeom prst="roundRect">
            <a:avLst>
              <a:gd name="adj" fmla="val 11205"/>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900" dirty="0">
              <a:solidFill>
                <a:schemeClr val="tx1"/>
              </a:solidFill>
            </a:endParaRPr>
          </a:p>
          <a:p>
            <a:r>
              <a:rPr lang="en-GB" sz="1900" dirty="0">
                <a:solidFill>
                  <a:schemeClr val="tx1"/>
                </a:solidFill>
              </a:rPr>
              <a:t>Fronted adverbials are words and phrases that help connect the ideas of one sentence with another. Used to connect sentences, they help to give the paragraph a united style. Used between paragraphs, they help the whole piece of writing to flow.</a:t>
            </a:r>
          </a:p>
          <a:p>
            <a:endParaRPr lang="en-GB" sz="1900" dirty="0">
              <a:solidFill>
                <a:schemeClr val="tx1"/>
              </a:solidFill>
            </a:endParaRPr>
          </a:p>
          <a:p>
            <a:r>
              <a:rPr lang="en-GB" sz="1900" dirty="0">
                <a:solidFill>
                  <a:schemeClr val="tx1"/>
                </a:solidFill>
              </a:rPr>
              <a:t>Previously, to simplify learning, all of these words and phrases have been grouped in </a:t>
            </a:r>
            <a:r>
              <a:rPr lang="en-GB" sz="1900" dirty="0" err="1">
                <a:solidFill>
                  <a:schemeClr val="tx1"/>
                </a:solidFill>
              </a:rPr>
              <a:t>PiXL</a:t>
            </a:r>
            <a:r>
              <a:rPr lang="en-GB" sz="1900" dirty="0">
                <a:solidFill>
                  <a:schemeClr val="tx1"/>
                </a:solidFill>
              </a:rPr>
              <a:t> therapies as different types of </a:t>
            </a:r>
            <a:r>
              <a:rPr lang="en-GB" sz="1900" b="1" i="1" dirty="0">
                <a:solidFill>
                  <a:schemeClr val="tx1"/>
                </a:solidFill>
              </a:rPr>
              <a:t>connectives</a:t>
            </a:r>
            <a:r>
              <a:rPr lang="en-GB" sz="1900" dirty="0">
                <a:solidFill>
                  <a:schemeClr val="tx1"/>
                </a:solidFill>
              </a:rPr>
              <a:t> (e.g. time connectives, additional connectives, causal connectives etc.) depending on their use within a text. The new curriculum now names most of these as ‘fronted adverbials’.  However, some words or phrases used (e.g. Inside the house, Although, In spite of etc) are also conjunction, preposition or conjunction adverb phrases being used as fronted adverbials. </a:t>
            </a:r>
          </a:p>
          <a:p>
            <a:endParaRPr lang="en-GB" sz="1900" dirty="0">
              <a:solidFill>
                <a:schemeClr val="tx1"/>
              </a:solidFill>
            </a:endParaRPr>
          </a:p>
          <a:p>
            <a:r>
              <a:rPr lang="en-GB" sz="1900" dirty="0">
                <a:solidFill>
                  <a:schemeClr val="tx1"/>
                </a:solidFill>
              </a:rPr>
              <a:t>This can be very confusing, especially for key marginals. Therefore, how much technical language is used to individually identify each fronted adverbial should be at the teacher’s discretion.</a:t>
            </a:r>
          </a:p>
          <a:p>
            <a:endParaRPr lang="en-GB" sz="1900" dirty="0">
              <a:solidFill>
                <a:schemeClr val="tx1"/>
              </a:solidFill>
            </a:endParaRPr>
          </a:p>
        </p:txBody>
      </p:sp>
      <p:pic>
        <p:nvPicPr>
          <p:cNvPr id="6" name="Picture 4">
            <a:extLst>
              <a:ext uri="{FF2B5EF4-FFF2-40B4-BE49-F238E27FC236}">
                <a16:creationId xmlns:a16="http://schemas.microsoft.com/office/drawing/2014/main" id="{23B358A1-1531-4E18-AC17-A3CDDDB7036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15030" y="0"/>
            <a:ext cx="728970" cy="971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7">
            <a:extLst>
              <a:ext uri="{FF2B5EF4-FFF2-40B4-BE49-F238E27FC236}">
                <a16:creationId xmlns:a16="http://schemas.microsoft.com/office/drawing/2014/main" id="{A268649C-0380-44B2-BD08-09059D31872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27384"/>
            <a:ext cx="611560" cy="1172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5-Point Star 2">
            <a:extLst>
              <a:ext uri="{FF2B5EF4-FFF2-40B4-BE49-F238E27FC236}">
                <a16:creationId xmlns:a16="http://schemas.microsoft.com/office/drawing/2014/main" id="{7D79E7A5-2ECF-4F0F-8876-A84D4D45B964}"/>
              </a:ext>
            </a:extLst>
          </p:cNvPr>
          <p:cNvSpPr/>
          <p:nvPr/>
        </p:nvSpPr>
        <p:spPr>
          <a:xfrm>
            <a:off x="597316" y="971529"/>
            <a:ext cx="504056" cy="45382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A3FFC28F-B124-45F5-AE58-E3F44D3A8150}"/>
              </a:ext>
            </a:extLst>
          </p:cNvPr>
          <p:cNvSpPr/>
          <p:nvPr/>
        </p:nvSpPr>
        <p:spPr>
          <a:xfrm>
            <a:off x="251520" y="1801658"/>
            <a:ext cx="8640960" cy="4724020"/>
          </a:xfrm>
          <a:prstGeom prst="roundRect">
            <a:avLst>
              <a:gd name="adj" fmla="val 6341"/>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There are more than two hundred and fifty bones in your body. These bones are hard and strong, but light in weight. ________ , they are different shapes and sizes but they are all important in making up your skeleton. ________ , a new born baby has more bones than an adult but some of these join together as they get older, especially in the skull, ensuring your brain becomes more protected inside your head.   </a:t>
            </a:r>
          </a:p>
          <a:p>
            <a:r>
              <a:rPr lang="en-GB" sz="2000" dirty="0">
                <a:solidFill>
                  <a:schemeClr val="tx1"/>
                </a:solidFill>
              </a:rPr>
              <a:t>However, for your body to be able to move, there are muscles</a:t>
            </a:r>
          </a:p>
          <a:p>
            <a:r>
              <a:rPr lang="en-GB" sz="2000" dirty="0">
                <a:solidFill>
                  <a:schemeClr val="tx1"/>
                </a:solidFill>
              </a:rPr>
              <a:t>attached to your skeleton.  Bones and muscles work together.</a:t>
            </a:r>
          </a:p>
          <a:p>
            <a:r>
              <a:rPr lang="en-GB" sz="2000" dirty="0">
                <a:solidFill>
                  <a:schemeClr val="tx1"/>
                </a:solidFill>
              </a:rPr>
              <a:t>_________ , muscles always work in pairs. One muscle contracts</a:t>
            </a:r>
          </a:p>
          <a:p>
            <a:r>
              <a:rPr lang="en-GB" sz="2000" dirty="0">
                <a:solidFill>
                  <a:schemeClr val="tx1"/>
                </a:solidFill>
              </a:rPr>
              <a:t> while the second muscle relaxes which pulls the bone </a:t>
            </a:r>
          </a:p>
          <a:p>
            <a:r>
              <a:rPr lang="en-GB" sz="2000" dirty="0">
                <a:solidFill>
                  <a:schemeClr val="tx1"/>
                </a:solidFill>
              </a:rPr>
              <a:t>enabling you to move.  </a:t>
            </a:r>
          </a:p>
          <a:p>
            <a:r>
              <a:rPr lang="en-GB" sz="2000" dirty="0">
                <a:solidFill>
                  <a:schemeClr val="tx1"/>
                </a:solidFill>
              </a:rPr>
              <a:t>Without doubt, the skeleton is vitally important to the movement </a:t>
            </a:r>
          </a:p>
          <a:p>
            <a:r>
              <a:rPr lang="en-GB" sz="2000" dirty="0">
                <a:solidFill>
                  <a:schemeClr val="tx1"/>
                </a:solidFill>
              </a:rPr>
              <a:t>of the body.  _______ , it protects our vital organs such as the heart, </a:t>
            </a:r>
          </a:p>
          <a:p>
            <a:r>
              <a:rPr lang="en-GB" sz="2000" dirty="0">
                <a:solidFill>
                  <a:schemeClr val="tx1"/>
                </a:solidFill>
              </a:rPr>
              <a:t>the lungs and the brain.  </a:t>
            </a:r>
          </a:p>
        </p:txBody>
      </p:sp>
      <p:pic>
        <p:nvPicPr>
          <p:cNvPr id="1030" name="Picture 6" descr="C:\Users\User\AppData\Local\Microsoft\Windows\Temporary Internet Files\Content.IE5\483YM4GO\424px-Skeleton_diagram.svg[1].png"/>
          <p:cNvPicPr>
            <a:picLocks noChangeAspect="1" noChangeArrowheads="1"/>
          </p:cNvPicPr>
          <p:nvPr/>
        </p:nvPicPr>
        <p:blipFill>
          <a:blip r:embed="rId2" cstate="print"/>
          <a:srcRect/>
          <a:stretch>
            <a:fillRect/>
          </a:stretch>
        </p:blipFill>
        <p:spPr bwMode="auto">
          <a:xfrm>
            <a:off x="7069013" y="3557086"/>
            <a:ext cx="2097805" cy="2968592"/>
          </a:xfrm>
          <a:prstGeom prst="rect">
            <a:avLst/>
          </a:prstGeom>
          <a:noFill/>
        </p:spPr>
      </p:pic>
      <p:pic>
        <p:nvPicPr>
          <p:cNvPr id="7" name="Picture 4">
            <a:extLst>
              <a:ext uri="{FF2B5EF4-FFF2-40B4-BE49-F238E27FC236}">
                <a16:creationId xmlns:a16="http://schemas.microsoft.com/office/drawing/2014/main" id="{6E48C9A1-554B-4F1F-80C5-6A57A7D08BC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31C56914-637A-473F-B10E-649330FA34DD}"/>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512"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F2B10E72-1BB9-45BA-8822-382FF3FE5F19}"/>
              </a:ext>
            </a:extLst>
          </p:cNvPr>
          <p:cNvSpPr txBox="1"/>
          <p:nvPr/>
        </p:nvSpPr>
        <p:spPr>
          <a:xfrm>
            <a:off x="1745208" y="116632"/>
            <a:ext cx="5472608" cy="584775"/>
          </a:xfrm>
          <a:prstGeom prst="rect">
            <a:avLst/>
          </a:prstGeom>
          <a:noFill/>
        </p:spPr>
        <p:txBody>
          <a:bodyPr wrap="square" rtlCol="0">
            <a:spAutoFit/>
          </a:bodyPr>
          <a:lstStyle/>
          <a:p>
            <a:pPr algn="ctr"/>
            <a:r>
              <a:rPr lang="en-GB" sz="3200" dirty="0"/>
              <a:t>Your turn</a:t>
            </a:r>
          </a:p>
        </p:txBody>
      </p:sp>
      <p:sp>
        <p:nvSpPr>
          <p:cNvPr id="12" name="Rounded Rectangle 4">
            <a:extLst>
              <a:ext uri="{FF2B5EF4-FFF2-40B4-BE49-F238E27FC236}">
                <a16:creationId xmlns:a16="http://schemas.microsoft.com/office/drawing/2014/main" id="{B3E5C675-DB3E-40C8-93CE-8923E4D75AA6}"/>
              </a:ext>
            </a:extLst>
          </p:cNvPr>
          <p:cNvSpPr/>
          <p:nvPr/>
        </p:nvSpPr>
        <p:spPr>
          <a:xfrm>
            <a:off x="845108" y="764370"/>
            <a:ext cx="7272808" cy="907262"/>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dirty="0">
              <a:solidFill>
                <a:schemeClr val="tx1"/>
              </a:solidFill>
            </a:endParaRPr>
          </a:p>
          <a:p>
            <a:pPr algn="ctr"/>
            <a:r>
              <a:rPr lang="en-GB" sz="2400" dirty="0">
                <a:solidFill>
                  <a:schemeClr val="tx1"/>
                </a:solidFill>
              </a:rPr>
              <a:t>Use </a:t>
            </a:r>
            <a:r>
              <a:rPr lang="en-GB" sz="2400" b="1" dirty="0">
                <a:solidFill>
                  <a:srgbClr val="FF0000"/>
                </a:solidFill>
              </a:rPr>
              <a:t>additional frontal adverbial </a:t>
            </a:r>
            <a:r>
              <a:rPr lang="en-GB" sz="2400" dirty="0">
                <a:solidFill>
                  <a:schemeClr val="tx1"/>
                </a:solidFill>
              </a:rPr>
              <a:t>words or phrases to link the ideas between these sentences.</a:t>
            </a:r>
          </a:p>
          <a:p>
            <a:pPr algn="ctr"/>
            <a:endParaRPr lang="en-GB" sz="2400" u="sng"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792312" y="908720"/>
            <a:ext cx="7452096" cy="1008112"/>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dirty="0">
              <a:solidFill>
                <a:schemeClr val="tx1"/>
              </a:solidFill>
            </a:endParaRPr>
          </a:p>
          <a:p>
            <a:pPr algn="ctr"/>
            <a:r>
              <a:rPr lang="en-GB" sz="2200" dirty="0">
                <a:solidFill>
                  <a:schemeClr val="tx1"/>
                </a:solidFill>
              </a:rPr>
              <a:t>Did you use similar </a:t>
            </a:r>
            <a:r>
              <a:rPr lang="en-GB" sz="2200" b="1" dirty="0">
                <a:solidFill>
                  <a:srgbClr val="FF0000"/>
                </a:solidFill>
              </a:rPr>
              <a:t>additional fronted adverbials</a:t>
            </a:r>
            <a:r>
              <a:rPr lang="en-GB" sz="2200" dirty="0">
                <a:solidFill>
                  <a:schemeClr val="tx1"/>
                </a:solidFill>
              </a:rPr>
              <a:t>? Could these be moved around to have the same impact on the page?</a:t>
            </a:r>
          </a:p>
          <a:p>
            <a:pPr algn="ctr">
              <a:lnSpc>
                <a:spcPct val="150000"/>
              </a:lnSpc>
            </a:pPr>
            <a:endParaRPr lang="en-GB" sz="2200" u="sng" dirty="0">
              <a:solidFill>
                <a:srgbClr val="FF0000"/>
              </a:solidFill>
            </a:endParaRPr>
          </a:p>
        </p:txBody>
      </p:sp>
      <p:sp>
        <p:nvSpPr>
          <p:cNvPr id="5" name="Rounded Rectangle 4">
            <a:extLst>
              <a:ext uri="{FF2B5EF4-FFF2-40B4-BE49-F238E27FC236}">
                <a16:creationId xmlns:a16="http://schemas.microsoft.com/office/drawing/2014/main" id="{A3FFC28F-B124-45F5-AE58-E3F44D3A8150}"/>
              </a:ext>
            </a:extLst>
          </p:cNvPr>
          <p:cNvSpPr/>
          <p:nvPr/>
        </p:nvSpPr>
        <p:spPr>
          <a:xfrm>
            <a:off x="251520" y="2060848"/>
            <a:ext cx="8640960" cy="4608512"/>
          </a:xfrm>
          <a:prstGeom prst="roundRect">
            <a:avLst>
              <a:gd name="adj" fmla="val 6341"/>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chemeClr val="tx1"/>
                </a:solidFill>
              </a:rPr>
              <a:t>There are more than two hundred and fifty bones in your body.  These bones are hard and strong, but light in weight. </a:t>
            </a:r>
            <a:r>
              <a:rPr lang="en-GB" sz="2200" b="1" dirty="0">
                <a:solidFill>
                  <a:srgbClr val="FF0000"/>
                </a:solidFill>
              </a:rPr>
              <a:t>Also</a:t>
            </a:r>
            <a:r>
              <a:rPr lang="en-GB" sz="2200" dirty="0">
                <a:solidFill>
                  <a:schemeClr val="tx1"/>
                </a:solidFill>
              </a:rPr>
              <a:t>, they are different shapes and sizes but they are all important in making up your skeleton. </a:t>
            </a:r>
            <a:r>
              <a:rPr lang="en-GB" sz="2200" b="1" dirty="0">
                <a:solidFill>
                  <a:srgbClr val="FF0000"/>
                </a:solidFill>
              </a:rPr>
              <a:t>Additionally</a:t>
            </a:r>
            <a:r>
              <a:rPr lang="en-GB" sz="2200" dirty="0">
                <a:solidFill>
                  <a:schemeClr val="tx1"/>
                </a:solidFill>
              </a:rPr>
              <a:t>, a new born baby has more bones than an adult but some of these join together as they get older, especially in the skull, ensuring your brain becomes more protected inside your head.   </a:t>
            </a:r>
          </a:p>
          <a:p>
            <a:r>
              <a:rPr lang="en-GB" sz="2200" dirty="0">
                <a:solidFill>
                  <a:schemeClr val="tx1"/>
                </a:solidFill>
              </a:rPr>
              <a:t>However, for your body to be able to move, there are muscles attached to your skeleton.  Bones and muscles work together. </a:t>
            </a:r>
            <a:r>
              <a:rPr lang="en-GB" sz="2200" b="1" dirty="0">
                <a:solidFill>
                  <a:srgbClr val="FF0000"/>
                </a:solidFill>
              </a:rPr>
              <a:t>Furthermore</a:t>
            </a:r>
            <a:r>
              <a:rPr lang="en-GB" sz="2200" dirty="0">
                <a:solidFill>
                  <a:schemeClr val="tx1"/>
                </a:solidFill>
              </a:rPr>
              <a:t>, muscles always work in pairs.  One muscle contracts  while the second muscle relaxes which pulls the bone enabling you to move.  </a:t>
            </a:r>
          </a:p>
          <a:p>
            <a:r>
              <a:rPr lang="en-GB" sz="2200" dirty="0">
                <a:solidFill>
                  <a:schemeClr val="tx1"/>
                </a:solidFill>
              </a:rPr>
              <a:t>Without doubt, the skeleton is vitally important to the movement of the body. </a:t>
            </a:r>
            <a:r>
              <a:rPr lang="en-GB" sz="2200" b="1" dirty="0">
                <a:solidFill>
                  <a:srgbClr val="FF0000"/>
                </a:solidFill>
              </a:rPr>
              <a:t>Not only that</a:t>
            </a:r>
            <a:r>
              <a:rPr lang="en-GB" sz="2200" dirty="0">
                <a:solidFill>
                  <a:schemeClr val="tx1"/>
                </a:solidFill>
              </a:rPr>
              <a:t>, it protects our vital organs such as the heart, the lungs and the brain.  </a:t>
            </a:r>
          </a:p>
        </p:txBody>
      </p:sp>
      <p:pic>
        <p:nvPicPr>
          <p:cNvPr id="6" name="Picture 4">
            <a:extLst>
              <a:ext uri="{FF2B5EF4-FFF2-40B4-BE49-F238E27FC236}">
                <a16:creationId xmlns:a16="http://schemas.microsoft.com/office/drawing/2014/main" id="{AB93ECC9-E5FE-44AE-8D5F-E3292E89BAC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79680" y="6675"/>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35895718-6FF4-46B0-BDB5-995EF1B6E1C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94" y="-2855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86748A56-8BBA-4AD5-A973-6CC29F164774}"/>
              </a:ext>
            </a:extLst>
          </p:cNvPr>
          <p:cNvSpPr txBox="1"/>
          <p:nvPr/>
        </p:nvSpPr>
        <p:spPr>
          <a:xfrm>
            <a:off x="1777826" y="251937"/>
            <a:ext cx="5472608" cy="584775"/>
          </a:xfrm>
          <a:prstGeom prst="rect">
            <a:avLst/>
          </a:prstGeom>
          <a:noFill/>
        </p:spPr>
        <p:txBody>
          <a:bodyPr wrap="square" rtlCol="0">
            <a:spAutoFit/>
          </a:bodyPr>
          <a:lstStyle/>
          <a:p>
            <a:pPr algn="ctr"/>
            <a:r>
              <a:rPr lang="en-GB" sz="3200" dirty="0"/>
              <a:t>How did you do?</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899592" y="980728"/>
            <a:ext cx="7272808" cy="1195387"/>
          </a:xfrm>
          <a:prstGeom prst="roundRect">
            <a:avLst>
              <a:gd name="adj" fmla="val 16667"/>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Use different </a:t>
            </a:r>
            <a:r>
              <a:rPr lang="en-GB" sz="2400" b="1" dirty="0">
                <a:solidFill>
                  <a:srgbClr val="FF0000"/>
                </a:solidFill>
              </a:rPr>
              <a:t>additional fronted adverbials </a:t>
            </a:r>
            <a:r>
              <a:rPr lang="en-GB" sz="2400" dirty="0">
                <a:solidFill>
                  <a:schemeClr val="tx1"/>
                </a:solidFill>
              </a:rPr>
              <a:t>to join these sentences. Re-write them, making sure you put a comma in the correct place.   </a:t>
            </a:r>
          </a:p>
        </p:txBody>
      </p:sp>
      <p:sp>
        <p:nvSpPr>
          <p:cNvPr id="5" name="Rounded Rectangle 4">
            <a:extLst>
              <a:ext uri="{FF2B5EF4-FFF2-40B4-BE49-F238E27FC236}">
                <a16:creationId xmlns:a16="http://schemas.microsoft.com/office/drawing/2014/main" id="{A3FFC28F-B124-45F5-AE58-E3F44D3A8150}"/>
              </a:ext>
            </a:extLst>
          </p:cNvPr>
          <p:cNvSpPr/>
          <p:nvPr/>
        </p:nvSpPr>
        <p:spPr>
          <a:xfrm>
            <a:off x="217290" y="2465730"/>
            <a:ext cx="8640960" cy="1224136"/>
          </a:xfrm>
          <a:prstGeom prst="roundRect">
            <a:avLst>
              <a:gd name="adj" fmla="val 12399"/>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r>
              <a:rPr lang="en-GB" sz="2400" dirty="0">
                <a:solidFill>
                  <a:schemeClr val="tx1"/>
                </a:solidFill>
              </a:rPr>
              <a:t>Alice had forgotten to pick up her homework from the kitchen table.  ............, she had forgotten her P.E. Kit too. She was in big trouble! </a:t>
            </a:r>
            <a:endParaRPr lang="en-GB" sz="2200" dirty="0">
              <a:solidFill>
                <a:schemeClr val="tx1"/>
              </a:solidFill>
            </a:endParaRPr>
          </a:p>
          <a:p>
            <a:pPr>
              <a:lnSpc>
                <a:spcPct val="150000"/>
              </a:lnSpc>
            </a:pPr>
            <a:endParaRPr lang="en-GB" sz="2400" u="sng" dirty="0">
              <a:solidFill>
                <a:srgbClr val="FF0000"/>
              </a:solidFill>
            </a:endParaRPr>
          </a:p>
        </p:txBody>
      </p:sp>
      <p:sp>
        <p:nvSpPr>
          <p:cNvPr id="6" name="Rounded Rectangle 5">
            <a:extLst>
              <a:ext uri="{FF2B5EF4-FFF2-40B4-BE49-F238E27FC236}">
                <a16:creationId xmlns:a16="http://schemas.microsoft.com/office/drawing/2014/main" id="{A3FFC28F-B124-45F5-AE58-E3F44D3A8150}"/>
              </a:ext>
            </a:extLst>
          </p:cNvPr>
          <p:cNvSpPr/>
          <p:nvPr/>
        </p:nvSpPr>
        <p:spPr>
          <a:xfrm>
            <a:off x="217290" y="3979481"/>
            <a:ext cx="8640960" cy="1152128"/>
          </a:xfrm>
          <a:prstGeom prst="roundRect">
            <a:avLst>
              <a:gd name="adj" fmla="val 12399"/>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r>
              <a:rPr lang="en-GB" sz="2400" dirty="0">
                <a:solidFill>
                  <a:schemeClr val="tx1"/>
                </a:solidFill>
              </a:rPr>
              <a:t>To keep your teeth clean you should brush them twice a day.  ..........., you should visit the dentist for regular check-ups. </a:t>
            </a:r>
            <a:endParaRPr lang="en-GB" sz="2200" dirty="0">
              <a:solidFill>
                <a:schemeClr val="tx1"/>
              </a:solidFill>
            </a:endParaRPr>
          </a:p>
          <a:p>
            <a:pPr>
              <a:lnSpc>
                <a:spcPct val="150000"/>
              </a:lnSpc>
            </a:pPr>
            <a:endParaRPr lang="en-GB" sz="2400" u="sng" dirty="0">
              <a:solidFill>
                <a:srgbClr val="FF0000"/>
              </a:solidFill>
            </a:endParaRPr>
          </a:p>
        </p:txBody>
      </p:sp>
      <p:sp>
        <p:nvSpPr>
          <p:cNvPr id="7" name="Rounded Rectangle 6">
            <a:extLst>
              <a:ext uri="{FF2B5EF4-FFF2-40B4-BE49-F238E27FC236}">
                <a16:creationId xmlns:a16="http://schemas.microsoft.com/office/drawing/2014/main" id="{A3FFC28F-B124-45F5-AE58-E3F44D3A8150}"/>
              </a:ext>
            </a:extLst>
          </p:cNvPr>
          <p:cNvSpPr/>
          <p:nvPr/>
        </p:nvSpPr>
        <p:spPr>
          <a:xfrm>
            <a:off x="217290" y="5421224"/>
            <a:ext cx="8640960" cy="1152128"/>
          </a:xfrm>
          <a:prstGeom prst="roundRect">
            <a:avLst>
              <a:gd name="adj" fmla="val 12399"/>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r>
              <a:rPr lang="en-GB" sz="2400" dirty="0">
                <a:solidFill>
                  <a:schemeClr val="tx1"/>
                </a:solidFill>
              </a:rPr>
              <a:t>Gavin practised hard to become part of the football team.  ............, he offered to wash the kit at the end of the game!</a:t>
            </a:r>
            <a:endParaRPr lang="en-GB" sz="2200" dirty="0">
              <a:solidFill>
                <a:schemeClr val="tx1"/>
              </a:solidFill>
            </a:endParaRPr>
          </a:p>
          <a:p>
            <a:pPr>
              <a:lnSpc>
                <a:spcPct val="150000"/>
              </a:lnSpc>
            </a:pPr>
            <a:endParaRPr lang="en-GB" sz="2400" u="sng" dirty="0">
              <a:solidFill>
                <a:srgbClr val="FF0000"/>
              </a:solidFill>
            </a:endParaRPr>
          </a:p>
        </p:txBody>
      </p:sp>
      <p:pic>
        <p:nvPicPr>
          <p:cNvPr id="8" name="Picture 4">
            <a:extLst>
              <a:ext uri="{FF2B5EF4-FFF2-40B4-BE49-F238E27FC236}">
                <a16:creationId xmlns:a16="http://schemas.microsoft.com/office/drawing/2014/main" id="{FAE13F02-1EBD-4688-A01D-DB08C1FC7D9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0D89A226-077A-409B-963A-5D1023EEF23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24D1EB71-EEDF-4ABC-BF5C-D376AA6C5D8F}"/>
              </a:ext>
            </a:extLst>
          </p:cNvPr>
          <p:cNvSpPr txBox="1"/>
          <p:nvPr/>
        </p:nvSpPr>
        <p:spPr>
          <a:xfrm>
            <a:off x="1745208" y="116632"/>
            <a:ext cx="5472608" cy="584775"/>
          </a:xfrm>
          <a:prstGeom prst="rect">
            <a:avLst/>
          </a:prstGeom>
          <a:noFill/>
        </p:spPr>
        <p:txBody>
          <a:bodyPr wrap="square" rtlCol="0">
            <a:spAutoFit/>
          </a:bodyPr>
          <a:lstStyle/>
          <a:p>
            <a:pPr algn="ctr"/>
            <a:r>
              <a:rPr lang="en-GB" sz="3200" dirty="0"/>
              <a:t>Your turn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A3FFC28F-B124-45F5-AE58-E3F44D3A8150}"/>
              </a:ext>
            </a:extLst>
          </p:cNvPr>
          <p:cNvSpPr/>
          <p:nvPr/>
        </p:nvSpPr>
        <p:spPr>
          <a:xfrm>
            <a:off x="179512" y="1679396"/>
            <a:ext cx="8784976" cy="28803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800" dirty="0">
              <a:solidFill>
                <a:schemeClr val="tx1"/>
              </a:solidFill>
            </a:endParaRPr>
          </a:p>
          <a:p>
            <a:pPr algn="ctr"/>
            <a:r>
              <a:rPr lang="en-GB" sz="2800" b="1" dirty="0">
                <a:solidFill>
                  <a:srgbClr val="FF0000"/>
                </a:solidFill>
              </a:rPr>
              <a:t>Oppositional fronted adverbials </a:t>
            </a:r>
            <a:r>
              <a:rPr lang="en-GB" sz="2800" b="1" dirty="0">
                <a:solidFill>
                  <a:schemeClr val="tx1"/>
                </a:solidFill>
              </a:rPr>
              <a:t>are used to present both sides of an argument for example:-</a:t>
            </a:r>
          </a:p>
          <a:p>
            <a:pPr algn="ctr"/>
            <a:endParaRPr lang="en-GB" sz="2800" dirty="0">
              <a:solidFill>
                <a:schemeClr val="tx1"/>
              </a:solidFill>
            </a:endParaRPr>
          </a:p>
          <a:p>
            <a:pPr algn="ctr"/>
            <a:r>
              <a:rPr lang="en-GB" sz="2800" dirty="0">
                <a:solidFill>
                  <a:schemeClr val="tx1"/>
                </a:solidFill>
              </a:rPr>
              <a:t>On the other hand,  However,  Alternatively,  Nevertheless,  Arguably etc.</a:t>
            </a:r>
          </a:p>
          <a:p>
            <a:pPr algn="ctr"/>
            <a:endParaRPr lang="en-GB" sz="2800" dirty="0">
              <a:solidFill>
                <a:schemeClr val="tx1"/>
              </a:solidFill>
            </a:endParaRPr>
          </a:p>
          <a:p>
            <a:pPr algn="ctr">
              <a:lnSpc>
                <a:spcPct val="150000"/>
              </a:lnSpc>
            </a:pPr>
            <a:endParaRPr lang="en-GB" sz="2800" u="sng" dirty="0">
              <a:solidFill>
                <a:srgbClr val="FF0000"/>
              </a:solidFill>
            </a:endParaRPr>
          </a:p>
        </p:txBody>
      </p:sp>
      <p:pic>
        <p:nvPicPr>
          <p:cNvPr id="8" name="Picture 4">
            <a:extLst>
              <a:ext uri="{FF2B5EF4-FFF2-40B4-BE49-F238E27FC236}">
                <a16:creationId xmlns:a16="http://schemas.microsoft.com/office/drawing/2014/main" id="{8C13CC50-456D-4E4F-9A35-01140B347FA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4AD6AB40-75F6-4D58-9B58-E9FC5141124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FB229FEF-D8EB-4112-BDF4-07698AC5E740}"/>
              </a:ext>
            </a:extLst>
          </p:cNvPr>
          <p:cNvSpPr txBox="1"/>
          <p:nvPr/>
        </p:nvSpPr>
        <p:spPr>
          <a:xfrm>
            <a:off x="1331640" y="286349"/>
            <a:ext cx="6192688" cy="646331"/>
          </a:xfrm>
          <a:prstGeom prst="rect">
            <a:avLst/>
          </a:prstGeom>
          <a:noFill/>
        </p:spPr>
        <p:txBody>
          <a:bodyPr wrap="square" rtlCol="0">
            <a:spAutoFit/>
          </a:bodyPr>
          <a:lstStyle/>
          <a:p>
            <a:pPr algn="ctr"/>
            <a:r>
              <a:rPr lang="en-GB" sz="3600" dirty="0"/>
              <a:t>Oppositional fronted adverbials</a:t>
            </a:r>
          </a:p>
        </p:txBody>
      </p:sp>
      <p:sp>
        <p:nvSpPr>
          <p:cNvPr id="12" name="Rounded Rectangle 6">
            <a:extLst>
              <a:ext uri="{FF2B5EF4-FFF2-40B4-BE49-F238E27FC236}">
                <a16:creationId xmlns:a16="http://schemas.microsoft.com/office/drawing/2014/main" id="{56F2B13B-3506-4C2F-B769-A80E3285294A}"/>
              </a:ext>
            </a:extLst>
          </p:cNvPr>
          <p:cNvSpPr/>
          <p:nvPr/>
        </p:nvSpPr>
        <p:spPr>
          <a:xfrm>
            <a:off x="277018" y="5011239"/>
            <a:ext cx="8712968" cy="1013907"/>
          </a:xfrm>
          <a:prstGeom prst="roundRect">
            <a:avLst>
              <a:gd name="adj" fmla="val 16667"/>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rPr>
              <a:t>Again, a comma is placed after the fronted adverbial word or phrase.</a:t>
            </a:r>
          </a:p>
        </p:txBody>
      </p:sp>
      <p:pic>
        <p:nvPicPr>
          <p:cNvPr id="13" name="Picture 2">
            <a:extLst>
              <a:ext uri="{FF2B5EF4-FFF2-40B4-BE49-F238E27FC236}">
                <a16:creationId xmlns:a16="http://schemas.microsoft.com/office/drawing/2014/main" id="{D6EB10DE-E0B3-4CAC-88A5-5741BA8EF4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4697" y="5351753"/>
            <a:ext cx="2051838" cy="1245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251520" y="1485950"/>
            <a:ext cx="8640960" cy="5184576"/>
          </a:xfrm>
          <a:prstGeom prst="roundRect">
            <a:avLst>
              <a:gd name="adj" fmla="val 8664"/>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dirty="0">
              <a:solidFill>
                <a:schemeClr val="tx1"/>
              </a:solidFill>
            </a:endParaRPr>
          </a:p>
          <a:p>
            <a:pPr algn="ctr"/>
            <a:r>
              <a:rPr lang="en-GB" sz="2000" u="sng" dirty="0">
                <a:solidFill>
                  <a:schemeClr val="tx1"/>
                </a:solidFill>
              </a:rPr>
              <a:t>Do we need fire?</a:t>
            </a:r>
            <a:endParaRPr lang="en-GB" sz="2000" dirty="0">
              <a:solidFill>
                <a:schemeClr val="tx1"/>
              </a:solidFill>
            </a:endParaRPr>
          </a:p>
          <a:p>
            <a:r>
              <a:rPr lang="en-GB" sz="2000" dirty="0">
                <a:solidFill>
                  <a:schemeClr val="tx1"/>
                </a:solidFill>
              </a:rPr>
              <a:t>Fire is one or the four main elements of life. The others are earth, air and water. </a:t>
            </a:r>
            <a:r>
              <a:rPr lang="en-GB" sz="2000" b="1" dirty="0">
                <a:solidFill>
                  <a:srgbClr val="FF0000"/>
                </a:solidFill>
              </a:rPr>
              <a:t>Undoubtedly</a:t>
            </a:r>
            <a:r>
              <a:rPr lang="en-GB" sz="2000" dirty="0">
                <a:solidFill>
                  <a:srgbClr val="FF0000"/>
                </a:solidFill>
              </a:rPr>
              <a:t>, </a:t>
            </a:r>
            <a:r>
              <a:rPr lang="en-GB" sz="2000" dirty="0">
                <a:solidFill>
                  <a:schemeClr val="tx1"/>
                </a:solidFill>
              </a:rPr>
              <a:t>without fire there would be no heat or light, and the planet would be a cold dark place. But can fire also damage the vital resources on our planet? </a:t>
            </a:r>
          </a:p>
          <a:p>
            <a:r>
              <a:rPr lang="en-GB" sz="2000" dirty="0">
                <a:solidFill>
                  <a:schemeClr val="tx1"/>
                </a:solidFill>
              </a:rPr>
              <a:t>Fire needs two things, fuel and oxygen in order to burn. Without fire we would not be able to keep warm in cold weather or to cook our food. </a:t>
            </a:r>
            <a:r>
              <a:rPr lang="en-GB" sz="2000" b="1" dirty="0">
                <a:solidFill>
                  <a:srgbClr val="FF0000"/>
                </a:solidFill>
              </a:rPr>
              <a:t>Not only that, </a:t>
            </a:r>
            <a:r>
              <a:rPr lang="en-GB" sz="2000" dirty="0">
                <a:solidFill>
                  <a:schemeClr val="tx1"/>
                </a:solidFill>
              </a:rPr>
              <a:t>fire is also used to melt down many materials used to make everyday objects e.g. sand for glass and iron for steel.</a:t>
            </a:r>
          </a:p>
          <a:p>
            <a:r>
              <a:rPr lang="en-GB" sz="2000" b="1" dirty="0">
                <a:solidFill>
                  <a:srgbClr val="FF0000"/>
                </a:solidFill>
              </a:rPr>
              <a:t>On the other hand, </a:t>
            </a:r>
            <a:r>
              <a:rPr lang="en-GB" sz="2000" dirty="0">
                <a:solidFill>
                  <a:schemeClr val="tx1"/>
                </a:solidFill>
              </a:rPr>
              <a:t>fire can also be an enemy. Think of volcanoes and forest fires. There is no question about how much destruction one of these can cause to the environment. </a:t>
            </a:r>
            <a:r>
              <a:rPr lang="en-GB" sz="2000" b="1" dirty="0">
                <a:solidFill>
                  <a:srgbClr val="FF0000"/>
                </a:solidFill>
              </a:rPr>
              <a:t>Furthermore, </a:t>
            </a:r>
            <a:r>
              <a:rPr lang="en-GB" sz="2000" dirty="0">
                <a:solidFill>
                  <a:schemeClr val="tx1"/>
                </a:solidFill>
              </a:rPr>
              <a:t>fire can burn down houses, injuring or killing people who can become severely burned.</a:t>
            </a:r>
          </a:p>
          <a:p>
            <a:r>
              <a:rPr lang="en-GB" sz="2000" b="1" dirty="0">
                <a:solidFill>
                  <a:srgbClr val="FF0000"/>
                </a:solidFill>
              </a:rPr>
              <a:t>Without question, </a:t>
            </a:r>
            <a:r>
              <a:rPr lang="en-GB" sz="2000" dirty="0">
                <a:solidFill>
                  <a:schemeClr val="tx1"/>
                </a:solidFill>
              </a:rPr>
              <a:t>fire can be destructive and dangerous. </a:t>
            </a:r>
            <a:r>
              <a:rPr lang="en-GB" sz="2000" b="1" dirty="0">
                <a:solidFill>
                  <a:srgbClr val="FF0000"/>
                </a:solidFill>
              </a:rPr>
              <a:t>Nevertheless, </a:t>
            </a:r>
            <a:r>
              <a:rPr lang="en-GB" sz="2000" dirty="0">
                <a:solidFill>
                  <a:schemeClr val="tx1"/>
                </a:solidFill>
              </a:rPr>
              <a:t>when used properly it can sustain and improve life on Earth. </a:t>
            </a:r>
            <a:r>
              <a:rPr lang="en-GB" sz="2000" b="1" dirty="0">
                <a:solidFill>
                  <a:srgbClr val="FF0000"/>
                </a:solidFill>
              </a:rPr>
              <a:t>However, </a:t>
            </a:r>
            <a:r>
              <a:rPr lang="en-GB" sz="2000" dirty="0">
                <a:solidFill>
                  <a:schemeClr val="tx1"/>
                </a:solidFill>
              </a:rPr>
              <a:t>just imagine how surprised, or scared, our ancestors must have been when they created fire for the first time.    </a:t>
            </a:r>
          </a:p>
          <a:p>
            <a:r>
              <a:rPr lang="en-GB" sz="2000" dirty="0">
                <a:solidFill>
                  <a:schemeClr val="tx1"/>
                </a:solidFill>
              </a:rPr>
              <a:t>   </a:t>
            </a:r>
            <a:r>
              <a:rPr lang="en-GB" sz="2000" dirty="0">
                <a:solidFill>
                  <a:srgbClr val="FF0000"/>
                </a:solidFill>
              </a:rPr>
              <a:t> </a:t>
            </a:r>
          </a:p>
        </p:txBody>
      </p:sp>
      <p:pic>
        <p:nvPicPr>
          <p:cNvPr id="7" name="Picture 6">
            <a:extLst>
              <a:ext uri="{FF2B5EF4-FFF2-40B4-BE49-F238E27FC236}">
                <a16:creationId xmlns:a16="http://schemas.microsoft.com/office/drawing/2014/main" id="{99347926-236D-43BC-B581-2A1BD99D156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4B1BA923-E9D1-4E8B-A0AE-178404C06048}"/>
              </a:ext>
            </a:extLst>
          </p:cNvPr>
          <p:cNvSpPr txBox="1"/>
          <p:nvPr/>
        </p:nvSpPr>
        <p:spPr>
          <a:xfrm>
            <a:off x="1278112" y="116632"/>
            <a:ext cx="6174208" cy="646331"/>
          </a:xfrm>
          <a:prstGeom prst="rect">
            <a:avLst/>
          </a:prstGeom>
          <a:noFill/>
        </p:spPr>
        <p:txBody>
          <a:bodyPr wrap="square" rtlCol="0">
            <a:spAutoFit/>
          </a:bodyPr>
          <a:lstStyle/>
          <a:p>
            <a:pPr algn="ctr"/>
            <a:r>
              <a:rPr lang="en-GB" sz="3600" dirty="0"/>
              <a:t>Oppositional fronted adverbials</a:t>
            </a:r>
          </a:p>
        </p:txBody>
      </p:sp>
      <p:sp>
        <p:nvSpPr>
          <p:cNvPr id="10" name="Rounded Rectangle 6">
            <a:extLst>
              <a:ext uri="{FF2B5EF4-FFF2-40B4-BE49-F238E27FC236}">
                <a16:creationId xmlns:a16="http://schemas.microsoft.com/office/drawing/2014/main" id="{27A4F623-3DB9-4E92-8A60-BFC8E508E819}"/>
              </a:ext>
            </a:extLst>
          </p:cNvPr>
          <p:cNvSpPr/>
          <p:nvPr/>
        </p:nvSpPr>
        <p:spPr>
          <a:xfrm>
            <a:off x="827584" y="764704"/>
            <a:ext cx="7056784" cy="579662"/>
          </a:xfrm>
          <a:prstGeom prst="roundRect">
            <a:avLst>
              <a:gd name="adj" fmla="val 16667"/>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The oppositional fronted adverbials are highlighted in red. </a:t>
            </a:r>
          </a:p>
        </p:txBody>
      </p:sp>
      <p:pic>
        <p:nvPicPr>
          <p:cNvPr id="3" name="Picture 2">
            <a:extLst>
              <a:ext uri="{FF2B5EF4-FFF2-40B4-BE49-F238E27FC236}">
                <a16:creationId xmlns:a16="http://schemas.microsoft.com/office/drawing/2014/main" id="{3CC24EDF-7A31-45C4-965C-0C02F53413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116632"/>
            <a:ext cx="1728192" cy="1728192"/>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a:extLst>
              <a:ext uri="{FF2B5EF4-FFF2-40B4-BE49-F238E27FC236}">
                <a16:creationId xmlns:a16="http://schemas.microsoft.com/office/drawing/2014/main" id="{A3FFC28F-B124-45F5-AE58-E3F44D3A8150}"/>
              </a:ext>
            </a:extLst>
          </p:cNvPr>
          <p:cNvSpPr/>
          <p:nvPr/>
        </p:nvSpPr>
        <p:spPr>
          <a:xfrm>
            <a:off x="107504" y="1497548"/>
            <a:ext cx="2665985" cy="3168352"/>
          </a:xfrm>
          <a:prstGeom prst="roundRect">
            <a:avLst>
              <a:gd name="adj"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GB" sz="2200" b="1" dirty="0">
                <a:solidFill>
                  <a:srgbClr val="FF0000"/>
                </a:solidFill>
              </a:rPr>
              <a:t>On the other hand, </a:t>
            </a:r>
          </a:p>
          <a:p>
            <a:pPr>
              <a:lnSpc>
                <a:spcPct val="150000"/>
              </a:lnSpc>
            </a:pPr>
            <a:r>
              <a:rPr lang="en-GB" sz="2200" b="1" dirty="0">
                <a:solidFill>
                  <a:srgbClr val="FF0000"/>
                </a:solidFill>
              </a:rPr>
              <a:t>Although,</a:t>
            </a:r>
          </a:p>
          <a:p>
            <a:pPr>
              <a:lnSpc>
                <a:spcPct val="150000"/>
              </a:lnSpc>
            </a:pPr>
            <a:r>
              <a:rPr lang="en-GB" sz="2200" b="1" dirty="0">
                <a:solidFill>
                  <a:srgbClr val="FF0000"/>
                </a:solidFill>
              </a:rPr>
              <a:t>Nevertheless,</a:t>
            </a:r>
          </a:p>
          <a:p>
            <a:pPr>
              <a:lnSpc>
                <a:spcPct val="150000"/>
              </a:lnSpc>
            </a:pPr>
            <a:r>
              <a:rPr lang="en-GB" sz="2200" b="1" dirty="0">
                <a:solidFill>
                  <a:srgbClr val="FF0000"/>
                </a:solidFill>
              </a:rPr>
              <a:t>Alternatively,</a:t>
            </a:r>
          </a:p>
          <a:p>
            <a:pPr>
              <a:lnSpc>
                <a:spcPct val="150000"/>
              </a:lnSpc>
            </a:pPr>
            <a:r>
              <a:rPr lang="en-GB" sz="2200" b="1" dirty="0">
                <a:solidFill>
                  <a:srgbClr val="FF0000"/>
                </a:solidFill>
              </a:rPr>
              <a:t>However,</a:t>
            </a:r>
          </a:p>
          <a:p>
            <a:pPr>
              <a:lnSpc>
                <a:spcPct val="150000"/>
              </a:lnSpc>
            </a:pPr>
            <a:r>
              <a:rPr lang="en-GB" sz="2200" b="1" dirty="0">
                <a:solidFill>
                  <a:srgbClr val="FF0000"/>
                </a:solidFill>
              </a:rPr>
              <a:t>Whereas,</a:t>
            </a:r>
          </a:p>
        </p:txBody>
      </p:sp>
      <p:sp>
        <p:nvSpPr>
          <p:cNvPr id="5" name="Rounded Rectangle 4">
            <a:extLst>
              <a:ext uri="{FF2B5EF4-FFF2-40B4-BE49-F238E27FC236}">
                <a16:creationId xmlns:a16="http://schemas.microsoft.com/office/drawing/2014/main" id="{A3FFC28F-B124-45F5-AE58-E3F44D3A8150}"/>
              </a:ext>
            </a:extLst>
          </p:cNvPr>
          <p:cNvSpPr/>
          <p:nvPr/>
        </p:nvSpPr>
        <p:spPr>
          <a:xfrm>
            <a:off x="2915815" y="1611324"/>
            <a:ext cx="5904657" cy="1296144"/>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100" dirty="0">
              <a:solidFill>
                <a:schemeClr val="tx1"/>
              </a:solidFill>
            </a:endParaRPr>
          </a:p>
          <a:p>
            <a:r>
              <a:rPr lang="en-GB" sz="2100" dirty="0">
                <a:solidFill>
                  <a:schemeClr val="tx1"/>
                </a:solidFill>
              </a:rPr>
              <a:t>Many people think mobile phones are a nuisance.  .............. thousands of people in Britain use them regularly.  </a:t>
            </a:r>
          </a:p>
          <a:p>
            <a:pPr>
              <a:lnSpc>
                <a:spcPct val="150000"/>
              </a:lnSpc>
            </a:pPr>
            <a:endParaRPr lang="en-GB" sz="2100" u="sng" dirty="0">
              <a:solidFill>
                <a:srgbClr val="FF0000"/>
              </a:solidFill>
            </a:endParaRPr>
          </a:p>
        </p:txBody>
      </p:sp>
      <p:sp>
        <p:nvSpPr>
          <p:cNvPr id="6" name="Rounded Rectangle 5">
            <a:extLst>
              <a:ext uri="{FF2B5EF4-FFF2-40B4-BE49-F238E27FC236}">
                <a16:creationId xmlns:a16="http://schemas.microsoft.com/office/drawing/2014/main" id="{A3FFC28F-B124-45F5-AE58-E3F44D3A8150}"/>
              </a:ext>
            </a:extLst>
          </p:cNvPr>
          <p:cNvSpPr/>
          <p:nvPr/>
        </p:nvSpPr>
        <p:spPr>
          <a:xfrm>
            <a:off x="2915815" y="3017768"/>
            <a:ext cx="5904657" cy="1241612"/>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100" dirty="0">
              <a:solidFill>
                <a:schemeClr val="tx1"/>
              </a:solidFill>
            </a:endParaRPr>
          </a:p>
          <a:p>
            <a:r>
              <a:rPr lang="en-GB" sz="2100" dirty="0">
                <a:solidFill>
                  <a:schemeClr val="tx1"/>
                </a:solidFill>
              </a:rPr>
              <a:t>Mobile phones are really useful for keeping in touch with friends.  ......... you could write a letter or better still, visit them at home.   </a:t>
            </a:r>
          </a:p>
          <a:p>
            <a:pPr>
              <a:lnSpc>
                <a:spcPct val="150000"/>
              </a:lnSpc>
            </a:pPr>
            <a:endParaRPr lang="en-GB" sz="2100" u="sng" dirty="0">
              <a:solidFill>
                <a:srgbClr val="FF0000"/>
              </a:solidFill>
            </a:endParaRPr>
          </a:p>
        </p:txBody>
      </p:sp>
      <p:sp>
        <p:nvSpPr>
          <p:cNvPr id="7" name="Rounded Rectangle 6">
            <a:extLst>
              <a:ext uri="{FF2B5EF4-FFF2-40B4-BE49-F238E27FC236}">
                <a16:creationId xmlns:a16="http://schemas.microsoft.com/office/drawing/2014/main" id="{A3FFC28F-B124-45F5-AE58-E3F44D3A8150}"/>
              </a:ext>
            </a:extLst>
          </p:cNvPr>
          <p:cNvSpPr/>
          <p:nvPr/>
        </p:nvSpPr>
        <p:spPr>
          <a:xfrm>
            <a:off x="323528" y="4725144"/>
            <a:ext cx="8496944" cy="897812"/>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100" dirty="0">
              <a:solidFill>
                <a:schemeClr val="tx1"/>
              </a:solidFill>
            </a:endParaRPr>
          </a:p>
          <a:p>
            <a:r>
              <a:rPr lang="en-GB" sz="2100" dirty="0">
                <a:solidFill>
                  <a:schemeClr val="tx1"/>
                </a:solidFill>
              </a:rPr>
              <a:t>Many people argue that mobile phones can be costly and attract thieves.  .......... others feel that the cost and risk of theft is well worth it.  </a:t>
            </a:r>
          </a:p>
          <a:p>
            <a:pPr>
              <a:lnSpc>
                <a:spcPct val="150000"/>
              </a:lnSpc>
            </a:pPr>
            <a:endParaRPr lang="en-GB" sz="2100" u="sng" dirty="0">
              <a:solidFill>
                <a:srgbClr val="FF0000"/>
              </a:solidFill>
            </a:endParaRPr>
          </a:p>
        </p:txBody>
      </p:sp>
      <p:sp>
        <p:nvSpPr>
          <p:cNvPr id="8" name="Rounded Rectangle 7">
            <a:extLst>
              <a:ext uri="{FF2B5EF4-FFF2-40B4-BE49-F238E27FC236}">
                <a16:creationId xmlns:a16="http://schemas.microsoft.com/office/drawing/2014/main" id="{A3FFC28F-B124-45F5-AE58-E3F44D3A8150}"/>
              </a:ext>
            </a:extLst>
          </p:cNvPr>
          <p:cNvSpPr/>
          <p:nvPr/>
        </p:nvSpPr>
        <p:spPr>
          <a:xfrm>
            <a:off x="323528" y="5733256"/>
            <a:ext cx="8496944"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100" dirty="0">
              <a:solidFill>
                <a:schemeClr val="tx1"/>
              </a:solidFill>
            </a:endParaRPr>
          </a:p>
          <a:p>
            <a:r>
              <a:rPr lang="en-GB" sz="2100" dirty="0">
                <a:solidFill>
                  <a:schemeClr val="tx1"/>
                </a:solidFill>
              </a:rPr>
              <a:t>Many parents feel that children should not be allowed to own mobile phones.  .............. children can use them to keep in touch with parents when out alone. </a:t>
            </a:r>
          </a:p>
          <a:p>
            <a:pPr>
              <a:lnSpc>
                <a:spcPct val="150000"/>
              </a:lnSpc>
            </a:pPr>
            <a:endParaRPr lang="en-GB" sz="2100" u="sng" dirty="0">
              <a:solidFill>
                <a:srgbClr val="FF0000"/>
              </a:solidFill>
            </a:endParaRPr>
          </a:p>
        </p:txBody>
      </p:sp>
      <p:pic>
        <p:nvPicPr>
          <p:cNvPr id="11" name="Picture 4">
            <a:extLst>
              <a:ext uri="{FF2B5EF4-FFF2-40B4-BE49-F238E27FC236}">
                <a16:creationId xmlns:a16="http://schemas.microsoft.com/office/drawing/2014/main" id="{2F52EF75-E8CC-4C48-BB7C-FBBAB6373EB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0E77D869-359E-4914-A390-FCE2E40AE3C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id="{C2E7849F-9EDE-4510-B92F-402D3C1A757D}"/>
              </a:ext>
            </a:extLst>
          </p:cNvPr>
          <p:cNvSpPr txBox="1"/>
          <p:nvPr/>
        </p:nvSpPr>
        <p:spPr>
          <a:xfrm>
            <a:off x="1745208" y="80301"/>
            <a:ext cx="5472608" cy="584775"/>
          </a:xfrm>
          <a:prstGeom prst="rect">
            <a:avLst/>
          </a:prstGeom>
          <a:noFill/>
        </p:spPr>
        <p:txBody>
          <a:bodyPr wrap="square" rtlCol="0">
            <a:spAutoFit/>
          </a:bodyPr>
          <a:lstStyle/>
          <a:p>
            <a:pPr algn="ctr"/>
            <a:r>
              <a:rPr lang="en-GB" sz="3200" dirty="0"/>
              <a:t>Your turn</a:t>
            </a:r>
          </a:p>
        </p:txBody>
      </p:sp>
      <p:sp>
        <p:nvSpPr>
          <p:cNvPr id="14" name="Rounded Rectangle 4">
            <a:extLst>
              <a:ext uri="{FF2B5EF4-FFF2-40B4-BE49-F238E27FC236}">
                <a16:creationId xmlns:a16="http://schemas.microsoft.com/office/drawing/2014/main" id="{E172FBCE-2590-4589-B479-25DACDBC92D4}"/>
              </a:ext>
            </a:extLst>
          </p:cNvPr>
          <p:cNvSpPr/>
          <p:nvPr/>
        </p:nvSpPr>
        <p:spPr>
          <a:xfrm>
            <a:off x="1043608" y="859500"/>
            <a:ext cx="6840760" cy="481268"/>
          </a:xfrm>
          <a:prstGeom prst="roundRect">
            <a:avLst>
              <a:gd name="adj" fmla="val 12399"/>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dirty="0">
              <a:solidFill>
                <a:schemeClr val="tx1"/>
              </a:solidFill>
            </a:endParaRPr>
          </a:p>
          <a:p>
            <a:pPr algn="ctr"/>
            <a:r>
              <a:rPr lang="en-GB" sz="2200" dirty="0">
                <a:solidFill>
                  <a:schemeClr val="tx1"/>
                </a:solidFill>
              </a:rPr>
              <a:t>Which </a:t>
            </a:r>
            <a:r>
              <a:rPr lang="en-GB" sz="2200" b="1" dirty="0">
                <a:solidFill>
                  <a:srgbClr val="FF0000"/>
                </a:solidFill>
              </a:rPr>
              <a:t>fronted adverbials </a:t>
            </a:r>
            <a:r>
              <a:rPr lang="en-GB" sz="2200" dirty="0">
                <a:solidFill>
                  <a:schemeClr val="tx1"/>
                </a:solidFill>
              </a:rPr>
              <a:t>could be placed in the spaces?</a:t>
            </a:r>
          </a:p>
          <a:p>
            <a:pPr algn="ctr">
              <a:lnSpc>
                <a:spcPct val="150000"/>
              </a:lnSpc>
            </a:pPr>
            <a:endParaRPr lang="en-GB" sz="2200" u="sng"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a:extLst>
              <a:ext uri="{FF2B5EF4-FFF2-40B4-BE49-F238E27FC236}">
                <a16:creationId xmlns:a16="http://schemas.microsoft.com/office/drawing/2014/main" id="{A3FFC28F-B124-45F5-AE58-E3F44D3A8150}"/>
              </a:ext>
            </a:extLst>
          </p:cNvPr>
          <p:cNvSpPr/>
          <p:nvPr/>
        </p:nvSpPr>
        <p:spPr>
          <a:xfrm>
            <a:off x="179512" y="1484784"/>
            <a:ext cx="8784976" cy="5256584"/>
          </a:xfrm>
          <a:prstGeom prst="roundRect">
            <a:avLst>
              <a:gd name="adj" fmla="val 6341"/>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u="sng" dirty="0">
                <a:solidFill>
                  <a:schemeClr val="tx1"/>
                </a:solidFill>
              </a:rPr>
              <a:t>Mobile phones – good or bad?</a:t>
            </a:r>
          </a:p>
          <a:p>
            <a:r>
              <a:rPr lang="en-GB" sz="2000" dirty="0">
                <a:solidFill>
                  <a:schemeClr val="tx1"/>
                </a:solidFill>
              </a:rPr>
              <a:t>The rise in ownership of mobile phones, especially amongst children, is a real cause for concern to some people, whereas others believe they are an important addition to modern living.</a:t>
            </a:r>
          </a:p>
          <a:p>
            <a:r>
              <a:rPr lang="en-GB" sz="2000" dirty="0">
                <a:solidFill>
                  <a:schemeClr val="tx1"/>
                </a:solidFill>
              </a:rPr>
              <a:t>........... many people feel that mobile phones are a public nuisance because owners forget to turn them off in theatres and cinemas and they disturb the performances for other people. .........................they attract thieves and allow bullies to send messages to their victims. ........................ many children use them to phone their friends for long periods of time and this can be costly.</a:t>
            </a:r>
          </a:p>
          <a:p>
            <a:r>
              <a:rPr lang="en-GB" sz="2000" dirty="0">
                <a:solidFill>
                  <a:schemeClr val="tx1"/>
                </a:solidFill>
              </a:rPr>
              <a:t>.......................many parents believe that owning a mobile phone increases the safety of their children by helping them keep in touch when they are out alone.                                            	it is argued that keeping in touch with friends and family is much easier and quicker due to the facility of text. ..............</a:t>
            </a:r>
            <a:r>
              <a:rPr lang="en-GB" sz="2000" dirty="0" err="1">
                <a:solidFill>
                  <a:schemeClr val="tx1"/>
                </a:solidFill>
              </a:rPr>
              <a:t>ma.ny</a:t>
            </a:r>
            <a:r>
              <a:rPr lang="en-GB" sz="2000" dirty="0">
                <a:solidFill>
                  <a:schemeClr val="tx1"/>
                </a:solidFill>
              </a:rPr>
              <a:t> people would lose contact with each other if they had to take time out to make phone calls or write letters.  </a:t>
            </a:r>
          </a:p>
          <a:p>
            <a:r>
              <a:rPr lang="en-GB" sz="2000" dirty="0">
                <a:solidFill>
                  <a:schemeClr val="tx1"/>
                </a:solidFill>
              </a:rPr>
              <a:t>Whatever the arguments, thousands of people in Britain will continue to use them regularly.  ...............the mobile phone companies will continue to make huge profits from their sales.  </a:t>
            </a:r>
          </a:p>
        </p:txBody>
      </p:sp>
      <p:sp>
        <p:nvSpPr>
          <p:cNvPr id="62475" name="Text Box 11"/>
          <p:cNvSpPr txBox="1">
            <a:spLocks noChangeArrowheads="1"/>
          </p:cNvSpPr>
          <p:nvPr/>
        </p:nvSpPr>
        <p:spPr bwMode="auto">
          <a:xfrm>
            <a:off x="179512" y="2708920"/>
            <a:ext cx="936104" cy="400110"/>
          </a:xfrm>
          <a:prstGeom prst="rect">
            <a:avLst/>
          </a:prstGeom>
          <a:solidFill>
            <a:schemeClr val="accent6">
              <a:lumMod val="60000"/>
              <a:lumOff val="4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Firstly,</a:t>
            </a:r>
          </a:p>
        </p:txBody>
      </p:sp>
      <p:sp>
        <p:nvSpPr>
          <p:cNvPr id="62477" name="Text Box 13"/>
          <p:cNvSpPr txBox="1">
            <a:spLocks noChangeArrowheads="1"/>
          </p:cNvSpPr>
          <p:nvPr/>
        </p:nvSpPr>
        <p:spPr bwMode="auto">
          <a:xfrm>
            <a:off x="3563888" y="3316922"/>
            <a:ext cx="1656183" cy="400110"/>
          </a:xfrm>
          <a:prstGeom prst="rect">
            <a:avLst/>
          </a:prstGeom>
          <a:solidFill>
            <a:schemeClr val="accent6">
              <a:lumMod val="60000"/>
              <a:lumOff val="4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Not only that,</a:t>
            </a:r>
          </a:p>
        </p:txBody>
      </p:sp>
      <p:sp>
        <p:nvSpPr>
          <p:cNvPr id="62474" name="Text Box 10"/>
          <p:cNvSpPr txBox="1">
            <a:spLocks noChangeArrowheads="1"/>
          </p:cNvSpPr>
          <p:nvPr/>
        </p:nvSpPr>
        <p:spPr bwMode="auto">
          <a:xfrm>
            <a:off x="4572000" y="3645024"/>
            <a:ext cx="1656184" cy="400110"/>
          </a:xfrm>
          <a:prstGeom prst="rect">
            <a:avLst/>
          </a:prstGeom>
          <a:solidFill>
            <a:schemeClr val="accent6">
              <a:lumMod val="60000"/>
              <a:lumOff val="4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Furthermore,</a:t>
            </a:r>
          </a:p>
        </p:txBody>
      </p:sp>
      <p:sp>
        <p:nvSpPr>
          <p:cNvPr id="62471" name="Text Box 7"/>
          <p:cNvSpPr txBox="1">
            <a:spLocks noChangeArrowheads="1"/>
          </p:cNvSpPr>
          <p:nvPr/>
        </p:nvSpPr>
        <p:spPr bwMode="auto">
          <a:xfrm>
            <a:off x="251520" y="4221088"/>
            <a:ext cx="2232248" cy="400110"/>
          </a:xfrm>
          <a:prstGeom prst="rect">
            <a:avLst/>
          </a:prstGeom>
          <a:solidFill>
            <a:schemeClr val="accent6">
              <a:lumMod val="60000"/>
              <a:lumOff val="4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On the other hand,</a:t>
            </a:r>
          </a:p>
        </p:txBody>
      </p:sp>
      <p:sp>
        <p:nvSpPr>
          <p:cNvPr id="62476" name="Text Box 12"/>
          <p:cNvSpPr txBox="1">
            <a:spLocks noChangeArrowheads="1"/>
          </p:cNvSpPr>
          <p:nvPr/>
        </p:nvSpPr>
        <p:spPr bwMode="auto">
          <a:xfrm>
            <a:off x="395536" y="4797152"/>
            <a:ext cx="756593" cy="400110"/>
          </a:xfrm>
          <a:prstGeom prst="rect">
            <a:avLst/>
          </a:prstGeom>
          <a:solidFill>
            <a:schemeClr val="accent6">
              <a:lumMod val="60000"/>
              <a:lumOff val="4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Also,</a:t>
            </a:r>
          </a:p>
        </p:txBody>
      </p:sp>
      <p:sp>
        <p:nvSpPr>
          <p:cNvPr id="62472" name="Text Box 8"/>
          <p:cNvSpPr txBox="1">
            <a:spLocks noChangeArrowheads="1"/>
          </p:cNvSpPr>
          <p:nvPr/>
        </p:nvSpPr>
        <p:spPr bwMode="auto">
          <a:xfrm>
            <a:off x="4211960" y="5157192"/>
            <a:ext cx="1656183" cy="400110"/>
          </a:xfrm>
          <a:prstGeom prst="rect">
            <a:avLst/>
          </a:prstGeom>
          <a:solidFill>
            <a:schemeClr val="accent6">
              <a:lumMod val="60000"/>
              <a:lumOff val="4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Alternatively,</a:t>
            </a:r>
          </a:p>
        </p:txBody>
      </p:sp>
      <p:sp>
        <p:nvSpPr>
          <p:cNvPr id="62473" name="Text Box 9"/>
          <p:cNvSpPr txBox="1">
            <a:spLocks noChangeArrowheads="1"/>
          </p:cNvSpPr>
          <p:nvPr/>
        </p:nvSpPr>
        <p:spPr bwMode="auto">
          <a:xfrm>
            <a:off x="1979712" y="6021288"/>
            <a:ext cx="1404395" cy="400110"/>
          </a:xfrm>
          <a:prstGeom prst="rect">
            <a:avLst/>
          </a:prstGeom>
          <a:solidFill>
            <a:schemeClr val="accent6">
              <a:lumMod val="60000"/>
              <a:lumOff val="4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As a result,</a:t>
            </a:r>
          </a:p>
        </p:txBody>
      </p:sp>
      <p:pic>
        <p:nvPicPr>
          <p:cNvPr id="28674" name="Picture 1"/>
          <p:cNvPicPr>
            <a:picLocks noChangeAspect="1"/>
          </p:cNvPicPr>
          <p:nvPr/>
        </p:nvPicPr>
        <p:blipFill>
          <a:blip r:embed="rId2" cstate="print"/>
          <a:srcRect t="7730" r="7188" b="3087"/>
          <a:stretch>
            <a:fillRect/>
          </a:stretch>
        </p:blipFill>
        <p:spPr bwMode="auto">
          <a:xfrm>
            <a:off x="-3887788" y="-6436096"/>
            <a:ext cx="7775575" cy="4799013"/>
          </a:xfrm>
          <a:prstGeom prst="rect">
            <a:avLst/>
          </a:prstGeom>
          <a:noFill/>
          <a:ln w="9525">
            <a:noFill/>
            <a:miter lim="800000"/>
            <a:headEnd/>
            <a:tailEnd/>
          </a:ln>
        </p:spPr>
      </p:pic>
      <p:sp>
        <p:nvSpPr>
          <p:cNvPr id="14" name="Rounded Rectangle 13">
            <a:extLst>
              <a:ext uri="{FF2B5EF4-FFF2-40B4-BE49-F238E27FC236}">
                <a16:creationId xmlns:a16="http://schemas.microsoft.com/office/drawing/2014/main" id="{A3FFC28F-B124-45F5-AE58-E3F44D3A8150}"/>
              </a:ext>
            </a:extLst>
          </p:cNvPr>
          <p:cNvSpPr/>
          <p:nvPr/>
        </p:nvSpPr>
        <p:spPr>
          <a:xfrm>
            <a:off x="795254" y="193438"/>
            <a:ext cx="7199511" cy="1146508"/>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Where do these </a:t>
            </a:r>
            <a:r>
              <a:rPr lang="en-GB" sz="2000" b="1" dirty="0">
                <a:solidFill>
                  <a:srgbClr val="FF0000"/>
                </a:solidFill>
              </a:rPr>
              <a:t>fronted adverbials </a:t>
            </a:r>
            <a:r>
              <a:rPr lang="en-GB" sz="2000" dirty="0">
                <a:solidFill>
                  <a:schemeClr val="tx1"/>
                </a:solidFill>
              </a:rPr>
              <a:t>fit?</a:t>
            </a:r>
          </a:p>
          <a:p>
            <a:pPr algn="ctr"/>
            <a:r>
              <a:rPr lang="en-GB" sz="2400" b="1" dirty="0">
                <a:solidFill>
                  <a:schemeClr val="tx1"/>
                </a:solidFill>
              </a:rPr>
              <a:t>On the other hand,  As a result,  Furthermore,   Also,  Not only that,   Firstly,   Alternatively</a:t>
            </a:r>
            <a:r>
              <a:rPr lang="en-GB" sz="2000" b="1" dirty="0">
                <a:solidFill>
                  <a:schemeClr val="tx1"/>
                </a:solidFill>
              </a:rPr>
              <a:t>,  </a:t>
            </a:r>
          </a:p>
        </p:txBody>
      </p:sp>
      <p:pic>
        <p:nvPicPr>
          <p:cNvPr id="16" name="Picture 15">
            <a:extLst>
              <a:ext uri="{FF2B5EF4-FFF2-40B4-BE49-F238E27FC236}">
                <a16:creationId xmlns:a16="http://schemas.microsoft.com/office/drawing/2014/main" id="{D6BB995D-2C46-45BC-AAAA-68CD6862AD4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710" y="-10227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a:extLst>
              <a:ext uri="{FF2B5EF4-FFF2-40B4-BE49-F238E27FC236}">
                <a16:creationId xmlns:a16="http://schemas.microsoft.com/office/drawing/2014/main" id="{5517BD97-C402-4C19-89C8-78CCB5A1314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2475">
                                            <p:txEl>
                                              <p:pRg st="0" end="0"/>
                                            </p:txEl>
                                          </p:spTgt>
                                        </p:tgtEl>
                                        <p:attrNameLst>
                                          <p:attrName>style.visibility</p:attrName>
                                        </p:attrNameLst>
                                      </p:cBhvr>
                                      <p:to>
                                        <p:strVal val="visible"/>
                                      </p:to>
                                    </p:set>
                                    <p:anim calcmode="lin" valueType="num">
                                      <p:cBhvr additive="base">
                                        <p:cTn id="7" dur="500" fill="hold"/>
                                        <p:tgtEl>
                                          <p:spTgt spid="624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24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2477">
                                            <p:txEl>
                                              <p:pRg st="0" end="0"/>
                                            </p:txEl>
                                          </p:spTgt>
                                        </p:tgtEl>
                                        <p:attrNameLst>
                                          <p:attrName>style.visibility</p:attrName>
                                        </p:attrNameLst>
                                      </p:cBhvr>
                                      <p:to>
                                        <p:strVal val="visible"/>
                                      </p:to>
                                    </p:set>
                                    <p:anim calcmode="lin" valueType="num">
                                      <p:cBhvr additive="base">
                                        <p:cTn id="13" dur="500" fill="hold"/>
                                        <p:tgtEl>
                                          <p:spTgt spid="6247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247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2474">
                                            <p:txEl>
                                              <p:pRg st="0" end="0"/>
                                            </p:txEl>
                                          </p:spTgt>
                                        </p:tgtEl>
                                        <p:attrNameLst>
                                          <p:attrName>style.visibility</p:attrName>
                                        </p:attrNameLst>
                                      </p:cBhvr>
                                      <p:to>
                                        <p:strVal val="visible"/>
                                      </p:to>
                                    </p:set>
                                    <p:anim calcmode="lin" valueType="num">
                                      <p:cBhvr additive="base">
                                        <p:cTn id="19" dur="500" fill="hold"/>
                                        <p:tgtEl>
                                          <p:spTgt spid="6247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247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2471">
                                            <p:txEl>
                                              <p:pRg st="0" end="0"/>
                                            </p:txEl>
                                          </p:spTgt>
                                        </p:tgtEl>
                                        <p:attrNameLst>
                                          <p:attrName>style.visibility</p:attrName>
                                        </p:attrNameLst>
                                      </p:cBhvr>
                                      <p:to>
                                        <p:strVal val="visible"/>
                                      </p:to>
                                    </p:set>
                                    <p:anim calcmode="lin" valueType="num">
                                      <p:cBhvr additive="base">
                                        <p:cTn id="25" dur="500" fill="hold"/>
                                        <p:tgtEl>
                                          <p:spTgt spid="62471">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24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2476"/>
                                        </p:tgtEl>
                                        <p:attrNameLst>
                                          <p:attrName>style.visibility</p:attrName>
                                        </p:attrNameLst>
                                      </p:cBhvr>
                                      <p:to>
                                        <p:strVal val="visible"/>
                                      </p:to>
                                    </p:set>
                                    <p:anim calcmode="lin" valueType="num">
                                      <p:cBhvr additive="base">
                                        <p:cTn id="31" dur="500" fill="hold"/>
                                        <p:tgtEl>
                                          <p:spTgt spid="62476"/>
                                        </p:tgtEl>
                                        <p:attrNameLst>
                                          <p:attrName>ppt_x</p:attrName>
                                        </p:attrNameLst>
                                      </p:cBhvr>
                                      <p:tavLst>
                                        <p:tav tm="0">
                                          <p:val>
                                            <p:strVal val="#ppt_x"/>
                                          </p:val>
                                        </p:tav>
                                        <p:tav tm="100000">
                                          <p:val>
                                            <p:strVal val="#ppt_x"/>
                                          </p:val>
                                        </p:tav>
                                      </p:tavLst>
                                    </p:anim>
                                    <p:anim calcmode="lin" valueType="num">
                                      <p:cBhvr additive="base">
                                        <p:cTn id="32" dur="500" fill="hold"/>
                                        <p:tgtEl>
                                          <p:spTgt spid="62476"/>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2472">
                                            <p:txEl>
                                              <p:pRg st="0" end="0"/>
                                            </p:txEl>
                                          </p:spTgt>
                                        </p:tgtEl>
                                        <p:attrNameLst>
                                          <p:attrName>style.visibility</p:attrName>
                                        </p:attrNameLst>
                                      </p:cBhvr>
                                      <p:to>
                                        <p:strVal val="visible"/>
                                      </p:to>
                                    </p:set>
                                    <p:anim calcmode="lin" valueType="num">
                                      <p:cBhvr additive="base">
                                        <p:cTn id="37" dur="500" fill="hold"/>
                                        <p:tgtEl>
                                          <p:spTgt spid="6247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247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2473">
                                            <p:txEl>
                                              <p:pRg st="0" end="0"/>
                                            </p:txEl>
                                          </p:spTgt>
                                        </p:tgtEl>
                                        <p:attrNameLst>
                                          <p:attrName>style.visibility</p:attrName>
                                        </p:attrNameLst>
                                      </p:cBhvr>
                                      <p:to>
                                        <p:strVal val="visible"/>
                                      </p:to>
                                    </p:set>
                                    <p:anim calcmode="lin" valueType="num">
                                      <p:cBhvr additive="base">
                                        <p:cTn id="43" dur="500" fill="hold"/>
                                        <p:tgtEl>
                                          <p:spTgt spid="62473">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247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7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287524" y="1499071"/>
            <a:ext cx="8712968" cy="5353769"/>
          </a:xfrm>
          <a:prstGeom prst="roundRect">
            <a:avLst>
              <a:gd name="adj" fmla="val 9005"/>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dirty="0">
              <a:solidFill>
                <a:schemeClr val="tx1"/>
              </a:solidFill>
            </a:endParaRPr>
          </a:p>
          <a:p>
            <a:endParaRPr lang="en-GB" sz="2000" b="1" dirty="0">
              <a:solidFill>
                <a:schemeClr val="tx1"/>
              </a:solidFill>
            </a:endParaRPr>
          </a:p>
          <a:p>
            <a:pPr algn="ctr"/>
            <a:r>
              <a:rPr lang="en-GB" sz="2400" dirty="0">
                <a:solidFill>
                  <a:schemeClr val="tx1"/>
                </a:solidFill>
              </a:rPr>
              <a:t> </a:t>
            </a:r>
            <a:r>
              <a:rPr lang="en-GB" sz="2400" b="1" u="sng" dirty="0">
                <a:solidFill>
                  <a:schemeClr val="tx1"/>
                </a:solidFill>
              </a:rPr>
              <a:t>Is school uniform a good idea?</a:t>
            </a: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pPr algn="ctr"/>
            <a:endParaRPr lang="en-GB" sz="2000" b="1" u="sng" dirty="0">
              <a:solidFill>
                <a:schemeClr val="tx1"/>
              </a:solidFill>
            </a:endParaRPr>
          </a:p>
          <a:p>
            <a:endParaRPr lang="en-GB" sz="2000" b="1" u="sng" dirty="0">
              <a:solidFill>
                <a:schemeClr val="tx1"/>
              </a:solidFill>
            </a:endParaRPr>
          </a:p>
          <a:p>
            <a:endParaRPr lang="en-GB" sz="2000" b="1" u="sng" dirty="0">
              <a:solidFill>
                <a:schemeClr val="tx1"/>
              </a:solidFill>
            </a:endParaRPr>
          </a:p>
        </p:txBody>
      </p:sp>
      <p:sp>
        <p:nvSpPr>
          <p:cNvPr id="5" name="TextBox 4"/>
          <p:cNvSpPr txBox="1"/>
          <p:nvPr/>
        </p:nvSpPr>
        <p:spPr>
          <a:xfrm>
            <a:off x="4753128" y="2607870"/>
            <a:ext cx="4104456" cy="4493538"/>
          </a:xfrm>
          <a:prstGeom prst="rect">
            <a:avLst/>
          </a:prstGeom>
          <a:noFill/>
        </p:spPr>
        <p:txBody>
          <a:bodyPr wrap="square" rtlCol="0">
            <a:spAutoFit/>
          </a:bodyPr>
          <a:lstStyle/>
          <a:p>
            <a:pPr>
              <a:buFont typeface="Arial" pitchFamily="34" charset="0"/>
              <a:buChar char="•"/>
            </a:pPr>
            <a:r>
              <a:rPr lang="en-GB" sz="2200" dirty="0"/>
              <a:t> Why should children have to wear a uniform when teachers don’t have to?</a:t>
            </a:r>
          </a:p>
          <a:p>
            <a:pPr>
              <a:buFont typeface="Arial" pitchFamily="34" charset="0"/>
              <a:buChar char="•"/>
            </a:pPr>
            <a:r>
              <a:rPr lang="en-GB" sz="2200" dirty="0"/>
              <a:t> Have to wear it everyday and get fed up looking at it. Dull and old fashioned</a:t>
            </a:r>
          </a:p>
          <a:p>
            <a:pPr>
              <a:buFont typeface="Arial" pitchFamily="34" charset="0"/>
              <a:buChar char="•"/>
            </a:pPr>
            <a:r>
              <a:rPr lang="en-GB" sz="2200" dirty="0"/>
              <a:t> Stops individuality – some children like to be different</a:t>
            </a:r>
          </a:p>
          <a:p>
            <a:pPr>
              <a:buFont typeface="Arial" pitchFamily="34" charset="0"/>
              <a:buChar char="•"/>
            </a:pPr>
            <a:r>
              <a:rPr lang="en-GB" sz="2200" dirty="0"/>
              <a:t> Can be uncomfortable – can sometimes be too warm in summer</a:t>
            </a:r>
          </a:p>
          <a:p>
            <a:pPr>
              <a:buFont typeface="Arial" pitchFamily="34" charset="0"/>
              <a:buChar char="•"/>
            </a:pPr>
            <a:r>
              <a:rPr lang="en-GB" sz="2200" dirty="0"/>
              <a:t> Can be costly for parents</a:t>
            </a:r>
            <a:endParaRPr lang="en-GB" sz="2200" u="sng" dirty="0"/>
          </a:p>
          <a:p>
            <a:endParaRPr lang="en-GB" sz="2200" dirty="0"/>
          </a:p>
        </p:txBody>
      </p:sp>
      <p:sp>
        <p:nvSpPr>
          <p:cNvPr id="6" name="TextBox 5"/>
          <p:cNvSpPr txBox="1"/>
          <p:nvPr/>
        </p:nvSpPr>
        <p:spPr>
          <a:xfrm>
            <a:off x="410987" y="2652213"/>
            <a:ext cx="4176464" cy="4154984"/>
          </a:xfrm>
          <a:prstGeom prst="rect">
            <a:avLst/>
          </a:prstGeom>
          <a:noFill/>
        </p:spPr>
        <p:txBody>
          <a:bodyPr wrap="square" rtlCol="0">
            <a:spAutoFit/>
          </a:bodyPr>
          <a:lstStyle/>
          <a:p>
            <a:pPr>
              <a:buFont typeface="Arial" pitchFamily="34" charset="0"/>
              <a:buChar char="•"/>
            </a:pPr>
            <a:r>
              <a:rPr lang="en-GB" sz="2200" dirty="0"/>
              <a:t> On a school trip people know where the children are from</a:t>
            </a:r>
          </a:p>
          <a:p>
            <a:pPr>
              <a:buFont typeface="Arial" pitchFamily="34" charset="0"/>
              <a:buChar char="•"/>
            </a:pPr>
            <a:r>
              <a:rPr lang="en-GB" sz="2200" dirty="0"/>
              <a:t> Some children can be cruel about quality or ‘named’ clothes – ensures everyone is the same</a:t>
            </a:r>
          </a:p>
          <a:p>
            <a:pPr>
              <a:buFont typeface="Arial" pitchFamily="34" charset="0"/>
              <a:buChar char="•"/>
            </a:pPr>
            <a:r>
              <a:rPr lang="en-GB" sz="2200" dirty="0"/>
              <a:t> Great for parents to know what children are wearing everyday for school</a:t>
            </a:r>
          </a:p>
          <a:p>
            <a:pPr>
              <a:buFont typeface="Arial" pitchFamily="34" charset="0"/>
              <a:buChar char="•"/>
            </a:pPr>
            <a:r>
              <a:rPr lang="en-GB" sz="2200" dirty="0"/>
              <a:t> Wearable – useful, safe</a:t>
            </a:r>
          </a:p>
          <a:p>
            <a:pPr>
              <a:buFont typeface="Arial" pitchFamily="34" charset="0"/>
              <a:buChar char="•"/>
            </a:pPr>
            <a:r>
              <a:rPr lang="en-GB" sz="2200" dirty="0"/>
              <a:t> Creates a real pride in the school – proud to wear it and belong</a:t>
            </a:r>
          </a:p>
          <a:p>
            <a:endParaRPr lang="en-GB" sz="2200" dirty="0"/>
          </a:p>
        </p:txBody>
      </p:sp>
      <p:cxnSp>
        <p:nvCxnSpPr>
          <p:cNvPr id="8" name="Straight Connector 7"/>
          <p:cNvCxnSpPr/>
          <p:nvPr/>
        </p:nvCxnSpPr>
        <p:spPr>
          <a:xfrm>
            <a:off x="4506280" y="2026094"/>
            <a:ext cx="0" cy="4680520"/>
          </a:xfrm>
          <a:prstGeom prst="line">
            <a:avLst/>
          </a:prstGeom>
          <a:ln w="34925"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ounded Rectangle 11">
            <a:extLst>
              <a:ext uri="{FF2B5EF4-FFF2-40B4-BE49-F238E27FC236}">
                <a16:creationId xmlns:a16="http://schemas.microsoft.com/office/drawing/2014/main" id="{A3FFC28F-B124-45F5-AE58-E3F44D3A8150}"/>
              </a:ext>
            </a:extLst>
          </p:cNvPr>
          <p:cNvSpPr/>
          <p:nvPr/>
        </p:nvSpPr>
        <p:spPr>
          <a:xfrm>
            <a:off x="899592" y="836712"/>
            <a:ext cx="7124508" cy="459432"/>
          </a:xfrm>
          <a:prstGeom prst="roundRect">
            <a:avLst>
              <a:gd name="adj" fmla="val 16667"/>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What ideas can you think for both sides of this argument?</a:t>
            </a:r>
          </a:p>
        </p:txBody>
      </p:sp>
      <p:pic>
        <p:nvPicPr>
          <p:cNvPr id="9" name="Picture 8">
            <a:extLst>
              <a:ext uri="{FF2B5EF4-FFF2-40B4-BE49-F238E27FC236}">
                <a16:creationId xmlns:a16="http://schemas.microsoft.com/office/drawing/2014/main" id="{690C4A6D-65AA-4E71-907B-932EB8B39B2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365B6AC7-234D-4983-A3AD-213C9EC9618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4455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EB7ACAC9-5208-4CDA-B00B-78DE7EC75F2B}"/>
              </a:ext>
            </a:extLst>
          </p:cNvPr>
          <p:cNvSpPr txBox="1"/>
          <p:nvPr/>
        </p:nvSpPr>
        <p:spPr>
          <a:xfrm>
            <a:off x="1745208" y="107921"/>
            <a:ext cx="5472608" cy="584775"/>
          </a:xfrm>
          <a:prstGeom prst="rect">
            <a:avLst/>
          </a:prstGeom>
          <a:noFill/>
        </p:spPr>
        <p:txBody>
          <a:bodyPr wrap="square" rtlCol="0">
            <a:spAutoFit/>
          </a:bodyPr>
          <a:lstStyle/>
          <a:p>
            <a:pPr algn="ctr"/>
            <a:r>
              <a:rPr lang="en-GB" sz="3200" dirty="0"/>
              <a:t>Planning time</a:t>
            </a:r>
          </a:p>
        </p:txBody>
      </p:sp>
      <p:sp>
        <p:nvSpPr>
          <p:cNvPr id="3" name="TextBox 2">
            <a:extLst>
              <a:ext uri="{FF2B5EF4-FFF2-40B4-BE49-F238E27FC236}">
                <a16:creationId xmlns:a16="http://schemas.microsoft.com/office/drawing/2014/main" id="{EE46598D-EF57-4884-85C1-58F632BFBA26}"/>
              </a:ext>
            </a:extLst>
          </p:cNvPr>
          <p:cNvSpPr txBox="1"/>
          <p:nvPr/>
        </p:nvSpPr>
        <p:spPr>
          <a:xfrm>
            <a:off x="1619672" y="1988840"/>
            <a:ext cx="1026590" cy="461665"/>
          </a:xfrm>
          <a:prstGeom prst="rect">
            <a:avLst/>
          </a:prstGeom>
          <a:noFill/>
        </p:spPr>
        <p:txBody>
          <a:bodyPr wrap="square" rtlCol="0">
            <a:spAutoFit/>
          </a:bodyPr>
          <a:lstStyle/>
          <a:p>
            <a:r>
              <a:rPr lang="en-GB" sz="2400" b="1" dirty="0"/>
              <a:t>FOR</a:t>
            </a:r>
          </a:p>
        </p:txBody>
      </p:sp>
      <p:sp>
        <p:nvSpPr>
          <p:cNvPr id="13" name="TextBox 12">
            <a:extLst>
              <a:ext uri="{FF2B5EF4-FFF2-40B4-BE49-F238E27FC236}">
                <a16:creationId xmlns:a16="http://schemas.microsoft.com/office/drawing/2014/main" id="{B73A3A9D-BF19-4FC3-878F-93C6AF736CCB}"/>
              </a:ext>
            </a:extLst>
          </p:cNvPr>
          <p:cNvSpPr txBox="1"/>
          <p:nvPr/>
        </p:nvSpPr>
        <p:spPr>
          <a:xfrm>
            <a:off x="6137697" y="1988840"/>
            <a:ext cx="1386613" cy="461665"/>
          </a:xfrm>
          <a:prstGeom prst="rect">
            <a:avLst/>
          </a:prstGeom>
          <a:noFill/>
        </p:spPr>
        <p:txBody>
          <a:bodyPr wrap="square" rtlCol="0">
            <a:spAutoFit/>
          </a:bodyPr>
          <a:lstStyle/>
          <a:p>
            <a:r>
              <a:rPr lang="en-GB" sz="2400" b="1" dirty="0"/>
              <a:t>AGAINST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827584" y="1155652"/>
            <a:ext cx="7419478" cy="1195387"/>
          </a:xfrm>
          <a:prstGeom prst="roundRect">
            <a:avLst>
              <a:gd name="adj" fmla="val 16667"/>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Write a </a:t>
            </a:r>
            <a:r>
              <a:rPr lang="en-GB" sz="2400" b="1" dirty="0">
                <a:solidFill>
                  <a:srgbClr val="FF0000"/>
                </a:solidFill>
              </a:rPr>
              <a:t>balanced discussion</a:t>
            </a:r>
            <a:r>
              <a:rPr lang="en-GB" sz="2400" dirty="0">
                <a:solidFill>
                  <a:schemeClr val="tx1"/>
                </a:solidFill>
              </a:rPr>
              <a:t>, using a range of </a:t>
            </a:r>
            <a:r>
              <a:rPr lang="en-GB" sz="2400" b="1" dirty="0">
                <a:solidFill>
                  <a:srgbClr val="FF0000"/>
                </a:solidFill>
              </a:rPr>
              <a:t>fronted adverbials</a:t>
            </a:r>
            <a:r>
              <a:rPr lang="en-GB" sz="2400" dirty="0">
                <a:solidFill>
                  <a:schemeClr val="tx1"/>
                </a:solidFill>
              </a:rPr>
              <a:t> to link your sentences and paragraphs. </a:t>
            </a:r>
          </a:p>
          <a:p>
            <a:pPr algn="ctr"/>
            <a:r>
              <a:rPr lang="en-GB" sz="2400" dirty="0">
                <a:solidFill>
                  <a:schemeClr val="tx1"/>
                </a:solidFill>
              </a:rPr>
              <a:t>Don’t forget to use a </a:t>
            </a:r>
            <a:r>
              <a:rPr lang="en-GB" sz="2400" b="1" dirty="0">
                <a:solidFill>
                  <a:srgbClr val="FF0000"/>
                </a:solidFill>
              </a:rPr>
              <a:t>comma</a:t>
            </a:r>
            <a:r>
              <a:rPr lang="en-GB" sz="2400" dirty="0">
                <a:solidFill>
                  <a:schemeClr val="tx1"/>
                </a:solidFill>
              </a:rPr>
              <a:t> after the fronted adverbial!</a:t>
            </a:r>
          </a:p>
        </p:txBody>
      </p:sp>
      <p:sp>
        <p:nvSpPr>
          <p:cNvPr id="6" name="Rounded Rectangle 5">
            <a:extLst>
              <a:ext uri="{FF2B5EF4-FFF2-40B4-BE49-F238E27FC236}">
                <a16:creationId xmlns:a16="http://schemas.microsoft.com/office/drawing/2014/main" id="{A3FFC28F-B124-45F5-AE58-E3F44D3A8150}"/>
              </a:ext>
            </a:extLst>
          </p:cNvPr>
          <p:cNvSpPr/>
          <p:nvPr/>
        </p:nvSpPr>
        <p:spPr>
          <a:xfrm>
            <a:off x="323528" y="2564904"/>
            <a:ext cx="3672408" cy="4032448"/>
          </a:xfrm>
          <a:prstGeom prst="roundRect">
            <a:avLst>
              <a:gd name="adj" fmla="val 15289"/>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dirty="0">
                <a:solidFill>
                  <a:schemeClr val="tx1"/>
                </a:solidFill>
              </a:rPr>
              <a:t>Most schools have their own school uniforms and many more are beginning to. However, some children, and even some parents, complain about the school enforcing the wearing of a uniform.  Therefore, are school uniforms really a good idea?</a:t>
            </a:r>
          </a:p>
        </p:txBody>
      </p:sp>
      <p:sp>
        <p:nvSpPr>
          <p:cNvPr id="7" name="Rounded Rectangle 6">
            <a:extLst>
              <a:ext uri="{FF2B5EF4-FFF2-40B4-BE49-F238E27FC236}">
                <a16:creationId xmlns:a16="http://schemas.microsoft.com/office/drawing/2014/main" id="{A3FFC28F-B124-45F5-AE58-E3F44D3A8150}"/>
              </a:ext>
            </a:extLst>
          </p:cNvPr>
          <p:cNvSpPr/>
          <p:nvPr/>
        </p:nvSpPr>
        <p:spPr>
          <a:xfrm>
            <a:off x="4139952" y="2708920"/>
            <a:ext cx="4680520" cy="3744416"/>
          </a:xfrm>
          <a:prstGeom prst="roundRect">
            <a:avLst>
              <a:gd name="adj" fmla="val 1559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endParaRPr lang="en-GB" sz="2400" dirty="0">
              <a:solidFill>
                <a:schemeClr val="tx1"/>
              </a:solidFill>
            </a:endParaRPr>
          </a:p>
          <a:p>
            <a:pPr>
              <a:lnSpc>
                <a:spcPct val="200000"/>
              </a:lnSpc>
            </a:pPr>
            <a:r>
              <a:rPr lang="en-GB" sz="2400" dirty="0">
                <a:solidFill>
                  <a:schemeClr val="tx1"/>
                </a:solidFill>
              </a:rPr>
              <a:t>Firstly, some people think that, ...</a:t>
            </a:r>
          </a:p>
          <a:p>
            <a:pPr>
              <a:lnSpc>
                <a:spcPct val="200000"/>
              </a:lnSpc>
            </a:pPr>
            <a:r>
              <a:rPr lang="en-GB" sz="2400" dirty="0">
                <a:solidFill>
                  <a:schemeClr val="tx1"/>
                </a:solidFill>
              </a:rPr>
              <a:t>Furthermore, ...</a:t>
            </a:r>
          </a:p>
          <a:p>
            <a:pPr>
              <a:lnSpc>
                <a:spcPct val="200000"/>
              </a:lnSpc>
            </a:pPr>
            <a:r>
              <a:rPr lang="en-GB" sz="2400" dirty="0">
                <a:solidFill>
                  <a:schemeClr val="tx1"/>
                </a:solidFill>
              </a:rPr>
              <a:t>On the other hand, …</a:t>
            </a:r>
          </a:p>
          <a:p>
            <a:pPr>
              <a:lnSpc>
                <a:spcPct val="200000"/>
              </a:lnSpc>
            </a:pPr>
            <a:r>
              <a:rPr lang="en-GB" sz="2400" dirty="0">
                <a:solidFill>
                  <a:schemeClr val="tx1"/>
                </a:solidFill>
              </a:rPr>
              <a:t>Not only that,  ...</a:t>
            </a:r>
          </a:p>
          <a:p>
            <a:pPr>
              <a:lnSpc>
                <a:spcPct val="200000"/>
              </a:lnSpc>
            </a:pPr>
            <a:r>
              <a:rPr lang="en-GB" sz="2400" dirty="0">
                <a:solidFill>
                  <a:schemeClr val="tx1"/>
                </a:solidFill>
              </a:rPr>
              <a:t>Undoubtedly then, ...</a:t>
            </a:r>
          </a:p>
          <a:p>
            <a:pPr>
              <a:lnSpc>
                <a:spcPct val="200000"/>
              </a:lnSpc>
            </a:pPr>
            <a:endParaRPr lang="en-GB" sz="2400" dirty="0">
              <a:solidFill>
                <a:schemeClr val="tx1"/>
              </a:solidFill>
            </a:endParaRPr>
          </a:p>
        </p:txBody>
      </p:sp>
      <p:pic>
        <p:nvPicPr>
          <p:cNvPr id="8" name="Picture 7">
            <a:extLst>
              <a:ext uri="{FF2B5EF4-FFF2-40B4-BE49-F238E27FC236}">
                <a16:creationId xmlns:a16="http://schemas.microsoft.com/office/drawing/2014/main" id="{B065843D-4A2C-4DC9-A4CA-EDC4EB38904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7D3CD565-CE2F-4072-B058-2FCCC3B9E3C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8823"/>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3CDFE7D0-A44F-4D7D-A482-7641822DFE4D}"/>
              </a:ext>
            </a:extLst>
          </p:cNvPr>
          <p:cNvSpPr txBox="1"/>
          <p:nvPr/>
        </p:nvSpPr>
        <p:spPr>
          <a:xfrm>
            <a:off x="1745208" y="179929"/>
            <a:ext cx="5472608" cy="584775"/>
          </a:xfrm>
          <a:prstGeom prst="rect">
            <a:avLst/>
          </a:prstGeom>
          <a:noFill/>
        </p:spPr>
        <p:txBody>
          <a:bodyPr wrap="square" rtlCol="0">
            <a:spAutoFit/>
          </a:bodyPr>
          <a:lstStyle/>
          <a:p>
            <a:pPr algn="ctr"/>
            <a:r>
              <a:rPr lang="en-GB" sz="3200" dirty="0"/>
              <a:t>Your turn</a:t>
            </a:r>
          </a:p>
        </p:txBody>
      </p:sp>
      <p:pic>
        <p:nvPicPr>
          <p:cNvPr id="3" name="Picture 2">
            <a:extLst>
              <a:ext uri="{FF2B5EF4-FFF2-40B4-BE49-F238E27FC236}">
                <a16:creationId xmlns:a16="http://schemas.microsoft.com/office/drawing/2014/main" id="{3DB57AF9-2CDE-4A08-9F1A-71CD1405158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6948264" y="4730275"/>
            <a:ext cx="1944216" cy="1723061"/>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323528" y="1451234"/>
            <a:ext cx="8640960" cy="1329694"/>
          </a:xfrm>
          <a:prstGeom prst="roundRect">
            <a:avLst>
              <a:gd name="adj" fmla="val 21931"/>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rPr>
              <a:t>Explanatory and causal fronted adverbials </a:t>
            </a:r>
            <a:r>
              <a:rPr lang="en-GB" sz="2800" dirty="0">
                <a:solidFill>
                  <a:schemeClr val="tx1"/>
                </a:solidFill>
              </a:rPr>
              <a:t>can be used to </a:t>
            </a:r>
            <a:r>
              <a:rPr lang="en-GB" sz="2800" b="1" dirty="0">
                <a:solidFill>
                  <a:srgbClr val="FF0000"/>
                </a:solidFill>
              </a:rPr>
              <a:t>explain</a:t>
            </a:r>
            <a:r>
              <a:rPr lang="en-GB" sz="2800" dirty="0">
                <a:solidFill>
                  <a:schemeClr val="tx1"/>
                </a:solidFill>
              </a:rPr>
              <a:t> or help the reader to understand the </a:t>
            </a:r>
            <a:r>
              <a:rPr lang="en-GB" sz="2800" b="1" dirty="0">
                <a:solidFill>
                  <a:srgbClr val="FF0000"/>
                </a:solidFill>
              </a:rPr>
              <a:t>cause</a:t>
            </a:r>
            <a:r>
              <a:rPr lang="en-GB" sz="2800" dirty="0">
                <a:solidFill>
                  <a:schemeClr val="tx1"/>
                </a:solidFill>
              </a:rPr>
              <a:t> and </a:t>
            </a:r>
            <a:r>
              <a:rPr lang="en-GB" sz="2800" b="1" dirty="0">
                <a:solidFill>
                  <a:srgbClr val="FF0000"/>
                </a:solidFill>
              </a:rPr>
              <a:t>effect</a:t>
            </a:r>
            <a:r>
              <a:rPr lang="en-GB" sz="2800" dirty="0">
                <a:solidFill>
                  <a:schemeClr val="tx1"/>
                </a:solidFill>
              </a:rPr>
              <a:t> of something.</a:t>
            </a:r>
          </a:p>
        </p:txBody>
      </p:sp>
      <p:sp>
        <p:nvSpPr>
          <p:cNvPr id="5" name="Rounded Rectangle 4">
            <a:extLst>
              <a:ext uri="{FF2B5EF4-FFF2-40B4-BE49-F238E27FC236}">
                <a16:creationId xmlns:a16="http://schemas.microsoft.com/office/drawing/2014/main" id="{A3FFC28F-B124-45F5-AE58-E3F44D3A8150}"/>
              </a:ext>
            </a:extLst>
          </p:cNvPr>
          <p:cNvSpPr/>
          <p:nvPr/>
        </p:nvSpPr>
        <p:spPr>
          <a:xfrm>
            <a:off x="4788024" y="3199385"/>
            <a:ext cx="3774144" cy="2942397"/>
          </a:xfrm>
          <a:prstGeom prst="roundRect">
            <a:avLst>
              <a:gd name="adj" fmla="val 18533"/>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800" dirty="0">
              <a:solidFill>
                <a:schemeClr val="tx1"/>
              </a:solidFill>
            </a:endParaRPr>
          </a:p>
          <a:p>
            <a:pPr algn="ctr"/>
            <a:r>
              <a:rPr lang="en-GB" sz="2800" dirty="0">
                <a:solidFill>
                  <a:schemeClr val="tx1"/>
                </a:solidFill>
              </a:rPr>
              <a:t>Again, a comma is placed after the fronted adverbial word or phrase.</a:t>
            </a:r>
          </a:p>
          <a:p>
            <a:endParaRPr lang="en-GB" sz="2800" dirty="0">
              <a:solidFill>
                <a:schemeClr val="tx1"/>
              </a:solidFill>
            </a:endParaRPr>
          </a:p>
        </p:txBody>
      </p:sp>
      <p:pic>
        <p:nvPicPr>
          <p:cNvPr id="6" name="Picture 5">
            <a:extLst>
              <a:ext uri="{FF2B5EF4-FFF2-40B4-BE49-F238E27FC236}">
                <a16:creationId xmlns:a16="http://schemas.microsoft.com/office/drawing/2014/main" id="{E4B58A0E-0B79-40E6-B2CC-45C29EFABE5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6D74188A-2EA8-4B7B-BFF1-DD419678E50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8823"/>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1F29A988-A3FA-4FB4-8081-33C2003C6F40}"/>
              </a:ext>
            </a:extLst>
          </p:cNvPr>
          <p:cNvSpPr txBox="1"/>
          <p:nvPr/>
        </p:nvSpPr>
        <p:spPr>
          <a:xfrm>
            <a:off x="1475880" y="116632"/>
            <a:ext cx="6120456" cy="1200329"/>
          </a:xfrm>
          <a:prstGeom prst="rect">
            <a:avLst/>
          </a:prstGeom>
          <a:noFill/>
        </p:spPr>
        <p:txBody>
          <a:bodyPr wrap="square" rtlCol="0">
            <a:spAutoFit/>
          </a:bodyPr>
          <a:lstStyle/>
          <a:p>
            <a:pPr algn="ctr"/>
            <a:r>
              <a:rPr lang="en-GB" sz="3600" dirty="0"/>
              <a:t>Explanatory and causal fronted adverbials</a:t>
            </a:r>
          </a:p>
        </p:txBody>
      </p:sp>
      <p:sp>
        <p:nvSpPr>
          <p:cNvPr id="9" name="Rounded Rectangle 4">
            <a:extLst>
              <a:ext uri="{FF2B5EF4-FFF2-40B4-BE49-F238E27FC236}">
                <a16:creationId xmlns:a16="http://schemas.microsoft.com/office/drawing/2014/main" id="{16B53548-646D-40D5-A3C6-91201D2C08D0}"/>
              </a:ext>
            </a:extLst>
          </p:cNvPr>
          <p:cNvSpPr/>
          <p:nvPr/>
        </p:nvSpPr>
        <p:spPr>
          <a:xfrm>
            <a:off x="581832" y="2967845"/>
            <a:ext cx="3601965" cy="3598452"/>
          </a:xfrm>
          <a:prstGeom prst="roundRect">
            <a:avLst>
              <a:gd name="adj" fmla="val 10278"/>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b="1" dirty="0">
              <a:solidFill>
                <a:schemeClr val="tx1"/>
              </a:solidFill>
            </a:endParaRPr>
          </a:p>
          <a:p>
            <a:endParaRPr lang="en-GB" sz="2400" b="1" dirty="0">
              <a:solidFill>
                <a:schemeClr val="tx1"/>
              </a:solidFill>
            </a:endParaRPr>
          </a:p>
          <a:p>
            <a:r>
              <a:rPr lang="en-GB" sz="2400" b="1" dirty="0">
                <a:solidFill>
                  <a:schemeClr val="tx1"/>
                </a:solidFill>
              </a:rPr>
              <a:t>For example:-</a:t>
            </a:r>
          </a:p>
          <a:p>
            <a:r>
              <a:rPr lang="en-GB" sz="2400" dirty="0">
                <a:solidFill>
                  <a:schemeClr val="tx1"/>
                </a:solidFill>
              </a:rPr>
              <a:t>This means,   </a:t>
            </a:r>
          </a:p>
          <a:p>
            <a:r>
              <a:rPr lang="en-GB" sz="2400" dirty="0">
                <a:solidFill>
                  <a:schemeClr val="tx1"/>
                </a:solidFill>
              </a:rPr>
              <a:t>For example,   </a:t>
            </a:r>
          </a:p>
          <a:p>
            <a:r>
              <a:rPr lang="en-GB" sz="2400" dirty="0">
                <a:solidFill>
                  <a:schemeClr val="tx1"/>
                </a:solidFill>
              </a:rPr>
              <a:t>In other words,     </a:t>
            </a:r>
          </a:p>
          <a:p>
            <a:r>
              <a:rPr lang="en-GB" sz="2400" dirty="0">
                <a:solidFill>
                  <a:schemeClr val="tx1"/>
                </a:solidFill>
              </a:rPr>
              <a:t>In fact,  </a:t>
            </a:r>
          </a:p>
          <a:p>
            <a:r>
              <a:rPr lang="en-GB" sz="2400" dirty="0">
                <a:solidFill>
                  <a:schemeClr val="tx1"/>
                </a:solidFill>
              </a:rPr>
              <a:t>Therefore,     </a:t>
            </a:r>
          </a:p>
          <a:p>
            <a:r>
              <a:rPr lang="en-GB" sz="2400" dirty="0">
                <a:solidFill>
                  <a:schemeClr val="tx1"/>
                </a:solidFill>
              </a:rPr>
              <a:t>Consequently,     </a:t>
            </a:r>
          </a:p>
          <a:p>
            <a:r>
              <a:rPr lang="en-GB" sz="2400" dirty="0">
                <a:solidFill>
                  <a:schemeClr val="tx1"/>
                </a:solidFill>
              </a:rPr>
              <a:t>Clearly,     </a:t>
            </a:r>
          </a:p>
          <a:p>
            <a:r>
              <a:rPr lang="en-GB" sz="2400" dirty="0">
                <a:solidFill>
                  <a:schemeClr val="tx1"/>
                </a:solidFill>
              </a:rPr>
              <a:t>As a result, </a:t>
            </a:r>
          </a:p>
          <a:p>
            <a:endParaRPr lang="en-GB" sz="2400" dirty="0">
              <a:solidFill>
                <a:schemeClr val="tx1"/>
              </a:solidFill>
            </a:endParaRPr>
          </a:p>
          <a:p>
            <a:endParaRPr lang="en-GB" sz="2400" b="1" dirty="0">
              <a:solidFill>
                <a:schemeClr val="tx1"/>
              </a:solidFill>
            </a:endParaRPr>
          </a:p>
        </p:txBody>
      </p:sp>
      <p:pic>
        <p:nvPicPr>
          <p:cNvPr id="12" name="Picture 2">
            <a:extLst>
              <a:ext uri="{FF2B5EF4-FFF2-40B4-BE49-F238E27FC236}">
                <a16:creationId xmlns:a16="http://schemas.microsoft.com/office/drawing/2014/main" id="{A98B6DCE-B804-41A3-AF3C-5920848E962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4697" y="5423761"/>
            <a:ext cx="2051838" cy="1245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76712" y="252523"/>
            <a:ext cx="5473165" cy="646331"/>
          </a:xfrm>
          <a:prstGeom prst="rect">
            <a:avLst/>
          </a:prstGeom>
          <a:noFill/>
        </p:spPr>
        <p:txBody>
          <a:bodyPr wrap="none" rtlCol="0">
            <a:spAutoFit/>
          </a:bodyPr>
          <a:lstStyle/>
          <a:p>
            <a:r>
              <a:rPr lang="en-GB" sz="3600" dirty="0"/>
              <a:t>What is a fronted adverbial?</a:t>
            </a:r>
          </a:p>
        </p:txBody>
      </p:sp>
      <p:sp>
        <p:nvSpPr>
          <p:cNvPr id="5" name="Rounded Rectangle 4">
            <a:extLst>
              <a:ext uri="{FF2B5EF4-FFF2-40B4-BE49-F238E27FC236}">
                <a16:creationId xmlns:a16="http://schemas.microsoft.com/office/drawing/2014/main" id="{A3FFC28F-B124-45F5-AE58-E3F44D3A8150}"/>
              </a:ext>
            </a:extLst>
          </p:cNvPr>
          <p:cNvSpPr/>
          <p:nvPr/>
        </p:nvSpPr>
        <p:spPr>
          <a:xfrm>
            <a:off x="251520" y="1196752"/>
            <a:ext cx="8712968" cy="1512168"/>
          </a:xfrm>
          <a:prstGeom prst="roundRect">
            <a:avLst>
              <a:gd name="adj" fmla="val 16667"/>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endParaRPr lang="en-GB" sz="2400" dirty="0">
              <a:solidFill>
                <a:schemeClr val="tx1"/>
              </a:solidFill>
            </a:endParaRPr>
          </a:p>
          <a:p>
            <a:pPr marL="342900" indent="-342900">
              <a:buFont typeface="Arial" panose="020B0604020202020204" pitchFamily="34" charset="0"/>
              <a:buChar char="•"/>
            </a:pPr>
            <a:r>
              <a:rPr lang="en-GB" sz="2400" dirty="0">
                <a:solidFill>
                  <a:schemeClr val="tx1"/>
                </a:solidFill>
              </a:rPr>
              <a:t>A </a:t>
            </a:r>
            <a:r>
              <a:rPr lang="en-GB" sz="2400" b="1" dirty="0">
                <a:solidFill>
                  <a:srgbClr val="FF0000"/>
                </a:solidFill>
              </a:rPr>
              <a:t>fronted adverbial </a:t>
            </a:r>
            <a:r>
              <a:rPr lang="en-GB" sz="2400" dirty="0">
                <a:solidFill>
                  <a:schemeClr val="tx1"/>
                </a:solidFill>
              </a:rPr>
              <a:t>is a word or phrase that goes at the </a:t>
            </a:r>
            <a:r>
              <a:rPr lang="en-GB" sz="2400" b="1" dirty="0">
                <a:solidFill>
                  <a:srgbClr val="FF0000"/>
                </a:solidFill>
              </a:rPr>
              <a:t>beginning</a:t>
            </a:r>
            <a:r>
              <a:rPr lang="en-GB" sz="2400" dirty="0">
                <a:solidFill>
                  <a:schemeClr val="tx1"/>
                </a:solidFill>
              </a:rPr>
              <a:t> (the front) of a sentence.  Hence the word ‘</a:t>
            </a:r>
            <a:r>
              <a:rPr lang="en-GB" sz="2400" b="1" dirty="0">
                <a:solidFill>
                  <a:srgbClr val="FF0000"/>
                </a:solidFill>
              </a:rPr>
              <a:t>fronted</a:t>
            </a:r>
            <a:r>
              <a:rPr lang="en-GB" sz="2400" dirty="0">
                <a:solidFill>
                  <a:schemeClr val="tx1"/>
                </a:solidFill>
              </a:rPr>
              <a:t>’.</a:t>
            </a:r>
          </a:p>
          <a:p>
            <a:pPr marL="342900" indent="-342900">
              <a:buFont typeface="Arial" panose="020B0604020202020204" pitchFamily="34" charset="0"/>
              <a:buChar char="•"/>
            </a:pPr>
            <a:r>
              <a:rPr lang="en-GB" sz="2400" dirty="0">
                <a:solidFill>
                  <a:schemeClr val="tx1"/>
                </a:solidFill>
              </a:rPr>
              <a:t>It describes the </a:t>
            </a:r>
            <a:r>
              <a:rPr lang="en-GB" sz="2400" b="1" dirty="0">
                <a:solidFill>
                  <a:srgbClr val="FF0000"/>
                </a:solidFill>
              </a:rPr>
              <a:t>verb</a:t>
            </a:r>
            <a:r>
              <a:rPr lang="en-GB" sz="2400" dirty="0">
                <a:solidFill>
                  <a:schemeClr val="tx1"/>
                </a:solidFill>
              </a:rPr>
              <a:t> in the sentence.</a:t>
            </a:r>
          </a:p>
          <a:p>
            <a:pPr marL="342900" indent="-342900">
              <a:buFont typeface="Arial" panose="020B0604020202020204" pitchFamily="34" charset="0"/>
              <a:buChar char="•"/>
            </a:pPr>
            <a:r>
              <a:rPr lang="en-GB" sz="2400" dirty="0">
                <a:solidFill>
                  <a:schemeClr val="tx1"/>
                </a:solidFill>
              </a:rPr>
              <a:t>It can tell us about </a:t>
            </a:r>
            <a:r>
              <a:rPr lang="en-GB" sz="2400" b="1" dirty="0">
                <a:solidFill>
                  <a:srgbClr val="FF0000"/>
                </a:solidFill>
              </a:rPr>
              <a:t>where</a:t>
            </a:r>
            <a:r>
              <a:rPr lang="en-GB" sz="2400" dirty="0">
                <a:solidFill>
                  <a:schemeClr val="tx1"/>
                </a:solidFill>
              </a:rPr>
              <a:t>, </a:t>
            </a:r>
            <a:r>
              <a:rPr lang="en-GB" sz="2400" b="1" dirty="0">
                <a:solidFill>
                  <a:srgbClr val="FF0000"/>
                </a:solidFill>
              </a:rPr>
              <a:t>when</a:t>
            </a:r>
            <a:r>
              <a:rPr lang="en-GB" sz="2400" dirty="0">
                <a:solidFill>
                  <a:schemeClr val="tx1"/>
                </a:solidFill>
              </a:rPr>
              <a:t> or </a:t>
            </a:r>
            <a:r>
              <a:rPr lang="en-GB" sz="2400" b="1" dirty="0">
                <a:solidFill>
                  <a:srgbClr val="FF0000"/>
                </a:solidFill>
              </a:rPr>
              <a:t>how</a:t>
            </a:r>
            <a:r>
              <a:rPr lang="en-GB" sz="2400" dirty="0">
                <a:solidFill>
                  <a:schemeClr val="tx1"/>
                </a:solidFill>
              </a:rPr>
              <a:t> something happened.</a:t>
            </a:r>
          </a:p>
          <a:p>
            <a:pPr>
              <a:buFont typeface="Arial" pitchFamily="34" charset="0"/>
              <a:buChar char="•"/>
            </a:pPr>
            <a:endParaRPr lang="en-GB" sz="2400" u="sng" dirty="0">
              <a:solidFill>
                <a:schemeClr val="tx1"/>
              </a:solidFill>
            </a:endParaRPr>
          </a:p>
        </p:txBody>
      </p:sp>
      <p:sp>
        <p:nvSpPr>
          <p:cNvPr id="6" name="Rounded Rectangle 5">
            <a:extLst>
              <a:ext uri="{FF2B5EF4-FFF2-40B4-BE49-F238E27FC236}">
                <a16:creationId xmlns:a16="http://schemas.microsoft.com/office/drawing/2014/main" id="{A3FFC28F-B124-45F5-AE58-E3F44D3A8150}"/>
              </a:ext>
            </a:extLst>
          </p:cNvPr>
          <p:cNvSpPr/>
          <p:nvPr/>
        </p:nvSpPr>
        <p:spPr>
          <a:xfrm>
            <a:off x="251520" y="2856814"/>
            <a:ext cx="8712968" cy="1920967"/>
          </a:xfrm>
          <a:prstGeom prst="roundRect">
            <a:avLst>
              <a:gd name="adj" fmla="val 12399"/>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r>
              <a:rPr lang="en-GB" sz="2000" dirty="0">
                <a:solidFill>
                  <a:schemeClr val="tx1"/>
                </a:solidFill>
              </a:rPr>
              <a:t>For example:-</a:t>
            </a:r>
          </a:p>
          <a:p>
            <a:pPr>
              <a:lnSpc>
                <a:spcPct val="150000"/>
              </a:lnSpc>
            </a:pPr>
            <a:r>
              <a:rPr lang="en-GB" sz="2000" u="sng" dirty="0">
                <a:solidFill>
                  <a:srgbClr val="FF0000"/>
                </a:solidFill>
              </a:rPr>
              <a:t>At the end of the street, </a:t>
            </a:r>
            <a:r>
              <a:rPr lang="en-GB" sz="2000" dirty="0">
                <a:solidFill>
                  <a:schemeClr val="tx1"/>
                </a:solidFill>
              </a:rPr>
              <a:t>the gang waited for the boy to appear. </a:t>
            </a:r>
            <a:r>
              <a:rPr lang="en-GB" sz="2000" dirty="0">
                <a:solidFill>
                  <a:srgbClr val="FF0000"/>
                </a:solidFill>
              </a:rPr>
              <a:t>(where)</a:t>
            </a:r>
          </a:p>
          <a:p>
            <a:pPr>
              <a:lnSpc>
                <a:spcPct val="150000"/>
              </a:lnSpc>
            </a:pPr>
            <a:r>
              <a:rPr lang="en-GB" sz="2000" u="sng" dirty="0">
                <a:solidFill>
                  <a:srgbClr val="FF0000"/>
                </a:solidFill>
              </a:rPr>
              <a:t>Yesterday, </a:t>
            </a:r>
            <a:r>
              <a:rPr lang="en-GB" sz="2000" dirty="0">
                <a:solidFill>
                  <a:schemeClr val="tx1"/>
                </a:solidFill>
              </a:rPr>
              <a:t>I met an alien on my way home from school. </a:t>
            </a:r>
            <a:r>
              <a:rPr lang="en-GB" sz="2000" dirty="0">
                <a:solidFill>
                  <a:srgbClr val="FF0000"/>
                </a:solidFill>
              </a:rPr>
              <a:t>(when)</a:t>
            </a:r>
          </a:p>
          <a:p>
            <a:pPr>
              <a:lnSpc>
                <a:spcPct val="150000"/>
              </a:lnSpc>
            </a:pPr>
            <a:r>
              <a:rPr lang="en-GB" sz="2000" u="sng" dirty="0">
                <a:solidFill>
                  <a:srgbClr val="FF0000"/>
                </a:solidFill>
              </a:rPr>
              <a:t>Quick as a flash, </a:t>
            </a:r>
            <a:r>
              <a:rPr lang="en-GB" sz="2000" dirty="0">
                <a:solidFill>
                  <a:schemeClr val="tx1"/>
                </a:solidFill>
              </a:rPr>
              <a:t>the dog snatched the sausages and vanished into thin air! </a:t>
            </a:r>
            <a:r>
              <a:rPr lang="en-GB" sz="2000" dirty="0">
                <a:solidFill>
                  <a:srgbClr val="FF0000"/>
                </a:solidFill>
              </a:rPr>
              <a:t>how)</a:t>
            </a:r>
            <a:endParaRPr lang="en-GB" sz="2000" u="sng" dirty="0">
              <a:solidFill>
                <a:srgbClr val="FF0000"/>
              </a:solidFill>
            </a:endParaRPr>
          </a:p>
          <a:p>
            <a:pPr>
              <a:lnSpc>
                <a:spcPct val="150000"/>
              </a:lnSpc>
            </a:pPr>
            <a:endParaRPr lang="en-GB" sz="2400" u="sng" dirty="0">
              <a:solidFill>
                <a:srgbClr val="FF0000"/>
              </a:solidFill>
            </a:endParaRPr>
          </a:p>
        </p:txBody>
      </p:sp>
      <p:sp>
        <p:nvSpPr>
          <p:cNvPr id="7" name="Rounded Rectangle 6">
            <a:extLst>
              <a:ext uri="{FF2B5EF4-FFF2-40B4-BE49-F238E27FC236}">
                <a16:creationId xmlns:a16="http://schemas.microsoft.com/office/drawing/2014/main" id="{6B1CBED8-13D2-48F7-A68C-132FB641732E}"/>
              </a:ext>
            </a:extLst>
          </p:cNvPr>
          <p:cNvSpPr/>
          <p:nvPr/>
        </p:nvSpPr>
        <p:spPr>
          <a:xfrm>
            <a:off x="251520" y="4895478"/>
            <a:ext cx="8712968" cy="1080120"/>
          </a:xfrm>
          <a:prstGeom prst="roundRect">
            <a:avLst>
              <a:gd name="adj" fmla="val 18645"/>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A fronted adverbial </a:t>
            </a:r>
            <a:r>
              <a:rPr lang="en-GB" sz="2400" b="1" dirty="0">
                <a:solidFill>
                  <a:srgbClr val="FF0000"/>
                </a:solidFill>
              </a:rPr>
              <a:t>connects</a:t>
            </a:r>
            <a:r>
              <a:rPr lang="en-GB" sz="2400" dirty="0">
                <a:solidFill>
                  <a:schemeClr val="tx1"/>
                </a:solidFill>
              </a:rPr>
              <a:t> sentences and paragraphs and therefore has previously also been called a </a:t>
            </a:r>
            <a:r>
              <a:rPr lang="en-GB" sz="2400" b="1" dirty="0">
                <a:solidFill>
                  <a:srgbClr val="FF0000"/>
                </a:solidFill>
              </a:rPr>
              <a:t>connective or connective phrase. </a:t>
            </a:r>
          </a:p>
        </p:txBody>
      </p:sp>
      <p:sp>
        <p:nvSpPr>
          <p:cNvPr id="8" name="Rounded Rectangle 7">
            <a:extLst>
              <a:ext uri="{FF2B5EF4-FFF2-40B4-BE49-F238E27FC236}">
                <a16:creationId xmlns:a16="http://schemas.microsoft.com/office/drawing/2014/main" id="{A3FFC28F-B124-45F5-AE58-E3F44D3A8150}"/>
              </a:ext>
            </a:extLst>
          </p:cNvPr>
          <p:cNvSpPr/>
          <p:nvPr/>
        </p:nvSpPr>
        <p:spPr>
          <a:xfrm>
            <a:off x="251520" y="6093296"/>
            <a:ext cx="8712968" cy="576064"/>
          </a:xfrm>
          <a:prstGeom prst="roundRect">
            <a:avLst>
              <a:gd name="adj" fmla="val 16667"/>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A </a:t>
            </a:r>
            <a:r>
              <a:rPr lang="en-GB" sz="2400" b="1" dirty="0">
                <a:solidFill>
                  <a:srgbClr val="FF0000"/>
                </a:solidFill>
              </a:rPr>
              <a:t>comma</a:t>
            </a:r>
            <a:r>
              <a:rPr lang="en-GB" sz="2400" dirty="0">
                <a:solidFill>
                  <a:schemeClr val="tx1"/>
                </a:solidFill>
              </a:rPr>
              <a:t> should follow a fronted adverbial!</a:t>
            </a:r>
          </a:p>
        </p:txBody>
      </p:sp>
      <p:pic>
        <p:nvPicPr>
          <p:cNvPr id="9" name="Picture 4">
            <a:extLst>
              <a:ext uri="{FF2B5EF4-FFF2-40B4-BE49-F238E27FC236}">
                <a16:creationId xmlns:a16="http://schemas.microsoft.com/office/drawing/2014/main" id="{38354E78-AD5C-4924-9865-B4E0C3DA8A3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15030" y="0"/>
            <a:ext cx="728970" cy="971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a:extLst>
              <a:ext uri="{FF2B5EF4-FFF2-40B4-BE49-F238E27FC236}">
                <a16:creationId xmlns:a16="http://schemas.microsoft.com/office/drawing/2014/main" id="{F9E06825-F9A5-4EF9-A239-3820A2CFD10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611560" cy="1172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A3FFC28F-B124-45F5-AE58-E3F44D3A8150}"/>
              </a:ext>
            </a:extLst>
          </p:cNvPr>
          <p:cNvSpPr/>
          <p:nvPr/>
        </p:nvSpPr>
        <p:spPr>
          <a:xfrm>
            <a:off x="702643" y="1497366"/>
            <a:ext cx="7992888" cy="1080120"/>
          </a:xfrm>
          <a:prstGeom prst="roundRect">
            <a:avLst>
              <a:gd name="adj" fmla="val 20891"/>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We use </a:t>
            </a:r>
            <a:r>
              <a:rPr lang="en-GB" sz="2200" b="1" dirty="0">
                <a:solidFill>
                  <a:srgbClr val="FF0000"/>
                </a:solidFill>
              </a:rPr>
              <a:t>explanatory</a:t>
            </a:r>
            <a:r>
              <a:rPr lang="en-GB" sz="2200" dirty="0">
                <a:solidFill>
                  <a:schemeClr val="tx1"/>
                </a:solidFill>
              </a:rPr>
              <a:t> and </a:t>
            </a:r>
            <a:r>
              <a:rPr lang="en-GB" sz="2200" b="1" dirty="0">
                <a:solidFill>
                  <a:srgbClr val="FF0000"/>
                </a:solidFill>
              </a:rPr>
              <a:t>causal fronted adverbial </a:t>
            </a:r>
            <a:r>
              <a:rPr lang="en-GB" sz="2200" dirty="0">
                <a:solidFill>
                  <a:schemeClr val="tx1"/>
                </a:solidFill>
              </a:rPr>
              <a:t>words and  phrases when we want to explain how or why something </a:t>
            </a:r>
          </a:p>
          <a:p>
            <a:pPr algn="ctr"/>
            <a:r>
              <a:rPr lang="en-GB" sz="2200" dirty="0">
                <a:solidFill>
                  <a:schemeClr val="tx1"/>
                </a:solidFill>
              </a:rPr>
              <a:t>happens and the effect it creates.   </a:t>
            </a:r>
          </a:p>
        </p:txBody>
      </p:sp>
      <p:sp>
        <p:nvSpPr>
          <p:cNvPr id="6" name="Rounded Rectangle 5">
            <a:extLst>
              <a:ext uri="{FF2B5EF4-FFF2-40B4-BE49-F238E27FC236}">
                <a16:creationId xmlns:a16="http://schemas.microsoft.com/office/drawing/2014/main" id="{A3FFC28F-B124-45F5-AE58-E3F44D3A8150}"/>
              </a:ext>
            </a:extLst>
          </p:cNvPr>
          <p:cNvSpPr/>
          <p:nvPr/>
        </p:nvSpPr>
        <p:spPr>
          <a:xfrm>
            <a:off x="179512" y="2940784"/>
            <a:ext cx="7056784" cy="3656567"/>
          </a:xfrm>
          <a:prstGeom prst="roundRect">
            <a:avLst>
              <a:gd name="adj" fmla="val 8654"/>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300" b="1" u="sng" dirty="0">
                <a:solidFill>
                  <a:schemeClr val="tx1"/>
                </a:solidFill>
              </a:rPr>
              <a:t>How a Training Shoe Works</a:t>
            </a:r>
            <a:endParaRPr lang="en-GB" sz="2300" u="sng" dirty="0">
              <a:solidFill>
                <a:schemeClr val="tx1"/>
              </a:solidFill>
            </a:endParaRPr>
          </a:p>
          <a:p>
            <a:r>
              <a:rPr lang="en-GB" sz="2300" dirty="0">
                <a:solidFill>
                  <a:schemeClr val="tx1"/>
                </a:solidFill>
              </a:rPr>
              <a:t>The main purpose of a sport training shoe is to protect the wearer’s feet and legs as a runner’s foot hits the ground with a great deal of force. </a:t>
            </a:r>
            <a:r>
              <a:rPr lang="en-GB" sz="2300" b="1" dirty="0">
                <a:solidFill>
                  <a:srgbClr val="FF0000"/>
                </a:solidFill>
              </a:rPr>
              <a:t>Therefore</a:t>
            </a:r>
            <a:r>
              <a:rPr lang="en-GB" sz="2300" dirty="0">
                <a:solidFill>
                  <a:schemeClr val="tx1"/>
                </a:solidFill>
              </a:rPr>
              <a:t>, there is a danger that muscles and joints may be damaged.  </a:t>
            </a:r>
          </a:p>
          <a:p>
            <a:r>
              <a:rPr lang="en-GB" sz="2300" b="1" dirty="0">
                <a:solidFill>
                  <a:srgbClr val="FF0000"/>
                </a:solidFill>
              </a:rPr>
              <a:t>However</a:t>
            </a:r>
            <a:r>
              <a:rPr lang="en-GB" sz="2300" dirty="0">
                <a:solidFill>
                  <a:schemeClr val="tx1"/>
                </a:solidFill>
              </a:rPr>
              <a:t>, the various parts of a trainer provide different kinds of support. </a:t>
            </a:r>
            <a:r>
              <a:rPr lang="en-GB" sz="2300" b="1" dirty="0">
                <a:solidFill>
                  <a:srgbClr val="FF0000"/>
                </a:solidFill>
              </a:rPr>
              <a:t>For example</a:t>
            </a:r>
            <a:r>
              <a:rPr lang="en-GB" sz="2300" dirty="0">
                <a:solidFill>
                  <a:schemeClr val="tx1"/>
                </a:solidFill>
              </a:rPr>
              <a:t>, the back of the shoe is designed to stop sideways movements of the foot, which could cause damage to the heel or knee….</a:t>
            </a:r>
          </a:p>
        </p:txBody>
      </p:sp>
      <p:sp>
        <p:nvSpPr>
          <p:cNvPr id="7" name="TextBox 6">
            <a:extLst>
              <a:ext uri="{FF2B5EF4-FFF2-40B4-BE49-F238E27FC236}">
                <a16:creationId xmlns:a16="http://schemas.microsoft.com/office/drawing/2014/main" id="{081EB52D-9740-4701-906A-86D7ADB116FF}"/>
              </a:ext>
            </a:extLst>
          </p:cNvPr>
          <p:cNvSpPr txBox="1"/>
          <p:nvPr/>
        </p:nvSpPr>
        <p:spPr>
          <a:xfrm>
            <a:off x="1403872" y="188640"/>
            <a:ext cx="6120456" cy="1200329"/>
          </a:xfrm>
          <a:prstGeom prst="rect">
            <a:avLst/>
          </a:prstGeom>
          <a:noFill/>
        </p:spPr>
        <p:txBody>
          <a:bodyPr wrap="square" rtlCol="0">
            <a:spAutoFit/>
          </a:bodyPr>
          <a:lstStyle/>
          <a:p>
            <a:pPr algn="ctr"/>
            <a:r>
              <a:rPr lang="en-GB" sz="3600" dirty="0"/>
              <a:t>Explanatory and causal fronted adverbials</a:t>
            </a:r>
          </a:p>
        </p:txBody>
      </p:sp>
      <p:pic>
        <p:nvPicPr>
          <p:cNvPr id="8" name="Picture 7">
            <a:extLst>
              <a:ext uri="{FF2B5EF4-FFF2-40B4-BE49-F238E27FC236}">
                <a16:creationId xmlns:a16="http://schemas.microsoft.com/office/drawing/2014/main" id="{2B694F4E-F64A-4197-BB39-AC6D244D4AD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9FBB6E30-49CD-4E4E-A488-61585BA9D03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8823"/>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91B77C5F-D846-4137-87D9-B5629AF22A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48264" y="4165247"/>
            <a:ext cx="2363682" cy="2363682"/>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A3FFC28F-B124-45F5-AE58-E3F44D3A8150}"/>
              </a:ext>
            </a:extLst>
          </p:cNvPr>
          <p:cNvSpPr/>
          <p:nvPr/>
        </p:nvSpPr>
        <p:spPr>
          <a:xfrm>
            <a:off x="179562" y="2526198"/>
            <a:ext cx="8784976" cy="4032448"/>
          </a:xfrm>
          <a:prstGeom prst="roundRect">
            <a:avLst>
              <a:gd name="adj" fmla="val 8082"/>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300" dirty="0">
              <a:solidFill>
                <a:schemeClr val="tx1"/>
              </a:solidFill>
            </a:endParaRPr>
          </a:p>
          <a:p>
            <a:r>
              <a:rPr lang="en-GB" sz="2300" dirty="0">
                <a:solidFill>
                  <a:schemeClr val="tx1"/>
                </a:solidFill>
              </a:rPr>
              <a:t>The sole needs to support and cushion the foot. </a:t>
            </a:r>
            <a:r>
              <a:rPr lang="en-GB" sz="2300" b="1" dirty="0">
                <a:solidFill>
                  <a:srgbClr val="FF0000"/>
                </a:solidFill>
              </a:rPr>
              <a:t>Consequently,</a:t>
            </a:r>
            <a:r>
              <a:rPr lang="en-GB" sz="2300" dirty="0">
                <a:solidFill>
                  <a:schemeClr val="tx1"/>
                </a:solidFill>
              </a:rPr>
              <a:t> the first layer needs to be thick and soft. </a:t>
            </a:r>
            <a:r>
              <a:rPr lang="en-GB" sz="2300" b="1" dirty="0">
                <a:solidFill>
                  <a:srgbClr val="FF0000"/>
                </a:solidFill>
              </a:rPr>
              <a:t>Alternatively,</a:t>
            </a:r>
            <a:r>
              <a:rPr lang="en-GB" sz="2300" dirty="0">
                <a:solidFill>
                  <a:schemeClr val="tx1"/>
                </a:solidFill>
              </a:rPr>
              <a:t> the second layer is made of harder material in order to resist wear and the final layer is made of rubber to provide grip.</a:t>
            </a:r>
          </a:p>
          <a:p>
            <a:r>
              <a:rPr lang="en-GB" sz="2300" dirty="0">
                <a:solidFill>
                  <a:schemeClr val="tx1"/>
                </a:solidFill>
              </a:rPr>
              <a:t>The side panels of many trainers are made of lightweight nylon, which is finely meshed. </a:t>
            </a:r>
            <a:r>
              <a:rPr lang="en-GB" sz="2300" b="1" dirty="0">
                <a:solidFill>
                  <a:srgbClr val="FF0000"/>
                </a:solidFill>
              </a:rPr>
              <a:t>As a result of this, </a:t>
            </a:r>
            <a:r>
              <a:rPr lang="en-GB" sz="2300" dirty="0">
                <a:solidFill>
                  <a:schemeClr val="tx1"/>
                </a:solidFill>
              </a:rPr>
              <a:t>heat and moisture are allowed to escape and air to circulate. This means that the feet are kept dry and free from blisters.</a:t>
            </a:r>
          </a:p>
          <a:p>
            <a:r>
              <a:rPr lang="en-GB" sz="2300" b="1" dirty="0">
                <a:solidFill>
                  <a:srgbClr val="FF0000"/>
                </a:solidFill>
              </a:rPr>
              <a:t>Generally, </a:t>
            </a:r>
            <a:r>
              <a:rPr lang="en-GB" sz="2300" dirty="0">
                <a:solidFill>
                  <a:schemeClr val="tx1"/>
                </a:solidFill>
              </a:rPr>
              <a:t>a good sport trainer is always carefully designed and made.  </a:t>
            </a:r>
            <a:r>
              <a:rPr lang="en-GB" sz="2300" b="1" dirty="0">
                <a:solidFill>
                  <a:srgbClr val="FF0000"/>
                </a:solidFill>
              </a:rPr>
              <a:t>As a result, </a:t>
            </a:r>
            <a:r>
              <a:rPr lang="en-GB" sz="2300" dirty="0">
                <a:solidFill>
                  <a:schemeClr val="tx1"/>
                </a:solidFill>
              </a:rPr>
              <a:t>the wearer can perform well without damaging limbs, muscles or joints.</a:t>
            </a:r>
          </a:p>
          <a:p>
            <a:endParaRPr lang="en-GB" sz="2300" dirty="0">
              <a:solidFill>
                <a:schemeClr val="tx1"/>
              </a:solidFill>
            </a:endParaRPr>
          </a:p>
        </p:txBody>
      </p:sp>
      <p:sp>
        <p:nvSpPr>
          <p:cNvPr id="7" name="TextBox 6">
            <a:extLst>
              <a:ext uri="{FF2B5EF4-FFF2-40B4-BE49-F238E27FC236}">
                <a16:creationId xmlns:a16="http://schemas.microsoft.com/office/drawing/2014/main" id="{081EB52D-9740-4701-906A-86D7ADB116FF}"/>
              </a:ext>
            </a:extLst>
          </p:cNvPr>
          <p:cNvSpPr txBox="1"/>
          <p:nvPr/>
        </p:nvSpPr>
        <p:spPr>
          <a:xfrm>
            <a:off x="1403648" y="260648"/>
            <a:ext cx="6120456" cy="1200329"/>
          </a:xfrm>
          <a:prstGeom prst="rect">
            <a:avLst/>
          </a:prstGeom>
          <a:noFill/>
        </p:spPr>
        <p:txBody>
          <a:bodyPr wrap="square" rtlCol="0">
            <a:spAutoFit/>
          </a:bodyPr>
          <a:lstStyle/>
          <a:p>
            <a:pPr algn="ctr"/>
            <a:r>
              <a:rPr lang="en-GB" sz="3600" dirty="0"/>
              <a:t>Explanatory and causal fronted adverbials</a:t>
            </a:r>
          </a:p>
        </p:txBody>
      </p:sp>
      <p:sp>
        <p:nvSpPr>
          <p:cNvPr id="8" name="Rounded Rectangle 4">
            <a:extLst>
              <a:ext uri="{FF2B5EF4-FFF2-40B4-BE49-F238E27FC236}">
                <a16:creationId xmlns:a16="http://schemas.microsoft.com/office/drawing/2014/main" id="{AC5469BA-E7D7-4E0A-BFC3-D9756BD65CA6}"/>
              </a:ext>
            </a:extLst>
          </p:cNvPr>
          <p:cNvSpPr/>
          <p:nvPr/>
        </p:nvSpPr>
        <p:spPr>
          <a:xfrm>
            <a:off x="2339752" y="1544310"/>
            <a:ext cx="4201642" cy="707498"/>
          </a:xfrm>
          <a:prstGeom prst="roundRect">
            <a:avLst>
              <a:gd name="adj" fmla="val 20891"/>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Continued</a:t>
            </a:r>
          </a:p>
        </p:txBody>
      </p:sp>
      <p:pic>
        <p:nvPicPr>
          <p:cNvPr id="9" name="Picture 8">
            <a:extLst>
              <a:ext uri="{FF2B5EF4-FFF2-40B4-BE49-F238E27FC236}">
                <a16:creationId xmlns:a16="http://schemas.microsoft.com/office/drawing/2014/main" id="{2F5E79D1-4AE0-4DB3-B3A7-E53DF2C7BEB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613349A8-9C91-4CF0-9B1E-8C9F5B77673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8823"/>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4FA503F0-D150-44C3-8DE0-9DA8D38D89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19984" y="742824"/>
            <a:ext cx="1747267" cy="1747267"/>
          </a:xfrm>
          <a:prstGeom prst="rect">
            <a:avLst/>
          </a:prstGeom>
        </p:spPr>
      </p:pic>
    </p:spTree>
    <p:extLst>
      <p:ext uri="{BB962C8B-B14F-4D97-AF65-F5344CB8AC3E}">
        <p14:creationId xmlns:p14="http://schemas.microsoft.com/office/powerpoint/2010/main" val="41457879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a:extLst>
              <a:ext uri="{FF2B5EF4-FFF2-40B4-BE49-F238E27FC236}">
                <a16:creationId xmlns:a16="http://schemas.microsoft.com/office/drawing/2014/main" id="{A3FFC28F-B124-45F5-AE58-E3F44D3A8150}"/>
              </a:ext>
            </a:extLst>
          </p:cNvPr>
          <p:cNvSpPr/>
          <p:nvPr/>
        </p:nvSpPr>
        <p:spPr>
          <a:xfrm>
            <a:off x="899592" y="744270"/>
            <a:ext cx="6984776" cy="810566"/>
          </a:xfrm>
          <a:prstGeom prst="roundRect">
            <a:avLst>
              <a:gd name="adj" fmla="val 22608"/>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            Where do the </a:t>
            </a:r>
            <a:r>
              <a:rPr lang="en-GB" sz="2200" b="1" dirty="0">
                <a:solidFill>
                  <a:srgbClr val="FF0000"/>
                </a:solidFill>
              </a:rPr>
              <a:t>explanatory</a:t>
            </a:r>
            <a:r>
              <a:rPr lang="en-GB" sz="2200" dirty="0">
                <a:solidFill>
                  <a:schemeClr val="tx1"/>
                </a:solidFill>
              </a:rPr>
              <a:t> and </a:t>
            </a:r>
            <a:r>
              <a:rPr lang="en-GB" sz="2200" b="1" dirty="0">
                <a:solidFill>
                  <a:srgbClr val="FF0000"/>
                </a:solidFill>
              </a:rPr>
              <a:t>causal fronted adverbials </a:t>
            </a:r>
            <a:r>
              <a:rPr lang="en-GB" sz="2200" dirty="0">
                <a:solidFill>
                  <a:schemeClr val="tx1"/>
                </a:solidFill>
              </a:rPr>
              <a:t>fit?</a:t>
            </a:r>
          </a:p>
        </p:txBody>
      </p:sp>
      <p:sp>
        <p:nvSpPr>
          <p:cNvPr id="9" name="Rounded Rectangle 8">
            <a:extLst>
              <a:ext uri="{FF2B5EF4-FFF2-40B4-BE49-F238E27FC236}">
                <a16:creationId xmlns:a16="http://schemas.microsoft.com/office/drawing/2014/main" id="{A3FFC28F-B124-45F5-AE58-E3F44D3A8150}"/>
              </a:ext>
            </a:extLst>
          </p:cNvPr>
          <p:cNvSpPr/>
          <p:nvPr/>
        </p:nvSpPr>
        <p:spPr>
          <a:xfrm>
            <a:off x="179512" y="1700808"/>
            <a:ext cx="8784976"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It is important to eat plenty of fresh fruit everyday. </a:t>
            </a:r>
          </a:p>
          <a:p>
            <a:r>
              <a:rPr lang="en-GB" sz="2000" dirty="0">
                <a:solidFill>
                  <a:schemeClr val="tx1"/>
                </a:solidFill>
              </a:rPr>
              <a:t>.............................. the body will get essential vitamins and minerals to ensure good health.</a:t>
            </a:r>
          </a:p>
        </p:txBody>
      </p:sp>
      <p:sp>
        <p:nvSpPr>
          <p:cNvPr id="10" name="Rounded Rectangle 9">
            <a:extLst>
              <a:ext uri="{FF2B5EF4-FFF2-40B4-BE49-F238E27FC236}">
                <a16:creationId xmlns:a16="http://schemas.microsoft.com/office/drawing/2014/main" id="{A3FFC28F-B124-45F5-AE58-E3F44D3A8150}"/>
              </a:ext>
            </a:extLst>
          </p:cNvPr>
          <p:cNvSpPr/>
          <p:nvPr/>
        </p:nvSpPr>
        <p:spPr>
          <a:xfrm>
            <a:off x="179512" y="5013176"/>
            <a:ext cx="8784976" cy="864096"/>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The lamp can be plugged in to an electric socket and then switched on.  ...................... the electricity travels down the wire and into the light bulb. </a:t>
            </a:r>
          </a:p>
        </p:txBody>
      </p:sp>
      <p:sp>
        <p:nvSpPr>
          <p:cNvPr id="11" name="Rounded Rectangle 10">
            <a:extLst>
              <a:ext uri="{FF2B5EF4-FFF2-40B4-BE49-F238E27FC236}">
                <a16:creationId xmlns:a16="http://schemas.microsoft.com/office/drawing/2014/main" id="{A3FFC28F-B124-45F5-AE58-E3F44D3A8150}"/>
              </a:ext>
            </a:extLst>
          </p:cNvPr>
          <p:cNvSpPr/>
          <p:nvPr/>
        </p:nvSpPr>
        <p:spPr>
          <a:xfrm>
            <a:off x="179512" y="4047926"/>
            <a:ext cx="8784976" cy="749225"/>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Water is an extremely valuable substance and we cannot live without it. </a:t>
            </a:r>
          </a:p>
          <a:p>
            <a:r>
              <a:rPr lang="en-GB" sz="2000" dirty="0">
                <a:solidFill>
                  <a:schemeClr val="tx1"/>
                </a:solidFill>
              </a:rPr>
              <a:t> ..................</a:t>
            </a:r>
            <a:r>
              <a:rPr lang="en-GB" sz="2000" dirty="0" err="1">
                <a:solidFill>
                  <a:schemeClr val="tx1"/>
                </a:solidFill>
              </a:rPr>
              <a:t>iit</a:t>
            </a:r>
            <a:r>
              <a:rPr lang="en-GB" sz="2000" dirty="0">
                <a:solidFill>
                  <a:schemeClr val="tx1"/>
                </a:solidFill>
              </a:rPr>
              <a:t> is really important  to use it carefully and not to waste it.  </a:t>
            </a:r>
            <a:endParaRPr lang="en-GB" dirty="0">
              <a:solidFill>
                <a:schemeClr val="tx1"/>
              </a:solidFill>
            </a:endParaRPr>
          </a:p>
        </p:txBody>
      </p:sp>
      <p:sp>
        <p:nvSpPr>
          <p:cNvPr id="12" name="Rounded Rectangle 11">
            <a:extLst>
              <a:ext uri="{FF2B5EF4-FFF2-40B4-BE49-F238E27FC236}">
                <a16:creationId xmlns:a16="http://schemas.microsoft.com/office/drawing/2014/main" id="{A3FFC28F-B124-45F5-AE58-E3F44D3A8150}"/>
              </a:ext>
            </a:extLst>
          </p:cNvPr>
          <p:cNvSpPr/>
          <p:nvPr/>
        </p:nvSpPr>
        <p:spPr>
          <a:xfrm>
            <a:off x="179512" y="2852936"/>
            <a:ext cx="8784976"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The pedals on a bicycle are joined to the wheels by a chain.  </a:t>
            </a:r>
          </a:p>
          <a:p>
            <a:r>
              <a:rPr lang="en-GB" sz="2000" dirty="0">
                <a:solidFill>
                  <a:schemeClr val="tx1"/>
                </a:solidFill>
              </a:rPr>
              <a:t>...................  when the feet push on the pedals the wheels will turn and the bicycle will move. </a:t>
            </a:r>
          </a:p>
        </p:txBody>
      </p:sp>
      <p:sp>
        <p:nvSpPr>
          <p:cNvPr id="13" name="Rounded Rectangle 12">
            <a:extLst>
              <a:ext uri="{FF2B5EF4-FFF2-40B4-BE49-F238E27FC236}">
                <a16:creationId xmlns:a16="http://schemas.microsoft.com/office/drawing/2014/main" id="{A3FFC28F-B124-45F5-AE58-E3F44D3A8150}"/>
              </a:ext>
            </a:extLst>
          </p:cNvPr>
          <p:cNvSpPr/>
          <p:nvPr/>
        </p:nvSpPr>
        <p:spPr>
          <a:xfrm>
            <a:off x="179512" y="6093296"/>
            <a:ext cx="8784976" cy="576063"/>
          </a:xfrm>
          <a:prstGeom prst="roundRect">
            <a:avLst>
              <a:gd name="adj" fmla="val 6341"/>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solidFill>
                  <a:srgbClr val="FF0000"/>
                </a:solidFill>
              </a:rPr>
              <a:t>This means that,      As a result,      Therefore,      This causes,</a:t>
            </a:r>
          </a:p>
        </p:txBody>
      </p:sp>
      <p:sp>
        <p:nvSpPr>
          <p:cNvPr id="55305" name="Text Box 9"/>
          <p:cNvSpPr txBox="1">
            <a:spLocks noChangeArrowheads="1"/>
          </p:cNvSpPr>
          <p:nvPr/>
        </p:nvSpPr>
        <p:spPr bwMode="auto">
          <a:xfrm>
            <a:off x="251520" y="2060848"/>
            <a:ext cx="2016224" cy="400110"/>
          </a:xfrm>
          <a:prstGeom prst="rect">
            <a:avLst/>
          </a:prstGeom>
          <a:solidFill>
            <a:schemeClr val="accent1">
              <a:lumMod val="40000"/>
              <a:lumOff val="6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This means that,</a:t>
            </a:r>
          </a:p>
        </p:txBody>
      </p:sp>
      <p:sp>
        <p:nvSpPr>
          <p:cNvPr id="55306" name="Text Box 10"/>
          <p:cNvSpPr txBox="1">
            <a:spLocks noChangeArrowheads="1"/>
          </p:cNvSpPr>
          <p:nvPr/>
        </p:nvSpPr>
        <p:spPr bwMode="auto">
          <a:xfrm>
            <a:off x="251520" y="3212976"/>
            <a:ext cx="1368152" cy="400110"/>
          </a:xfrm>
          <a:prstGeom prst="rect">
            <a:avLst/>
          </a:prstGeom>
          <a:solidFill>
            <a:schemeClr val="accent1">
              <a:lumMod val="40000"/>
              <a:lumOff val="6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As a result,</a:t>
            </a:r>
          </a:p>
        </p:txBody>
      </p:sp>
      <p:sp>
        <p:nvSpPr>
          <p:cNvPr id="55303" name="Text Box 7"/>
          <p:cNvSpPr txBox="1">
            <a:spLocks noChangeArrowheads="1"/>
          </p:cNvSpPr>
          <p:nvPr/>
        </p:nvSpPr>
        <p:spPr bwMode="auto">
          <a:xfrm>
            <a:off x="251520" y="4407966"/>
            <a:ext cx="1301616" cy="400110"/>
          </a:xfrm>
          <a:prstGeom prst="rect">
            <a:avLst/>
          </a:prstGeom>
          <a:solidFill>
            <a:schemeClr val="accent1">
              <a:lumMod val="40000"/>
              <a:lumOff val="6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Therefore,</a:t>
            </a:r>
          </a:p>
        </p:txBody>
      </p:sp>
      <p:sp>
        <p:nvSpPr>
          <p:cNvPr id="55304" name="Text Box 8"/>
          <p:cNvSpPr txBox="1">
            <a:spLocks noChangeArrowheads="1"/>
          </p:cNvSpPr>
          <p:nvPr/>
        </p:nvSpPr>
        <p:spPr bwMode="auto">
          <a:xfrm>
            <a:off x="251520" y="5373216"/>
            <a:ext cx="1512169" cy="400110"/>
          </a:xfrm>
          <a:prstGeom prst="rect">
            <a:avLst/>
          </a:prstGeom>
          <a:solidFill>
            <a:schemeClr val="accent1">
              <a:lumMod val="40000"/>
              <a:lumOff val="6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This causes,</a:t>
            </a:r>
          </a:p>
        </p:txBody>
      </p:sp>
      <p:cxnSp>
        <p:nvCxnSpPr>
          <p:cNvPr id="14" name="Straight Connector 13"/>
          <p:cNvCxnSpPr/>
          <p:nvPr/>
        </p:nvCxnSpPr>
        <p:spPr>
          <a:xfrm>
            <a:off x="323528" y="2420888"/>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51520" y="3573016"/>
            <a:ext cx="12961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23528" y="4725144"/>
            <a:ext cx="11521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23528" y="5733256"/>
            <a:ext cx="1296144" cy="0"/>
          </a:xfrm>
          <a:prstGeom prst="line">
            <a:avLst/>
          </a:prstGeom>
        </p:spPr>
        <p:style>
          <a:lnRef idx="1">
            <a:schemeClr val="accent1"/>
          </a:lnRef>
          <a:fillRef idx="0">
            <a:schemeClr val="accent1"/>
          </a:fillRef>
          <a:effectRef idx="0">
            <a:schemeClr val="accent1"/>
          </a:effectRef>
          <a:fontRef idx="minor">
            <a:schemeClr val="tx1"/>
          </a:fontRef>
        </p:style>
      </p:cxnSp>
      <p:pic>
        <p:nvPicPr>
          <p:cNvPr id="18" name="Picture 17">
            <a:extLst>
              <a:ext uri="{FF2B5EF4-FFF2-40B4-BE49-F238E27FC236}">
                <a16:creationId xmlns:a16="http://schemas.microsoft.com/office/drawing/2014/main" id="{D12C5A45-4253-431B-94AE-5FD8573B8CB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18">
            <a:extLst>
              <a:ext uri="{FF2B5EF4-FFF2-40B4-BE49-F238E27FC236}">
                <a16:creationId xmlns:a16="http://schemas.microsoft.com/office/drawing/2014/main" id="{5886A311-8508-4A16-939F-78DC9F668A4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8823"/>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9">
            <a:extLst>
              <a:ext uri="{FF2B5EF4-FFF2-40B4-BE49-F238E27FC236}">
                <a16:creationId xmlns:a16="http://schemas.microsoft.com/office/drawing/2014/main" id="{53CD1ABC-8DFF-4703-80AE-F4FD56F32C20}"/>
              </a:ext>
            </a:extLst>
          </p:cNvPr>
          <p:cNvSpPr txBox="1"/>
          <p:nvPr/>
        </p:nvSpPr>
        <p:spPr>
          <a:xfrm>
            <a:off x="1403872" y="44624"/>
            <a:ext cx="6120456" cy="584775"/>
          </a:xfrm>
          <a:prstGeom prst="rect">
            <a:avLst/>
          </a:prstGeom>
          <a:noFill/>
        </p:spPr>
        <p:txBody>
          <a:bodyPr wrap="square" rtlCol="0">
            <a:spAutoFit/>
          </a:bodyPr>
          <a:lstStyle/>
          <a:p>
            <a:pPr algn="ctr"/>
            <a:r>
              <a:rPr lang="en-GB" sz="3200" dirty="0"/>
              <a:t>Your turn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5305">
                                            <p:txEl>
                                              <p:pRg st="0" end="0"/>
                                            </p:txEl>
                                          </p:spTgt>
                                        </p:tgtEl>
                                        <p:attrNameLst>
                                          <p:attrName>style.visibility</p:attrName>
                                        </p:attrNameLst>
                                      </p:cBhvr>
                                      <p:to>
                                        <p:strVal val="visible"/>
                                      </p:to>
                                    </p:set>
                                    <p:anim calcmode="lin" valueType="num">
                                      <p:cBhvr additive="base">
                                        <p:cTn id="7" dur="500" fill="hold"/>
                                        <p:tgtEl>
                                          <p:spTgt spid="5530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30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5306">
                                            <p:txEl>
                                              <p:pRg st="0" end="0"/>
                                            </p:txEl>
                                          </p:spTgt>
                                        </p:tgtEl>
                                        <p:attrNameLst>
                                          <p:attrName>style.visibility</p:attrName>
                                        </p:attrNameLst>
                                      </p:cBhvr>
                                      <p:to>
                                        <p:strVal val="visible"/>
                                      </p:to>
                                    </p:set>
                                    <p:anim calcmode="lin" valueType="num">
                                      <p:cBhvr additive="base">
                                        <p:cTn id="13" dur="500" fill="hold"/>
                                        <p:tgtEl>
                                          <p:spTgt spid="5530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30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5303">
                                            <p:txEl>
                                              <p:pRg st="0" end="0"/>
                                            </p:txEl>
                                          </p:spTgt>
                                        </p:tgtEl>
                                        <p:attrNameLst>
                                          <p:attrName>style.visibility</p:attrName>
                                        </p:attrNameLst>
                                      </p:cBhvr>
                                      <p:to>
                                        <p:strVal val="visible"/>
                                      </p:to>
                                    </p:set>
                                    <p:anim calcmode="lin" valueType="num">
                                      <p:cBhvr additive="base">
                                        <p:cTn id="19" dur="500" fill="hold"/>
                                        <p:tgtEl>
                                          <p:spTgt spid="5530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3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5304">
                                            <p:txEl>
                                              <p:pRg st="0" end="0"/>
                                            </p:txEl>
                                          </p:spTgt>
                                        </p:tgtEl>
                                        <p:attrNameLst>
                                          <p:attrName>style.visibility</p:attrName>
                                        </p:attrNameLst>
                                      </p:cBhvr>
                                      <p:to>
                                        <p:strVal val="visible"/>
                                      </p:to>
                                    </p:set>
                                    <p:anim calcmode="lin" valueType="num">
                                      <p:cBhvr additive="base">
                                        <p:cTn id="25" dur="500" fill="hold"/>
                                        <p:tgtEl>
                                          <p:spTgt spid="5530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530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a:extLst>
              <a:ext uri="{FF2B5EF4-FFF2-40B4-BE49-F238E27FC236}">
                <a16:creationId xmlns:a16="http://schemas.microsoft.com/office/drawing/2014/main" id="{A3FFC28F-B124-45F5-AE58-E3F44D3A8150}"/>
              </a:ext>
            </a:extLst>
          </p:cNvPr>
          <p:cNvSpPr/>
          <p:nvPr/>
        </p:nvSpPr>
        <p:spPr>
          <a:xfrm>
            <a:off x="179512" y="5157192"/>
            <a:ext cx="8784976"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My family love to visit Theme Parks and enjoy trying out new and exciting rides. </a:t>
            </a:r>
          </a:p>
          <a:p>
            <a:r>
              <a:rPr lang="en-GB" sz="2000" dirty="0">
                <a:solidFill>
                  <a:schemeClr val="tx1"/>
                </a:solidFill>
              </a:rPr>
              <a:t>....................... last week we visited Alton Towers.  It was a thrilling and breathtaking experience.  </a:t>
            </a:r>
          </a:p>
        </p:txBody>
      </p:sp>
      <p:sp>
        <p:nvSpPr>
          <p:cNvPr id="9" name="Rounded Rectangle 8">
            <a:extLst>
              <a:ext uri="{FF2B5EF4-FFF2-40B4-BE49-F238E27FC236}">
                <a16:creationId xmlns:a16="http://schemas.microsoft.com/office/drawing/2014/main" id="{A3FFC28F-B124-45F5-AE58-E3F44D3A8150}"/>
              </a:ext>
            </a:extLst>
          </p:cNvPr>
          <p:cNvSpPr/>
          <p:nvPr/>
        </p:nvSpPr>
        <p:spPr>
          <a:xfrm>
            <a:off x="179512" y="3933056"/>
            <a:ext cx="8784976"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When Rufus arrived at school he realised he’d forgotten to bring his PE kit.  </a:t>
            </a:r>
          </a:p>
          <a:p>
            <a:r>
              <a:rPr lang="en-GB" sz="2000" dirty="0">
                <a:solidFill>
                  <a:schemeClr val="tx1"/>
                </a:solidFill>
              </a:rPr>
              <a:t>........................  his friend Riley had forgotten his kit too so the football team were two men short!   </a:t>
            </a:r>
          </a:p>
        </p:txBody>
      </p:sp>
      <p:sp>
        <p:nvSpPr>
          <p:cNvPr id="10" name="Rounded Rectangle 9">
            <a:extLst>
              <a:ext uri="{FF2B5EF4-FFF2-40B4-BE49-F238E27FC236}">
                <a16:creationId xmlns:a16="http://schemas.microsoft.com/office/drawing/2014/main" id="{A3FFC28F-B124-45F5-AE58-E3F44D3A8150}"/>
              </a:ext>
            </a:extLst>
          </p:cNvPr>
          <p:cNvSpPr/>
          <p:nvPr/>
        </p:nvSpPr>
        <p:spPr>
          <a:xfrm>
            <a:off x="179512" y="1772816"/>
            <a:ext cx="8784976" cy="855385"/>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Sanjay jumped around and squealed at the top of his voice when he saw the PS4.  ....................... H   he was very pleased with his birthday present. </a:t>
            </a:r>
          </a:p>
        </p:txBody>
      </p:sp>
      <p:sp>
        <p:nvSpPr>
          <p:cNvPr id="11" name="Rounded Rectangle 10">
            <a:extLst>
              <a:ext uri="{FF2B5EF4-FFF2-40B4-BE49-F238E27FC236}">
                <a16:creationId xmlns:a16="http://schemas.microsoft.com/office/drawing/2014/main" id="{A3FFC28F-B124-45F5-AE58-E3F44D3A8150}"/>
              </a:ext>
            </a:extLst>
          </p:cNvPr>
          <p:cNvSpPr/>
          <p:nvPr/>
        </p:nvSpPr>
        <p:spPr>
          <a:xfrm>
            <a:off x="179512" y="2780928"/>
            <a:ext cx="8784976" cy="1016823"/>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Masie had forgotten to do her homework and Mrs Davis, wasn’t very pleased.</a:t>
            </a:r>
          </a:p>
          <a:p>
            <a:r>
              <a:rPr lang="en-GB" sz="2000" dirty="0">
                <a:solidFill>
                  <a:schemeClr val="tx1"/>
                </a:solidFill>
              </a:rPr>
              <a:t>  .................  she  had to stay in at playtime to get it done.  </a:t>
            </a:r>
          </a:p>
        </p:txBody>
      </p:sp>
      <p:sp>
        <p:nvSpPr>
          <p:cNvPr id="13" name="Rounded Rectangle 12">
            <a:extLst>
              <a:ext uri="{FF2B5EF4-FFF2-40B4-BE49-F238E27FC236}">
                <a16:creationId xmlns:a16="http://schemas.microsoft.com/office/drawing/2014/main" id="{A3FFC28F-B124-45F5-AE58-E3F44D3A8150}"/>
              </a:ext>
            </a:extLst>
          </p:cNvPr>
          <p:cNvSpPr/>
          <p:nvPr/>
        </p:nvSpPr>
        <p:spPr>
          <a:xfrm>
            <a:off x="179512" y="6309320"/>
            <a:ext cx="8784976" cy="504056"/>
          </a:xfrm>
          <a:prstGeom prst="roundRect">
            <a:avLst>
              <a:gd name="adj" fmla="val 6341"/>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rgbClr val="FF0000"/>
                </a:solidFill>
              </a:rPr>
              <a:t>For example,       Therefore,         Not only that,           In other words,  </a:t>
            </a:r>
          </a:p>
        </p:txBody>
      </p:sp>
      <p:sp>
        <p:nvSpPr>
          <p:cNvPr id="54282" name="Text Box 10"/>
          <p:cNvSpPr txBox="1">
            <a:spLocks noChangeArrowheads="1"/>
          </p:cNvSpPr>
          <p:nvPr/>
        </p:nvSpPr>
        <p:spPr bwMode="auto">
          <a:xfrm>
            <a:off x="251520" y="2204864"/>
            <a:ext cx="1908720" cy="400110"/>
          </a:xfrm>
          <a:prstGeom prst="rect">
            <a:avLst/>
          </a:prstGeom>
          <a:solidFill>
            <a:schemeClr val="accent1">
              <a:lumMod val="40000"/>
              <a:lumOff val="6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In other words,</a:t>
            </a:r>
          </a:p>
        </p:txBody>
      </p:sp>
      <p:sp>
        <p:nvSpPr>
          <p:cNvPr id="54280" name="Text Box 8"/>
          <p:cNvSpPr txBox="1">
            <a:spLocks noChangeArrowheads="1"/>
          </p:cNvSpPr>
          <p:nvPr/>
        </p:nvSpPr>
        <p:spPr bwMode="auto">
          <a:xfrm>
            <a:off x="251520" y="3212976"/>
            <a:ext cx="1295648" cy="400110"/>
          </a:xfrm>
          <a:prstGeom prst="rect">
            <a:avLst/>
          </a:prstGeom>
          <a:solidFill>
            <a:schemeClr val="accent1">
              <a:lumMod val="40000"/>
              <a:lumOff val="6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Therefore,</a:t>
            </a:r>
          </a:p>
        </p:txBody>
      </p:sp>
      <p:sp>
        <p:nvSpPr>
          <p:cNvPr id="54281" name="Text Box 9"/>
          <p:cNvSpPr txBox="1">
            <a:spLocks noChangeArrowheads="1"/>
          </p:cNvSpPr>
          <p:nvPr/>
        </p:nvSpPr>
        <p:spPr bwMode="auto">
          <a:xfrm>
            <a:off x="251520" y="4293096"/>
            <a:ext cx="1692696" cy="400110"/>
          </a:xfrm>
          <a:prstGeom prst="rect">
            <a:avLst/>
          </a:prstGeom>
          <a:solidFill>
            <a:schemeClr val="accent1">
              <a:lumMod val="40000"/>
              <a:lumOff val="6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Not only that,</a:t>
            </a:r>
          </a:p>
        </p:txBody>
      </p:sp>
      <p:sp>
        <p:nvSpPr>
          <p:cNvPr id="54279" name="Text Box 7"/>
          <p:cNvSpPr txBox="1">
            <a:spLocks noChangeArrowheads="1"/>
          </p:cNvSpPr>
          <p:nvPr/>
        </p:nvSpPr>
        <p:spPr bwMode="auto">
          <a:xfrm>
            <a:off x="251520" y="5517232"/>
            <a:ext cx="1548680" cy="400110"/>
          </a:xfrm>
          <a:prstGeom prst="rect">
            <a:avLst/>
          </a:prstGeom>
          <a:solidFill>
            <a:schemeClr val="accent1">
              <a:lumMod val="40000"/>
              <a:lumOff val="60000"/>
            </a:schemeClr>
          </a:solidFill>
          <a:ln w="9525">
            <a:noFill/>
            <a:miter lim="800000"/>
            <a:headEnd/>
            <a:tailEnd/>
          </a:ln>
          <a:effectLst/>
        </p:spPr>
        <p:txBody>
          <a:bodyPr wrap="square">
            <a:spAutoFit/>
          </a:bodyPr>
          <a:lstStyle/>
          <a:p>
            <a:pPr eaLnBrk="1" hangingPunct="1">
              <a:spcBef>
                <a:spcPct val="50000"/>
              </a:spcBef>
            </a:pPr>
            <a:r>
              <a:rPr lang="en-GB" altLang="en-US" sz="2000" b="1" dirty="0">
                <a:solidFill>
                  <a:srgbClr val="FF0000"/>
                </a:solidFill>
              </a:rPr>
              <a:t>For example,</a:t>
            </a:r>
          </a:p>
        </p:txBody>
      </p:sp>
      <p:cxnSp>
        <p:nvCxnSpPr>
          <p:cNvPr id="15" name="Straight Connector 14"/>
          <p:cNvCxnSpPr/>
          <p:nvPr/>
        </p:nvCxnSpPr>
        <p:spPr>
          <a:xfrm>
            <a:off x="251520" y="2564904"/>
            <a:ext cx="1800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51520" y="4653136"/>
            <a:ext cx="158417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51520" y="5877272"/>
            <a:ext cx="14401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23528" y="3573016"/>
            <a:ext cx="1224136"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Rounded Rectangle 7">
            <a:extLst>
              <a:ext uri="{FF2B5EF4-FFF2-40B4-BE49-F238E27FC236}">
                <a16:creationId xmlns:a16="http://schemas.microsoft.com/office/drawing/2014/main" id="{D6BA82B3-5C0E-404F-BA7D-451BEE940C23}"/>
              </a:ext>
            </a:extLst>
          </p:cNvPr>
          <p:cNvSpPr/>
          <p:nvPr/>
        </p:nvSpPr>
        <p:spPr>
          <a:xfrm>
            <a:off x="899344" y="746226"/>
            <a:ext cx="6984776" cy="810566"/>
          </a:xfrm>
          <a:prstGeom prst="roundRect">
            <a:avLst>
              <a:gd name="adj" fmla="val 22608"/>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            Where do the </a:t>
            </a:r>
            <a:r>
              <a:rPr lang="en-GB" sz="2200" b="1" dirty="0">
                <a:solidFill>
                  <a:srgbClr val="FF0000"/>
                </a:solidFill>
              </a:rPr>
              <a:t>explanatory</a:t>
            </a:r>
            <a:r>
              <a:rPr lang="en-GB" sz="2200" dirty="0">
                <a:solidFill>
                  <a:schemeClr val="tx1"/>
                </a:solidFill>
              </a:rPr>
              <a:t> and </a:t>
            </a:r>
            <a:r>
              <a:rPr lang="en-GB" sz="2200" b="1" dirty="0">
                <a:solidFill>
                  <a:srgbClr val="FF0000"/>
                </a:solidFill>
              </a:rPr>
              <a:t>causal fronted adverbials </a:t>
            </a:r>
            <a:r>
              <a:rPr lang="en-GB" sz="2200" dirty="0">
                <a:solidFill>
                  <a:schemeClr val="tx1"/>
                </a:solidFill>
              </a:rPr>
              <a:t>fit?</a:t>
            </a:r>
          </a:p>
        </p:txBody>
      </p:sp>
      <p:pic>
        <p:nvPicPr>
          <p:cNvPr id="20" name="Picture 19">
            <a:extLst>
              <a:ext uri="{FF2B5EF4-FFF2-40B4-BE49-F238E27FC236}">
                <a16:creationId xmlns:a16="http://schemas.microsoft.com/office/drawing/2014/main" id="{42F7F724-5E3C-4940-B1B6-3E686A94327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a:extLst>
              <a:ext uri="{FF2B5EF4-FFF2-40B4-BE49-F238E27FC236}">
                <a16:creationId xmlns:a16="http://schemas.microsoft.com/office/drawing/2014/main" id="{20ABBB9D-C59D-44EF-9B5C-2AE30709FD9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27384"/>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TextBox 21">
            <a:extLst>
              <a:ext uri="{FF2B5EF4-FFF2-40B4-BE49-F238E27FC236}">
                <a16:creationId xmlns:a16="http://schemas.microsoft.com/office/drawing/2014/main" id="{6BD2F756-8D56-408B-B107-FEDB96499AA2}"/>
              </a:ext>
            </a:extLst>
          </p:cNvPr>
          <p:cNvSpPr txBox="1"/>
          <p:nvPr/>
        </p:nvSpPr>
        <p:spPr>
          <a:xfrm>
            <a:off x="1403872" y="44624"/>
            <a:ext cx="6120456" cy="584775"/>
          </a:xfrm>
          <a:prstGeom prst="rect">
            <a:avLst/>
          </a:prstGeom>
          <a:noFill/>
        </p:spPr>
        <p:txBody>
          <a:bodyPr wrap="square" rtlCol="0">
            <a:spAutoFit/>
          </a:bodyPr>
          <a:lstStyle/>
          <a:p>
            <a:pPr algn="ctr"/>
            <a:r>
              <a:rPr lang="en-GB" sz="3200" dirty="0"/>
              <a:t>Your turn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4282">
                                            <p:txEl>
                                              <p:pRg st="0" end="0"/>
                                            </p:txEl>
                                          </p:spTgt>
                                        </p:tgtEl>
                                        <p:attrNameLst>
                                          <p:attrName>style.visibility</p:attrName>
                                        </p:attrNameLst>
                                      </p:cBhvr>
                                      <p:to>
                                        <p:strVal val="visible"/>
                                      </p:to>
                                    </p:set>
                                    <p:anim calcmode="lin" valueType="num">
                                      <p:cBhvr additive="base">
                                        <p:cTn id="7" dur="500" fill="hold"/>
                                        <p:tgtEl>
                                          <p:spTgt spid="5428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280">
                                            <p:txEl>
                                              <p:pRg st="0" end="0"/>
                                            </p:txEl>
                                          </p:spTgt>
                                        </p:tgtEl>
                                        <p:attrNameLst>
                                          <p:attrName>style.visibility</p:attrName>
                                        </p:attrNameLst>
                                      </p:cBhvr>
                                      <p:to>
                                        <p:strVal val="visible"/>
                                      </p:to>
                                    </p:set>
                                    <p:anim calcmode="lin" valueType="num">
                                      <p:cBhvr additive="base">
                                        <p:cTn id="13" dur="500" fill="hold"/>
                                        <p:tgtEl>
                                          <p:spTgt spid="5428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8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281">
                                            <p:txEl>
                                              <p:pRg st="0" end="0"/>
                                            </p:txEl>
                                          </p:spTgt>
                                        </p:tgtEl>
                                        <p:attrNameLst>
                                          <p:attrName>style.visibility</p:attrName>
                                        </p:attrNameLst>
                                      </p:cBhvr>
                                      <p:to>
                                        <p:strVal val="visible"/>
                                      </p:to>
                                    </p:set>
                                    <p:anim calcmode="lin" valueType="num">
                                      <p:cBhvr additive="base">
                                        <p:cTn id="19" dur="500" fill="hold"/>
                                        <p:tgtEl>
                                          <p:spTgt spid="54281">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8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279">
                                            <p:txEl>
                                              <p:pRg st="0" end="0"/>
                                            </p:txEl>
                                          </p:spTgt>
                                        </p:tgtEl>
                                        <p:attrNameLst>
                                          <p:attrName>style.visibility</p:attrName>
                                        </p:attrNameLst>
                                      </p:cBhvr>
                                      <p:to>
                                        <p:strVal val="visible"/>
                                      </p:to>
                                    </p:set>
                                    <p:anim calcmode="lin" valueType="num">
                                      <p:cBhvr additive="base">
                                        <p:cTn id="25" dur="500" fill="hold"/>
                                        <p:tgtEl>
                                          <p:spTgt spid="5427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A3FFC28F-B124-45F5-AE58-E3F44D3A8150}"/>
              </a:ext>
            </a:extLst>
          </p:cNvPr>
          <p:cNvSpPr/>
          <p:nvPr/>
        </p:nvSpPr>
        <p:spPr>
          <a:xfrm>
            <a:off x="179512" y="1772816"/>
            <a:ext cx="8784976"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Car tyres have a thick rubber tread on them.  As a result of this, .......................... the car does not skid on a wet or icy road.</a:t>
            </a:r>
          </a:p>
        </p:txBody>
      </p:sp>
      <p:sp>
        <p:nvSpPr>
          <p:cNvPr id="56327" name="Rectangle 7"/>
          <p:cNvSpPr>
            <a:spLocks noChangeArrowheads="1"/>
          </p:cNvSpPr>
          <p:nvPr/>
        </p:nvSpPr>
        <p:spPr bwMode="auto">
          <a:xfrm>
            <a:off x="2339752" y="2376760"/>
            <a:ext cx="5472608" cy="360363"/>
          </a:xfrm>
          <a:prstGeom prst="rect">
            <a:avLst/>
          </a:prstGeom>
          <a:solidFill>
            <a:schemeClr val="accent1"/>
          </a:solidFill>
          <a:ln w="9525">
            <a:solidFill>
              <a:schemeClr val="tx1"/>
            </a:solidFill>
            <a:miter lim="800000"/>
            <a:headEnd/>
            <a:tailEnd/>
          </a:ln>
          <a:effectLst/>
        </p:spPr>
        <p:txBody>
          <a:bodyPr wrap="none" anchor="ctr"/>
          <a:lstStyle/>
          <a:p>
            <a:pPr eaLnBrk="1" hangingPunct="1"/>
            <a:endParaRPr lang="en-US" altLang="en-US"/>
          </a:p>
        </p:txBody>
      </p:sp>
      <p:sp>
        <p:nvSpPr>
          <p:cNvPr id="7" name="Rounded Rectangle 6">
            <a:extLst>
              <a:ext uri="{FF2B5EF4-FFF2-40B4-BE49-F238E27FC236}">
                <a16:creationId xmlns:a16="http://schemas.microsoft.com/office/drawing/2014/main" id="{A3FFC28F-B124-45F5-AE58-E3F44D3A8150}"/>
              </a:ext>
            </a:extLst>
          </p:cNvPr>
          <p:cNvSpPr/>
          <p:nvPr/>
        </p:nvSpPr>
        <p:spPr>
          <a:xfrm>
            <a:off x="179512" y="2996952"/>
            <a:ext cx="8784976"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At some schools children come in early every morning for breakfast club. Consequently ........................</a:t>
            </a:r>
          </a:p>
        </p:txBody>
      </p:sp>
      <p:sp>
        <p:nvSpPr>
          <p:cNvPr id="8" name="Rounded Rectangle 7">
            <a:extLst>
              <a:ext uri="{FF2B5EF4-FFF2-40B4-BE49-F238E27FC236}">
                <a16:creationId xmlns:a16="http://schemas.microsoft.com/office/drawing/2014/main" id="{A3FFC28F-B124-45F5-AE58-E3F44D3A8150}"/>
              </a:ext>
            </a:extLst>
          </p:cNvPr>
          <p:cNvSpPr/>
          <p:nvPr/>
        </p:nvSpPr>
        <p:spPr>
          <a:xfrm>
            <a:off x="179512" y="4221088"/>
            <a:ext cx="8784976"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When clouds become too heavy with water they burst. As a result, .......................</a:t>
            </a:r>
          </a:p>
        </p:txBody>
      </p:sp>
      <p:sp>
        <p:nvSpPr>
          <p:cNvPr id="9" name="Rounded Rectangle 8">
            <a:extLst>
              <a:ext uri="{FF2B5EF4-FFF2-40B4-BE49-F238E27FC236}">
                <a16:creationId xmlns:a16="http://schemas.microsoft.com/office/drawing/2014/main" id="{A3FFC28F-B124-45F5-AE58-E3F44D3A8150}"/>
              </a:ext>
            </a:extLst>
          </p:cNvPr>
          <p:cNvSpPr/>
          <p:nvPr/>
        </p:nvSpPr>
        <p:spPr>
          <a:xfrm>
            <a:off x="179512" y="5445224"/>
            <a:ext cx="8784976" cy="1080120"/>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It is impossible to grow crops in a sandy desert. Unfortunately, ........................</a:t>
            </a:r>
          </a:p>
        </p:txBody>
      </p:sp>
      <p:sp>
        <p:nvSpPr>
          <p:cNvPr id="10" name="Rounded Rectangle 7">
            <a:extLst>
              <a:ext uri="{FF2B5EF4-FFF2-40B4-BE49-F238E27FC236}">
                <a16:creationId xmlns:a16="http://schemas.microsoft.com/office/drawing/2014/main" id="{0202FD2C-5622-41E8-84D0-CDEFC2897F72}"/>
              </a:ext>
            </a:extLst>
          </p:cNvPr>
          <p:cNvSpPr/>
          <p:nvPr/>
        </p:nvSpPr>
        <p:spPr>
          <a:xfrm>
            <a:off x="899592" y="744270"/>
            <a:ext cx="6984776" cy="810566"/>
          </a:xfrm>
          <a:prstGeom prst="roundRect">
            <a:avLst>
              <a:gd name="adj" fmla="val 22608"/>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 </a:t>
            </a:r>
            <a:r>
              <a:rPr lang="en-GB" sz="2000" dirty="0">
                <a:solidFill>
                  <a:schemeClr val="tx1"/>
                </a:solidFill>
              </a:rPr>
              <a:t>Finish these sentences which explain </a:t>
            </a:r>
            <a:r>
              <a:rPr lang="en-GB" sz="2000" b="1" dirty="0">
                <a:solidFill>
                  <a:srgbClr val="FF0000"/>
                </a:solidFill>
              </a:rPr>
              <a:t>how</a:t>
            </a:r>
            <a:r>
              <a:rPr lang="en-GB" sz="2000" dirty="0">
                <a:solidFill>
                  <a:schemeClr val="tx1"/>
                </a:solidFill>
              </a:rPr>
              <a:t>, or give reasons </a:t>
            </a:r>
            <a:r>
              <a:rPr lang="en-GB" sz="2000" b="1" dirty="0">
                <a:solidFill>
                  <a:srgbClr val="FF0000"/>
                </a:solidFill>
              </a:rPr>
              <a:t>why</a:t>
            </a:r>
            <a:r>
              <a:rPr lang="en-GB" sz="2000" dirty="0">
                <a:solidFill>
                  <a:schemeClr val="tx1"/>
                </a:solidFill>
              </a:rPr>
              <a:t>, something happens.  Check the first answer by moving the bar.</a:t>
            </a:r>
            <a:endParaRPr lang="en-GB" sz="2200" dirty="0">
              <a:solidFill>
                <a:schemeClr val="tx1"/>
              </a:solidFill>
            </a:endParaRPr>
          </a:p>
        </p:txBody>
      </p:sp>
      <p:pic>
        <p:nvPicPr>
          <p:cNvPr id="11" name="Picture 10">
            <a:extLst>
              <a:ext uri="{FF2B5EF4-FFF2-40B4-BE49-F238E27FC236}">
                <a16:creationId xmlns:a16="http://schemas.microsoft.com/office/drawing/2014/main" id="{D154CD9C-C651-4820-A7DD-4504A67ADDB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F0EC2AEF-6233-486E-AB6A-5B12B66F902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8823"/>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12">
            <a:extLst>
              <a:ext uri="{FF2B5EF4-FFF2-40B4-BE49-F238E27FC236}">
                <a16:creationId xmlns:a16="http://schemas.microsoft.com/office/drawing/2014/main" id="{96307B5E-47BB-4D5B-8845-471F01938AB2}"/>
              </a:ext>
            </a:extLst>
          </p:cNvPr>
          <p:cNvSpPr txBox="1"/>
          <p:nvPr/>
        </p:nvSpPr>
        <p:spPr>
          <a:xfrm>
            <a:off x="1403872" y="44624"/>
            <a:ext cx="6120456" cy="584775"/>
          </a:xfrm>
          <a:prstGeom prst="rect">
            <a:avLst/>
          </a:prstGeom>
          <a:noFill/>
        </p:spPr>
        <p:txBody>
          <a:bodyPr wrap="square" rtlCol="0">
            <a:spAutoFit/>
          </a:bodyPr>
          <a:lstStyle/>
          <a:p>
            <a:pPr algn="ctr"/>
            <a:r>
              <a:rPr lang="en-GB" sz="3200" dirty="0"/>
              <a:t>Your turn</a:t>
            </a:r>
          </a:p>
        </p:txBody>
      </p:sp>
      <p:pic>
        <p:nvPicPr>
          <p:cNvPr id="14" name="Picture 13">
            <a:extLst>
              <a:ext uri="{FF2B5EF4-FFF2-40B4-BE49-F238E27FC236}">
                <a16:creationId xmlns:a16="http://schemas.microsoft.com/office/drawing/2014/main" id="{152FE9D7-DCDE-44AB-A4B6-DC32A0DADC4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9212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56327"/>
                                        </p:tgtEl>
                                        <p:attrNameLst>
                                          <p:attrName>ppt_x</p:attrName>
                                        </p:attrNameLst>
                                      </p:cBhvr>
                                      <p:tavLst>
                                        <p:tav tm="0">
                                          <p:val>
                                            <p:strVal val="ppt_x"/>
                                          </p:val>
                                        </p:tav>
                                        <p:tav tm="100000">
                                          <p:val>
                                            <p:strVal val="ppt_x"/>
                                          </p:val>
                                        </p:tav>
                                      </p:tavLst>
                                    </p:anim>
                                    <p:anim calcmode="lin" valueType="num">
                                      <p:cBhvr additive="base">
                                        <p:cTn id="7" dur="500"/>
                                        <p:tgtEl>
                                          <p:spTgt spid="56327"/>
                                        </p:tgtEl>
                                        <p:attrNameLst>
                                          <p:attrName>ppt_y</p:attrName>
                                        </p:attrNameLst>
                                      </p:cBhvr>
                                      <p:tavLst>
                                        <p:tav tm="0">
                                          <p:val>
                                            <p:strVal val="ppt_y"/>
                                          </p:val>
                                        </p:tav>
                                        <p:tav tm="100000">
                                          <p:val>
                                            <p:strVal val="1+ppt_h/2"/>
                                          </p:val>
                                        </p:tav>
                                      </p:tavLst>
                                    </p:anim>
                                    <p:set>
                                      <p:cBhvr>
                                        <p:cTn id="8" dur="1" fill="hold">
                                          <p:stCondLst>
                                            <p:cond delay="499"/>
                                          </p:stCondLst>
                                        </p:cTn>
                                        <p:tgtEl>
                                          <p:spTgt spid="563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899704" y="698850"/>
            <a:ext cx="7128792" cy="1002999"/>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	</a:t>
            </a:r>
          </a:p>
          <a:p>
            <a:pPr algn="ctr"/>
            <a:r>
              <a:rPr lang="en-GB" sz="2000" dirty="0">
                <a:solidFill>
                  <a:schemeClr val="tx1"/>
                </a:solidFill>
              </a:rPr>
              <a:t>	</a:t>
            </a:r>
          </a:p>
          <a:p>
            <a:pPr algn="ctr"/>
            <a:r>
              <a:rPr lang="en-GB" sz="2000" dirty="0">
                <a:solidFill>
                  <a:schemeClr val="tx1"/>
                </a:solidFill>
              </a:rPr>
              <a:t>	Re-write the text below adding in appropriate </a:t>
            </a:r>
            <a:r>
              <a:rPr lang="en-GB" sz="2000" b="1" dirty="0">
                <a:solidFill>
                  <a:srgbClr val="FF0000"/>
                </a:solidFill>
              </a:rPr>
              <a:t>fronted adverbial </a:t>
            </a:r>
            <a:r>
              <a:rPr lang="en-GB" sz="2000" dirty="0">
                <a:solidFill>
                  <a:schemeClr val="tx1"/>
                </a:solidFill>
              </a:rPr>
              <a:t>words or phrases </a:t>
            </a:r>
            <a:r>
              <a:rPr lang="en-GB" sz="2000" b="1" dirty="0">
                <a:solidFill>
                  <a:schemeClr val="tx1"/>
                </a:solidFill>
              </a:rPr>
              <a:t>within</a:t>
            </a:r>
            <a:r>
              <a:rPr lang="en-GB" sz="2000" dirty="0">
                <a:solidFill>
                  <a:schemeClr val="tx1"/>
                </a:solidFill>
              </a:rPr>
              <a:t> the paragraphs and </a:t>
            </a:r>
            <a:r>
              <a:rPr lang="en-GB" sz="2000" b="1" dirty="0">
                <a:solidFill>
                  <a:schemeClr val="tx1"/>
                </a:solidFill>
              </a:rPr>
              <a:t>between</a:t>
            </a:r>
            <a:r>
              <a:rPr lang="en-GB" sz="2000" dirty="0">
                <a:solidFill>
                  <a:schemeClr val="tx1"/>
                </a:solidFill>
              </a:rPr>
              <a:t> them.</a:t>
            </a:r>
          </a:p>
          <a:p>
            <a:pPr algn="ctr">
              <a:buFont typeface="Arial" pitchFamily="34" charset="0"/>
              <a:buChar char="•"/>
            </a:pPr>
            <a:endParaRPr lang="en-GB" sz="2000" dirty="0">
              <a:solidFill>
                <a:schemeClr val="tx1"/>
              </a:solidFill>
            </a:endParaRPr>
          </a:p>
          <a:p>
            <a:pPr algn="ctr">
              <a:buFont typeface="Arial" pitchFamily="34" charset="0"/>
              <a:buChar char="•"/>
            </a:pPr>
            <a:endParaRPr lang="en-GB" sz="2000" dirty="0">
              <a:solidFill>
                <a:schemeClr val="tx1"/>
              </a:solidFill>
            </a:endParaRPr>
          </a:p>
        </p:txBody>
      </p:sp>
      <p:sp>
        <p:nvSpPr>
          <p:cNvPr id="5" name="Rounded Rectangle 4">
            <a:extLst>
              <a:ext uri="{FF2B5EF4-FFF2-40B4-BE49-F238E27FC236}">
                <a16:creationId xmlns:a16="http://schemas.microsoft.com/office/drawing/2014/main" id="{A3FFC28F-B124-45F5-AE58-E3F44D3A8150}"/>
              </a:ext>
            </a:extLst>
          </p:cNvPr>
          <p:cNvSpPr/>
          <p:nvPr/>
        </p:nvSpPr>
        <p:spPr>
          <a:xfrm>
            <a:off x="179512" y="1844824"/>
            <a:ext cx="8784976" cy="4824536"/>
          </a:xfrm>
          <a:prstGeom prst="roundRect">
            <a:avLst>
              <a:gd name="adj" fmla="val 7671"/>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            </a:t>
            </a:r>
            <a:r>
              <a:rPr lang="en-GB" sz="2000" u="sng" dirty="0">
                <a:solidFill>
                  <a:schemeClr val="tx1"/>
                </a:solidFill>
              </a:rPr>
              <a:t>Do you want your teeth to last a lifetime?</a:t>
            </a:r>
          </a:p>
          <a:p>
            <a:r>
              <a:rPr lang="en-GB" sz="2000" dirty="0">
                <a:solidFill>
                  <a:schemeClr val="tx1"/>
                </a:solidFill>
              </a:rPr>
              <a:t>In every mouth there are a large number of bacteria which can change many foods, especially sugar into plaque.  (............) the plaque reacts with the sugar to form an acid which attacks the enamel on your teeth. This can then cause decay and create painful toothache.  (..............) teeth often have to be removed.</a:t>
            </a:r>
          </a:p>
          <a:p>
            <a:r>
              <a:rPr lang="en-GB" sz="2000" dirty="0">
                <a:solidFill>
                  <a:schemeClr val="tx1"/>
                </a:solidFill>
              </a:rPr>
              <a:t>(................) it is vital that your teeth are cleaned at least twice a day to ensure all the plaque is cleared away.  (................) you should make regular visits to your dentist so he or she can check for any early signs of decay.  The dentist will also tell you how to keep your teeth clear of plaque.  (..............) you should limit he sugary foods that you eat to protect the enamel on your teeth.</a:t>
            </a:r>
          </a:p>
          <a:p>
            <a:r>
              <a:rPr lang="en-GB" sz="2000" dirty="0">
                <a:solidFill>
                  <a:schemeClr val="tx1"/>
                </a:solidFill>
              </a:rPr>
              <a:t>(................) it is really important to look after your teeth if you want them to last you a lifetime. Too many people don’t think about the care of their teeth  until it’s too late!  (................) many adults have to wear uncomfortable dentures because their teeth have had to be removed.</a:t>
            </a:r>
          </a:p>
        </p:txBody>
      </p:sp>
      <p:pic>
        <p:nvPicPr>
          <p:cNvPr id="6" name="Picture 5">
            <a:extLst>
              <a:ext uri="{FF2B5EF4-FFF2-40B4-BE49-F238E27FC236}">
                <a16:creationId xmlns:a16="http://schemas.microsoft.com/office/drawing/2014/main" id="{BBFB3F18-837F-4A99-AD64-64E9FB8F647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69B62D38-D125-406D-9624-5FFF64F04874}"/>
              </a:ext>
            </a:extLst>
          </p:cNvPr>
          <p:cNvSpPr txBox="1"/>
          <p:nvPr/>
        </p:nvSpPr>
        <p:spPr>
          <a:xfrm>
            <a:off x="1403872" y="44624"/>
            <a:ext cx="6120456" cy="584775"/>
          </a:xfrm>
          <a:prstGeom prst="rect">
            <a:avLst/>
          </a:prstGeom>
          <a:noFill/>
        </p:spPr>
        <p:txBody>
          <a:bodyPr wrap="square" rtlCol="0">
            <a:spAutoFit/>
          </a:bodyPr>
          <a:lstStyle/>
          <a:p>
            <a:pPr algn="ctr"/>
            <a:r>
              <a:rPr lang="en-GB" sz="3200" dirty="0"/>
              <a:t>Your turn</a:t>
            </a:r>
          </a:p>
        </p:txBody>
      </p:sp>
      <p:pic>
        <p:nvPicPr>
          <p:cNvPr id="8" name="Picture 7">
            <a:extLst>
              <a:ext uri="{FF2B5EF4-FFF2-40B4-BE49-F238E27FC236}">
                <a16:creationId xmlns:a16="http://schemas.microsoft.com/office/drawing/2014/main" id="{71AE073A-F2BB-4F20-9E10-B5532417F0AB}"/>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9212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179512" y="2276872"/>
            <a:ext cx="8784976" cy="4464496"/>
          </a:xfrm>
          <a:prstGeom prst="roundRect">
            <a:avLst>
              <a:gd name="adj" fmla="val 6341"/>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In every mouth there are a large number of bacteria which can change many foods, especially sugar into plaque. </a:t>
            </a:r>
            <a:r>
              <a:rPr lang="en-GB" sz="2000" b="1" dirty="0">
                <a:solidFill>
                  <a:srgbClr val="FF0000"/>
                </a:solidFill>
              </a:rPr>
              <a:t>As a result, </a:t>
            </a:r>
            <a:r>
              <a:rPr lang="en-GB" sz="2000" dirty="0">
                <a:solidFill>
                  <a:schemeClr val="tx1"/>
                </a:solidFill>
              </a:rPr>
              <a:t>the plaque reacts with the sugar to form an acid which attacks the enamel on your teeth.  This can then cause decay and create painful toothache. </a:t>
            </a:r>
            <a:r>
              <a:rPr lang="en-GB" sz="2000" b="1" dirty="0">
                <a:solidFill>
                  <a:srgbClr val="FF0000"/>
                </a:solidFill>
              </a:rPr>
              <a:t>Consequently,</a:t>
            </a:r>
            <a:r>
              <a:rPr lang="en-GB" sz="2000" dirty="0">
                <a:solidFill>
                  <a:srgbClr val="FF0000"/>
                </a:solidFill>
              </a:rPr>
              <a:t> </a:t>
            </a:r>
            <a:r>
              <a:rPr lang="en-GB" sz="2000" dirty="0">
                <a:solidFill>
                  <a:schemeClr val="tx1"/>
                </a:solidFill>
              </a:rPr>
              <a:t>teeth often have to be removed.</a:t>
            </a:r>
          </a:p>
          <a:p>
            <a:r>
              <a:rPr lang="en-GB" sz="2000" b="1" dirty="0">
                <a:solidFill>
                  <a:srgbClr val="FF0000"/>
                </a:solidFill>
              </a:rPr>
              <a:t>Therefore,</a:t>
            </a:r>
            <a:r>
              <a:rPr lang="en-GB" sz="2000" dirty="0">
                <a:solidFill>
                  <a:srgbClr val="FF0000"/>
                </a:solidFill>
              </a:rPr>
              <a:t> </a:t>
            </a:r>
            <a:r>
              <a:rPr lang="en-GB" sz="2000" dirty="0">
                <a:solidFill>
                  <a:schemeClr val="tx1"/>
                </a:solidFill>
              </a:rPr>
              <a:t>it is vital that your teeth are cleaned at least twice a day to ensure all the plaque is cleared away. </a:t>
            </a:r>
            <a:r>
              <a:rPr lang="en-GB" sz="2000" b="1" dirty="0">
                <a:solidFill>
                  <a:srgbClr val="FF0000"/>
                </a:solidFill>
              </a:rPr>
              <a:t>Furthermore, </a:t>
            </a:r>
            <a:r>
              <a:rPr lang="en-GB" sz="2000" dirty="0">
                <a:solidFill>
                  <a:schemeClr val="tx1"/>
                </a:solidFill>
              </a:rPr>
              <a:t>you should make regular visits to your dentist so he or she can check for any early signs of decay.  The dentist will also tell you how to keep your teeth clear of plaque. </a:t>
            </a:r>
            <a:r>
              <a:rPr lang="en-GB" sz="2000" b="1" dirty="0">
                <a:solidFill>
                  <a:srgbClr val="FF0000"/>
                </a:solidFill>
              </a:rPr>
              <a:t>For example,</a:t>
            </a:r>
            <a:r>
              <a:rPr lang="en-GB" sz="2000" b="1" dirty="0">
                <a:solidFill>
                  <a:schemeClr val="tx1"/>
                </a:solidFill>
              </a:rPr>
              <a:t> </a:t>
            </a:r>
            <a:r>
              <a:rPr lang="en-GB" sz="2000" dirty="0">
                <a:solidFill>
                  <a:schemeClr val="tx1"/>
                </a:solidFill>
              </a:rPr>
              <a:t>you should limit he sugary foods that you eat to protect the enamel on your teeth.</a:t>
            </a:r>
          </a:p>
          <a:p>
            <a:r>
              <a:rPr lang="en-GB" sz="2000" b="1" dirty="0">
                <a:solidFill>
                  <a:srgbClr val="FF0000"/>
                </a:solidFill>
              </a:rPr>
              <a:t>Clearly,</a:t>
            </a:r>
            <a:r>
              <a:rPr lang="en-GB" sz="2000" dirty="0">
                <a:solidFill>
                  <a:srgbClr val="FF0000"/>
                </a:solidFill>
              </a:rPr>
              <a:t> </a:t>
            </a:r>
            <a:r>
              <a:rPr lang="en-GB" sz="2000" dirty="0">
                <a:solidFill>
                  <a:schemeClr val="tx1"/>
                </a:solidFill>
              </a:rPr>
              <a:t>it is really important to look after your teeth if you want them to last you a lifetime.  Too many people don’t think about the care of their teeth  until it’s too late! </a:t>
            </a:r>
            <a:r>
              <a:rPr lang="en-GB" sz="2000" b="1" dirty="0">
                <a:solidFill>
                  <a:srgbClr val="FF0000"/>
                </a:solidFill>
              </a:rPr>
              <a:t>Due to this, </a:t>
            </a:r>
            <a:r>
              <a:rPr lang="en-GB" sz="2000" dirty="0">
                <a:solidFill>
                  <a:schemeClr val="tx1"/>
                </a:solidFill>
              </a:rPr>
              <a:t>many adults have to wear uncomfortable dentures because their teeth have had to be removed</a:t>
            </a:r>
            <a:r>
              <a:rPr lang="en-GB" sz="2200" dirty="0">
                <a:solidFill>
                  <a:schemeClr val="tx1"/>
                </a:solidFill>
              </a:rPr>
              <a:t>.</a:t>
            </a:r>
          </a:p>
        </p:txBody>
      </p:sp>
      <p:sp>
        <p:nvSpPr>
          <p:cNvPr id="6" name="Rounded Rectangle 3">
            <a:extLst>
              <a:ext uri="{FF2B5EF4-FFF2-40B4-BE49-F238E27FC236}">
                <a16:creationId xmlns:a16="http://schemas.microsoft.com/office/drawing/2014/main" id="{2BEFC7D1-2540-475B-BC53-71FE1EBD3DC4}"/>
              </a:ext>
            </a:extLst>
          </p:cNvPr>
          <p:cNvSpPr/>
          <p:nvPr/>
        </p:nvSpPr>
        <p:spPr>
          <a:xfrm>
            <a:off x="899704" y="1057849"/>
            <a:ext cx="7128792" cy="1002999"/>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dirty="0">
              <a:solidFill>
                <a:schemeClr val="tx1"/>
              </a:solidFill>
            </a:endParaRPr>
          </a:p>
          <a:p>
            <a:pPr algn="ctr"/>
            <a:r>
              <a:rPr lang="en-GB" sz="2000" dirty="0">
                <a:solidFill>
                  <a:schemeClr val="tx1"/>
                </a:solidFill>
              </a:rPr>
              <a:t>Did you use similar fronted adverbials? </a:t>
            </a:r>
          </a:p>
          <a:p>
            <a:pPr algn="ctr"/>
            <a:r>
              <a:rPr lang="en-GB" sz="2000" dirty="0">
                <a:solidFill>
                  <a:schemeClr val="tx1"/>
                </a:solidFill>
              </a:rPr>
              <a:t>Which adverbials can be moved around?</a:t>
            </a:r>
          </a:p>
          <a:p>
            <a:pPr algn="ctr"/>
            <a:r>
              <a:rPr lang="en-GB" sz="2000" dirty="0">
                <a:solidFill>
                  <a:schemeClr val="tx1"/>
                </a:solidFill>
              </a:rPr>
              <a:t>Did you remember to use a comma after the fronted adverbial?</a:t>
            </a:r>
          </a:p>
          <a:p>
            <a:pPr algn="ctr">
              <a:buFont typeface="Arial" pitchFamily="34" charset="0"/>
              <a:buChar char="•"/>
            </a:pPr>
            <a:endParaRPr lang="en-GB" sz="2000" dirty="0">
              <a:solidFill>
                <a:schemeClr val="tx1"/>
              </a:solidFill>
            </a:endParaRPr>
          </a:p>
        </p:txBody>
      </p:sp>
      <p:pic>
        <p:nvPicPr>
          <p:cNvPr id="7" name="Picture 6">
            <a:extLst>
              <a:ext uri="{FF2B5EF4-FFF2-40B4-BE49-F238E27FC236}">
                <a16:creationId xmlns:a16="http://schemas.microsoft.com/office/drawing/2014/main" id="{D74444C4-E4EC-4BC5-8ABD-87C22837E25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AC3A851D-7CAB-479A-B810-0B1AC2F420F7}"/>
              </a:ext>
            </a:extLst>
          </p:cNvPr>
          <p:cNvSpPr txBox="1"/>
          <p:nvPr/>
        </p:nvSpPr>
        <p:spPr>
          <a:xfrm>
            <a:off x="1403872" y="179929"/>
            <a:ext cx="6120456" cy="584775"/>
          </a:xfrm>
          <a:prstGeom prst="rect">
            <a:avLst/>
          </a:prstGeom>
          <a:noFill/>
        </p:spPr>
        <p:txBody>
          <a:bodyPr wrap="square" rtlCol="0">
            <a:spAutoFit/>
          </a:bodyPr>
          <a:lstStyle/>
          <a:p>
            <a:pPr algn="ctr"/>
            <a:r>
              <a:rPr lang="en-GB" sz="3200" dirty="0"/>
              <a:t>How did you do?</a:t>
            </a:r>
          </a:p>
        </p:txBody>
      </p:sp>
      <p:pic>
        <p:nvPicPr>
          <p:cNvPr id="9" name="Picture 8">
            <a:extLst>
              <a:ext uri="{FF2B5EF4-FFF2-40B4-BE49-F238E27FC236}">
                <a16:creationId xmlns:a16="http://schemas.microsoft.com/office/drawing/2014/main" id="{B8E65EDF-5978-4BB6-862D-35C737967B2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BC433B8E-3278-43A8-95E6-90CE7F9BFCF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518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A3FFC28F-B124-45F5-AE58-E3F44D3A8150}"/>
              </a:ext>
            </a:extLst>
          </p:cNvPr>
          <p:cNvSpPr/>
          <p:nvPr/>
        </p:nvSpPr>
        <p:spPr>
          <a:xfrm>
            <a:off x="263017" y="1577253"/>
            <a:ext cx="8617965" cy="1443038"/>
          </a:xfrm>
          <a:prstGeom prst="roundRect">
            <a:avLst>
              <a:gd name="adj" fmla="val 20446"/>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rgbClr val="FF0000"/>
                </a:solidFill>
              </a:rPr>
              <a:t>Persuasive fronted adverbials </a:t>
            </a:r>
            <a:r>
              <a:rPr lang="en-GB" sz="2800" dirty="0">
                <a:solidFill>
                  <a:schemeClr val="tx1"/>
                </a:solidFill>
              </a:rPr>
              <a:t>emphasise or strengthen a point you are trying to make, in order to </a:t>
            </a:r>
            <a:r>
              <a:rPr lang="en-GB" sz="2800" b="1" dirty="0">
                <a:solidFill>
                  <a:srgbClr val="FF0000"/>
                </a:solidFill>
              </a:rPr>
              <a:t>persuade</a:t>
            </a:r>
            <a:r>
              <a:rPr lang="en-GB" sz="2800" dirty="0">
                <a:solidFill>
                  <a:schemeClr val="tx1"/>
                </a:solidFill>
              </a:rPr>
              <a:t> the reader.</a:t>
            </a:r>
            <a:endParaRPr lang="en-GB" sz="2800" u="sng" dirty="0">
              <a:solidFill>
                <a:srgbClr val="FF0000"/>
              </a:solidFill>
            </a:endParaRPr>
          </a:p>
        </p:txBody>
      </p:sp>
      <p:sp>
        <p:nvSpPr>
          <p:cNvPr id="6" name="Rounded Rectangle 5">
            <a:extLst>
              <a:ext uri="{FF2B5EF4-FFF2-40B4-BE49-F238E27FC236}">
                <a16:creationId xmlns:a16="http://schemas.microsoft.com/office/drawing/2014/main" id="{A3FFC28F-B124-45F5-AE58-E3F44D3A8150}"/>
              </a:ext>
            </a:extLst>
          </p:cNvPr>
          <p:cNvSpPr/>
          <p:nvPr/>
        </p:nvSpPr>
        <p:spPr>
          <a:xfrm>
            <a:off x="4789464" y="3745383"/>
            <a:ext cx="3636026" cy="2275905"/>
          </a:xfrm>
          <a:prstGeom prst="roundRect">
            <a:avLst>
              <a:gd name="adj" fmla="val 16667"/>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A comma is placed after the fronted adverbial word or phrase.  </a:t>
            </a:r>
          </a:p>
        </p:txBody>
      </p:sp>
      <p:pic>
        <p:nvPicPr>
          <p:cNvPr id="8" name="Picture 7">
            <a:extLst>
              <a:ext uri="{FF2B5EF4-FFF2-40B4-BE49-F238E27FC236}">
                <a16:creationId xmlns:a16="http://schemas.microsoft.com/office/drawing/2014/main" id="{B653D560-2DB5-4894-AF18-5AE8079FD9D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BF938ED4-639F-4E3E-9450-2923CD88D2DE}"/>
              </a:ext>
            </a:extLst>
          </p:cNvPr>
          <p:cNvSpPr txBox="1"/>
          <p:nvPr/>
        </p:nvSpPr>
        <p:spPr>
          <a:xfrm>
            <a:off x="1403872" y="179929"/>
            <a:ext cx="6120456" cy="646331"/>
          </a:xfrm>
          <a:prstGeom prst="rect">
            <a:avLst/>
          </a:prstGeom>
          <a:noFill/>
        </p:spPr>
        <p:txBody>
          <a:bodyPr wrap="square" rtlCol="0">
            <a:spAutoFit/>
          </a:bodyPr>
          <a:lstStyle/>
          <a:p>
            <a:pPr algn="ctr"/>
            <a:r>
              <a:rPr lang="en-GB" sz="3600" dirty="0"/>
              <a:t>Persuasive fronted adverbials</a:t>
            </a:r>
          </a:p>
        </p:txBody>
      </p:sp>
      <p:pic>
        <p:nvPicPr>
          <p:cNvPr id="10" name="Picture 9">
            <a:extLst>
              <a:ext uri="{FF2B5EF4-FFF2-40B4-BE49-F238E27FC236}">
                <a16:creationId xmlns:a16="http://schemas.microsoft.com/office/drawing/2014/main" id="{C37CC4EA-8872-4A4E-B01D-17128136FCA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18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ounded Rectangle 4">
            <a:extLst>
              <a:ext uri="{FF2B5EF4-FFF2-40B4-BE49-F238E27FC236}">
                <a16:creationId xmlns:a16="http://schemas.microsoft.com/office/drawing/2014/main" id="{1A89F6F4-0767-4BFE-A290-4FE7CC43DA5E}"/>
              </a:ext>
            </a:extLst>
          </p:cNvPr>
          <p:cNvSpPr/>
          <p:nvPr/>
        </p:nvSpPr>
        <p:spPr>
          <a:xfrm>
            <a:off x="718510" y="3187052"/>
            <a:ext cx="3636025" cy="3473228"/>
          </a:xfrm>
          <a:prstGeom prst="roundRect">
            <a:avLst>
              <a:gd name="adj" fmla="val 12399"/>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r>
              <a:rPr lang="en-GB" sz="2400" b="1" dirty="0">
                <a:solidFill>
                  <a:schemeClr val="tx1"/>
                </a:solidFill>
              </a:rPr>
              <a:t>For example:-</a:t>
            </a:r>
          </a:p>
          <a:p>
            <a:r>
              <a:rPr lang="en-GB" sz="2400" dirty="0">
                <a:solidFill>
                  <a:schemeClr val="tx1"/>
                </a:solidFill>
              </a:rPr>
              <a:t>Everyone agrees, </a:t>
            </a:r>
          </a:p>
          <a:p>
            <a:r>
              <a:rPr lang="en-GB" sz="2400" dirty="0">
                <a:solidFill>
                  <a:schemeClr val="tx1"/>
                </a:solidFill>
              </a:rPr>
              <a:t>Obviously,</a:t>
            </a:r>
          </a:p>
          <a:p>
            <a:r>
              <a:rPr lang="en-GB" sz="2400" dirty="0">
                <a:solidFill>
                  <a:schemeClr val="tx1"/>
                </a:solidFill>
              </a:rPr>
              <a:t>Clearly, </a:t>
            </a:r>
          </a:p>
          <a:p>
            <a:r>
              <a:rPr lang="en-GB" sz="2400" dirty="0">
                <a:solidFill>
                  <a:schemeClr val="tx1"/>
                </a:solidFill>
              </a:rPr>
              <a:t>Unfortunately, </a:t>
            </a:r>
          </a:p>
          <a:p>
            <a:r>
              <a:rPr lang="en-GB" sz="2400" dirty="0">
                <a:solidFill>
                  <a:schemeClr val="tx1"/>
                </a:solidFill>
              </a:rPr>
              <a:t>Fortunately, </a:t>
            </a:r>
          </a:p>
          <a:p>
            <a:r>
              <a:rPr lang="en-GB" sz="2400" dirty="0">
                <a:solidFill>
                  <a:schemeClr val="tx1"/>
                </a:solidFill>
              </a:rPr>
              <a:t>Undoubtedly </a:t>
            </a:r>
          </a:p>
          <a:p>
            <a:r>
              <a:rPr lang="en-GB" sz="2400" dirty="0">
                <a:solidFill>
                  <a:schemeClr val="tx1"/>
                </a:solidFill>
              </a:rPr>
              <a:t>In fact, </a:t>
            </a:r>
            <a:endParaRPr lang="en-GB" sz="2200" dirty="0">
              <a:solidFill>
                <a:schemeClr val="tx1"/>
              </a:solidFill>
            </a:endParaRPr>
          </a:p>
          <a:p>
            <a:pPr>
              <a:lnSpc>
                <a:spcPct val="150000"/>
              </a:lnSpc>
            </a:pPr>
            <a:endParaRPr lang="en-GB" sz="2400" u="sng" dirty="0">
              <a:solidFill>
                <a:srgbClr val="FF0000"/>
              </a:solidFill>
            </a:endParaRPr>
          </a:p>
        </p:txBody>
      </p:sp>
      <p:pic>
        <p:nvPicPr>
          <p:cNvPr id="12" name="Picture 2">
            <a:extLst>
              <a:ext uri="{FF2B5EF4-FFF2-40B4-BE49-F238E27FC236}">
                <a16:creationId xmlns:a16="http://schemas.microsoft.com/office/drawing/2014/main" id="{E943A895-FE33-48FC-841A-1BAA90D8D7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4697" y="5279745"/>
            <a:ext cx="2051838" cy="1245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304229" y="2791342"/>
            <a:ext cx="8516243" cy="3408882"/>
          </a:xfrm>
          <a:prstGeom prst="roundRect">
            <a:avLst>
              <a:gd name="adj" fmla="val 11344"/>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200" dirty="0">
              <a:solidFill>
                <a:schemeClr val="tx1"/>
              </a:solidFill>
            </a:endParaRPr>
          </a:p>
          <a:p>
            <a:endParaRPr lang="en-GB" sz="2200" dirty="0">
              <a:solidFill>
                <a:schemeClr val="tx1"/>
              </a:solidFill>
            </a:endParaRPr>
          </a:p>
          <a:p>
            <a:r>
              <a:rPr lang="en-GB" sz="2200" dirty="0" err="1">
                <a:solidFill>
                  <a:schemeClr val="tx1"/>
                </a:solidFill>
              </a:rPr>
              <a:t>Sita</a:t>
            </a:r>
            <a:r>
              <a:rPr lang="en-GB" sz="2200" dirty="0">
                <a:solidFill>
                  <a:schemeClr val="tx1"/>
                </a:solidFill>
              </a:rPr>
              <a:t>, who lives in India, has no parents and unless we send our spare money to help her, she will not be able to afford to go to school.  </a:t>
            </a:r>
            <a:r>
              <a:rPr lang="en-GB" sz="2200" b="1" dirty="0">
                <a:solidFill>
                  <a:srgbClr val="FF0000"/>
                </a:solidFill>
              </a:rPr>
              <a:t>Undoubtedly, </a:t>
            </a:r>
            <a:r>
              <a:rPr lang="en-GB" sz="2200" dirty="0">
                <a:solidFill>
                  <a:schemeClr val="tx1"/>
                </a:solidFill>
              </a:rPr>
              <a:t>our kind donations can give her a much better chance of receiving a good education. The money will help to provide her with school books, pencils and transport to and from the local school. </a:t>
            </a:r>
            <a:r>
              <a:rPr lang="en-GB" sz="2200" b="1" dirty="0">
                <a:solidFill>
                  <a:srgbClr val="FF0000"/>
                </a:solidFill>
              </a:rPr>
              <a:t>Clearly,</a:t>
            </a:r>
            <a:r>
              <a:rPr lang="en-GB" sz="2200" b="1" u="sng" dirty="0">
                <a:solidFill>
                  <a:schemeClr val="tx1"/>
                </a:solidFill>
              </a:rPr>
              <a:t> </a:t>
            </a:r>
            <a:r>
              <a:rPr lang="en-GB" sz="2200" dirty="0">
                <a:solidFill>
                  <a:schemeClr val="tx1"/>
                </a:solidFill>
              </a:rPr>
              <a:t>this will then improve her life and give her more chances of getting a better job when she leaves school. </a:t>
            </a:r>
          </a:p>
          <a:p>
            <a:r>
              <a:rPr lang="en-GB" sz="2200" b="1" dirty="0">
                <a:solidFill>
                  <a:srgbClr val="FF0000"/>
                </a:solidFill>
              </a:rPr>
              <a:t>Everyone agrees, </a:t>
            </a:r>
            <a:r>
              <a:rPr lang="en-GB" sz="2200" dirty="0">
                <a:solidFill>
                  <a:schemeClr val="tx1"/>
                </a:solidFill>
              </a:rPr>
              <a:t>the money donated is extremely important and therefore we hope that you will continue to bring in your spare change.   </a:t>
            </a:r>
          </a:p>
          <a:p>
            <a:endParaRPr lang="en-GB" sz="2200" dirty="0">
              <a:solidFill>
                <a:schemeClr val="tx1"/>
              </a:solidFill>
            </a:endParaRPr>
          </a:p>
          <a:p>
            <a:r>
              <a:rPr lang="en-GB" sz="2200" dirty="0">
                <a:solidFill>
                  <a:schemeClr val="tx1"/>
                </a:solidFill>
              </a:rPr>
              <a:t>  </a:t>
            </a:r>
          </a:p>
        </p:txBody>
      </p:sp>
      <p:sp>
        <p:nvSpPr>
          <p:cNvPr id="6" name="Rounded Rectangle 5">
            <a:extLst>
              <a:ext uri="{FF2B5EF4-FFF2-40B4-BE49-F238E27FC236}">
                <a16:creationId xmlns:a16="http://schemas.microsoft.com/office/drawing/2014/main" id="{A3FFC28F-B124-45F5-AE58-E3F44D3A8150}"/>
              </a:ext>
            </a:extLst>
          </p:cNvPr>
          <p:cNvSpPr/>
          <p:nvPr/>
        </p:nvSpPr>
        <p:spPr>
          <a:xfrm>
            <a:off x="827584" y="1049858"/>
            <a:ext cx="7200801" cy="1443038"/>
          </a:xfrm>
          <a:prstGeom prst="roundRect">
            <a:avLst>
              <a:gd name="adj" fmla="val 16667"/>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If you want people to take notice of, and agree with, what you are saying, you need to use </a:t>
            </a:r>
            <a:r>
              <a:rPr lang="en-GB" sz="2200" b="1" dirty="0">
                <a:solidFill>
                  <a:srgbClr val="FF0000"/>
                </a:solidFill>
              </a:rPr>
              <a:t>persuasive language</a:t>
            </a:r>
            <a:r>
              <a:rPr lang="en-GB" sz="2200" dirty="0">
                <a:solidFill>
                  <a:schemeClr val="tx1"/>
                </a:solidFill>
              </a:rPr>
              <a:t>. Using </a:t>
            </a:r>
            <a:r>
              <a:rPr lang="en-GB" sz="2200" b="1" dirty="0">
                <a:solidFill>
                  <a:srgbClr val="FF0000"/>
                </a:solidFill>
              </a:rPr>
              <a:t>persuasive adverbials </a:t>
            </a:r>
            <a:r>
              <a:rPr lang="en-GB" sz="2200" dirty="0">
                <a:solidFill>
                  <a:schemeClr val="tx1"/>
                </a:solidFill>
              </a:rPr>
              <a:t>helps you to sound convincing! </a:t>
            </a:r>
          </a:p>
          <a:p>
            <a:pPr algn="ctr"/>
            <a:r>
              <a:rPr lang="en-GB" sz="2200" dirty="0">
                <a:solidFill>
                  <a:schemeClr val="tx1"/>
                </a:solidFill>
              </a:rPr>
              <a:t>Look at the examples used by a Year 4 pupil in this text:</a:t>
            </a:r>
          </a:p>
        </p:txBody>
      </p:sp>
      <p:pic>
        <p:nvPicPr>
          <p:cNvPr id="7" name="Picture 6">
            <a:extLst>
              <a:ext uri="{FF2B5EF4-FFF2-40B4-BE49-F238E27FC236}">
                <a16:creationId xmlns:a16="http://schemas.microsoft.com/office/drawing/2014/main" id="{EC3E29F2-CF81-4A1F-9CC7-2E7D6F8B975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57DE2613-7D48-464A-B155-2C9876A77AB2}"/>
              </a:ext>
            </a:extLst>
          </p:cNvPr>
          <p:cNvSpPr txBox="1"/>
          <p:nvPr/>
        </p:nvSpPr>
        <p:spPr>
          <a:xfrm>
            <a:off x="1475880" y="260648"/>
            <a:ext cx="6120456" cy="646331"/>
          </a:xfrm>
          <a:prstGeom prst="rect">
            <a:avLst/>
          </a:prstGeom>
          <a:noFill/>
        </p:spPr>
        <p:txBody>
          <a:bodyPr wrap="square" rtlCol="0">
            <a:spAutoFit/>
          </a:bodyPr>
          <a:lstStyle/>
          <a:p>
            <a:pPr algn="ctr"/>
            <a:r>
              <a:rPr lang="en-GB" sz="3600" dirty="0"/>
              <a:t>Persuasive fronted adverbials</a:t>
            </a:r>
          </a:p>
        </p:txBody>
      </p:sp>
      <p:pic>
        <p:nvPicPr>
          <p:cNvPr id="9" name="Picture 8">
            <a:extLst>
              <a:ext uri="{FF2B5EF4-FFF2-40B4-BE49-F238E27FC236}">
                <a16:creationId xmlns:a16="http://schemas.microsoft.com/office/drawing/2014/main" id="{38E6D34B-4E5B-4A5F-BB18-FA78BCAA5A7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18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A3FFC28F-B124-45F5-AE58-E3F44D3A8150}"/>
              </a:ext>
            </a:extLst>
          </p:cNvPr>
          <p:cNvSpPr/>
          <p:nvPr/>
        </p:nvSpPr>
        <p:spPr>
          <a:xfrm>
            <a:off x="179512" y="1672404"/>
            <a:ext cx="8784976" cy="5068964"/>
          </a:xfrm>
          <a:prstGeom prst="roundRect">
            <a:avLst>
              <a:gd name="adj" fmla="val 9805"/>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ltLang="en-US" sz="2100" dirty="0">
              <a:solidFill>
                <a:schemeClr val="tx1"/>
              </a:solidFill>
              <a:latin typeface="Calibri" pitchFamily="34" charset="0"/>
              <a:cs typeface="Calibri" pitchFamily="34" charset="0"/>
            </a:endParaRPr>
          </a:p>
          <a:p>
            <a:r>
              <a:rPr lang="en-GB" altLang="en-US" sz="2100" dirty="0">
                <a:solidFill>
                  <a:schemeClr val="tx1"/>
                </a:solidFill>
                <a:latin typeface="Calibri" pitchFamily="34" charset="0"/>
                <a:cs typeface="Calibri" pitchFamily="34" charset="0"/>
              </a:rPr>
              <a:t>Keeping animals for the pleasure of people to watch is unnecessary, selfish and even cruel. Wild animals belong in their natural habitat. Undoubtedly, keeping them in zoos is like keeping them in prison. </a:t>
            </a:r>
          </a:p>
          <a:p>
            <a:endParaRPr lang="en-GB" altLang="en-US" sz="2100" dirty="0">
              <a:solidFill>
                <a:schemeClr val="tx1"/>
              </a:solidFill>
              <a:latin typeface="Calibri" pitchFamily="34" charset="0"/>
              <a:cs typeface="Calibri" pitchFamily="34" charset="0"/>
            </a:endParaRPr>
          </a:p>
          <a:p>
            <a:r>
              <a:rPr lang="en-GB" altLang="en-US" sz="2100" dirty="0">
                <a:solidFill>
                  <a:schemeClr val="tx1"/>
                </a:solidFill>
                <a:latin typeface="Calibri" pitchFamily="34" charset="0"/>
                <a:cs typeface="Calibri" pitchFamily="34" charset="0"/>
              </a:rPr>
              <a:t>Unfortunately, in some zoos around the world, animals are kept in terribly dark, dingy, and often dirty conditions. However large and 'wild' an enclosure is, it could never be the same as being in the wild. In fact, these animals often belong in large dense forests, open deserts and plains or enormous oceans. </a:t>
            </a:r>
          </a:p>
          <a:p>
            <a:endParaRPr lang="en-GB" altLang="en-US" sz="2100" dirty="0">
              <a:solidFill>
                <a:schemeClr val="tx1"/>
              </a:solidFill>
              <a:latin typeface="Calibri" pitchFamily="34" charset="0"/>
              <a:cs typeface="Calibri" pitchFamily="34" charset="0"/>
            </a:endParaRPr>
          </a:p>
          <a:p>
            <a:r>
              <a:rPr lang="en-GB" altLang="en-US" sz="2100" dirty="0">
                <a:solidFill>
                  <a:schemeClr val="tx1"/>
                </a:solidFill>
                <a:latin typeface="Calibri" pitchFamily="34" charset="0"/>
                <a:cs typeface="Calibri" pitchFamily="34" charset="0"/>
              </a:rPr>
              <a:t>Clearly, the animals often feel trapped as many animals display abnormal behaviour which includes rocking or swaying, biting themselves, or pacing up and down. Undoubtedly, this is caused by boredom, lack of space, lack of company and an unsuitable diet. In fact, even very young animals can be affected. </a:t>
            </a:r>
          </a:p>
          <a:p>
            <a:endParaRPr lang="en-GB" sz="2100" dirty="0">
              <a:solidFill>
                <a:schemeClr val="tx1"/>
              </a:solidFill>
            </a:endParaRPr>
          </a:p>
        </p:txBody>
      </p:sp>
      <p:sp>
        <p:nvSpPr>
          <p:cNvPr id="9" name="Rounded Rectangle 8">
            <a:extLst>
              <a:ext uri="{FF2B5EF4-FFF2-40B4-BE49-F238E27FC236}">
                <a16:creationId xmlns:a16="http://schemas.microsoft.com/office/drawing/2014/main" id="{A3FFC28F-B124-45F5-AE58-E3F44D3A8150}"/>
              </a:ext>
            </a:extLst>
          </p:cNvPr>
          <p:cNvSpPr/>
          <p:nvPr/>
        </p:nvSpPr>
        <p:spPr>
          <a:xfrm>
            <a:off x="935708" y="987244"/>
            <a:ext cx="7056784" cy="504056"/>
          </a:xfrm>
          <a:prstGeom prst="roundRect">
            <a:avLst>
              <a:gd name="adj" fmla="val 16667"/>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Identify the </a:t>
            </a:r>
            <a:r>
              <a:rPr lang="en-GB" sz="2400" b="1" dirty="0">
                <a:solidFill>
                  <a:srgbClr val="FF0000"/>
                </a:solidFill>
              </a:rPr>
              <a:t>persuasive fronted adverbials </a:t>
            </a:r>
            <a:r>
              <a:rPr lang="en-GB" sz="2400" dirty="0">
                <a:solidFill>
                  <a:schemeClr val="tx1"/>
                </a:solidFill>
              </a:rPr>
              <a:t>in the text.</a:t>
            </a:r>
          </a:p>
        </p:txBody>
      </p:sp>
      <p:pic>
        <p:nvPicPr>
          <p:cNvPr id="10" name="Picture 9">
            <a:extLst>
              <a:ext uri="{FF2B5EF4-FFF2-40B4-BE49-F238E27FC236}">
                <a16:creationId xmlns:a16="http://schemas.microsoft.com/office/drawing/2014/main" id="{0B0F634B-32E1-4D43-9EF2-0E2567ACF17B}"/>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1AC350FB-97CE-4ADA-A82E-3C6B8F88B76F}"/>
              </a:ext>
            </a:extLst>
          </p:cNvPr>
          <p:cNvSpPr txBox="1"/>
          <p:nvPr/>
        </p:nvSpPr>
        <p:spPr>
          <a:xfrm>
            <a:off x="1403872" y="179929"/>
            <a:ext cx="6120456" cy="584775"/>
          </a:xfrm>
          <a:prstGeom prst="rect">
            <a:avLst/>
          </a:prstGeom>
          <a:noFill/>
        </p:spPr>
        <p:txBody>
          <a:bodyPr wrap="square" rtlCol="0">
            <a:spAutoFit/>
          </a:bodyPr>
          <a:lstStyle/>
          <a:p>
            <a:pPr algn="ctr"/>
            <a:r>
              <a:rPr lang="en-GB" sz="3200" dirty="0"/>
              <a:t>Your turn</a:t>
            </a:r>
          </a:p>
        </p:txBody>
      </p:sp>
      <p:pic>
        <p:nvPicPr>
          <p:cNvPr id="12" name="Picture 11">
            <a:extLst>
              <a:ext uri="{FF2B5EF4-FFF2-40B4-BE49-F238E27FC236}">
                <a16:creationId xmlns:a16="http://schemas.microsoft.com/office/drawing/2014/main" id="{EC343308-86EA-4647-9DBC-FC1133CC25D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a:extLst>
              <a:ext uri="{FF2B5EF4-FFF2-40B4-BE49-F238E27FC236}">
                <a16:creationId xmlns:a16="http://schemas.microsoft.com/office/drawing/2014/main" id="{F1AADFB1-CD54-4D37-9107-596E5C5AEAB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72450" y="115888"/>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7">
            <a:extLst>
              <a:ext uri="{FF2B5EF4-FFF2-40B4-BE49-F238E27FC236}">
                <a16:creationId xmlns:a16="http://schemas.microsoft.com/office/drawing/2014/main" id="{59E2BD23-B04D-4A36-9CEA-885B073D932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36364"/>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AutoShape 8">
            <a:extLst>
              <a:ext uri="{FF2B5EF4-FFF2-40B4-BE49-F238E27FC236}">
                <a16:creationId xmlns:a16="http://schemas.microsoft.com/office/drawing/2014/main" id="{02D0C049-85AC-477B-BBF7-46DC0BE18276}"/>
              </a:ext>
            </a:extLst>
          </p:cNvPr>
          <p:cNvSpPr>
            <a:spLocks noChangeArrowheads="1"/>
          </p:cNvSpPr>
          <p:nvPr/>
        </p:nvSpPr>
        <p:spPr bwMode="auto">
          <a:xfrm>
            <a:off x="409575" y="1385888"/>
            <a:ext cx="8439150" cy="954087"/>
          </a:xfrm>
          <a:prstGeom prst="roundRect">
            <a:avLst>
              <a:gd name="adj" fmla="val 16667"/>
            </a:avLst>
          </a:prstGeom>
          <a:solidFill>
            <a:schemeClr val="accent1">
              <a:lumMod val="40000"/>
              <a:lumOff val="60000"/>
            </a:schemeClr>
          </a:solidFill>
          <a:ln w="9525">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defRPr/>
            </a:pPr>
            <a:r>
              <a:rPr lang="en-GB" altLang="en-US" sz="2500" dirty="0">
                <a:latin typeface="Calibri" panose="020F0502020204030204" pitchFamily="34" charset="0"/>
                <a:cs typeface="Calibri" panose="020F0502020204030204" pitchFamily="34" charset="0"/>
              </a:rPr>
              <a:t>What kind of words or phrases can be used as </a:t>
            </a:r>
            <a:r>
              <a:rPr lang="en-GB" altLang="en-US" sz="2500" b="1" dirty="0">
                <a:solidFill>
                  <a:srgbClr val="FF0000"/>
                </a:solidFill>
                <a:latin typeface="Calibri" panose="020F0502020204030204" pitchFamily="34" charset="0"/>
                <a:cs typeface="Calibri" panose="020F0502020204030204" pitchFamily="34" charset="0"/>
              </a:rPr>
              <a:t>fronted adverbials</a:t>
            </a:r>
            <a:r>
              <a:rPr lang="en-GB" altLang="en-US" sz="2500" dirty="0">
                <a:latin typeface="Calibri" panose="020F0502020204030204" pitchFamily="34" charset="0"/>
                <a:cs typeface="Calibri" panose="020F0502020204030204" pitchFamily="34" charset="0"/>
              </a:rPr>
              <a:t> to </a:t>
            </a:r>
            <a:r>
              <a:rPr lang="en-GB" altLang="en-US" sz="2500" b="1" dirty="0">
                <a:solidFill>
                  <a:srgbClr val="FF0000"/>
                </a:solidFill>
                <a:latin typeface="Calibri" panose="020F0502020204030204" pitchFamily="34" charset="0"/>
                <a:cs typeface="Calibri" panose="020F0502020204030204" pitchFamily="34" charset="0"/>
              </a:rPr>
              <a:t>connect</a:t>
            </a:r>
            <a:r>
              <a:rPr lang="en-GB" altLang="en-US" sz="2500" dirty="0">
                <a:solidFill>
                  <a:srgbClr val="FF0000"/>
                </a:solidFill>
                <a:latin typeface="Calibri" panose="020F0502020204030204" pitchFamily="34" charset="0"/>
                <a:cs typeface="Calibri" panose="020F0502020204030204" pitchFamily="34" charset="0"/>
              </a:rPr>
              <a:t> </a:t>
            </a:r>
            <a:r>
              <a:rPr lang="en-GB" altLang="en-US" sz="2500" dirty="0">
                <a:latin typeface="Calibri" panose="020F0502020204030204" pitchFamily="34" charset="0"/>
                <a:cs typeface="Calibri" panose="020F0502020204030204" pitchFamily="34" charset="0"/>
              </a:rPr>
              <a:t>sentences</a:t>
            </a:r>
            <a:r>
              <a:rPr lang="en-GB" altLang="en-US" sz="2500" dirty="0">
                <a:solidFill>
                  <a:srgbClr val="FF0000"/>
                </a:solidFill>
                <a:latin typeface="Calibri" panose="020F0502020204030204" pitchFamily="34" charset="0"/>
                <a:cs typeface="Calibri" panose="020F0502020204030204" pitchFamily="34" charset="0"/>
              </a:rPr>
              <a:t> </a:t>
            </a:r>
            <a:r>
              <a:rPr lang="en-GB" altLang="en-US" sz="2500" dirty="0">
                <a:latin typeface="Calibri" panose="020F0502020204030204" pitchFamily="34" charset="0"/>
                <a:cs typeface="Calibri" panose="020F0502020204030204" pitchFamily="34" charset="0"/>
              </a:rPr>
              <a:t>and paragraphs together?</a:t>
            </a:r>
          </a:p>
        </p:txBody>
      </p:sp>
      <p:sp>
        <p:nvSpPr>
          <p:cNvPr id="17414" name="AutoShape 8">
            <a:extLst>
              <a:ext uri="{FF2B5EF4-FFF2-40B4-BE49-F238E27FC236}">
                <a16:creationId xmlns:a16="http://schemas.microsoft.com/office/drawing/2014/main" id="{2C2E90B7-D5B2-48A0-8B7B-0833AA31B6DA}"/>
              </a:ext>
            </a:extLst>
          </p:cNvPr>
          <p:cNvSpPr>
            <a:spLocks noChangeArrowheads="1"/>
          </p:cNvSpPr>
          <p:nvPr/>
        </p:nvSpPr>
        <p:spPr bwMode="auto">
          <a:xfrm>
            <a:off x="255588" y="2492375"/>
            <a:ext cx="2540000" cy="3713163"/>
          </a:xfrm>
          <a:prstGeom prst="roundRect">
            <a:avLst>
              <a:gd name="adj" fmla="val 16667"/>
            </a:avLst>
          </a:prstGeom>
          <a:solidFill>
            <a:srgbClr val="FFFFCC"/>
          </a:solidFill>
          <a:ln w="9525">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2000" b="1">
                <a:latin typeface="Calibri" panose="020F0502020204030204" pitchFamily="34" charset="0"/>
                <a:cs typeface="Calibri" panose="020F0502020204030204" pitchFamily="34" charset="0"/>
              </a:rPr>
              <a:t>Fronted adverbials:</a:t>
            </a:r>
          </a:p>
          <a:p>
            <a:pPr>
              <a:spcBef>
                <a:spcPts val="600"/>
              </a:spcBef>
              <a:buFontTx/>
              <a:buNone/>
            </a:pPr>
            <a:r>
              <a:rPr lang="en-GB" altLang="en-US" sz="2000">
                <a:latin typeface="Calibri" panose="020F0502020204030204" pitchFamily="34" charset="0"/>
                <a:cs typeface="Calibri" panose="020F0502020204030204" pitchFamily="34" charset="0"/>
              </a:rPr>
              <a:t>Carefully,</a:t>
            </a:r>
          </a:p>
          <a:p>
            <a:pPr>
              <a:spcBef>
                <a:spcPts val="600"/>
              </a:spcBef>
              <a:buFontTx/>
              <a:buNone/>
            </a:pPr>
            <a:r>
              <a:rPr lang="en-GB" altLang="en-US" sz="2000">
                <a:latin typeface="Calibri" panose="020F0502020204030204" pitchFamily="34" charset="0"/>
                <a:cs typeface="Calibri" panose="020F0502020204030204" pitchFamily="34" charset="0"/>
              </a:rPr>
              <a:t>Without thinking,</a:t>
            </a:r>
          </a:p>
          <a:p>
            <a:pPr>
              <a:spcBef>
                <a:spcPts val="600"/>
              </a:spcBef>
              <a:buFontTx/>
              <a:buNone/>
            </a:pPr>
            <a:r>
              <a:rPr lang="en-GB" altLang="en-US" sz="2000">
                <a:latin typeface="Calibri" panose="020F0502020204030204" pitchFamily="34" charset="0"/>
                <a:cs typeface="Calibri" panose="020F0502020204030204" pitchFamily="34" charset="0"/>
              </a:rPr>
              <a:t>In the meantime,</a:t>
            </a:r>
          </a:p>
          <a:p>
            <a:pPr>
              <a:spcBef>
                <a:spcPts val="600"/>
              </a:spcBef>
              <a:buFontTx/>
              <a:buNone/>
            </a:pPr>
            <a:r>
              <a:rPr lang="en-GB" altLang="en-US" sz="2000">
                <a:latin typeface="Calibri" panose="020F0502020204030204" pitchFamily="34" charset="0"/>
                <a:cs typeface="Calibri" panose="020F0502020204030204" pitchFamily="34" charset="0"/>
              </a:rPr>
              <a:t>Eventually,</a:t>
            </a:r>
          </a:p>
          <a:p>
            <a:pPr>
              <a:spcBef>
                <a:spcPts val="600"/>
              </a:spcBef>
              <a:buFontTx/>
              <a:buNone/>
            </a:pPr>
            <a:r>
              <a:rPr lang="en-GB" altLang="en-US" sz="2000">
                <a:latin typeface="Calibri" panose="020F0502020204030204" pitchFamily="34" charset="0"/>
                <a:cs typeface="Calibri" panose="020F0502020204030204" pitchFamily="34" charset="0"/>
              </a:rPr>
              <a:t>Quick as a flash,</a:t>
            </a:r>
          </a:p>
          <a:p>
            <a:pPr>
              <a:spcBef>
                <a:spcPts val="600"/>
              </a:spcBef>
              <a:buFontTx/>
              <a:buNone/>
            </a:pPr>
            <a:r>
              <a:rPr lang="en-GB" altLang="en-US" sz="2000">
                <a:latin typeface="Calibri" panose="020F0502020204030204" pitchFamily="34" charset="0"/>
                <a:cs typeface="Calibri" panose="020F0502020204030204" pitchFamily="34" charset="0"/>
              </a:rPr>
              <a:t>Yesterday,</a:t>
            </a:r>
          </a:p>
          <a:p>
            <a:pPr>
              <a:spcBef>
                <a:spcPts val="600"/>
              </a:spcBef>
              <a:buFontTx/>
              <a:buNone/>
            </a:pPr>
            <a:r>
              <a:rPr lang="en-GB" altLang="en-US" sz="2000">
                <a:latin typeface="Calibri" panose="020F0502020204030204" pitchFamily="34" charset="0"/>
                <a:cs typeface="Calibri" panose="020F0502020204030204" pitchFamily="34" charset="0"/>
              </a:rPr>
              <a:t>Just then,</a:t>
            </a:r>
          </a:p>
          <a:p>
            <a:pPr>
              <a:spcBef>
                <a:spcPts val="600"/>
              </a:spcBef>
              <a:buFontTx/>
              <a:buNone/>
            </a:pPr>
            <a:r>
              <a:rPr lang="en-GB" altLang="en-US" sz="2000">
                <a:latin typeface="Calibri" panose="020F0502020204030204" pitchFamily="34" charset="0"/>
                <a:cs typeface="Calibri" panose="020F0502020204030204" pitchFamily="34" charset="0"/>
              </a:rPr>
              <a:t>Suddenly,</a:t>
            </a:r>
          </a:p>
        </p:txBody>
      </p:sp>
      <p:sp>
        <p:nvSpPr>
          <p:cNvPr id="10" name="AutoShape 8">
            <a:extLst>
              <a:ext uri="{FF2B5EF4-FFF2-40B4-BE49-F238E27FC236}">
                <a16:creationId xmlns:a16="http://schemas.microsoft.com/office/drawing/2014/main" id="{623DE0F8-9539-4987-B29D-41DCF767EEE0}"/>
              </a:ext>
            </a:extLst>
          </p:cNvPr>
          <p:cNvSpPr>
            <a:spLocks noChangeArrowheads="1"/>
          </p:cNvSpPr>
          <p:nvPr/>
        </p:nvSpPr>
        <p:spPr bwMode="auto">
          <a:xfrm>
            <a:off x="3209925" y="2492375"/>
            <a:ext cx="2838450" cy="3748088"/>
          </a:xfrm>
          <a:prstGeom prst="roundRect">
            <a:avLst>
              <a:gd name="adj" fmla="val 16667"/>
            </a:avLst>
          </a:prstGeom>
          <a:solidFill>
            <a:srgbClr val="FFFFCC"/>
          </a:solidFill>
          <a:ln w="9525">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2000" b="1">
                <a:latin typeface="Calibri" panose="020F0502020204030204" pitchFamily="34" charset="0"/>
                <a:cs typeface="Calibri" panose="020F0502020204030204" pitchFamily="34" charset="0"/>
              </a:rPr>
              <a:t>Prepositional phrases:</a:t>
            </a:r>
          </a:p>
          <a:p>
            <a:pPr>
              <a:spcBef>
                <a:spcPts val="600"/>
              </a:spcBef>
              <a:buFontTx/>
              <a:buNone/>
            </a:pPr>
            <a:r>
              <a:rPr lang="en-GB" altLang="en-US" sz="2000">
                <a:latin typeface="Calibri" panose="020F0502020204030204" pitchFamily="34" charset="0"/>
                <a:cs typeface="Calibri" panose="020F0502020204030204" pitchFamily="34" charset="0"/>
              </a:rPr>
              <a:t>Inside the…</a:t>
            </a:r>
          </a:p>
          <a:p>
            <a:pPr>
              <a:spcBef>
                <a:spcPts val="600"/>
              </a:spcBef>
              <a:buFontTx/>
              <a:buNone/>
            </a:pPr>
            <a:r>
              <a:rPr lang="en-GB" altLang="en-US" sz="2000">
                <a:latin typeface="Calibri" panose="020F0502020204030204" pitchFamily="34" charset="0"/>
                <a:cs typeface="Calibri" panose="020F0502020204030204" pitchFamily="34" charset="0"/>
              </a:rPr>
              <a:t>Underneath the…</a:t>
            </a:r>
          </a:p>
          <a:p>
            <a:pPr>
              <a:spcBef>
                <a:spcPts val="600"/>
              </a:spcBef>
              <a:buFontTx/>
              <a:buNone/>
            </a:pPr>
            <a:r>
              <a:rPr lang="en-GB" altLang="en-US" sz="2000">
                <a:latin typeface="Calibri" panose="020F0502020204030204" pitchFamily="34" charset="0"/>
                <a:cs typeface="Calibri" panose="020F0502020204030204" pitchFamily="34" charset="0"/>
              </a:rPr>
              <a:t>Beside the…</a:t>
            </a:r>
          </a:p>
          <a:p>
            <a:pPr>
              <a:spcBef>
                <a:spcPts val="600"/>
              </a:spcBef>
              <a:buFontTx/>
              <a:buNone/>
            </a:pPr>
            <a:r>
              <a:rPr lang="en-GB" altLang="en-US" sz="2000">
                <a:latin typeface="Calibri" panose="020F0502020204030204" pitchFamily="34" charset="0"/>
                <a:cs typeface="Calibri" panose="020F0502020204030204" pitchFamily="34" charset="0"/>
              </a:rPr>
              <a:t>Before she could…</a:t>
            </a:r>
          </a:p>
          <a:p>
            <a:pPr>
              <a:spcBef>
                <a:spcPts val="600"/>
              </a:spcBef>
              <a:buFontTx/>
              <a:buNone/>
            </a:pPr>
            <a:r>
              <a:rPr lang="en-GB" altLang="en-US" sz="2000">
                <a:latin typeface="Calibri" panose="020F0502020204030204" pitchFamily="34" charset="0"/>
                <a:cs typeface="Calibri" panose="020F0502020204030204" pitchFamily="34" charset="0"/>
              </a:rPr>
              <a:t>Throughout the…</a:t>
            </a:r>
          </a:p>
          <a:p>
            <a:pPr>
              <a:spcBef>
                <a:spcPts val="600"/>
              </a:spcBef>
              <a:buFontTx/>
              <a:buNone/>
            </a:pPr>
            <a:r>
              <a:rPr lang="en-GB" altLang="en-US" sz="2000">
                <a:latin typeface="Calibri" panose="020F0502020204030204" pitchFamily="34" charset="0"/>
                <a:cs typeface="Calibri" panose="020F0502020204030204" pitchFamily="34" charset="0"/>
              </a:rPr>
              <a:t>In spite of…</a:t>
            </a:r>
          </a:p>
          <a:p>
            <a:pPr>
              <a:spcBef>
                <a:spcPts val="600"/>
              </a:spcBef>
              <a:buFontTx/>
              <a:buNone/>
            </a:pPr>
            <a:r>
              <a:rPr lang="en-GB" altLang="en-US" sz="2000">
                <a:latin typeface="Calibri" panose="020F0502020204030204" pitchFamily="34" charset="0"/>
                <a:cs typeface="Calibri" panose="020F0502020204030204" pitchFamily="34" charset="0"/>
              </a:rPr>
              <a:t>During the…</a:t>
            </a:r>
          </a:p>
          <a:p>
            <a:pPr>
              <a:spcBef>
                <a:spcPts val="600"/>
              </a:spcBef>
              <a:buFontTx/>
              <a:buNone/>
            </a:pPr>
            <a:r>
              <a:rPr lang="en-GB" altLang="en-US" sz="2000">
                <a:latin typeface="Calibri" panose="020F0502020204030204" pitchFamily="34" charset="0"/>
                <a:cs typeface="Calibri" panose="020F0502020204030204" pitchFamily="34" charset="0"/>
              </a:rPr>
              <a:t>Instead of…</a:t>
            </a:r>
          </a:p>
        </p:txBody>
      </p:sp>
      <p:sp>
        <p:nvSpPr>
          <p:cNvPr id="12" name="AutoShape 8">
            <a:extLst>
              <a:ext uri="{FF2B5EF4-FFF2-40B4-BE49-F238E27FC236}">
                <a16:creationId xmlns:a16="http://schemas.microsoft.com/office/drawing/2014/main" id="{77E8236A-E50F-4FA6-A68A-EA7F84CACF49}"/>
              </a:ext>
            </a:extLst>
          </p:cNvPr>
          <p:cNvSpPr>
            <a:spLocks noChangeArrowheads="1"/>
          </p:cNvSpPr>
          <p:nvPr/>
        </p:nvSpPr>
        <p:spPr bwMode="auto">
          <a:xfrm>
            <a:off x="6348413" y="2492375"/>
            <a:ext cx="2540000" cy="3565525"/>
          </a:xfrm>
          <a:prstGeom prst="roundRect">
            <a:avLst>
              <a:gd name="adj" fmla="val 16667"/>
            </a:avLst>
          </a:prstGeom>
          <a:solidFill>
            <a:srgbClr val="FFFFCC"/>
          </a:solidFill>
          <a:ln w="9525">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1900" b="1">
                <a:latin typeface="Calibri" panose="020F0502020204030204" pitchFamily="34" charset="0"/>
                <a:cs typeface="Calibri" panose="020F0502020204030204" pitchFamily="34" charset="0"/>
              </a:rPr>
              <a:t>Conjunctive adverbs:</a:t>
            </a:r>
          </a:p>
          <a:p>
            <a:pPr>
              <a:spcBef>
                <a:spcPts val="600"/>
              </a:spcBef>
              <a:buFontTx/>
              <a:buNone/>
            </a:pPr>
            <a:r>
              <a:rPr lang="en-GB" altLang="en-US" sz="1900">
                <a:latin typeface="Calibri" panose="020F0502020204030204" pitchFamily="34" charset="0"/>
                <a:cs typeface="Calibri" panose="020F0502020204030204" pitchFamily="34" charset="0"/>
              </a:rPr>
              <a:t>Consequently,</a:t>
            </a:r>
          </a:p>
          <a:p>
            <a:pPr>
              <a:spcBef>
                <a:spcPts val="600"/>
              </a:spcBef>
              <a:buFontTx/>
              <a:buNone/>
            </a:pPr>
            <a:r>
              <a:rPr lang="en-GB" altLang="en-US" sz="1900">
                <a:latin typeface="Calibri" panose="020F0502020204030204" pitchFamily="34" charset="0"/>
                <a:cs typeface="Calibri" panose="020F0502020204030204" pitchFamily="34" charset="0"/>
              </a:rPr>
              <a:t>However,</a:t>
            </a:r>
          </a:p>
          <a:p>
            <a:pPr>
              <a:spcBef>
                <a:spcPts val="600"/>
              </a:spcBef>
              <a:buFontTx/>
              <a:buNone/>
            </a:pPr>
            <a:r>
              <a:rPr lang="en-GB" altLang="en-US" sz="1900">
                <a:latin typeface="Calibri" panose="020F0502020204030204" pitchFamily="34" charset="0"/>
                <a:cs typeface="Calibri" panose="020F0502020204030204" pitchFamily="34" charset="0"/>
              </a:rPr>
              <a:t>In addition,</a:t>
            </a:r>
          </a:p>
          <a:p>
            <a:pPr>
              <a:spcBef>
                <a:spcPts val="600"/>
              </a:spcBef>
              <a:buFontTx/>
              <a:buNone/>
            </a:pPr>
            <a:r>
              <a:rPr lang="en-GB" altLang="en-US" sz="1900">
                <a:latin typeface="Calibri" panose="020F0502020204030204" pitchFamily="34" charset="0"/>
                <a:cs typeface="Calibri" panose="020F0502020204030204" pitchFamily="34" charset="0"/>
              </a:rPr>
              <a:t>Therefore,</a:t>
            </a:r>
          </a:p>
          <a:p>
            <a:pPr>
              <a:spcBef>
                <a:spcPts val="600"/>
              </a:spcBef>
              <a:buFontTx/>
              <a:buNone/>
            </a:pPr>
            <a:r>
              <a:rPr lang="en-GB" altLang="en-US" sz="1900">
                <a:latin typeface="Calibri" panose="020F0502020204030204" pitchFamily="34" charset="0"/>
                <a:cs typeface="Calibri" panose="020F0502020204030204" pitchFamily="34" charset="0"/>
              </a:rPr>
              <a:t>On the other hand,</a:t>
            </a:r>
          </a:p>
          <a:p>
            <a:pPr>
              <a:spcBef>
                <a:spcPts val="600"/>
              </a:spcBef>
              <a:buFontTx/>
              <a:buNone/>
            </a:pPr>
            <a:r>
              <a:rPr lang="en-GB" altLang="en-US" sz="1900">
                <a:latin typeface="Calibri" panose="020F0502020204030204" pitchFamily="34" charset="0"/>
                <a:cs typeface="Calibri" panose="020F0502020204030204" pitchFamily="34" charset="0"/>
              </a:rPr>
              <a:t>Furthermore,</a:t>
            </a:r>
          </a:p>
          <a:p>
            <a:pPr>
              <a:spcBef>
                <a:spcPts val="600"/>
              </a:spcBef>
              <a:buFontTx/>
              <a:buNone/>
            </a:pPr>
            <a:r>
              <a:rPr lang="en-GB" altLang="en-US" sz="1900">
                <a:latin typeface="Calibri" panose="020F0502020204030204" pitchFamily="34" charset="0"/>
                <a:cs typeface="Calibri" panose="020F0502020204030204" pitchFamily="34" charset="0"/>
              </a:rPr>
              <a:t>Obviously,</a:t>
            </a:r>
          </a:p>
          <a:p>
            <a:pPr>
              <a:spcBef>
                <a:spcPts val="600"/>
              </a:spcBef>
              <a:buFontTx/>
              <a:buNone/>
            </a:pPr>
            <a:r>
              <a:rPr lang="en-GB" altLang="en-US" sz="1900">
                <a:latin typeface="Calibri" panose="020F0502020204030204" pitchFamily="34" charset="0"/>
                <a:cs typeface="Calibri" panose="020F0502020204030204" pitchFamily="34" charset="0"/>
              </a:rPr>
              <a:t>For example,</a:t>
            </a:r>
          </a:p>
        </p:txBody>
      </p:sp>
      <p:sp>
        <p:nvSpPr>
          <p:cNvPr id="13" name="AutoShape 8">
            <a:extLst>
              <a:ext uri="{FF2B5EF4-FFF2-40B4-BE49-F238E27FC236}">
                <a16:creationId xmlns:a16="http://schemas.microsoft.com/office/drawing/2014/main" id="{4FA5726C-EDF0-4619-9EDC-950FF20D3C79}"/>
              </a:ext>
            </a:extLst>
          </p:cNvPr>
          <p:cNvSpPr>
            <a:spLocks noChangeArrowheads="1"/>
          </p:cNvSpPr>
          <p:nvPr/>
        </p:nvSpPr>
        <p:spPr bwMode="auto">
          <a:xfrm>
            <a:off x="323850" y="6308725"/>
            <a:ext cx="8439150" cy="477838"/>
          </a:xfrm>
          <a:prstGeom prst="roundRect">
            <a:avLst>
              <a:gd name="adj" fmla="val 16667"/>
            </a:avLst>
          </a:prstGeom>
          <a:solidFill>
            <a:schemeClr val="accent6">
              <a:lumMod val="40000"/>
              <a:lumOff val="60000"/>
            </a:schemeClr>
          </a:solidFill>
          <a:ln w="9525">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GB" altLang="en-US" sz="2200" dirty="0">
                <a:latin typeface="Calibri" panose="020F0502020204030204" pitchFamily="34" charset="0"/>
                <a:cs typeface="Calibri" panose="020F0502020204030204" pitchFamily="34" charset="0"/>
              </a:rPr>
              <a:t>Notice how a </a:t>
            </a:r>
            <a:r>
              <a:rPr lang="en-GB" altLang="en-US" sz="2200" b="1" dirty="0">
                <a:solidFill>
                  <a:srgbClr val="FF0000"/>
                </a:solidFill>
                <a:latin typeface="Calibri" panose="020F0502020204030204" pitchFamily="34" charset="0"/>
                <a:cs typeface="Calibri" panose="020F0502020204030204" pitchFamily="34" charset="0"/>
              </a:rPr>
              <a:t>comma</a:t>
            </a:r>
            <a:r>
              <a:rPr lang="en-GB" altLang="en-US" sz="2200" dirty="0">
                <a:latin typeface="Calibri" panose="020F0502020204030204" pitchFamily="34" charset="0"/>
                <a:cs typeface="Calibri" panose="020F0502020204030204" pitchFamily="34" charset="0"/>
              </a:rPr>
              <a:t> always follows the fronted adverbial!</a:t>
            </a:r>
          </a:p>
        </p:txBody>
      </p:sp>
      <p:pic>
        <p:nvPicPr>
          <p:cNvPr id="17418" name="Picture 13">
            <a:extLst>
              <a:ext uri="{FF2B5EF4-FFF2-40B4-BE49-F238E27FC236}">
                <a16:creationId xmlns:a16="http://schemas.microsoft.com/office/drawing/2014/main" id="{49B2BC62-A26E-42E6-8E9D-47968928133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27763" y="444500"/>
            <a:ext cx="181927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a:extLst>
              <a:ext uri="{FF2B5EF4-FFF2-40B4-BE49-F238E27FC236}">
                <a16:creationId xmlns:a16="http://schemas.microsoft.com/office/drawing/2014/main" id="{567EF91C-D1EC-4D02-A4DB-185A80C041C6}"/>
              </a:ext>
            </a:extLst>
          </p:cNvPr>
          <p:cNvSpPr txBox="1"/>
          <p:nvPr/>
        </p:nvSpPr>
        <p:spPr>
          <a:xfrm>
            <a:off x="1547664" y="260648"/>
            <a:ext cx="5473165" cy="646331"/>
          </a:xfrm>
          <a:prstGeom prst="rect">
            <a:avLst/>
          </a:prstGeom>
          <a:noFill/>
        </p:spPr>
        <p:txBody>
          <a:bodyPr wrap="none" rtlCol="0">
            <a:spAutoFit/>
          </a:bodyPr>
          <a:lstStyle/>
          <a:p>
            <a:r>
              <a:rPr lang="en-GB" sz="3600" dirty="0"/>
              <a:t>What is a fronted adverbial?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4"/>
                                        </p:tgtEl>
                                        <p:attrNameLst>
                                          <p:attrName>style.visibility</p:attrName>
                                        </p:attrNameLst>
                                      </p:cBhvr>
                                      <p:to>
                                        <p:strVal val="visible"/>
                                      </p:to>
                                    </p:set>
                                    <p:anim calcmode="lin" valueType="num">
                                      <p:cBhvr additive="base">
                                        <p:cTn id="7" dur="500" fill="hold"/>
                                        <p:tgtEl>
                                          <p:spTgt spid="17414"/>
                                        </p:tgtEl>
                                        <p:attrNameLst>
                                          <p:attrName>ppt_x</p:attrName>
                                        </p:attrNameLst>
                                      </p:cBhvr>
                                      <p:tavLst>
                                        <p:tav tm="0">
                                          <p:val>
                                            <p:strVal val="#ppt_x"/>
                                          </p:val>
                                        </p:tav>
                                        <p:tav tm="100000">
                                          <p:val>
                                            <p:strVal val="#ppt_x"/>
                                          </p:val>
                                        </p:tav>
                                      </p:tavLst>
                                    </p:anim>
                                    <p:anim calcmode="lin" valueType="num">
                                      <p:cBhvr additive="base">
                                        <p:cTn id="8" dur="500" fill="hold"/>
                                        <p:tgtEl>
                                          <p:spTgt spid="1741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animBg="1"/>
      <p:bldP spid="10" grpId="0" animBg="1"/>
      <p:bldP spid="12" grpId="0" animBg="1"/>
      <p:bldP spid="13"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A3FFC28F-B124-45F5-AE58-E3F44D3A8150}"/>
              </a:ext>
            </a:extLst>
          </p:cNvPr>
          <p:cNvSpPr/>
          <p:nvPr/>
        </p:nvSpPr>
        <p:spPr>
          <a:xfrm>
            <a:off x="251520" y="1988840"/>
            <a:ext cx="8640960" cy="1656184"/>
          </a:xfrm>
          <a:prstGeom prst="roundRect">
            <a:avLst>
              <a:gd name="adj" fmla="val 12399"/>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 it is really important to clean your teeth if you want them to last a lifetime.</a:t>
            </a:r>
          </a:p>
          <a:p>
            <a:r>
              <a:rPr lang="en-GB" sz="2400" dirty="0">
                <a:solidFill>
                  <a:schemeClr val="tx1"/>
                </a:solidFill>
              </a:rPr>
              <a:t>........................ should be cleaned in the morning and last thing at night.</a:t>
            </a:r>
            <a:endParaRPr lang="en-GB" sz="2400" u="sng" dirty="0">
              <a:solidFill>
                <a:srgbClr val="FF0000"/>
              </a:solidFill>
            </a:endParaRPr>
          </a:p>
        </p:txBody>
      </p:sp>
      <p:sp>
        <p:nvSpPr>
          <p:cNvPr id="7" name="Rounded Rectangle 6">
            <a:extLst>
              <a:ext uri="{FF2B5EF4-FFF2-40B4-BE49-F238E27FC236}">
                <a16:creationId xmlns:a16="http://schemas.microsoft.com/office/drawing/2014/main" id="{A3FFC28F-B124-45F5-AE58-E3F44D3A8150}"/>
              </a:ext>
            </a:extLst>
          </p:cNvPr>
          <p:cNvSpPr/>
          <p:nvPr/>
        </p:nvSpPr>
        <p:spPr>
          <a:xfrm>
            <a:off x="251520" y="3861048"/>
            <a:ext cx="8640960" cy="1800200"/>
          </a:xfrm>
          <a:prstGeom prst="roundRect">
            <a:avLst>
              <a:gd name="adj" fmla="val 12399"/>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 that homework is a really good way of practising what we have learnt.</a:t>
            </a:r>
          </a:p>
          <a:p>
            <a:r>
              <a:rPr lang="en-GB" sz="2400" dirty="0">
                <a:solidFill>
                  <a:schemeClr val="tx1"/>
                </a:solidFill>
              </a:rPr>
              <a:t>........................ it allows our parents to see what we have been studying at school.</a:t>
            </a:r>
            <a:endParaRPr lang="en-GB" sz="2400" u="sng" dirty="0">
              <a:solidFill>
                <a:srgbClr val="FF0000"/>
              </a:solidFill>
            </a:endParaRPr>
          </a:p>
        </p:txBody>
      </p:sp>
      <p:sp>
        <p:nvSpPr>
          <p:cNvPr id="8" name="Rounded Rectangle 7">
            <a:extLst>
              <a:ext uri="{FF2B5EF4-FFF2-40B4-BE49-F238E27FC236}">
                <a16:creationId xmlns:a16="http://schemas.microsoft.com/office/drawing/2014/main" id="{A3FFC28F-B124-45F5-AE58-E3F44D3A8150}"/>
              </a:ext>
            </a:extLst>
          </p:cNvPr>
          <p:cNvSpPr/>
          <p:nvPr/>
        </p:nvSpPr>
        <p:spPr>
          <a:xfrm>
            <a:off x="251520" y="5949280"/>
            <a:ext cx="8712968" cy="648072"/>
          </a:xfrm>
          <a:prstGeom prst="roundRect">
            <a:avLst>
              <a:gd name="adj" fmla="val 13236"/>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dirty="0">
                <a:solidFill>
                  <a:srgbClr val="FF0000"/>
                </a:solidFill>
              </a:rPr>
              <a:t>Not only that,        Therefore,       Undoubtedly,       Everyone agrees, </a:t>
            </a:r>
          </a:p>
        </p:txBody>
      </p:sp>
      <p:pic>
        <p:nvPicPr>
          <p:cNvPr id="9" name="Picture 8">
            <a:extLst>
              <a:ext uri="{FF2B5EF4-FFF2-40B4-BE49-F238E27FC236}">
                <a16:creationId xmlns:a16="http://schemas.microsoft.com/office/drawing/2014/main" id="{9067AA8E-DBFE-4082-B02B-AA2D6B9525B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8AE6D87C-CC3A-4A01-AACC-DEF861DADDF8}"/>
              </a:ext>
            </a:extLst>
          </p:cNvPr>
          <p:cNvSpPr txBox="1"/>
          <p:nvPr/>
        </p:nvSpPr>
        <p:spPr>
          <a:xfrm>
            <a:off x="1403872" y="179929"/>
            <a:ext cx="6120456" cy="584775"/>
          </a:xfrm>
          <a:prstGeom prst="rect">
            <a:avLst/>
          </a:prstGeom>
          <a:noFill/>
        </p:spPr>
        <p:txBody>
          <a:bodyPr wrap="square" rtlCol="0">
            <a:spAutoFit/>
          </a:bodyPr>
          <a:lstStyle/>
          <a:p>
            <a:pPr algn="ctr"/>
            <a:r>
              <a:rPr lang="en-GB" sz="3200" dirty="0"/>
              <a:t>Your turn</a:t>
            </a:r>
          </a:p>
        </p:txBody>
      </p:sp>
      <p:pic>
        <p:nvPicPr>
          <p:cNvPr id="11" name="Picture 10">
            <a:extLst>
              <a:ext uri="{FF2B5EF4-FFF2-40B4-BE49-F238E27FC236}">
                <a16:creationId xmlns:a16="http://schemas.microsoft.com/office/drawing/2014/main" id="{3C6BD30A-C3DE-4664-85F6-727ED3196EE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6518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ounded Rectangle 5">
            <a:extLst>
              <a:ext uri="{FF2B5EF4-FFF2-40B4-BE49-F238E27FC236}">
                <a16:creationId xmlns:a16="http://schemas.microsoft.com/office/drawing/2014/main" id="{359A7F47-0EFE-45EE-9221-70E8EAFDA889}"/>
              </a:ext>
            </a:extLst>
          </p:cNvPr>
          <p:cNvSpPr/>
          <p:nvPr/>
        </p:nvSpPr>
        <p:spPr>
          <a:xfrm>
            <a:off x="899592" y="908720"/>
            <a:ext cx="7128792" cy="855712"/>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Fill in the spaces using the </a:t>
            </a:r>
            <a:r>
              <a:rPr lang="en-GB" sz="2400" b="1" dirty="0">
                <a:solidFill>
                  <a:srgbClr val="FF0000"/>
                </a:solidFill>
              </a:rPr>
              <a:t>persuasive fronted adverbials</a:t>
            </a:r>
            <a:r>
              <a:rPr lang="en-GB" sz="2400" dirty="0">
                <a:solidFill>
                  <a:schemeClr val="tx1"/>
                </a:solidFill>
              </a:rPr>
              <a:t> from the bottom of the page.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935880" y="1075839"/>
            <a:ext cx="7127776" cy="1020483"/>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Using </a:t>
            </a:r>
            <a:r>
              <a:rPr lang="en-GB" sz="2000" b="1" dirty="0">
                <a:solidFill>
                  <a:srgbClr val="FF0000"/>
                </a:solidFill>
              </a:rPr>
              <a:t>persuasive fronted adverbials</a:t>
            </a:r>
            <a:r>
              <a:rPr lang="en-GB" sz="2000" dirty="0">
                <a:solidFill>
                  <a:schemeClr val="tx1"/>
                </a:solidFill>
              </a:rPr>
              <a:t>, write an article for your local newspaper to try to persuade the council that new play park is needed in your area.  </a:t>
            </a:r>
          </a:p>
        </p:txBody>
      </p:sp>
      <p:sp>
        <p:nvSpPr>
          <p:cNvPr id="6" name="Rounded Rectangle 5">
            <a:extLst>
              <a:ext uri="{FF2B5EF4-FFF2-40B4-BE49-F238E27FC236}">
                <a16:creationId xmlns:a16="http://schemas.microsoft.com/office/drawing/2014/main" id="{A3FFC28F-B124-45F5-AE58-E3F44D3A8150}"/>
              </a:ext>
            </a:extLst>
          </p:cNvPr>
          <p:cNvSpPr/>
          <p:nvPr/>
        </p:nvSpPr>
        <p:spPr>
          <a:xfrm>
            <a:off x="251520" y="2348880"/>
            <a:ext cx="7127776" cy="4365104"/>
          </a:xfrm>
          <a:prstGeom prst="roundRect">
            <a:avLst>
              <a:gd name="adj" fmla="val 8920"/>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b="1" dirty="0">
              <a:solidFill>
                <a:schemeClr val="tx1"/>
              </a:solidFill>
            </a:endParaRPr>
          </a:p>
          <a:p>
            <a:r>
              <a:rPr lang="en-GB" sz="2400" b="1" dirty="0">
                <a:solidFill>
                  <a:schemeClr val="tx1"/>
                </a:solidFill>
              </a:rPr>
              <a:t>Make a list of good reasons for having the new </a:t>
            </a:r>
          </a:p>
          <a:p>
            <a:r>
              <a:rPr lang="en-GB" sz="2400" b="1" dirty="0">
                <a:solidFill>
                  <a:schemeClr val="tx1"/>
                </a:solidFill>
              </a:rPr>
              <a:t>Park. Then begin with something similar to this:</a:t>
            </a:r>
          </a:p>
          <a:p>
            <a:pPr algn="ctr"/>
            <a:endParaRPr lang="en-GB" sz="2400" b="1" dirty="0">
              <a:solidFill>
                <a:schemeClr val="tx1"/>
              </a:solidFill>
            </a:endParaRPr>
          </a:p>
          <a:p>
            <a:r>
              <a:rPr lang="en-GB" sz="2400" i="1" dirty="0">
                <a:solidFill>
                  <a:schemeClr val="tx1"/>
                </a:solidFill>
              </a:rPr>
              <a:t>Our local area consists mainly of young families. This means there are many children who need to play out safely and near to where they live. Unfortunately, ...</a:t>
            </a:r>
          </a:p>
          <a:p>
            <a:endParaRPr lang="en-GB" sz="2400" dirty="0">
              <a:solidFill>
                <a:schemeClr val="tx1"/>
              </a:solidFill>
            </a:endParaRPr>
          </a:p>
          <a:p>
            <a:pPr algn="ctr"/>
            <a:r>
              <a:rPr lang="en-GB" sz="2400" dirty="0">
                <a:solidFill>
                  <a:schemeClr val="tx1"/>
                </a:solidFill>
              </a:rPr>
              <a:t>However,        In fact,           Personally,     Undoubtedly,      </a:t>
            </a:r>
          </a:p>
          <a:p>
            <a:pPr algn="ctr"/>
            <a:r>
              <a:rPr lang="en-GB" sz="2400" dirty="0">
                <a:solidFill>
                  <a:schemeClr val="tx1"/>
                </a:solidFill>
              </a:rPr>
              <a:t>  </a:t>
            </a:r>
          </a:p>
          <a:p>
            <a:pPr algn="ctr"/>
            <a:r>
              <a:rPr lang="en-GB" sz="2400" dirty="0">
                <a:solidFill>
                  <a:schemeClr val="tx1"/>
                </a:solidFill>
              </a:rPr>
              <a:t> Therefore,              Clearly,          Everyone agrees,     </a:t>
            </a:r>
          </a:p>
          <a:p>
            <a:pPr algn="ctr"/>
            <a:endParaRPr lang="en-GB" sz="2400" dirty="0">
              <a:solidFill>
                <a:schemeClr val="tx1"/>
              </a:solidFill>
            </a:endParaRPr>
          </a:p>
        </p:txBody>
      </p:sp>
      <p:pic>
        <p:nvPicPr>
          <p:cNvPr id="2050" name="Picture 2" descr="C:\Users\User\AppData\Local\Microsoft\Windows\Temporary Internet Files\Content.IE5\1Q3OBUQ4\istockphoto_9744841-set-of-children-playing-on-various-playground-equipment[1].jpg"/>
          <p:cNvPicPr>
            <a:picLocks noChangeAspect="1" noChangeArrowheads="1"/>
          </p:cNvPicPr>
          <p:nvPr/>
        </p:nvPicPr>
        <p:blipFill>
          <a:blip r:embed="rId2" cstate="print"/>
          <a:srcRect/>
          <a:stretch>
            <a:fillRect/>
          </a:stretch>
        </p:blipFill>
        <p:spPr bwMode="auto">
          <a:xfrm>
            <a:off x="7490470" y="5013176"/>
            <a:ext cx="1559346" cy="1304926"/>
          </a:xfrm>
          <a:prstGeom prst="rect">
            <a:avLst/>
          </a:prstGeom>
          <a:noFill/>
        </p:spPr>
      </p:pic>
      <p:sp>
        <p:nvSpPr>
          <p:cNvPr id="7" name="TextBox 6">
            <a:extLst>
              <a:ext uri="{FF2B5EF4-FFF2-40B4-BE49-F238E27FC236}">
                <a16:creationId xmlns:a16="http://schemas.microsoft.com/office/drawing/2014/main" id="{C5DBDDFF-F9AB-48FF-8D19-0C944CC90E8B}"/>
              </a:ext>
            </a:extLst>
          </p:cNvPr>
          <p:cNvSpPr txBox="1"/>
          <p:nvPr/>
        </p:nvSpPr>
        <p:spPr>
          <a:xfrm>
            <a:off x="1475880" y="323945"/>
            <a:ext cx="6120456" cy="646331"/>
          </a:xfrm>
          <a:prstGeom prst="rect">
            <a:avLst/>
          </a:prstGeom>
          <a:noFill/>
        </p:spPr>
        <p:txBody>
          <a:bodyPr wrap="square" rtlCol="0">
            <a:spAutoFit/>
          </a:bodyPr>
          <a:lstStyle/>
          <a:p>
            <a:pPr algn="ctr"/>
            <a:r>
              <a:rPr lang="en-GB" sz="3600" dirty="0"/>
              <a:t>Persuasive fronted adverbials</a:t>
            </a:r>
          </a:p>
        </p:txBody>
      </p:sp>
      <p:pic>
        <p:nvPicPr>
          <p:cNvPr id="8" name="Picture 7">
            <a:extLst>
              <a:ext uri="{FF2B5EF4-FFF2-40B4-BE49-F238E27FC236}">
                <a16:creationId xmlns:a16="http://schemas.microsoft.com/office/drawing/2014/main" id="{6E582C76-5A40-4919-901D-41273BCAF76D}"/>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F5E828D1-8BEF-42C9-8A94-24815D553F22}"/>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ounded Rectangle 3">
            <a:extLst>
              <a:ext uri="{FF2B5EF4-FFF2-40B4-BE49-F238E27FC236}">
                <a16:creationId xmlns:a16="http://schemas.microsoft.com/office/drawing/2014/main" id="{0DC7DEA4-A631-4B48-9748-A143302B101A}"/>
              </a:ext>
            </a:extLst>
          </p:cNvPr>
          <p:cNvSpPr/>
          <p:nvPr/>
        </p:nvSpPr>
        <p:spPr>
          <a:xfrm>
            <a:off x="7490470" y="2725949"/>
            <a:ext cx="1513183" cy="2071385"/>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100" dirty="0">
                <a:solidFill>
                  <a:schemeClr val="tx1"/>
                </a:solidFill>
              </a:rPr>
              <a:t>Remember – you are trying to get people on your side!  </a:t>
            </a:r>
            <a:endParaRPr lang="en-GB" sz="2100" dirty="0">
              <a:solidFill>
                <a:srgbClr val="FF0000"/>
              </a:solidFill>
            </a:endParaRPr>
          </a:p>
        </p:txBody>
      </p:sp>
      <p:pic>
        <p:nvPicPr>
          <p:cNvPr id="11" name="Picture 10">
            <a:extLst>
              <a:ext uri="{FF2B5EF4-FFF2-40B4-BE49-F238E27FC236}">
                <a16:creationId xmlns:a16="http://schemas.microsoft.com/office/drawing/2014/main" id="{1CBB1460-FF1E-4C83-A2E6-2321189873E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42688"/>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359532" y="156185"/>
            <a:ext cx="8244916" cy="1224136"/>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We can also use </a:t>
            </a:r>
            <a:r>
              <a:rPr lang="en-GB" sz="2000" b="1" dirty="0">
                <a:solidFill>
                  <a:srgbClr val="FF0000"/>
                </a:solidFill>
              </a:rPr>
              <a:t>persuasive fronted adverbials </a:t>
            </a:r>
            <a:r>
              <a:rPr lang="en-GB" sz="2000" dirty="0">
                <a:solidFill>
                  <a:schemeClr val="tx1"/>
                </a:solidFill>
              </a:rPr>
              <a:t>when we want to complain about something.  Lots of effective fronted adverbials have been used to complain about the in bike this letter.  </a:t>
            </a:r>
          </a:p>
        </p:txBody>
      </p:sp>
      <p:sp>
        <p:nvSpPr>
          <p:cNvPr id="5" name="Rounded Rectangle 4">
            <a:extLst>
              <a:ext uri="{FF2B5EF4-FFF2-40B4-BE49-F238E27FC236}">
                <a16:creationId xmlns:a16="http://schemas.microsoft.com/office/drawing/2014/main" id="{A3FFC28F-B124-45F5-AE58-E3F44D3A8150}"/>
              </a:ext>
            </a:extLst>
          </p:cNvPr>
          <p:cNvSpPr/>
          <p:nvPr/>
        </p:nvSpPr>
        <p:spPr>
          <a:xfrm>
            <a:off x="179512" y="1484784"/>
            <a:ext cx="8784976" cy="5184576"/>
          </a:xfrm>
          <a:prstGeom prst="roundRect">
            <a:avLst>
              <a:gd name="adj" fmla="val 3701"/>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endParaRPr lang="en-GB" sz="2400" dirty="0">
              <a:solidFill>
                <a:schemeClr val="tx1"/>
              </a:solidFill>
            </a:endParaRPr>
          </a:p>
          <a:p>
            <a:endParaRPr lang="en-GB" sz="2000" dirty="0">
              <a:solidFill>
                <a:schemeClr val="tx1"/>
              </a:solidFill>
            </a:endParaRPr>
          </a:p>
          <a:p>
            <a:r>
              <a:rPr lang="en-GB" sz="2000" dirty="0">
                <a:solidFill>
                  <a:schemeClr val="tx1"/>
                </a:solidFill>
              </a:rPr>
              <a:t>Dear Sir,</a:t>
            </a:r>
          </a:p>
          <a:p>
            <a:r>
              <a:rPr lang="en-GB" sz="2000" dirty="0">
                <a:solidFill>
                  <a:schemeClr val="tx1"/>
                </a:solidFill>
              </a:rPr>
              <a:t>Last Saturday, I bought a new bike from your shop.  </a:t>
            </a:r>
            <a:r>
              <a:rPr lang="en-GB" sz="2000" b="1" dirty="0">
                <a:solidFill>
                  <a:srgbClr val="FF0000"/>
                </a:solidFill>
              </a:rPr>
              <a:t>At first, </a:t>
            </a:r>
            <a:r>
              <a:rPr lang="en-GB" sz="2000" dirty="0">
                <a:solidFill>
                  <a:schemeClr val="tx1"/>
                </a:solidFill>
              </a:rPr>
              <a:t>the bike was fantastic and I had lots of fun riding it around. </a:t>
            </a:r>
            <a:r>
              <a:rPr lang="en-GB" sz="2000" b="1" dirty="0">
                <a:solidFill>
                  <a:srgbClr val="FF0000"/>
                </a:solidFill>
              </a:rPr>
              <a:t>Unfortunately,</a:t>
            </a:r>
            <a:r>
              <a:rPr lang="en-GB" sz="2000" i="1" dirty="0">
                <a:solidFill>
                  <a:schemeClr val="tx1"/>
                </a:solidFill>
              </a:rPr>
              <a:t> </a:t>
            </a:r>
            <a:r>
              <a:rPr lang="en-GB" sz="2000" dirty="0">
                <a:solidFill>
                  <a:schemeClr val="tx1"/>
                </a:solidFill>
              </a:rPr>
              <a:t>things have now started to go wrong and as I am not able to come in and see you at the moment, I am writing this letter to tell you about the problems I am having.  </a:t>
            </a:r>
          </a:p>
          <a:p>
            <a:r>
              <a:rPr lang="en-GB" sz="2000" b="1" dirty="0">
                <a:solidFill>
                  <a:srgbClr val="FF0000"/>
                </a:solidFill>
              </a:rPr>
              <a:t>Firstly</a:t>
            </a:r>
            <a:r>
              <a:rPr lang="en-GB" sz="2000" dirty="0">
                <a:solidFill>
                  <a:srgbClr val="FF0000"/>
                </a:solidFill>
              </a:rPr>
              <a:t>, </a:t>
            </a:r>
            <a:r>
              <a:rPr lang="en-GB" sz="2000" dirty="0">
                <a:solidFill>
                  <a:schemeClr val="tx1"/>
                </a:solidFill>
              </a:rPr>
              <a:t>the bell is very stiff and will not ring properly. </a:t>
            </a:r>
            <a:r>
              <a:rPr lang="en-GB" sz="2000" b="1" dirty="0">
                <a:solidFill>
                  <a:schemeClr val="tx1"/>
                </a:solidFill>
              </a:rPr>
              <a:t> </a:t>
            </a:r>
            <a:r>
              <a:rPr lang="en-GB" sz="2000" b="1" dirty="0">
                <a:solidFill>
                  <a:srgbClr val="FF0000"/>
                </a:solidFill>
              </a:rPr>
              <a:t>In fact,</a:t>
            </a:r>
            <a:r>
              <a:rPr lang="en-GB" sz="2000" dirty="0">
                <a:solidFill>
                  <a:srgbClr val="FF0000"/>
                </a:solidFill>
              </a:rPr>
              <a:t> </a:t>
            </a:r>
            <a:r>
              <a:rPr lang="en-GB" sz="2000" dirty="0">
                <a:solidFill>
                  <a:schemeClr val="tx1"/>
                </a:solidFill>
              </a:rPr>
              <a:t>I have to use my brakes firmly to avoid hitting people because they cannot hear the bell but my rear brakes are not working properly. </a:t>
            </a:r>
            <a:r>
              <a:rPr lang="en-GB" sz="2000" b="1" dirty="0">
                <a:solidFill>
                  <a:srgbClr val="FF0000"/>
                </a:solidFill>
              </a:rPr>
              <a:t>Personally,</a:t>
            </a:r>
            <a:r>
              <a:rPr lang="en-GB" sz="2000" dirty="0">
                <a:solidFill>
                  <a:schemeClr val="tx1"/>
                </a:solidFill>
              </a:rPr>
              <a:t> I do not feel very safe. </a:t>
            </a:r>
          </a:p>
          <a:p>
            <a:r>
              <a:rPr lang="en-GB" sz="2000" b="1" dirty="0">
                <a:solidFill>
                  <a:srgbClr val="FF0000"/>
                </a:solidFill>
              </a:rPr>
              <a:t>Obviously, </a:t>
            </a:r>
            <a:r>
              <a:rPr lang="en-GB" sz="2000" dirty="0">
                <a:solidFill>
                  <a:schemeClr val="tx1"/>
                </a:solidFill>
              </a:rPr>
              <a:t>it is important that you correct these problems for me as soon as possible as not only did I have to save up for a long time to buy my bike but it is really important that I am safe when I am out riding on it. I’m sure you will agree! </a:t>
            </a:r>
          </a:p>
          <a:p>
            <a:r>
              <a:rPr lang="en-GB" sz="2000" dirty="0">
                <a:solidFill>
                  <a:schemeClr val="tx1"/>
                </a:solidFill>
              </a:rPr>
              <a:t>Yours sincerely,</a:t>
            </a:r>
          </a:p>
          <a:p>
            <a:r>
              <a:rPr lang="en-GB" sz="2000" dirty="0">
                <a:solidFill>
                  <a:schemeClr val="tx1"/>
                </a:solidFill>
              </a:rPr>
              <a:t>Amy Winters </a:t>
            </a:r>
            <a:endParaRPr lang="en-GB" sz="2400" dirty="0">
              <a:solidFill>
                <a:schemeClr val="tx1"/>
              </a:solidFill>
            </a:endParaRPr>
          </a:p>
        </p:txBody>
      </p:sp>
      <p:sp>
        <p:nvSpPr>
          <p:cNvPr id="6" name="TextBox 5"/>
          <p:cNvSpPr txBox="1"/>
          <p:nvPr/>
        </p:nvSpPr>
        <p:spPr>
          <a:xfrm>
            <a:off x="7164288" y="1628800"/>
            <a:ext cx="1483996" cy="1107996"/>
          </a:xfrm>
          <a:prstGeom prst="rect">
            <a:avLst/>
          </a:prstGeom>
          <a:noFill/>
        </p:spPr>
        <p:txBody>
          <a:bodyPr wrap="none" rtlCol="0">
            <a:spAutoFit/>
          </a:bodyPr>
          <a:lstStyle/>
          <a:p>
            <a:r>
              <a:rPr lang="en-GB" sz="1600" dirty="0"/>
              <a:t>42 Baker Street</a:t>
            </a:r>
          </a:p>
          <a:p>
            <a:r>
              <a:rPr lang="en-GB" sz="1600" dirty="0" err="1"/>
              <a:t>Stavely</a:t>
            </a:r>
            <a:endParaRPr lang="en-GB" sz="1600" dirty="0"/>
          </a:p>
          <a:p>
            <a:r>
              <a:rPr lang="en-GB" sz="1600" dirty="0"/>
              <a:t>North Yorkshire</a:t>
            </a:r>
          </a:p>
          <a:p>
            <a:r>
              <a:rPr lang="en-GB" sz="1600" dirty="0"/>
              <a:t>YR7  2PY</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A3FFC28F-B124-45F5-AE58-E3F44D3A8150}"/>
              </a:ext>
            </a:extLst>
          </p:cNvPr>
          <p:cNvSpPr/>
          <p:nvPr/>
        </p:nvSpPr>
        <p:spPr>
          <a:xfrm>
            <a:off x="752474" y="1225501"/>
            <a:ext cx="7780077" cy="1195387"/>
          </a:xfrm>
          <a:prstGeom prst="roundRect">
            <a:avLst>
              <a:gd name="adj" fmla="val 26354"/>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Write a </a:t>
            </a:r>
            <a:r>
              <a:rPr lang="en-GB" sz="2400" b="1" dirty="0">
                <a:solidFill>
                  <a:srgbClr val="FF0000"/>
                </a:solidFill>
              </a:rPr>
              <a:t>persuasive</a:t>
            </a:r>
            <a:r>
              <a:rPr lang="en-GB" sz="2400" dirty="0">
                <a:solidFill>
                  <a:schemeClr val="tx1"/>
                </a:solidFill>
              </a:rPr>
              <a:t> letter to the Education Minister to complain about children having to attend school on their birthday.  </a:t>
            </a:r>
            <a:endParaRPr lang="en-GB" sz="2400" dirty="0">
              <a:solidFill>
                <a:srgbClr val="FF0000"/>
              </a:solidFill>
            </a:endParaRPr>
          </a:p>
        </p:txBody>
      </p:sp>
      <p:sp>
        <p:nvSpPr>
          <p:cNvPr id="6" name="Rounded Rectangle 5">
            <a:extLst>
              <a:ext uri="{FF2B5EF4-FFF2-40B4-BE49-F238E27FC236}">
                <a16:creationId xmlns:a16="http://schemas.microsoft.com/office/drawing/2014/main" id="{A3FFC28F-B124-45F5-AE58-E3F44D3A8150}"/>
              </a:ext>
            </a:extLst>
          </p:cNvPr>
          <p:cNvSpPr/>
          <p:nvPr/>
        </p:nvSpPr>
        <p:spPr>
          <a:xfrm>
            <a:off x="179512" y="2564904"/>
            <a:ext cx="8784976" cy="4104456"/>
          </a:xfrm>
          <a:prstGeom prst="roundRect">
            <a:avLst>
              <a:gd name="adj" fmla="val 8816"/>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400" dirty="0">
              <a:solidFill>
                <a:schemeClr val="tx1"/>
              </a:solidFill>
            </a:endParaRPr>
          </a:p>
          <a:p>
            <a:endParaRPr lang="en-GB" sz="2400" dirty="0">
              <a:solidFill>
                <a:schemeClr val="tx1"/>
              </a:solidFill>
            </a:endParaRPr>
          </a:p>
          <a:p>
            <a:r>
              <a:rPr lang="en-GB" sz="2400" dirty="0">
                <a:solidFill>
                  <a:schemeClr val="tx1"/>
                </a:solidFill>
              </a:rPr>
              <a:t>Dear Education  Minister,</a:t>
            </a:r>
          </a:p>
          <a:p>
            <a:endParaRPr lang="en-GB" sz="2400" dirty="0">
              <a:solidFill>
                <a:schemeClr val="tx1"/>
              </a:solidFill>
            </a:endParaRPr>
          </a:p>
          <a:p>
            <a:r>
              <a:rPr lang="en-GB" sz="2400" dirty="0">
                <a:solidFill>
                  <a:schemeClr val="tx1"/>
                </a:solidFill>
              </a:rPr>
              <a:t>I strongly believe that it is unfair for children to attend school on their birthday.  </a:t>
            </a:r>
          </a:p>
          <a:p>
            <a:r>
              <a:rPr lang="en-GB" sz="2400" dirty="0">
                <a:solidFill>
                  <a:schemeClr val="tx1"/>
                </a:solidFill>
              </a:rPr>
              <a:t>Personally,  I think that ...</a:t>
            </a:r>
          </a:p>
          <a:p>
            <a:r>
              <a:rPr lang="en-GB" sz="2400" dirty="0">
                <a:solidFill>
                  <a:schemeClr val="tx1"/>
                </a:solidFill>
              </a:rPr>
              <a:t>My friends agree, ...</a:t>
            </a:r>
          </a:p>
          <a:p>
            <a:r>
              <a:rPr lang="en-GB" sz="2400" dirty="0">
                <a:solidFill>
                  <a:schemeClr val="tx1"/>
                </a:solidFill>
              </a:rPr>
              <a:t>Clearly, ...</a:t>
            </a:r>
          </a:p>
          <a:p>
            <a:r>
              <a:rPr lang="en-GB" sz="2400" dirty="0">
                <a:solidFill>
                  <a:schemeClr val="tx1"/>
                </a:solidFill>
              </a:rPr>
              <a:t>Furthermore, I feel that, ...</a:t>
            </a:r>
          </a:p>
          <a:p>
            <a:endParaRPr lang="en-GB" sz="2400" dirty="0">
              <a:solidFill>
                <a:schemeClr val="tx1"/>
              </a:solidFill>
            </a:endParaRPr>
          </a:p>
          <a:p>
            <a:r>
              <a:rPr lang="en-GB" sz="2400" dirty="0">
                <a:solidFill>
                  <a:schemeClr val="tx1"/>
                </a:solidFill>
              </a:rPr>
              <a:t>Yours sincerely, 	</a:t>
            </a:r>
          </a:p>
          <a:p>
            <a:endParaRPr lang="en-GB" sz="2400" dirty="0">
              <a:solidFill>
                <a:schemeClr val="tx1"/>
              </a:solidFill>
            </a:endParaRPr>
          </a:p>
          <a:p>
            <a:r>
              <a:rPr lang="en-GB" sz="2400" dirty="0">
                <a:solidFill>
                  <a:schemeClr val="tx1"/>
                </a:solidFill>
              </a:rPr>
              <a:t>  </a:t>
            </a:r>
          </a:p>
        </p:txBody>
      </p:sp>
      <p:pic>
        <p:nvPicPr>
          <p:cNvPr id="3075" name="Picture 3" descr="C:\Users\User\AppData\Local\Microsoft\Windows\Temporary Internet Files\Content.IE5\8F8BXRYO\cake-9570-large[1].png"/>
          <p:cNvPicPr>
            <a:picLocks noChangeAspect="1" noChangeArrowheads="1"/>
          </p:cNvPicPr>
          <p:nvPr/>
        </p:nvPicPr>
        <p:blipFill>
          <a:blip r:embed="rId2" cstate="print"/>
          <a:srcRect/>
          <a:stretch>
            <a:fillRect/>
          </a:stretch>
        </p:blipFill>
        <p:spPr bwMode="auto">
          <a:xfrm>
            <a:off x="6228184" y="4412507"/>
            <a:ext cx="2483768" cy="2040829"/>
          </a:xfrm>
          <a:prstGeom prst="rect">
            <a:avLst/>
          </a:prstGeom>
          <a:noFill/>
        </p:spPr>
      </p:pic>
      <p:sp>
        <p:nvSpPr>
          <p:cNvPr id="7" name="TextBox 6">
            <a:extLst>
              <a:ext uri="{FF2B5EF4-FFF2-40B4-BE49-F238E27FC236}">
                <a16:creationId xmlns:a16="http://schemas.microsoft.com/office/drawing/2014/main" id="{672C0D65-1718-4A34-982F-DB5662F21472}"/>
              </a:ext>
            </a:extLst>
          </p:cNvPr>
          <p:cNvSpPr txBox="1"/>
          <p:nvPr/>
        </p:nvSpPr>
        <p:spPr>
          <a:xfrm>
            <a:off x="1475880" y="536371"/>
            <a:ext cx="6120456" cy="584775"/>
          </a:xfrm>
          <a:prstGeom prst="rect">
            <a:avLst/>
          </a:prstGeom>
          <a:noFill/>
        </p:spPr>
        <p:txBody>
          <a:bodyPr wrap="square" rtlCol="0">
            <a:spAutoFit/>
          </a:bodyPr>
          <a:lstStyle/>
          <a:p>
            <a:pPr algn="ctr"/>
            <a:r>
              <a:rPr lang="en-GB" sz="3200" dirty="0"/>
              <a:t>Your turn</a:t>
            </a:r>
          </a:p>
        </p:txBody>
      </p:sp>
      <p:pic>
        <p:nvPicPr>
          <p:cNvPr id="8" name="Picture 7">
            <a:extLst>
              <a:ext uri="{FF2B5EF4-FFF2-40B4-BE49-F238E27FC236}">
                <a16:creationId xmlns:a16="http://schemas.microsoft.com/office/drawing/2014/main" id="{DFB88AB4-723A-4F2D-9F95-C79D0A505CC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7062" y="0"/>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A8E494D7-F241-415A-98F6-947CE2C5B99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30262"/>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107504" y="1481674"/>
            <a:ext cx="8784976" cy="1518156"/>
          </a:xfrm>
          <a:prstGeom prst="roundRect">
            <a:avLst>
              <a:gd name="adj" fmla="val 20475"/>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Imagine that you are writing a letter to your Head Teacher to ask for a laptop for every child in the school.  Think of some good persuasive arguments you could put forward. Then write your </a:t>
            </a:r>
            <a:r>
              <a:rPr lang="en-GB" sz="2400" b="1" dirty="0">
                <a:solidFill>
                  <a:srgbClr val="FF0000"/>
                </a:solidFill>
              </a:rPr>
              <a:t>persuasive</a:t>
            </a:r>
            <a:r>
              <a:rPr lang="en-GB" sz="2400" dirty="0">
                <a:solidFill>
                  <a:schemeClr val="tx1"/>
                </a:solidFill>
              </a:rPr>
              <a:t> letter.</a:t>
            </a:r>
            <a:endParaRPr lang="en-GB" sz="2400" dirty="0">
              <a:solidFill>
                <a:srgbClr val="FF0000"/>
              </a:solidFill>
            </a:endParaRPr>
          </a:p>
        </p:txBody>
      </p:sp>
      <p:sp>
        <p:nvSpPr>
          <p:cNvPr id="6" name="Rounded Rectangle 5">
            <a:extLst>
              <a:ext uri="{FF2B5EF4-FFF2-40B4-BE49-F238E27FC236}">
                <a16:creationId xmlns:a16="http://schemas.microsoft.com/office/drawing/2014/main" id="{A3FFC28F-B124-45F5-AE58-E3F44D3A8150}"/>
              </a:ext>
            </a:extLst>
          </p:cNvPr>
          <p:cNvSpPr/>
          <p:nvPr/>
        </p:nvSpPr>
        <p:spPr>
          <a:xfrm>
            <a:off x="179512" y="3206034"/>
            <a:ext cx="8784976" cy="3312368"/>
          </a:xfrm>
          <a:prstGeom prst="roundRect">
            <a:avLst>
              <a:gd name="adj" fmla="val 10723"/>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In order to improve their work , we think all children in school should have a laptop on their desk.  </a:t>
            </a:r>
          </a:p>
          <a:p>
            <a:endParaRPr lang="en-GB" sz="2400" dirty="0">
              <a:solidFill>
                <a:schemeClr val="tx1"/>
              </a:solidFill>
            </a:endParaRPr>
          </a:p>
          <a:p>
            <a:r>
              <a:rPr lang="en-GB" sz="2400" dirty="0">
                <a:solidFill>
                  <a:schemeClr val="tx1"/>
                </a:solidFill>
              </a:rPr>
              <a:t>We strongly believe, that laptops...</a:t>
            </a:r>
          </a:p>
          <a:p>
            <a:r>
              <a:rPr lang="en-GB" sz="2400" dirty="0">
                <a:solidFill>
                  <a:schemeClr val="tx1"/>
                </a:solidFill>
              </a:rPr>
              <a:t>Clearly, laptops are a good idea because...</a:t>
            </a:r>
          </a:p>
          <a:p>
            <a:r>
              <a:rPr lang="en-GB" sz="2400" dirty="0">
                <a:solidFill>
                  <a:schemeClr val="tx1"/>
                </a:solidFill>
              </a:rPr>
              <a:t>Furthermore, ...</a:t>
            </a:r>
          </a:p>
          <a:p>
            <a:r>
              <a:rPr lang="en-GB" sz="2400" dirty="0">
                <a:solidFill>
                  <a:schemeClr val="tx1"/>
                </a:solidFill>
              </a:rPr>
              <a:t>Undoubtedly, ... laptops would...</a:t>
            </a:r>
          </a:p>
          <a:p>
            <a:r>
              <a:rPr lang="en-GB" sz="2400" dirty="0">
                <a:solidFill>
                  <a:schemeClr val="tx1"/>
                </a:solidFill>
              </a:rPr>
              <a:t>Everyone agrees, ...  </a:t>
            </a:r>
          </a:p>
        </p:txBody>
      </p:sp>
      <p:pic>
        <p:nvPicPr>
          <p:cNvPr id="4098" name="Picture 2" descr="C:\Users\User\AppData\Local\Microsoft\Windows\Temporary Internet Files\Content.IE5\8F8BXRYO\computer_cartoon_character_waving_0521-1004-3015-4021_SMU[1].jpg"/>
          <p:cNvPicPr>
            <a:picLocks noChangeAspect="1" noChangeArrowheads="1"/>
          </p:cNvPicPr>
          <p:nvPr/>
        </p:nvPicPr>
        <p:blipFill>
          <a:blip r:embed="rId2" cstate="print"/>
          <a:srcRect/>
          <a:stretch>
            <a:fillRect/>
          </a:stretch>
        </p:blipFill>
        <p:spPr bwMode="auto">
          <a:xfrm>
            <a:off x="6012160" y="3875450"/>
            <a:ext cx="2699792" cy="2429812"/>
          </a:xfrm>
          <a:prstGeom prst="rect">
            <a:avLst/>
          </a:prstGeom>
          <a:noFill/>
        </p:spPr>
      </p:pic>
      <p:sp>
        <p:nvSpPr>
          <p:cNvPr id="7" name="TextBox 6">
            <a:extLst>
              <a:ext uri="{FF2B5EF4-FFF2-40B4-BE49-F238E27FC236}">
                <a16:creationId xmlns:a16="http://schemas.microsoft.com/office/drawing/2014/main" id="{570EA853-AFFF-4E22-AAF1-A100988E6F21}"/>
              </a:ext>
            </a:extLst>
          </p:cNvPr>
          <p:cNvSpPr txBox="1"/>
          <p:nvPr/>
        </p:nvSpPr>
        <p:spPr>
          <a:xfrm>
            <a:off x="1475880" y="323945"/>
            <a:ext cx="6120456" cy="584775"/>
          </a:xfrm>
          <a:prstGeom prst="rect">
            <a:avLst/>
          </a:prstGeom>
          <a:noFill/>
        </p:spPr>
        <p:txBody>
          <a:bodyPr wrap="square" rtlCol="0">
            <a:spAutoFit/>
          </a:bodyPr>
          <a:lstStyle/>
          <a:p>
            <a:pPr algn="ctr"/>
            <a:r>
              <a:rPr lang="en-GB" sz="3200" dirty="0"/>
              <a:t>Your turn</a:t>
            </a:r>
          </a:p>
        </p:txBody>
      </p:sp>
      <p:pic>
        <p:nvPicPr>
          <p:cNvPr id="8" name="Picture 7">
            <a:extLst>
              <a:ext uri="{FF2B5EF4-FFF2-40B4-BE49-F238E27FC236}">
                <a16:creationId xmlns:a16="http://schemas.microsoft.com/office/drawing/2014/main" id="{BD080B33-C4F7-4B4C-AEA6-FF842A13037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A1306A51-6554-49A7-B3A6-05E24A185172}"/>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ounded Rectangle 10">
            <a:extLst>
              <a:ext uri="{FF2B5EF4-FFF2-40B4-BE49-F238E27FC236}">
                <a16:creationId xmlns:a16="http://schemas.microsoft.com/office/drawing/2014/main" id="{A3FFC28F-B124-45F5-AE58-E3F44D3A8150}"/>
              </a:ext>
            </a:extLst>
          </p:cNvPr>
          <p:cNvSpPr/>
          <p:nvPr/>
        </p:nvSpPr>
        <p:spPr>
          <a:xfrm>
            <a:off x="179512" y="908720"/>
            <a:ext cx="8784976" cy="5760640"/>
          </a:xfrm>
          <a:prstGeom prst="roundRect">
            <a:avLst>
              <a:gd name="adj" fmla="val 3701"/>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Dear Head Teacher,</a:t>
            </a:r>
          </a:p>
          <a:p>
            <a:r>
              <a:rPr lang="en-GB" sz="2000" dirty="0">
                <a:solidFill>
                  <a:schemeClr val="tx1"/>
                </a:solidFill>
              </a:rPr>
              <a:t>We are writing to ask if you would consider sending some of the school budget on  laptops for each child as these would be very useful.</a:t>
            </a:r>
          </a:p>
          <a:p>
            <a:r>
              <a:rPr lang="en-GB" sz="2000" b="1" dirty="0">
                <a:solidFill>
                  <a:srgbClr val="FF0000"/>
                </a:solidFill>
              </a:rPr>
              <a:t>We strongly believe</a:t>
            </a:r>
            <a:r>
              <a:rPr lang="en-GB" sz="2000" dirty="0">
                <a:solidFill>
                  <a:schemeClr val="tx1"/>
                </a:solidFill>
              </a:rPr>
              <a:t>, that if children could use a laptop for their writing, they would enjoy it much more an write much more interesting stories.  </a:t>
            </a:r>
            <a:r>
              <a:rPr lang="en-GB" sz="2000" b="1" dirty="0">
                <a:solidFill>
                  <a:srgbClr val="FF0000"/>
                </a:solidFill>
              </a:rPr>
              <a:t>Not only that</a:t>
            </a:r>
            <a:r>
              <a:rPr lang="en-GB" sz="2000" dirty="0">
                <a:solidFill>
                  <a:schemeClr val="tx1"/>
                </a:solidFill>
              </a:rPr>
              <a:t>, but it would also help children who cannot write very neatly to improve the presentation of their work. </a:t>
            </a:r>
          </a:p>
          <a:p>
            <a:r>
              <a:rPr lang="en-GB" sz="2000" b="1" dirty="0">
                <a:solidFill>
                  <a:srgbClr val="FF0000"/>
                </a:solidFill>
              </a:rPr>
              <a:t>Clearly</a:t>
            </a:r>
            <a:r>
              <a:rPr lang="en-GB" sz="2000" dirty="0">
                <a:solidFill>
                  <a:schemeClr val="tx1"/>
                </a:solidFill>
              </a:rPr>
              <a:t>, a laptop would be very useful for topic work as we could use the Internet to find any information that we needed and this would improver our knowledge of the topic we are studying.   </a:t>
            </a:r>
          </a:p>
          <a:p>
            <a:r>
              <a:rPr lang="en-GB" sz="2000" b="1" dirty="0">
                <a:solidFill>
                  <a:srgbClr val="FF0000"/>
                </a:solidFill>
              </a:rPr>
              <a:t>Furthermore</a:t>
            </a:r>
            <a:r>
              <a:rPr lang="en-GB" sz="2000" dirty="0">
                <a:solidFill>
                  <a:schemeClr val="tx1"/>
                </a:solidFill>
              </a:rPr>
              <a:t>, we could take our laptops home each night ensuring parents would be able to see what we have been doing in school that day.  </a:t>
            </a:r>
            <a:r>
              <a:rPr lang="en-GB" sz="2000" b="1" dirty="0">
                <a:solidFill>
                  <a:srgbClr val="FF0000"/>
                </a:solidFill>
              </a:rPr>
              <a:t>Moreover</a:t>
            </a:r>
            <a:r>
              <a:rPr lang="en-GB" sz="2000" dirty="0">
                <a:solidFill>
                  <a:schemeClr val="tx1"/>
                </a:solidFill>
              </a:rPr>
              <a:t>, if our homework was completed on our laptops, we would not be able to say we had lost it!</a:t>
            </a:r>
          </a:p>
          <a:p>
            <a:r>
              <a:rPr lang="en-GB" sz="2000" b="1" dirty="0">
                <a:solidFill>
                  <a:srgbClr val="FF0000"/>
                </a:solidFill>
              </a:rPr>
              <a:t>Everyone agrees</a:t>
            </a:r>
            <a:r>
              <a:rPr lang="en-GB" sz="2000" dirty="0">
                <a:solidFill>
                  <a:schemeClr val="tx1"/>
                </a:solidFill>
              </a:rPr>
              <a:t>, that laptops for children would be a fantastic idea and would improve their learning and enthusiasm for school.</a:t>
            </a:r>
          </a:p>
          <a:p>
            <a:r>
              <a:rPr lang="en-GB" sz="2000" dirty="0">
                <a:solidFill>
                  <a:schemeClr val="tx1"/>
                </a:solidFill>
              </a:rPr>
              <a:t>Yours sincerely,</a:t>
            </a:r>
          </a:p>
          <a:p>
            <a:r>
              <a:rPr lang="en-GB" sz="2000" dirty="0">
                <a:solidFill>
                  <a:schemeClr val="tx1"/>
                </a:solidFill>
              </a:rPr>
              <a:t>All the children in our school</a:t>
            </a:r>
          </a:p>
        </p:txBody>
      </p:sp>
      <p:sp>
        <p:nvSpPr>
          <p:cNvPr id="48136" name="Rectangle 8"/>
          <p:cNvSpPr>
            <a:spLocks noChangeArrowheads="1"/>
          </p:cNvSpPr>
          <p:nvPr/>
        </p:nvSpPr>
        <p:spPr bwMode="auto">
          <a:xfrm>
            <a:off x="323528" y="3212976"/>
            <a:ext cx="720080" cy="216024"/>
          </a:xfrm>
          <a:prstGeom prst="rect">
            <a:avLst/>
          </a:prstGeom>
          <a:solidFill>
            <a:schemeClr val="accent1"/>
          </a:solidFill>
          <a:ln w="9525">
            <a:solidFill>
              <a:schemeClr val="tx1"/>
            </a:solidFill>
            <a:miter lim="800000"/>
            <a:headEnd/>
            <a:tailEnd/>
          </a:ln>
          <a:effectLst/>
        </p:spPr>
        <p:txBody>
          <a:bodyPr wrap="none" anchor="ctr"/>
          <a:lstStyle/>
          <a:p>
            <a:pPr eaLnBrk="1" hangingPunct="1"/>
            <a:endParaRPr lang="en-US" altLang="en-US"/>
          </a:p>
        </p:txBody>
      </p:sp>
      <p:sp>
        <p:nvSpPr>
          <p:cNvPr id="48137" name="Rectangle 9"/>
          <p:cNvSpPr>
            <a:spLocks noChangeArrowheads="1"/>
          </p:cNvSpPr>
          <p:nvPr/>
        </p:nvSpPr>
        <p:spPr bwMode="auto">
          <a:xfrm>
            <a:off x="323528" y="5301208"/>
            <a:ext cx="1728192" cy="288032"/>
          </a:xfrm>
          <a:prstGeom prst="rect">
            <a:avLst/>
          </a:prstGeom>
          <a:solidFill>
            <a:schemeClr val="accent1"/>
          </a:solidFill>
          <a:ln w="9525">
            <a:solidFill>
              <a:schemeClr val="tx1"/>
            </a:solidFill>
            <a:miter lim="800000"/>
            <a:headEnd/>
            <a:tailEnd/>
          </a:ln>
          <a:effectLst/>
        </p:spPr>
        <p:txBody>
          <a:bodyPr wrap="none" anchor="ctr"/>
          <a:lstStyle/>
          <a:p>
            <a:pPr eaLnBrk="1" hangingPunct="1"/>
            <a:endParaRPr lang="en-US" altLang="en-US"/>
          </a:p>
        </p:txBody>
      </p:sp>
      <p:sp>
        <p:nvSpPr>
          <p:cNvPr id="48139" name="Rectangle 11"/>
          <p:cNvSpPr>
            <a:spLocks noChangeArrowheads="1"/>
          </p:cNvSpPr>
          <p:nvPr/>
        </p:nvSpPr>
        <p:spPr bwMode="auto">
          <a:xfrm>
            <a:off x="323528" y="1988840"/>
            <a:ext cx="2088232" cy="288032"/>
          </a:xfrm>
          <a:prstGeom prst="rect">
            <a:avLst/>
          </a:prstGeom>
          <a:solidFill>
            <a:schemeClr val="accent1"/>
          </a:solidFill>
          <a:ln w="9525">
            <a:solidFill>
              <a:schemeClr val="tx1"/>
            </a:solidFill>
            <a:miter lim="800000"/>
            <a:headEnd/>
            <a:tailEnd/>
          </a:ln>
          <a:effectLst/>
        </p:spPr>
        <p:txBody>
          <a:bodyPr wrap="none" anchor="ctr"/>
          <a:lstStyle/>
          <a:p>
            <a:pPr eaLnBrk="1" hangingPunct="1"/>
            <a:endParaRPr lang="en-US" altLang="en-US"/>
          </a:p>
        </p:txBody>
      </p:sp>
      <p:sp>
        <p:nvSpPr>
          <p:cNvPr id="48140" name="Rectangle 12"/>
          <p:cNvSpPr>
            <a:spLocks noChangeArrowheads="1"/>
          </p:cNvSpPr>
          <p:nvPr/>
        </p:nvSpPr>
        <p:spPr bwMode="auto">
          <a:xfrm>
            <a:off x="6444208" y="4437112"/>
            <a:ext cx="1080120" cy="216024"/>
          </a:xfrm>
          <a:prstGeom prst="rect">
            <a:avLst/>
          </a:prstGeom>
          <a:solidFill>
            <a:schemeClr val="accent1"/>
          </a:solidFill>
          <a:ln w="9525">
            <a:solidFill>
              <a:schemeClr val="tx1"/>
            </a:solidFill>
            <a:miter lim="800000"/>
            <a:headEnd/>
            <a:tailEnd/>
          </a:ln>
          <a:effectLst/>
        </p:spPr>
        <p:txBody>
          <a:bodyPr wrap="none" anchor="ctr"/>
          <a:lstStyle/>
          <a:p>
            <a:pPr eaLnBrk="1" hangingPunct="1"/>
            <a:endParaRPr lang="en-US" altLang="en-US"/>
          </a:p>
        </p:txBody>
      </p:sp>
      <p:sp>
        <p:nvSpPr>
          <p:cNvPr id="48141" name="Rectangle 13"/>
          <p:cNvSpPr>
            <a:spLocks noChangeArrowheads="1"/>
          </p:cNvSpPr>
          <p:nvPr/>
        </p:nvSpPr>
        <p:spPr bwMode="auto">
          <a:xfrm>
            <a:off x="7236296" y="2276872"/>
            <a:ext cx="1440160" cy="288032"/>
          </a:xfrm>
          <a:prstGeom prst="rect">
            <a:avLst/>
          </a:prstGeom>
          <a:solidFill>
            <a:schemeClr val="accent1"/>
          </a:solidFill>
          <a:ln w="9525">
            <a:solidFill>
              <a:schemeClr val="tx1"/>
            </a:solidFill>
            <a:miter lim="800000"/>
            <a:headEnd/>
            <a:tailEnd/>
          </a:ln>
          <a:effectLst/>
        </p:spPr>
        <p:txBody>
          <a:bodyPr wrap="none" anchor="ctr"/>
          <a:lstStyle/>
          <a:p>
            <a:pPr eaLnBrk="1" hangingPunct="1"/>
            <a:endParaRPr lang="en-US" altLang="en-US"/>
          </a:p>
        </p:txBody>
      </p:sp>
      <p:sp>
        <p:nvSpPr>
          <p:cNvPr id="48142" name="Rectangle 14"/>
          <p:cNvSpPr>
            <a:spLocks noChangeArrowheads="1"/>
          </p:cNvSpPr>
          <p:nvPr/>
        </p:nvSpPr>
        <p:spPr bwMode="auto">
          <a:xfrm>
            <a:off x="323528" y="4149080"/>
            <a:ext cx="1368152" cy="216024"/>
          </a:xfrm>
          <a:prstGeom prst="rect">
            <a:avLst/>
          </a:prstGeom>
          <a:solidFill>
            <a:schemeClr val="accent1"/>
          </a:solidFill>
          <a:ln w="9525">
            <a:solidFill>
              <a:schemeClr val="tx1"/>
            </a:solidFill>
            <a:miter lim="800000"/>
            <a:headEnd/>
            <a:tailEnd/>
          </a:ln>
          <a:effectLst/>
        </p:spPr>
        <p:txBody>
          <a:bodyPr wrap="none" anchor="ctr"/>
          <a:lstStyle/>
          <a:p>
            <a:pPr eaLnBrk="1" hangingPunct="1"/>
            <a:endParaRPr lang="en-US" altLang="en-US"/>
          </a:p>
        </p:txBody>
      </p:sp>
      <p:sp>
        <p:nvSpPr>
          <p:cNvPr id="10" name="Rounded Rectangle 9">
            <a:extLst>
              <a:ext uri="{FF2B5EF4-FFF2-40B4-BE49-F238E27FC236}">
                <a16:creationId xmlns:a16="http://schemas.microsoft.com/office/drawing/2014/main" id="{A3FFC28F-B124-45F5-AE58-E3F44D3A8150}"/>
              </a:ext>
            </a:extLst>
          </p:cNvPr>
          <p:cNvSpPr/>
          <p:nvPr/>
        </p:nvSpPr>
        <p:spPr>
          <a:xfrm>
            <a:off x="1283883" y="150900"/>
            <a:ext cx="6408712" cy="648072"/>
          </a:xfrm>
          <a:prstGeom prst="roundRect">
            <a:avLst>
              <a:gd name="adj" fmla="val 20574"/>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Guess which </a:t>
            </a:r>
            <a:r>
              <a:rPr lang="en-GB" sz="2000" b="1" dirty="0">
                <a:solidFill>
                  <a:srgbClr val="FF0000"/>
                </a:solidFill>
              </a:rPr>
              <a:t>persuasive</a:t>
            </a:r>
            <a:r>
              <a:rPr lang="en-GB" sz="2000" dirty="0">
                <a:solidFill>
                  <a:schemeClr val="tx1"/>
                </a:solidFill>
              </a:rPr>
              <a:t> </a:t>
            </a:r>
            <a:r>
              <a:rPr lang="en-GB" sz="2000" b="1" dirty="0">
                <a:solidFill>
                  <a:srgbClr val="FF0000"/>
                </a:solidFill>
              </a:rPr>
              <a:t>fronted adverbial </a:t>
            </a:r>
            <a:r>
              <a:rPr lang="en-GB" sz="2000" dirty="0">
                <a:solidFill>
                  <a:schemeClr val="tx1"/>
                </a:solidFill>
              </a:rPr>
              <a:t>might have been used.  Then move the boxes to check.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48139"/>
                                        </p:tgtEl>
                                        <p:attrNameLst>
                                          <p:attrName>ppt_x</p:attrName>
                                        </p:attrNameLst>
                                      </p:cBhvr>
                                      <p:tavLst>
                                        <p:tav tm="0">
                                          <p:val>
                                            <p:strVal val="ppt_x"/>
                                          </p:val>
                                        </p:tav>
                                        <p:tav tm="100000">
                                          <p:val>
                                            <p:strVal val="ppt_x"/>
                                          </p:val>
                                        </p:tav>
                                      </p:tavLst>
                                    </p:anim>
                                    <p:anim calcmode="lin" valueType="num">
                                      <p:cBhvr additive="base">
                                        <p:cTn id="7" dur="500"/>
                                        <p:tgtEl>
                                          <p:spTgt spid="48139"/>
                                        </p:tgtEl>
                                        <p:attrNameLst>
                                          <p:attrName>ppt_y</p:attrName>
                                        </p:attrNameLst>
                                      </p:cBhvr>
                                      <p:tavLst>
                                        <p:tav tm="0">
                                          <p:val>
                                            <p:strVal val="ppt_y"/>
                                          </p:val>
                                        </p:tav>
                                        <p:tav tm="100000">
                                          <p:val>
                                            <p:strVal val="1+ppt_h/2"/>
                                          </p:val>
                                        </p:tav>
                                      </p:tavLst>
                                    </p:anim>
                                    <p:set>
                                      <p:cBhvr>
                                        <p:cTn id="8" dur="1" fill="hold">
                                          <p:stCondLst>
                                            <p:cond delay="499"/>
                                          </p:stCondLst>
                                        </p:cTn>
                                        <p:tgtEl>
                                          <p:spTgt spid="48139"/>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0" nodeType="clickEffect">
                                  <p:stCondLst>
                                    <p:cond delay="0"/>
                                  </p:stCondLst>
                                  <p:childTnLst>
                                    <p:anim calcmode="lin" valueType="num">
                                      <p:cBhvr additive="base">
                                        <p:cTn id="12" dur="500"/>
                                        <p:tgtEl>
                                          <p:spTgt spid="48141"/>
                                        </p:tgtEl>
                                        <p:attrNameLst>
                                          <p:attrName>ppt_x</p:attrName>
                                        </p:attrNameLst>
                                      </p:cBhvr>
                                      <p:tavLst>
                                        <p:tav tm="0">
                                          <p:val>
                                            <p:strVal val="ppt_x"/>
                                          </p:val>
                                        </p:tav>
                                        <p:tav tm="100000">
                                          <p:val>
                                            <p:strVal val="ppt_x"/>
                                          </p:val>
                                        </p:tav>
                                      </p:tavLst>
                                    </p:anim>
                                    <p:anim calcmode="lin" valueType="num">
                                      <p:cBhvr additive="base">
                                        <p:cTn id="13" dur="500"/>
                                        <p:tgtEl>
                                          <p:spTgt spid="48141"/>
                                        </p:tgtEl>
                                        <p:attrNameLst>
                                          <p:attrName>ppt_y</p:attrName>
                                        </p:attrNameLst>
                                      </p:cBhvr>
                                      <p:tavLst>
                                        <p:tav tm="0">
                                          <p:val>
                                            <p:strVal val="ppt_y"/>
                                          </p:val>
                                        </p:tav>
                                        <p:tav tm="100000">
                                          <p:val>
                                            <p:strVal val="1+ppt_h/2"/>
                                          </p:val>
                                        </p:tav>
                                      </p:tavLst>
                                    </p:anim>
                                    <p:set>
                                      <p:cBhvr>
                                        <p:cTn id="14" dur="1" fill="hold">
                                          <p:stCondLst>
                                            <p:cond delay="499"/>
                                          </p:stCondLst>
                                        </p:cTn>
                                        <p:tgtEl>
                                          <p:spTgt spid="48141"/>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0" nodeType="clickEffect">
                                  <p:stCondLst>
                                    <p:cond delay="0"/>
                                  </p:stCondLst>
                                  <p:childTnLst>
                                    <p:anim calcmode="lin" valueType="num">
                                      <p:cBhvr additive="base">
                                        <p:cTn id="18" dur="500"/>
                                        <p:tgtEl>
                                          <p:spTgt spid="48136"/>
                                        </p:tgtEl>
                                        <p:attrNameLst>
                                          <p:attrName>ppt_x</p:attrName>
                                        </p:attrNameLst>
                                      </p:cBhvr>
                                      <p:tavLst>
                                        <p:tav tm="0">
                                          <p:val>
                                            <p:strVal val="ppt_x"/>
                                          </p:val>
                                        </p:tav>
                                        <p:tav tm="100000">
                                          <p:val>
                                            <p:strVal val="ppt_x"/>
                                          </p:val>
                                        </p:tav>
                                      </p:tavLst>
                                    </p:anim>
                                    <p:anim calcmode="lin" valueType="num">
                                      <p:cBhvr additive="base">
                                        <p:cTn id="19" dur="500"/>
                                        <p:tgtEl>
                                          <p:spTgt spid="48136"/>
                                        </p:tgtEl>
                                        <p:attrNameLst>
                                          <p:attrName>ppt_y</p:attrName>
                                        </p:attrNameLst>
                                      </p:cBhvr>
                                      <p:tavLst>
                                        <p:tav tm="0">
                                          <p:val>
                                            <p:strVal val="ppt_y"/>
                                          </p:val>
                                        </p:tav>
                                        <p:tav tm="100000">
                                          <p:val>
                                            <p:strVal val="1+ppt_h/2"/>
                                          </p:val>
                                        </p:tav>
                                      </p:tavLst>
                                    </p:anim>
                                    <p:set>
                                      <p:cBhvr>
                                        <p:cTn id="20" dur="1" fill="hold">
                                          <p:stCondLst>
                                            <p:cond delay="499"/>
                                          </p:stCondLst>
                                        </p:cTn>
                                        <p:tgtEl>
                                          <p:spTgt spid="48136"/>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0" nodeType="clickEffect">
                                  <p:stCondLst>
                                    <p:cond delay="0"/>
                                  </p:stCondLst>
                                  <p:childTnLst>
                                    <p:anim calcmode="lin" valueType="num">
                                      <p:cBhvr additive="base">
                                        <p:cTn id="24" dur="500"/>
                                        <p:tgtEl>
                                          <p:spTgt spid="48142"/>
                                        </p:tgtEl>
                                        <p:attrNameLst>
                                          <p:attrName>ppt_x</p:attrName>
                                        </p:attrNameLst>
                                      </p:cBhvr>
                                      <p:tavLst>
                                        <p:tav tm="0">
                                          <p:val>
                                            <p:strVal val="ppt_x"/>
                                          </p:val>
                                        </p:tav>
                                        <p:tav tm="100000">
                                          <p:val>
                                            <p:strVal val="ppt_x"/>
                                          </p:val>
                                        </p:tav>
                                      </p:tavLst>
                                    </p:anim>
                                    <p:anim calcmode="lin" valueType="num">
                                      <p:cBhvr additive="base">
                                        <p:cTn id="25" dur="500"/>
                                        <p:tgtEl>
                                          <p:spTgt spid="48142"/>
                                        </p:tgtEl>
                                        <p:attrNameLst>
                                          <p:attrName>ppt_y</p:attrName>
                                        </p:attrNameLst>
                                      </p:cBhvr>
                                      <p:tavLst>
                                        <p:tav tm="0">
                                          <p:val>
                                            <p:strVal val="ppt_y"/>
                                          </p:val>
                                        </p:tav>
                                        <p:tav tm="100000">
                                          <p:val>
                                            <p:strVal val="1+ppt_h/2"/>
                                          </p:val>
                                        </p:tav>
                                      </p:tavLst>
                                    </p:anim>
                                    <p:set>
                                      <p:cBhvr>
                                        <p:cTn id="26" dur="1" fill="hold">
                                          <p:stCondLst>
                                            <p:cond delay="499"/>
                                          </p:stCondLst>
                                        </p:cTn>
                                        <p:tgtEl>
                                          <p:spTgt spid="48142"/>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grpId="0" nodeType="clickEffect">
                                  <p:stCondLst>
                                    <p:cond delay="0"/>
                                  </p:stCondLst>
                                  <p:childTnLst>
                                    <p:anim calcmode="lin" valueType="num">
                                      <p:cBhvr additive="base">
                                        <p:cTn id="30" dur="500"/>
                                        <p:tgtEl>
                                          <p:spTgt spid="48140"/>
                                        </p:tgtEl>
                                        <p:attrNameLst>
                                          <p:attrName>ppt_x</p:attrName>
                                        </p:attrNameLst>
                                      </p:cBhvr>
                                      <p:tavLst>
                                        <p:tav tm="0">
                                          <p:val>
                                            <p:strVal val="ppt_x"/>
                                          </p:val>
                                        </p:tav>
                                        <p:tav tm="100000">
                                          <p:val>
                                            <p:strVal val="ppt_x"/>
                                          </p:val>
                                        </p:tav>
                                      </p:tavLst>
                                    </p:anim>
                                    <p:anim calcmode="lin" valueType="num">
                                      <p:cBhvr additive="base">
                                        <p:cTn id="31" dur="500"/>
                                        <p:tgtEl>
                                          <p:spTgt spid="48140"/>
                                        </p:tgtEl>
                                        <p:attrNameLst>
                                          <p:attrName>ppt_y</p:attrName>
                                        </p:attrNameLst>
                                      </p:cBhvr>
                                      <p:tavLst>
                                        <p:tav tm="0">
                                          <p:val>
                                            <p:strVal val="ppt_y"/>
                                          </p:val>
                                        </p:tav>
                                        <p:tav tm="100000">
                                          <p:val>
                                            <p:strVal val="1+ppt_h/2"/>
                                          </p:val>
                                        </p:tav>
                                      </p:tavLst>
                                    </p:anim>
                                    <p:set>
                                      <p:cBhvr>
                                        <p:cTn id="32" dur="1" fill="hold">
                                          <p:stCondLst>
                                            <p:cond delay="499"/>
                                          </p:stCondLst>
                                        </p:cTn>
                                        <p:tgtEl>
                                          <p:spTgt spid="48140"/>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xit" presetSubtype="4" fill="hold" grpId="0" nodeType="clickEffect">
                                  <p:stCondLst>
                                    <p:cond delay="0"/>
                                  </p:stCondLst>
                                  <p:childTnLst>
                                    <p:anim calcmode="lin" valueType="num">
                                      <p:cBhvr additive="base">
                                        <p:cTn id="36" dur="500"/>
                                        <p:tgtEl>
                                          <p:spTgt spid="48137"/>
                                        </p:tgtEl>
                                        <p:attrNameLst>
                                          <p:attrName>ppt_x</p:attrName>
                                        </p:attrNameLst>
                                      </p:cBhvr>
                                      <p:tavLst>
                                        <p:tav tm="0">
                                          <p:val>
                                            <p:strVal val="ppt_x"/>
                                          </p:val>
                                        </p:tav>
                                        <p:tav tm="100000">
                                          <p:val>
                                            <p:strVal val="ppt_x"/>
                                          </p:val>
                                        </p:tav>
                                      </p:tavLst>
                                    </p:anim>
                                    <p:anim calcmode="lin" valueType="num">
                                      <p:cBhvr additive="base">
                                        <p:cTn id="37" dur="500"/>
                                        <p:tgtEl>
                                          <p:spTgt spid="48137"/>
                                        </p:tgtEl>
                                        <p:attrNameLst>
                                          <p:attrName>ppt_y</p:attrName>
                                        </p:attrNameLst>
                                      </p:cBhvr>
                                      <p:tavLst>
                                        <p:tav tm="0">
                                          <p:val>
                                            <p:strVal val="ppt_y"/>
                                          </p:val>
                                        </p:tav>
                                        <p:tav tm="100000">
                                          <p:val>
                                            <p:strVal val="1+ppt_h/2"/>
                                          </p:val>
                                        </p:tav>
                                      </p:tavLst>
                                    </p:anim>
                                    <p:set>
                                      <p:cBhvr>
                                        <p:cTn id="38" dur="1" fill="hold">
                                          <p:stCondLst>
                                            <p:cond delay="499"/>
                                          </p:stCondLst>
                                        </p:cTn>
                                        <p:tgtEl>
                                          <p:spTgt spid="4813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6" grpId="0" animBg="1"/>
      <p:bldP spid="48137" grpId="0" animBg="1"/>
      <p:bldP spid="48139" grpId="0" animBg="1"/>
      <p:bldP spid="48140" grpId="0" animBg="1"/>
      <p:bldP spid="48141" grpId="0" animBg="1"/>
      <p:bldP spid="48142"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539552" y="1472213"/>
            <a:ext cx="8064896" cy="1584176"/>
          </a:xfrm>
          <a:prstGeom prst="roundRect">
            <a:avLst>
              <a:gd name="adj" fmla="val 23749"/>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Make a list of  </a:t>
            </a:r>
            <a:r>
              <a:rPr lang="en-GB" sz="2400" b="1" dirty="0">
                <a:solidFill>
                  <a:srgbClr val="FF0000"/>
                </a:solidFill>
              </a:rPr>
              <a:t>fronted adverbial </a:t>
            </a:r>
            <a:r>
              <a:rPr lang="en-GB" sz="2400" dirty="0">
                <a:solidFill>
                  <a:schemeClr val="tx1"/>
                </a:solidFill>
              </a:rPr>
              <a:t>words or phrases you could use in your writing for different purposes.  Don’t forget to include the comma! You might put some fronted adverbials into more than one column.</a:t>
            </a:r>
          </a:p>
        </p:txBody>
      </p:sp>
      <p:graphicFrame>
        <p:nvGraphicFramePr>
          <p:cNvPr id="5" name="Table 4"/>
          <p:cNvGraphicFramePr>
            <a:graphicFrameLocks noGrp="1"/>
          </p:cNvGraphicFramePr>
          <p:nvPr>
            <p:extLst>
              <p:ext uri="{D42A27DB-BD31-4B8C-83A1-F6EECF244321}">
                <p14:modId xmlns:p14="http://schemas.microsoft.com/office/powerpoint/2010/main" val="2988523405"/>
              </p:ext>
            </p:extLst>
          </p:nvPr>
        </p:nvGraphicFramePr>
        <p:xfrm>
          <a:off x="251522" y="3212976"/>
          <a:ext cx="8640956" cy="2651760"/>
        </p:xfrm>
        <a:graphic>
          <a:graphicData uri="http://schemas.openxmlformats.org/drawingml/2006/table">
            <a:tbl>
              <a:tblPr firstRow="1" bandRow="1">
                <a:tableStyleId>{F5AB1C69-6EDB-4FF4-983F-18BD219EF322}</a:tableStyleId>
              </a:tblPr>
              <a:tblGrid>
                <a:gridCol w="1234422">
                  <a:extLst>
                    <a:ext uri="{9D8B030D-6E8A-4147-A177-3AD203B41FA5}">
                      <a16:colId xmlns:a16="http://schemas.microsoft.com/office/drawing/2014/main" val="20000"/>
                    </a:ext>
                  </a:extLst>
                </a:gridCol>
                <a:gridCol w="1255347">
                  <a:extLst>
                    <a:ext uri="{9D8B030D-6E8A-4147-A177-3AD203B41FA5}">
                      <a16:colId xmlns:a16="http://schemas.microsoft.com/office/drawing/2014/main" val="20001"/>
                    </a:ext>
                  </a:extLst>
                </a:gridCol>
                <a:gridCol w="1213498">
                  <a:extLst>
                    <a:ext uri="{9D8B030D-6E8A-4147-A177-3AD203B41FA5}">
                      <a16:colId xmlns:a16="http://schemas.microsoft.com/office/drawing/2014/main" val="20002"/>
                    </a:ext>
                  </a:extLst>
                </a:gridCol>
                <a:gridCol w="1234422">
                  <a:extLst>
                    <a:ext uri="{9D8B030D-6E8A-4147-A177-3AD203B41FA5}">
                      <a16:colId xmlns:a16="http://schemas.microsoft.com/office/drawing/2014/main" val="20003"/>
                    </a:ext>
                  </a:extLst>
                </a:gridCol>
                <a:gridCol w="1234422">
                  <a:extLst>
                    <a:ext uri="{9D8B030D-6E8A-4147-A177-3AD203B41FA5}">
                      <a16:colId xmlns:a16="http://schemas.microsoft.com/office/drawing/2014/main" val="20004"/>
                    </a:ext>
                  </a:extLst>
                </a:gridCol>
                <a:gridCol w="1223964">
                  <a:extLst>
                    <a:ext uri="{9D8B030D-6E8A-4147-A177-3AD203B41FA5}">
                      <a16:colId xmlns:a16="http://schemas.microsoft.com/office/drawing/2014/main" val="20005"/>
                    </a:ext>
                  </a:extLst>
                </a:gridCol>
                <a:gridCol w="1244881">
                  <a:extLst>
                    <a:ext uri="{9D8B030D-6E8A-4147-A177-3AD203B41FA5}">
                      <a16:colId xmlns:a16="http://schemas.microsoft.com/office/drawing/2014/main" val="20006"/>
                    </a:ext>
                  </a:extLst>
                </a:gridCol>
              </a:tblGrid>
              <a:tr h="370840">
                <a:tc>
                  <a:txBody>
                    <a:bodyPr/>
                    <a:lstStyle/>
                    <a:p>
                      <a:r>
                        <a:rPr lang="en-GB" b="0" dirty="0">
                          <a:solidFill>
                            <a:schemeClr val="tx1"/>
                          </a:solidFill>
                        </a:rPr>
                        <a:t>Fronted adverbials used to show the</a:t>
                      </a:r>
                      <a:r>
                        <a:rPr lang="en-GB" b="0" baseline="0" dirty="0">
                          <a:solidFill>
                            <a:schemeClr val="tx1"/>
                          </a:solidFill>
                        </a:rPr>
                        <a:t> passing of time</a:t>
                      </a:r>
                      <a:endParaRPr lang="en-GB" b="0" dirty="0">
                        <a:solidFill>
                          <a:schemeClr val="tx1"/>
                        </a:solidFill>
                      </a:endParaRPr>
                    </a:p>
                  </a:txBody>
                  <a:tcPr>
                    <a:solidFill>
                      <a:schemeClr val="accent1">
                        <a:lumMod val="40000"/>
                        <a:lumOff val="60000"/>
                      </a:schemeClr>
                    </a:solidFill>
                  </a:tcPr>
                </a:tc>
                <a:tc>
                  <a:txBody>
                    <a:bodyPr/>
                    <a:lstStyle/>
                    <a:p>
                      <a:r>
                        <a:rPr lang="en-GB" b="0" dirty="0">
                          <a:solidFill>
                            <a:schemeClr val="tx1"/>
                          </a:solidFill>
                        </a:rPr>
                        <a:t>Fronted adverbials used to add further inform-</a:t>
                      </a:r>
                      <a:r>
                        <a:rPr lang="en-GB" b="0" dirty="0" err="1">
                          <a:solidFill>
                            <a:schemeClr val="tx1"/>
                          </a:solidFill>
                        </a:rPr>
                        <a:t>ation</a:t>
                      </a:r>
                      <a:r>
                        <a:rPr lang="en-GB" b="0" dirty="0">
                          <a:solidFill>
                            <a:schemeClr val="tx1"/>
                          </a:solidFill>
                        </a:rPr>
                        <a:t> </a:t>
                      </a:r>
                    </a:p>
                  </a:txBody>
                  <a:tcPr>
                    <a:solidFill>
                      <a:schemeClr val="accent1">
                        <a:lumMod val="40000"/>
                        <a:lumOff val="60000"/>
                      </a:schemeClr>
                    </a:solidFill>
                  </a:tcPr>
                </a:tc>
                <a:tc>
                  <a:txBody>
                    <a:bodyPr/>
                    <a:lstStyle/>
                    <a:p>
                      <a:r>
                        <a:rPr lang="en-GB" b="0" dirty="0">
                          <a:solidFill>
                            <a:schemeClr val="tx1"/>
                          </a:solidFill>
                        </a:rPr>
                        <a:t>Fronted adverbials used to give an opposite view</a:t>
                      </a:r>
                    </a:p>
                  </a:txBody>
                  <a:tcPr>
                    <a:solidFill>
                      <a:schemeClr val="accent1">
                        <a:lumMod val="40000"/>
                        <a:lumOff val="60000"/>
                      </a:schemeClr>
                    </a:solidFill>
                  </a:tcPr>
                </a:tc>
                <a:tc>
                  <a:txBody>
                    <a:bodyPr/>
                    <a:lstStyle/>
                    <a:p>
                      <a:r>
                        <a:rPr lang="en-GB" b="0" dirty="0">
                          <a:solidFill>
                            <a:schemeClr val="tx1"/>
                          </a:solidFill>
                        </a:rPr>
                        <a:t>Fronted adverbials used to explain how something works</a:t>
                      </a:r>
                    </a:p>
                  </a:txBody>
                  <a:tcPr>
                    <a:solidFill>
                      <a:schemeClr val="accent1">
                        <a:lumMod val="40000"/>
                        <a:lumOff val="60000"/>
                      </a:schemeClr>
                    </a:solidFill>
                  </a:tcPr>
                </a:tc>
                <a:tc>
                  <a:txBody>
                    <a:bodyPr/>
                    <a:lstStyle/>
                    <a:p>
                      <a:r>
                        <a:rPr lang="en-GB" b="0" dirty="0">
                          <a:solidFill>
                            <a:schemeClr val="tx1"/>
                          </a:solidFill>
                        </a:rPr>
                        <a:t>Fronted adverbials used to persuade a point of view</a:t>
                      </a:r>
                    </a:p>
                  </a:txBody>
                  <a:tcPr>
                    <a:solidFill>
                      <a:schemeClr val="accent1">
                        <a:lumMod val="40000"/>
                        <a:lumOff val="60000"/>
                      </a:schemeClr>
                    </a:solidFill>
                  </a:tcPr>
                </a:tc>
                <a:tc>
                  <a:txBody>
                    <a:bodyPr/>
                    <a:lstStyle/>
                    <a:p>
                      <a:r>
                        <a:rPr lang="en-GB" b="0" dirty="0">
                          <a:solidFill>
                            <a:schemeClr val="tx1"/>
                          </a:solidFill>
                        </a:rPr>
                        <a:t>Fronted adverbials used to say why something happens </a:t>
                      </a:r>
                    </a:p>
                  </a:txBody>
                  <a:tcPr>
                    <a:solidFill>
                      <a:schemeClr val="accent1">
                        <a:lumMod val="40000"/>
                        <a:lumOff val="60000"/>
                      </a:schemeClr>
                    </a:solidFill>
                  </a:tcPr>
                </a:tc>
                <a:tc>
                  <a:txBody>
                    <a:bodyPr/>
                    <a:lstStyle/>
                    <a:p>
                      <a:r>
                        <a:rPr lang="en-GB" b="0" dirty="0">
                          <a:solidFill>
                            <a:schemeClr val="tx1"/>
                          </a:solidFill>
                        </a:rPr>
                        <a:t>Other general fronted adverbials</a:t>
                      </a:r>
                    </a:p>
                  </a:txBody>
                  <a:tcPr>
                    <a:solidFill>
                      <a:schemeClr val="accent1">
                        <a:lumMod val="40000"/>
                        <a:lumOff val="60000"/>
                      </a:schemeClr>
                    </a:solidFill>
                  </a:tcPr>
                </a:tc>
                <a:extLst>
                  <a:ext uri="{0D108BD9-81ED-4DB2-BD59-A6C34878D82A}">
                    <a16:rowId xmlns:a16="http://schemas.microsoft.com/office/drawing/2014/main" val="10000"/>
                  </a:ext>
                </a:extLst>
              </a:tr>
              <a:tr h="370840">
                <a:tc>
                  <a:txBody>
                    <a:bodyPr/>
                    <a:lstStyle/>
                    <a:p>
                      <a:r>
                        <a:rPr lang="en-GB" dirty="0"/>
                        <a:t>Firstly, </a:t>
                      </a:r>
                    </a:p>
                  </a:txBody>
                  <a:tcPr/>
                </a:tc>
                <a:tc>
                  <a:txBody>
                    <a:bodyPr/>
                    <a:lstStyle/>
                    <a:p>
                      <a:r>
                        <a:rPr lang="en-GB" sz="1400" dirty="0"/>
                        <a:t>Furthermore, </a:t>
                      </a:r>
                    </a:p>
                  </a:txBody>
                  <a:tcPr/>
                </a:tc>
                <a:tc>
                  <a:txBody>
                    <a:bodyPr/>
                    <a:lstStyle/>
                    <a:p>
                      <a:r>
                        <a:rPr lang="en-GB" sz="1400" dirty="0"/>
                        <a:t>Alternatively, </a:t>
                      </a:r>
                    </a:p>
                  </a:txBody>
                  <a:tcPr/>
                </a:tc>
                <a:tc>
                  <a:txBody>
                    <a:bodyPr/>
                    <a:lstStyle/>
                    <a:p>
                      <a:r>
                        <a:rPr lang="en-GB" dirty="0"/>
                        <a:t>For example,</a:t>
                      </a:r>
                    </a:p>
                  </a:txBody>
                  <a:tcPr/>
                </a:tc>
                <a:tc>
                  <a:txBody>
                    <a:bodyPr/>
                    <a:lstStyle/>
                    <a:p>
                      <a:r>
                        <a:rPr lang="en-GB" dirty="0"/>
                        <a:t>Obviously,</a:t>
                      </a:r>
                    </a:p>
                  </a:txBody>
                  <a:tcPr/>
                </a:tc>
                <a:tc>
                  <a:txBody>
                    <a:bodyPr/>
                    <a:lstStyle/>
                    <a:p>
                      <a:r>
                        <a:rPr lang="en-GB" dirty="0"/>
                        <a:t>Therefore,</a:t>
                      </a:r>
                    </a:p>
                  </a:txBody>
                  <a:tcPr/>
                </a:tc>
                <a:tc>
                  <a:txBody>
                    <a:bodyPr/>
                    <a:lstStyle/>
                    <a:p>
                      <a:r>
                        <a:rPr lang="en-GB" dirty="0"/>
                        <a:t>Usually,</a:t>
                      </a:r>
                    </a:p>
                  </a:txBody>
                  <a:tcPr/>
                </a:tc>
                <a:extLst>
                  <a:ext uri="{0D108BD9-81ED-4DB2-BD59-A6C34878D82A}">
                    <a16:rowId xmlns:a16="http://schemas.microsoft.com/office/drawing/2014/main" val="10001"/>
                  </a:ext>
                </a:extLst>
              </a:tr>
            </a:tbl>
          </a:graphicData>
        </a:graphic>
      </p:graphicFrame>
      <p:sp>
        <p:nvSpPr>
          <p:cNvPr id="6" name="TextBox 5">
            <a:extLst>
              <a:ext uri="{FF2B5EF4-FFF2-40B4-BE49-F238E27FC236}">
                <a16:creationId xmlns:a16="http://schemas.microsoft.com/office/drawing/2014/main" id="{8B1BEF98-E24F-4074-A765-B04B98D876B0}"/>
              </a:ext>
            </a:extLst>
          </p:cNvPr>
          <p:cNvSpPr txBox="1"/>
          <p:nvPr/>
        </p:nvSpPr>
        <p:spPr>
          <a:xfrm>
            <a:off x="1475880" y="323945"/>
            <a:ext cx="6120456" cy="584775"/>
          </a:xfrm>
          <a:prstGeom prst="rect">
            <a:avLst/>
          </a:prstGeom>
          <a:noFill/>
        </p:spPr>
        <p:txBody>
          <a:bodyPr wrap="square" rtlCol="0">
            <a:spAutoFit/>
          </a:bodyPr>
          <a:lstStyle/>
          <a:p>
            <a:pPr algn="ctr"/>
            <a:r>
              <a:rPr lang="en-GB" sz="3200" dirty="0"/>
              <a:t>In summary…</a:t>
            </a:r>
          </a:p>
        </p:txBody>
      </p:sp>
      <p:pic>
        <p:nvPicPr>
          <p:cNvPr id="7" name="Picture 6">
            <a:extLst>
              <a:ext uri="{FF2B5EF4-FFF2-40B4-BE49-F238E27FC236}">
                <a16:creationId xmlns:a16="http://schemas.microsoft.com/office/drawing/2014/main" id="{6567C7AF-B02D-421B-95BE-4DFB12F14B9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31C73EA1-B46B-41D3-9B66-8A7496D9B65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ounded Rectangle 3">
            <a:extLst>
              <a:ext uri="{FF2B5EF4-FFF2-40B4-BE49-F238E27FC236}">
                <a16:creationId xmlns:a16="http://schemas.microsoft.com/office/drawing/2014/main" id="{1ED3A676-2EE0-4618-A570-E32FE49F119D}"/>
              </a:ext>
            </a:extLst>
          </p:cNvPr>
          <p:cNvSpPr/>
          <p:nvPr/>
        </p:nvSpPr>
        <p:spPr>
          <a:xfrm>
            <a:off x="251525" y="5987988"/>
            <a:ext cx="8640955" cy="546068"/>
          </a:xfrm>
          <a:prstGeom prst="roundRect">
            <a:avLst>
              <a:gd name="adj" fmla="val 23749"/>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200" dirty="0">
                <a:solidFill>
                  <a:schemeClr val="tx1"/>
                </a:solidFill>
              </a:rPr>
              <a:t>Now look at the lists on the next two pages – can you add any more?</a:t>
            </a:r>
          </a:p>
        </p:txBody>
      </p:sp>
      <p:pic>
        <p:nvPicPr>
          <p:cNvPr id="10" name="Picture 2">
            <a:extLst>
              <a:ext uri="{FF2B5EF4-FFF2-40B4-BE49-F238E27FC236}">
                <a16:creationId xmlns:a16="http://schemas.microsoft.com/office/drawing/2014/main" id="{50D11AED-7AA6-4659-8E17-AF36109177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2050" y="137316"/>
            <a:ext cx="2051838" cy="1245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1520" y="692696"/>
            <a:ext cx="2520280" cy="5909310"/>
          </a:xfrm>
          <a:prstGeom prst="rect">
            <a:avLst/>
          </a:prstGeom>
          <a:noFill/>
        </p:spPr>
        <p:txBody>
          <a:bodyPr wrap="square" rtlCol="0">
            <a:spAutoFit/>
          </a:bodyPr>
          <a:lstStyle/>
          <a:p>
            <a:r>
              <a:rPr lang="en-GB" b="1" u="sng" dirty="0"/>
              <a:t>Causal</a:t>
            </a:r>
          </a:p>
          <a:p>
            <a:r>
              <a:rPr lang="en-GB" dirty="0"/>
              <a:t>Due to this,</a:t>
            </a:r>
          </a:p>
          <a:p>
            <a:r>
              <a:rPr lang="en-GB" dirty="0"/>
              <a:t>As a result, </a:t>
            </a:r>
          </a:p>
          <a:p>
            <a:r>
              <a:rPr lang="en-GB" dirty="0"/>
              <a:t>As a consequences,</a:t>
            </a:r>
          </a:p>
          <a:p>
            <a:r>
              <a:rPr lang="en-GB" dirty="0"/>
              <a:t>Therefore,</a:t>
            </a:r>
          </a:p>
          <a:p>
            <a:r>
              <a:rPr lang="en-GB" dirty="0"/>
              <a:t>Consequently,</a:t>
            </a:r>
          </a:p>
          <a:p>
            <a:r>
              <a:rPr lang="en-GB" dirty="0"/>
              <a:t>Hence,</a:t>
            </a:r>
          </a:p>
          <a:p>
            <a:r>
              <a:rPr lang="en-GB" b="1" u="sng" dirty="0"/>
              <a:t>Oppositional</a:t>
            </a:r>
          </a:p>
          <a:p>
            <a:r>
              <a:rPr lang="en-GB" dirty="0"/>
              <a:t>Alternatively</a:t>
            </a:r>
          </a:p>
          <a:p>
            <a:r>
              <a:rPr lang="en-GB" dirty="0"/>
              <a:t>However,</a:t>
            </a:r>
          </a:p>
          <a:p>
            <a:r>
              <a:rPr lang="en-GB" dirty="0"/>
              <a:t>On the other hand,</a:t>
            </a:r>
          </a:p>
          <a:p>
            <a:r>
              <a:rPr lang="en-GB" dirty="0"/>
              <a:t>Despite this,</a:t>
            </a:r>
          </a:p>
          <a:p>
            <a:r>
              <a:rPr lang="en-GB" b="1" u="sng" dirty="0"/>
              <a:t>Additional</a:t>
            </a:r>
          </a:p>
          <a:p>
            <a:r>
              <a:rPr lang="en-GB" dirty="0"/>
              <a:t>As well as this,</a:t>
            </a:r>
          </a:p>
          <a:p>
            <a:r>
              <a:rPr lang="en-GB" dirty="0"/>
              <a:t>Also,</a:t>
            </a:r>
          </a:p>
          <a:p>
            <a:r>
              <a:rPr lang="en-GB" dirty="0"/>
              <a:t>In addition,</a:t>
            </a:r>
          </a:p>
          <a:p>
            <a:r>
              <a:rPr lang="en-GB" dirty="0"/>
              <a:t>What is more,</a:t>
            </a:r>
          </a:p>
          <a:p>
            <a:r>
              <a:rPr lang="en-GB" dirty="0"/>
              <a:t>Furthermore,</a:t>
            </a:r>
          </a:p>
          <a:p>
            <a:r>
              <a:rPr lang="en-GB" dirty="0"/>
              <a:t>Another important reason/point/argument,</a:t>
            </a:r>
          </a:p>
          <a:p>
            <a:r>
              <a:rPr lang="en-GB" dirty="0"/>
              <a:t>Moreover,  </a:t>
            </a:r>
          </a:p>
        </p:txBody>
      </p:sp>
      <p:sp>
        <p:nvSpPr>
          <p:cNvPr id="6" name="TextBox 5"/>
          <p:cNvSpPr txBox="1"/>
          <p:nvPr/>
        </p:nvSpPr>
        <p:spPr>
          <a:xfrm>
            <a:off x="2195736" y="620688"/>
            <a:ext cx="2304256" cy="5632311"/>
          </a:xfrm>
          <a:prstGeom prst="rect">
            <a:avLst/>
          </a:prstGeom>
          <a:noFill/>
        </p:spPr>
        <p:txBody>
          <a:bodyPr wrap="square" rtlCol="0">
            <a:spAutoFit/>
          </a:bodyPr>
          <a:lstStyle/>
          <a:p>
            <a:r>
              <a:rPr lang="en-GB" b="1" u="sng" dirty="0"/>
              <a:t>Sequentia</a:t>
            </a:r>
            <a:r>
              <a:rPr lang="en-GB" u="sng" dirty="0"/>
              <a:t>l</a:t>
            </a:r>
          </a:p>
          <a:p>
            <a:r>
              <a:rPr lang="en-GB" dirty="0"/>
              <a:t>Firstly,</a:t>
            </a:r>
          </a:p>
          <a:p>
            <a:r>
              <a:rPr lang="en-GB" dirty="0"/>
              <a:t>Secondly, </a:t>
            </a:r>
          </a:p>
          <a:p>
            <a:r>
              <a:rPr lang="en-GB" dirty="0"/>
              <a:t>Finally, </a:t>
            </a:r>
          </a:p>
          <a:p>
            <a:r>
              <a:rPr lang="en-GB" dirty="0"/>
              <a:t>First of all,</a:t>
            </a:r>
          </a:p>
          <a:p>
            <a:r>
              <a:rPr lang="en-GB" dirty="0"/>
              <a:t>Next,</a:t>
            </a:r>
          </a:p>
          <a:p>
            <a:r>
              <a:rPr lang="en-GB" dirty="0"/>
              <a:t>Eventually,</a:t>
            </a:r>
          </a:p>
          <a:p>
            <a:r>
              <a:rPr lang="en-GB" dirty="0"/>
              <a:t>After that,</a:t>
            </a:r>
          </a:p>
          <a:p>
            <a:r>
              <a:rPr lang="en-GB" dirty="0"/>
              <a:t>To begin with,</a:t>
            </a:r>
          </a:p>
          <a:p>
            <a:r>
              <a:rPr lang="en-GB" dirty="0"/>
              <a:t>At the end,</a:t>
            </a:r>
          </a:p>
          <a:p>
            <a:r>
              <a:rPr lang="en-GB" dirty="0"/>
              <a:t>Then,</a:t>
            </a:r>
          </a:p>
          <a:p>
            <a:r>
              <a:rPr lang="en-GB" dirty="0"/>
              <a:t>At last,</a:t>
            </a:r>
          </a:p>
          <a:p>
            <a:r>
              <a:rPr lang="en-GB" dirty="0"/>
              <a:t>To start with,</a:t>
            </a:r>
          </a:p>
          <a:p>
            <a:r>
              <a:rPr lang="en-GB" dirty="0"/>
              <a:t>A short while later, </a:t>
            </a:r>
          </a:p>
          <a:p>
            <a:r>
              <a:rPr lang="en-GB" dirty="0"/>
              <a:t>Later that day,</a:t>
            </a:r>
          </a:p>
          <a:p>
            <a:r>
              <a:rPr lang="en-GB" dirty="0"/>
              <a:t>Much later,</a:t>
            </a:r>
          </a:p>
          <a:p>
            <a:r>
              <a:rPr lang="en-GB" dirty="0"/>
              <a:t>Moments later,</a:t>
            </a:r>
          </a:p>
          <a:p>
            <a:r>
              <a:rPr lang="en-GB" dirty="0"/>
              <a:t>The very next minute,</a:t>
            </a:r>
          </a:p>
          <a:p>
            <a:r>
              <a:rPr lang="en-GB" dirty="0"/>
              <a:t>Hours later </a:t>
            </a:r>
          </a:p>
          <a:p>
            <a:endParaRPr lang="en-GB" dirty="0"/>
          </a:p>
        </p:txBody>
      </p:sp>
      <p:sp>
        <p:nvSpPr>
          <p:cNvPr id="7" name="TextBox 6"/>
          <p:cNvSpPr txBox="1"/>
          <p:nvPr/>
        </p:nvSpPr>
        <p:spPr>
          <a:xfrm>
            <a:off x="4355976" y="620688"/>
            <a:ext cx="2215799" cy="6740307"/>
          </a:xfrm>
          <a:prstGeom prst="rect">
            <a:avLst/>
          </a:prstGeom>
          <a:noFill/>
        </p:spPr>
        <p:txBody>
          <a:bodyPr wrap="none" rtlCol="0">
            <a:spAutoFit/>
          </a:bodyPr>
          <a:lstStyle/>
          <a:p>
            <a:r>
              <a:rPr lang="en-GB" b="1" u="sng" dirty="0"/>
              <a:t>General</a:t>
            </a:r>
          </a:p>
          <a:p>
            <a:r>
              <a:rPr lang="en-GB" dirty="0"/>
              <a:t>Usually,</a:t>
            </a:r>
          </a:p>
          <a:p>
            <a:r>
              <a:rPr lang="en-GB" dirty="0"/>
              <a:t>Generally,</a:t>
            </a:r>
          </a:p>
          <a:p>
            <a:r>
              <a:rPr lang="en-GB" dirty="0"/>
              <a:t>Arguably,</a:t>
            </a:r>
          </a:p>
          <a:p>
            <a:r>
              <a:rPr lang="en-GB" dirty="0"/>
              <a:t>On the whole,</a:t>
            </a:r>
          </a:p>
          <a:p>
            <a:r>
              <a:rPr lang="en-GB" dirty="0"/>
              <a:t>Probably,</a:t>
            </a:r>
          </a:p>
          <a:p>
            <a:r>
              <a:rPr lang="en-GB" dirty="0"/>
              <a:t>Mostly,</a:t>
            </a:r>
          </a:p>
          <a:p>
            <a:r>
              <a:rPr lang="en-GB" b="1" u="sng" dirty="0"/>
              <a:t>Persuasive</a:t>
            </a:r>
          </a:p>
          <a:p>
            <a:r>
              <a:rPr lang="en-GB" dirty="0"/>
              <a:t>Undoubtedly,</a:t>
            </a:r>
          </a:p>
          <a:p>
            <a:r>
              <a:rPr lang="en-GB" dirty="0"/>
              <a:t>Without question,</a:t>
            </a:r>
          </a:p>
          <a:p>
            <a:r>
              <a:rPr lang="en-GB" dirty="0"/>
              <a:t>Everyone agrees that,</a:t>
            </a:r>
          </a:p>
          <a:p>
            <a:r>
              <a:rPr lang="en-GB" dirty="0"/>
              <a:t>Therefore,</a:t>
            </a:r>
          </a:p>
          <a:p>
            <a:r>
              <a:rPr lang="en-GB" dirty="0"/>
              <a:t>Moreover,</a:t>
            </a:r>
          </a:p>
          <a:p>
            <a:r>
              <a:rPr lang="en-GB" dirty="0"/>
              <a:t>Not only that,</a:t>
            </a:r>
          </a:p>
          <a:p>
            <a:r>
              <a:rPr lang="en-GB" dirty="0"/>
              <a:t>Obviously,</a:t>
            </a:r>
          </a:p>
          <a:p>
            <a:r>
              <a:rPr lang="en-GB" dirty="0"/>
              <a:t>Personally,</a:t>
            </a:r>
          </a:p>
          <a:p>
            <a:r>
              <a:rPr lang="en-GB" dirty="0"/>
              <a:t>Fortunately,</a:t>
            </a:r>
          </a:p>
          <a:p>
            <a:r>
              <a:rPr lang="en-GB" dirty="0"/>
              <a:t>Unfortunately,</a:t>
            </a:r>
          </a:p>
          <a:p>
            <a:r>
              <a:rPr lang="en-GB" dirty="0"/>
              <a:t>Clearly,</a:t>
            </a:r>
          </a:p>
          <a:p>
            <a:r>
              <a:rPr lang="en-GB" dirty="0"/>
              <a:t>Surely,</a:t>
            </a:r>
          </a:p>
          <a:p>
            <a:r>
              <a:rPr lang="en-GB" dirty="0"/>
              <a:t>Generally,</a:t>
            </a:r>
          </a:p>
          <a:p>
            <a:r>
              <a:rPr lang="en-GB" dirty="0"/>
              <a:t>Arguably,</a:t>
            </a:r>
          </a:p>
          <a:p>
            <a:endParaRPr lang="en-GB" b="1" u="sng" dirty="0"/>
          </a:p>
          <a:p>
            <a:endParaRPr lang="en-GB" dirty="0"/>
          </a:p>
        </p:txBody>
      </p:sp>
      <p:sp>
        <p:nvSpPr>
          <p:cNvPr id="9" name="TextBox 8"/>
          <p:cNvSpPr txBox="1"/>
          <p:nvPr/>
        </p:nvSpPr>
        <p:spPr>
          <a:xfrm>
            <a:off x="6516216" y="620688"/>
            <a:ext cx="2696059" cy="7294305"/>
          </a:xfrm>
          <a:prstGeom prst="rect">
            <a:avLst/>
          </a:prstGeom>
          <a:noFill/>
        </p:spPr>
        <p:txBody>
          <a:bodyPr wrap="none" rtlCol="0">
            <a:spAutoFit/>
          </a:bodyPr>
          <a:lstStyle/>
          <a:p>
            <a:r>
              <a:rPr lang="en-GB" b="1" u="sng" dirty="0"/>
              <a:t>Time</a:t>
            </a:r>
          </a:p>
          <a:p>
            <a:r>
              <a:rPr lang="en-GB" dirty="0"/>
              <a:t>After,</a:t>
            </a:r>
          </a:p>
          <a:p>
            <a:r>
              <a:rPr lang="en-GB" dirty="0"/>
              <a:t>Afterwards,</a:t>
            </a:r>
          </a:p>
          <a:p>
            <a:r>
              <a:rPr lang="en-GB" dirty="0"/>
              <a:t>At the same time,</a:t>
            </a:r>
          </a:p>
          <a:p>
            <a:r>
              <a:rPr lang="en-GB" dirty="0"/>
              <a:t>Meanwhile,</a:t>
            </a:r>
          </a:p>
          <a:p>
            <a:r>
              <a:rPr lang="en-GB" dirty="0"/>
              <a:t>In the meantime,</a:t>
            </a:r>
          </a:p>
          <a:p>
            <a:r>
              <a:rPr lang="en-GB" dirty="0"/>
              <a:t>While that was happening,</a:t>
            </a:r>
          </a:p>
          <a:p>
            <a:r>
              <a:rPr lang="en-GB" dirty="0"/>
              <a:t>During that day,</a:t>
            </a:r>
          </a:p>
          <a:p>
            <a:r>
              <a:rPr lang="en-GB" dirty="0"/>
              <a:t>Almost immediately,</a:t>
            </a:r>
          </a:p>
          <a:p>
            <a:r>
              <a:rPr lang="en-GB" dirty="0"/>
              <a:t>Almost instantly,</a:t>
            </a:r>
          </a:p>
          <a:p>
            <a:r>
              <a:rPr lang="en-GB" dirty="0"/>
              <a:t>Between one heartbeat</a:t>
            </a:r>
          </a:p>
          <a:p>
            <a:r>
              <a:rPr lang="en-GB" dirty="0"/>
              <a:t> and another,</a:t>
            </a:r>
          </a:p>
          <a:p>
            <a:r>
              <a:rPr lang="en-GB" dirty="0"/>
              <a:t>In the blink of an eye,</a:t>
            </a:r>
          </a:p>
          <a:p>
            <a:r>
              <a:rPr lang="en-GB" dirty="0"/>
              <a:t>Instantly,</a:t>
            </a:r>
          </a:p>
          <a:p>
            <a:r>
              <a:rPr lang="en-GB" b="1" u="sng" dirty="0" err="1"/>
              <a:t>Explanational</a:t>
            </a:r>
            <a:endParaRPr lang="en-GB" b="1" u="sng" dirty="0"/>
          </a:p>
          <a:p>
            <a:r>
              <a:rPr lang="en-GB" dirty="0"/>
              <a:t>For instance,</a:t>
            </a:r>
          </a:p>
          <a:p>
            <a:r>
              <a:rPr lang="en-GB" dirty="0"/>
              <a:t>For example,</a:t>
            </a:r>
          </a:p>
          <a:p>
            <a:r>
              <a:rPr lang="en-GB" dirty="0"/>
              <a:t>In fact,</a:t>
            </a:r>
          </a:p>
          <a:p>
            <a:r>
              <a:rPr lang="en-GB" dirty="0"/>
              <a:t>Obviously,</a:t>
            </a:r>
          </a:p>
          <a:p>
            <a:r>
              <a:rPr lang="en-GB" dirty="0"/>
              <a:t>In other words,</a:t>
            </a:r>
          </a:p>
          <a:p>
            <a:r>
              <a:rPr lang="en-GB" dirty="0"/>
              <a:t>Clearly,</a:t>
            </a:r>
          </a:p>
          <a:p>
            <a:r>
              <a:rPr lang="en-GB" dirty="0"/>
              <a:t>The reason is that,</a:t>
            </a:r>
          </a:p>
          <a:p>
            <a:endParaRPr lang="en-GB" dirty="0"/>
          </a:p>
          <a:p>
            <a:endParaRPr lang="en-GB" dirty="0"/>
          </a:p>
          <a:p>
            <a:endParaRPr lang="en-GB" dirty="0"/>
          </a:p>
        </p:txBody>
      </p:sp>
      <p:sp>
        <p:nvSpPr>
          <p:cNvPr id="8" name="TextBox 7">
            <a:extLst>
              <a:ext uri="{FF2B5EF4-FFF2-40B4-BE49-F238E27FC236}">
                <a16:creationId xmlns:a16="http://schemas.microsoft.com/office/drawing/2014/main" id="{7EC93939-824C-4706-80ED-CDEE7082C308}"/>
              </a:ext>
            </a:extLst>
          </p:cNvPr>
          <p:cNvSpPr txBox="1"/>
          <p:nvPr/>
        </p:nvSpPr>
        <p:spPr>
          <a:xfrm>
            <a:off x="1187624" y="44624"/>
            <a:ext cx="6254033" cy="523220"/>
          </a:xfrm>
          <a:prstGeom prst="rect">
            <a:avLst/>
          </a:prstGeom>
          <a:noFill/>
        </p:spPr>
        <p:txBody>
          <a:bodyPr wrap="square" rtlCol="0">
            <a:spAutoFit/>
          </a:bodyPr>
          <a:lstStyle/>
          <a:p>
            <a:pPr algn="ctr"/>
            <a:r>
              <a:rPr lang="en-GB" sz="2800" b="1" dirty="0"/>
              <a:t>Fronted adverbials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67544" y="908720"/>
            <a:ext cx="1690078" cy="2862322"/>
          </a:xfrm>
          <a:prstGeom prst="rect">
            <a:avLst/>
          </a:prstGeom>
          <a:noFill/>
        </p:spPr>
        <p:txBody>
          <a:bodyPr wrap="none" rtlCol="0">
            <a:spAutoFit/>
          </a:bodyPr>
          <a:lstStyle/>
          <a:p>
            <a:r>
              <a:rPr lang="en-GB" sz="2000" b="1" u="sng" dirty="0"/>
              <a:t>Recount</a:t>
            </a:r>
          </a:p>
          <a:p>
            <a:r>
              <a:rPr lang="en-GB" sz="2000" dirty="0"/>
              <a:t>First of all,</a:t>
            </a:r>
          </a:p>
          <a:p>
            <a:r>
              <a:rPr lang="en-GB" sz="2000" dirty="0"/>
              <a:t>Next,</a:t>
            </a:r>
          </a:p>
          <a:p>
            <a:r>
              <a:rPr lang="en-GB" sz="2000" dirty="0"/>
              <a:t>After that,</a:t>
            </a:r>
          </a:p>
          <a:p>
            <a:r>
              <a:rPr lang="en-GB" sz="2000" dirty="0"/>
              <a:t>Unfortunately,</a:t>
            </a:r>
          </a:p>
          <a:p>
            <a:r>
              <a:rPr lang="en-GB" sz="2000" dirty="0"/>
              <a:t>Luckily,</a:t>
            </a:r>
          </a:p>
          <a:p>
            <a:r>
              <a:rPr lang="en-GB" sz="2000" dirty="0"/>
              <a:t>Eventually,</a:t>
            </a:r>
          </a:p>
          <a:p>
            <a:r>
              <a:rPr lang="en-GB" sz="2000" dirty="0"/>
              <a:t>At the end,</a:t>
            </a:r>
          </a:p>
          <a:p>
            <a:endParaRPr lang="en-GB" sz="2000" dirty="0"/>
          </a:p>
        </p:txBody>
      </p:sp>
      <p:sp>
        <p:nvSpPr>
          <p:cNvPr id="6" name="TextBox 5"/>
          <p:cNvSpPr txBox="1"/>
          <p:nvPr/>
        </p:nvSpPr>
        <p:spPr>
          <a:xfrm>
            <a:off x="3203848" y="908720"/>
            <a:ext cx="2917402" cy="2554545"/>
          </a:xfrm>
          <a:prstGeom prst="rect">
            <a:avLst/>
          </a:prstGeom>
          <a:noFill/>
        </p:spPr>
        <p:txBody>
          <a:bodyPr wrap="none" rtlCol="0">
            <a:spAutoFit/>
          </a:bodyPr>
          <a:lstStyle/>
          <a:p>
            <a:r>
              <a:rPr lang="en-GB" sz="2000" b="1" u="sng" dirty="0"/>
              <a:t>Non-chronological Report</a:t>
            </a:r>
          </a:p>
          <a:p>
            <a:r>
              <a:rPr lang="en-GB" sz="2000" dirty="0"/>
              <a:t>Firstly,</a:t>
            </a:r>
          </a:p>
          <a:p>
            <a:r>
              <a:rPr lang="en-GB" sz="2000" dirty="0"/>
              <a:t>Secondly,</a:t>
            </a:r>
          </a:p>
          <a:p>
            <a:r>
              <a:rPr lang="en-GB" sz="2000" dirty="0"/>
              <a:t>Furthermore,</a:t>
            </a:r>
          </a:p>
          <a:p>
            <a:r>
              <a:rPr lang="en-GB" sz="2000" dirty="0"/>
              <a:t>For example,</a:t>
            </a:r>
          </a:p>
          <a:p>
            <a:r>
              <a:rPr lang="en-GB" sz="2000" dirty="0"/>
              <a:t>As a result,</a:t>
            </a:r>
          </a:p>
          <a:p>
            <a:r>
              <a:rPr lang="en-GB" sz="2000" dirty="0"/>
              <a:t>Interestingly,</a:t>
            </a:r>
          </a:p>
          <a:p>
            <a:r>
              <a:rPr lang="en-GB" sz="2000" dirty="0"/>
              <a:t>On the whole,</a:t>
            </a:r>
          </a:p>
        </p:txBody>
      </p:sp>
      <p:sp>
        <p:nvSpPr>
          <p:cNvPr id="7" name="TextBox 6"/>
          <p:cNvSpPr txBox="1"/>
          <p:nvPr/>
        </p:nvSpPr>
        <p:spPr>
          <a:xfrm>
            <a:off x="6948264" y="908720"/>
            <a:ext cx="1656415" cy="2862322"/>
          </a:xfrm>
          <a:prstGeom prst="rect">
            <a:avLst/>
          </a:prstGeom>
          <a:noFill/>
        </p:spPr>
        <p:txBody>
          <a:bodyPr wrap="none" rtlCol="0">
            <a:spAutoFit/>
          </a:bodyPr>
          <a:lstStyle/>
          <a:p>
            <a:r>
              <a:rPr lang="en-GB" sz="2000" b="1" u="sng" dirty="0"/>
              <a:t>Persuasion</a:t>
            </a:r>
          </a:p>
          <a:p>
            <a:r>
              <a:rPr lang="en-GB" sz="2000" dirty="0"/>
              <a:t>Undoubtedly,</a:t>
            </a:r>
          </a:p>
          <a:p>
            <a:r>
              <a:rPr lang="en-GB" sz="2000" dirty="0"/>
              <a:t>Furthermore,</a:t>
            </a:r>
          </a:p>
          <a:p>
            <a:r>
              <a:rPr lang="en-GB" sz="2000" dirty="0"/>
              <a:t>As a result,</a:t>
            </a:r>
          </a:p>
          <a:p>
            <a:r>
              <a:rPr lang="en-GB" sz="2000" dirty="0"/>
              <a:t>Amazingly,</a:t>
            </a:r>
          </a:p>
          <a:p>
            <a:r>
              <a:rPr lang="en-GB" sz="2000" dirty="0"/>
              <a:t>Surely,</a:t>
            </a:r>
          </a:p>
          <a:p>
            <a:r>
              <a:rPr lang="en-GB" sz="2000" dirty="0"/>
              <a:t>Clearly,</a:t>
            </a:r>
          </a:p>
          <a:p>
            <a:r>
              <a:rPr lang="en-GB" sz="2000" dirty="0"/>
              <a:t>Consequently,</a:t>
            </a:r>
          </a:p>
          <a:p>
            <a:endParaRPr lang="en-GB" sz="2000" dirty="0"/>
          </a:p>
        </p:txBody>
      </p:sp>
      <p:sp>
        <p:nvSpPr>
          <p:cNvPr id="8" name="TextBox 7"/>
          <p:cNvSpPr txBox="1"/>
          <p:nvPr/>
        </p:nvSpPr>
        <p:spPr>
          <a:xfrm>
            <a:off x="395536" y="3789040"/>
            <a:ext cx="1527149" cy="2862322"/>
          </a:xfrm>
          <a:prstGeom prst="rect">
            <a:avLst/>
          </a:prstGeom>
          <a:noFill/>
        </p:spPr>
        <p:txBody>
          <a:bodyPr wrap="none" rtlCol="0">
            <a:spAutoFit/>
          </a:bodyPr>
          <a:lstStyle/>
          <a:p>
            <a:r>
              <a:rPr lang="en-GB" sz="2000" b="1" u="sng" dirty="0"/>
              <a:t>Instructions</a:t>
            </a:r>
          </a:p>
          <a:p>
            <a:r>
              <a:rPr lang="en-GB" sz="2000" dirty="0"/>
              <a:t>Firstly,</a:t>
            </a:r>
          </a:p>
          <a:p>
            <a:r>
              <a:rPr lang="en-GB" sz="2000" dirty="0"/>
              <a:t>Secondly,</a:t>
            </a:r>
          </a:p>
          <a:p>
            <a:r>
              <a:rPr lang="en-GB" sz="2000" dirty="0"/>
              <a:t>Next,</a:t>
            </a:r>
          </a:p>
          <a:p>
            <a:r>
              <a:rPr lang="en-GB" sz="2000" dirty="0"/>
              <a:t>After that,</a:t>
            </a:r>
          </a:p>
          <a:p>
            <a:r>
              <a:rPr lang="en-GB" sz="2000" dirty="0"/>
              <a:t>For example,</a:t>
            </a:r>
          </a:p>
          <a:p>
            <a:r>
              <a:rPr lang="en-GB" sz="2000" dirty="0"/>
              <a:t>Finally,</a:t>
            </a:r>
          </a:p>
          <a:p>
            <a:r>
              <a:rPr lang="en-GB" sz="2000" dirty="0"/>
              <a:t>As a result,</a:t>
            </a:r>
          </a:p>
          <a:p>
            <a:endParaRPr lang="en-GB" sz="2000" dirty="0"/>
          </a:p>
        </p:txBody>
      </p:sp>
      <p:sp>
        <p:nvSpPr>
          <p:cNvPr id="9" name="TextBox 8"/>
          <p:cNvSpPr txBox="1"/>
          <p:nvPr/>
        </p:nvSpPr>
        <p:spPr>
          <a:xfrm>
            <a:off x="3203848" y="3789040"/>
            <a:ext cx="2177199" cy="2862322"/>
          </a:xfrm>
          <a:prstGeom prst="rect">
            <a:avLst/>
          </a:prstGeom>
          <a:noFill/>
        </p:spPr>
        <p:txBody>
          <a:bodyPr wrap="none" rtlCol="0">
            <a:spAutoFit/>
          </a:bodyPr>
          <a:lstStyle/>
          <a:p>
            <a:r>
              <a:rPr lang="en-GB" sz="2000" b="1" u="sng" dirty="0"/>
              <a:t>Discussion</a:t>
            </a:r>
          </a:p>
          <a:p>
            <a:r>
              <a:rPr lang="en-GB" sz="2000" dirty="0"/>
              <a:t>Firstly,</a:t>
            </a:r>
          </a:p>
          <a:p>
            <a:r>
              <a:rPr lang="en-GB" sz="2000" dirty="0"/>
              <a:t>Secondly,</a:t>
            </a:r>
          </a:p>
          <a:p>
            <a:r>
              <a:rPr lang="en-GB" sz="2000" dirty="0"/>
              <a:t>However,</a:t>
            </a:r>
          </a:p>
          <a:p>
            <a:r>
              <a:rPr lang="en-GB" sz="2000" dirty="0"/>
              <a:t>Furthermore,</a:t>
            </a:r>
          </a:p>
          <a:p>
            <a:r>
              <a:rPr lang="en-GB" sz="2000" dirty="0"/>
              <a:t>On the other hand,</a:t>
            </a:r>
          </a:p>
          <a:p>
            <a:r>
              <a:rPr lang="en-GB" sz="2000" dirty="0"/>
              <a:t>For example,</a:t>
            </a:r>
          </a:p>
          <a:p>
            <a:r>
              <a:rPr lang="en-GB" sz="2000" dirty="0"/>
              <a:t>To conclude,</a:t>
            </a:r>
          </a:p>
          <a:p>
            <a:endParaRPr lang="en-GB" sz="2000" dirty="0"/>
          </a:p>
        </p:txBody>
      </p:sp>
      <p:sp>
        <p:nvSpPr>
          <p:cNvPr id="10" name="TextBox 9"/>
          <p:cNvSpPr txBox="1"/>
          <p:nvPr/>
        </p:nvSpPr>
        <p:spPr>
          <a:xfrm>
            <a:off x="6948264" y="3789040"/>
            <a:ext cx="1527149" cy="2554545"/>
          </a:xfrm>
          <a:prstGeom prst="rect">
            <a:avLst/>
          </a:prstGeom>
          <a:noFill/>
        </p:spPr>
        <p:txBody>
          <a:bodyPr wrap="none" rtlCol="0">
            <a:spAutoFit/>
          </a:bodyPr>
          <a:lstStyle/>
          <a:p>
            <a:r>
              <a:rPr lang="en-GB" sz="2000" b="1" u="sng" dirty="0"/>
              <a:t>Explanation</a:t>
            </a:r>
          </a:p>
          <a:p>
            <a:r>
              <a:rPr lang="en-GB" sz="2000" dirty="0"/>
              <a:t>First of all,</a:t>
            </a:r>
          </a:p>
          <a:p>
            <a:r>
              <a:rPr lang="en-GB" sz="2000" dirty="0"/>
              <a:t>Next,</a:t>
            </a:r>
          </a:p>
          <a:p>
            <a:r>
              <a:rPr lang="en-GB" sz="2000" dirty="0"/>
              <a:t>As a result,</a:t>
            </a:r>
          </a:p>
          <a:p>
            <a:r>
              <a:rPr lang="en-GB" sz="2000" dirty="0"/>
              <a:t>This means,</a:t>
            </a:r>
          </a:p>
          <a:p>
            <a:r>
              <a:rPr lang="en-GB" sz="2000" dirty="0"/>
              <a:t>Fortunately,</a:t>
            </a:r>
          </a:p>
          <a:p>
            <a:r>
              <a:rPr lang="en-GB" sz="2000" dirty="0"/>
              <a:t>Generally,</a:t>
            </a:r>
          </a:p>
          <a:p>
            <a:r>
              <a:rPr lang="en-GB" sz="2000" dirty="0"/>
              <a:t>For example,</a:t>
            </a:r>
          </a:p>
        </p:txBody>
      </p:sp>
      <p:sp>
        <p:nvSpPr>
          <p:cNvPr id="14" name="TextBox 13">
            <a:extLst>
              <a:ext uri="{FF2B5EF4-FFF2-40B4-BE49-F238E27FC236}">
                <a16:creationId xmlns:a16="http://schemas.microsoft.com/office/drawing/2014/main" id="{306CC6C0-1324-4D0C-9FC1-FD0B5B396A26}"/>
              </a:ext>
            </a:extLst>
          </p:cNvPr>
          <p:cNvSpPr txBox="1"/>
          <p:nvPr/>
        </p:nvSpPr>
        <p:spPr>
          <a:xfrm>
            <a:off x="1187624" y="44624"/>
            <a:ext cx="6254033" cy="523220"/>
          </a:xfrm>
          <a:prstGeom prst="rect">
            <a:avLst/>
          </a:prstGeom>
          <a:noFill/>
        </p:spPr>
        <p:txBody>
          <a:bodyPr wrap="square" rtlCol="0">
            <a:spAutoFit/>
          </a:bodyPr>
          <a:lstStyle/>
          <a:p>
            <a:pPr algn="ctr"/>
            <a:r>
              <a:rPr lang="en-GB" sz="2800" b="1" dirty="0"/>
              <a:t>Fronted adverbials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770076" y="1844823"/>
            <a:ext cx="7632848" cy="2190147"/>
          </a:xfrm>
          <a:prstGeom prst="roundRect">
            <a:avLst>
              <a:gd name="adj" fmla="val 6310"/>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dirty="0">
              <a:solidFill>
                <a:schemeClr val="tx1"/>
              </a:solidFill>
            </a:endParaRPr>
          </a:p>
          <a:p>
            <a:pPr algn="ctr"/>
            <a:r>
              <a:rPr lang="en-GB" sz="2400" dirty="0">
                <a:solidFill>
                  <a:schemeClr val="tx1"/>
                </a:solidFill>
              </a:rPr>
              <a:t> Further activities and resources for use when teaching </a:t>
            </a:r>
            <a:r>
              <a:rPr lang="en-GB" sz="2400" i="1" dirty="0">
                <a:solidFill>
                  <a:schemeClr val="tx1"/>
                </a:solidFill>
              </a:rPr>
              <a:t>Fronted adverbial sentences </a:t>
            </a:r>
            <a:r>
              <a:rPr lang="en-GB" sz="2400" dirty="0">
                <a:solidFill>
                  <a:schemeClr val="tx1"/>
                </a:solidFill>
              </a:rPr>
              <a:t>can be found in the following </a:t>
            </a:r>
            <a:r>
              <a:rPr lang="en-GB" sz="2400" dirty="0" err="1">
                <a:solidFill>
                  <a:schemeClr val="tx1"/>
                </a:solidFill>
              </a:rPr>
              <a:t>PiXL</a:t>
            </a:r>
            <a:r>
              <a:rPr lang="en-GB" sz="2400" dirty="0">
                <a:solidFill>
                  <a:schemeClr val="tx1"/>
                </a:solidFill>
              </a:rPr>
              <a:t> therapy files:-</a:t>
            </a:r>
          </a:p>
          <a:p>
            <a:pPr algn="ctr"/>
            <a:endParaRPr lang="en-GB" sz="2400" dirty="0">
              <a:solidFill>
                <a:schemeClr val="tx1"/>
              </a:solidFill>
            </a:endParaRPr>
          </a:p>
          <a:p>
            <a:pPr algn="ctr"/>
            <a:r>
              <a:rPr lang="en-GB" sz="2400" dirty="0">
                <a:solidFill>
                  <a:schemeClr val="tx1"/>
                </a:solidFill>
              </a:rPr>
              <a:t>W2d.  Activities and resources – WORD Document</a:t>
            </a:r>
          </a:p>
          <a:p>
            <a:pPr algn="ctr"/>
            <a:endParaRPr lang="en-GB" sz="2400" dirty="0">
              <a:solidFill>
                <a:schemeClr val="tx1"/>
              </a:solidFill>
            </a:endParaRPr>
          </a:p>
        </p:txBody>
      </p:sp>
      <p:sp>
        <p:nvSpPr>
          <p:cNvPr id="5" name="5-Point Star 4"/>
          <p:cNvSpPr/>
          <p:nvPr/>
        </p:nvSpPr>
        <p:spPr>
          <a:xfrm>
            <a:off x="518048" y="1655463"/>
            <a:ext cx="504056" cy="432048"/>
          </a:xfrm>
          <a:prstGeom prst="star5">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dirty="0">
              <a:solidFill>
                <a:schemeClr val="tx1"/>
              </a:solidFill>
            </a:endParaRPr>
          </a:p>
        </p:txBody>
      </p:sp>
      <p:pic>
        <p:nvPicPr>
          <p:cNvPr id="7" name="Picture 6">
            <a:extLst>
              <a:ext uri="{FF2B5EF4-FFF2-40B4-BE49-F238E27FC236}">
                <a16:creationId xmlns:a16="http://schemas.microsoft.com/office/drawing/2014/main" id="{4DC55F9B-971A-4C75-929A-810A54F040C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C5E2388A-F42F-4351-942D-4ABF87C4F4F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A3FFC28F-B124-45F5-AE58-E3F44D3A8150}"/>
              </a:ext>
            </a:extLst>
          </p:cNvPr>
          <p:cNvSpPr/>
          <p:nvPr/>
        </p:nvSpPr>
        <p:spPr>
          <a:xfrm>
            <a:off x="786627" y="1113020"/>
            <a:ext cx="7992888" cy="792088"/>
          </a:xfrm>
          <a:prstGeom prst="roundRect">
            <a:avLst>
              <a:gd name="adj" fmla="val 16667"/>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rPr>
              <a:t>Using </a:t>
            </a:r>
            <a:r>
              <a:rPr lang="en-GB" sz="2400" b="1" dirty="0">
                <a:solidFill>
                  <a:srgbClr val="FF0000"/>
                </a:solidFill>
              </a:rPr>
              <a:t>fronted adverbials </a:t>
            </a:r>
            <a:r>
              <a:rPr lang="en-GB" sz="2400" dirty="0">
                <a:solidFill>
                  <a:schemeClr val="tx1"/>
                </a:solidFill>
              </a:rPr>
              <a:t>can help us to </a:t>
            </a:r>
            <a:r>
              <a:rPr lang="en-GB" sz="2400" b="1" dirty="0">
                <a:solidFill>
                  <a:srgbClr val="FF0000"/>
                </a:solidFill>
              </a:rPr>
              <a:t>link</a:t>
            </a:r>
            <a:r>
              <a:rPr lang="en-GB" sz="2400" dirty="0">
                <a:solidFill>
                  <a:schemeClr val="tx1"/>
                </a:solidFill>
              </a:rPr>
              <a:t> one sentence or paragraph with another so that writing </a:t>
            </a:r>
            <a:r>
              <a:rPr lang="en-GB" sz="2400" b="1" dirty="0">
                <a:solidFill>
                  <a:srgbClr val="FF0000"/>
                </a:solidFill>
              </a:rPr>
              <a:t>flows</a:t>
            </a:r>
            <a:r>
              <a:rPr lang="en-GB" sz="2400" dirty="0">
                <a:solidFill>
                  <a:schemeClr val="tx1"/>
                </a:solidFill>
              </a:rPr>
              <a:t>.</a:t>
            </a:r>
          </a:p>
        </p:txBody>
      </p:sp>
      <p:sp>
        <p:nvSpPr>
          <p:cNvPr id="6" name="Rounded Rectangle 5">
            <a:extLst>
              <a:ext uri="{FF2B5EF4-FFF2-40B4-BE49-F238E27FC236}">
                <a16:creationId xmlns:a16="http://schemas.microsoft.com/office/drawing/2014/main" id="{A3FFC28F-B124-45F5-AE58-E3F44D3A8150}"/>
              </a:ext>
            </a:extLst>
          </p:cNvPr>
          <p:cNvSpPr/>
          <p:nvPr/>
        </p:nvSpPr>
        <p:spPr>
          <a:xfrm>
            <a:off x="179512" y="2058753"/>
            <a:ext cx="8784976" cy="1728192"/>
          </a:xfrm>
          <a:prstGeom prst="roundRect">
            <a:avLst>
              <a:gd name="adj" fmla="val 12399"/>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100" dirty="0">
              <a:solidFill>
                <a:schemeClr val="tx1"/>
              </a:solidFill>
            </a:endParaRPr>
          </a:p>
          <a:p>
            <a:r>
              <a:rPr lang="en-GB" sz="2100" b="1" dirty="0">
                <a:solidFill>
                  <a:schemeClr val="tx1"/>
                </a:solidFill>
              </a:rPr>
              <a:t>For example we could write:-</a:t>
            </a:r>
          </a:p>
          <a:p>
            <a:r>
              <a:rPr lang="en-GB" sz="2100" dirty="0">
                <a:solidFill>
                  <a:schemeClr val="tx1"/>
                </a:solidFill>
              </a:rPr>
              <a:t>Lacey saved up her pocket money to buy herself a bike. When she arrived at the shop she still didn’t have enough money to buy the one she wanted.</a:t>
            </a:r>
          </a:p>
          <a:p>
            <a:r>
              <a:rPr lang="en-GB" sz="2100" dirty="0">
                <a:solidFill>
                  <a:schemeClr val="tx1"/>
                </a:solidFill>
              </a:rPr>
              <a:t>She bought a cheaper bike which she thought looked just as cool.</a:t>
            </a:r>
          </a:p>
          <a:p>
            <a:pPr>
              <a:lnSpc>
                <a:spcPct val="150000"/>
              </a:lnSpc>
            </a:pPr>
            <a:endParaRPr lang="en-GB" sz="2100" u="sng" dirty="0">
              <a:solidFill>
                <a:srgbClr val="FF0000"/>
              </a:solidFill>
            </a:endParaRPr>
          </a:p>
        </p:txBody>
      </p:sp>
      <p:sp>
        <p:nvSpPr>
          <p:cNvPr id="7" name="Rounded Rectangle 6">
            <a:extLst>
              <a:ext uri="{FF2B5EF4-FFF2-40B4-BE49-F238E27FC236}">
                <a16:creationId xmlns:a16="http://schemas.microsoft.com/office/drawing/2014/main" id="{A3FFC28F-B124-45F5-AE58-E3F44D3A8150}"/>
              </a:ext>
            </a:extLst>
          </p:cNvPr>
          <p:cNvSpPr/>
          <p:nvPr/>
        </p:nvSpPr>
        <p:spPr>
          <a:xfrm>
            <a:off x="179512" y="3908900"/>
            <a:ext cx="8784976" cy="1836080"/>
          </a:xfrm>
          <a:prstGeom prst="roundRect">
            <a:avLst>
              <a:gd name="adj" fmla="val 12399"/>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100" dirty="0">
              <a:solidFill>
                <a:schemeClr val="tx1"/>
              </a:solidFill>
            </a:endParaRPr>
          </a:p>
          <a:p>
            <a:r>
              <a:rPr lang="en-GB" sz="2100" b="1" dirty="0">
                <a:solidFill>
                  <a:schemeClr val="tx1"/>
                </a:solidFill>
              </a:rPr>
              <a:t>Or we could use fronted adverbials to link all the ideas in the text like this:-</a:t>
            </a:r>
          </a:p>
          <a:p>
            <a:r>
              <a:rPr lang="en-GB" sz="2100" dirty="0">
                <a:solidFill>
                  <a:schemeClr val="tx1"/>
                </a:solidFill>
              </a:rPr>
              <a:t>Lacey saved up her pocket money to buy herself a bike. </a:t>
            </a:r>
            <a:r>
              <a:rPr lang="en-GB" sz="2100" b="1" dirty="0">
                <a:solidFill>
                  <a:srgbClr val="FF0000"/>
                </a:solidFill>
              </a:rPr>
              <a:t>However</a:t>
            </a:r>
            <a:r>
              <a:rPr lang="en-GB" sz="2100" dirty="0">
                <a:solidFill>
                  <a:schemeClr val="tx1"/>
                </a:solidFill>
              </a:rPr>
              <a:t>, when she arrived at the shop she still didn’t have enough money to buy the one she wanted. </a:t>
            </a:r>
            <a:r>
              <a:rPr lang="en-GB" sz="2100" b="1" dirty="0">
                <a:solidFill>
                  <a:srgbClr val="FF0000"/>
                </a:solidFill>
              </a:rPr>
              <a:t>Therefore</a:t>
            </a:r>
            <a:r>
              <a:rPr lang="en-GB" sz="2100" dirty="0">
                <a:solidFill>
                  <a:schemeClr val="tx1"/>
                </a:solidFill>
              </a:rPr>
              <a:t>, she bought a cheaper bike which she thought looked just as cool.</a:t>
            </a:r>
          </a:p>
          <a:p>
            <a:pPr>
              <a:lnSpc>
                <a:spcPct val="150000"/>
              </a:lnSpc>
            </a:pPr>
            <a:endParaRPr lang="en-GB" sz="2100" u="sng" dirty="0">
              <a:solidFill>
                <a:srgbClr val="FF0000"/>
              </a:solidFill>
            </a:endParaRPr>
          </a:p>
        </p:txBody>
      </p:sp>
      <p:sp>
        <p:nvSpPr>
          <p:cNvPr id="8" name="Rounded Rectangle 7">
            <a:extLst>
              <a:ext uri="{FF2B5EF4-FFF2-40B4-BE49-F238E27FC236}">
                <a16:creationId xmlns:a16="http://schemas.microsoft.com/office/drawing/2014/main" id="{A3FFC28F-B124-45F5-AE58-E3F44D3A8150}"/>
              </a:ext>
            </a:extLst>
          </p:cNvPr>
          <p:cNvSpPr/>
          <p:nvPr/>
        </p:nvSpPr>
        <p:spPr>
          <a:xfrm>
            <a:off x="251520" y="5882936"/>
            <a:ext cx="6521677" cy="792088"/>
          </a:xfrm>
          <a:prstGeom prst="roundRect">
            <a:avLst>
              <a:gd name="adj" fmla="val 16667"/>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Always put a comma after the fronted adverbial to </a:t>
            </a:r>
          </a:p>
          <a:p>
            <a:r>
              <a:rPr lang="en-GB" sz="2400" dirty="0">
                <a:solidFill>
                  <a:schemeClr val="tx1"/>
                </a:solidFill>
              </a:rPr>
              <a:t>Show the reader where they should pause.</a:t>
            </a:r>
          </a:p>
        </p:txBody>
      </p:sp>
      <p:sp>
        <p:nvSpPr>
          <p:cNvPr id="10" name="Down Arrow 9"/>
          <p:cNvSpPr/>
          <p:nvPr/>
        </p:nvSpPr>
        <p:spPr>
          <a:xfrm rot="12421723">
            <a:off x="1679689" y="5224687"/>
            <a:ext cx="127132" cy="611601"/>
          </a:xfrm>
          <a:prstGeom prst="downArrow">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dirty="0">
              <a:solidFill>
                <a:schemeClr val="tx1"/>
              </a:solidFill>
            </a:endParaRPr>
          </a:p>
        </p:txBody>
      </p:sp>
      <p:pic>
        <p:nvPicPr>
          <p:cNvPr id="2050" name="Picture 2" descr="C:\Users\User\AppData\Local\Microsoft\Windows\Temporary Internet Files\Content.IE5\UWIW7QEH\Anonymous-Blue-bike[1].png"/>
          <p:cNvPicPr>
            <a:picLocks noChangeAspect="1" noChangeArrowheads="1"/>
          </p:cNvPicPr>
          <p:nvPr/>
        </p:nvPicPr>
        <p:blipFill>
          <a:blip r:embed="rId2" cstate="print"/>
          <a:srcRect/>
          <a:stretch>
            <a:fillRect/>
          </a:stretch>
        </p:blipFill>
        <p:spPr bwMode="auto">
          <a:xfrm>
            <a:off x="6876256" y="5440658"/>
            <a:ext cx="2119283" cy="1300710"/>
          </a:xfrm>
          <a:prstGeom prst="rect">
            <a:avLst/>
          </a:prstGeom>
          <a:noFill/>
        </p:spPr>
      </p:pic>
      <p:sp>
        <p:nvSpPr>
          <p:cNvPr id="11" name="TextBox 10">
            <a:extLst>
              <a:ext uri="{FF2B5EF4-FFF2-40B4-BE49-F238E27FC236}">
                <a16:creationId xmlns:a16="http://schemas.microsoft.com/office/drawing/2014/main" id="{5687A50C-2DDA-48CE-A5EE-14CB48D6FA5D}"/>
              </a:ext>
            </a:extLst>
          </p:cNvPr>
          <p:cNvSpPr txBox="1"/>
          <p:nvPr/>
        </p:nvSpPr>
        <p:spPr>
          <a:xfrm>
            <a:off x="3131840" y="246243"/>
            <a:ext cx="2585964" cy="646331"/>
          </a:xfrm>
          <a:prstGeom prst="rect">
            <a:avLst/>
          </a:prstGeom>
          <a:noFill/>
        </p:spPr>
        <p:txBody>
          <a:bodyPr wrap="none" rtlCol="0">
            <a:spAutoFit/>
          </a:bodyPr>
          <a:lstStyle/>
          <a:p>
            <a:r>
              <a:rPr lang="en-GB" sz="3600" dirty="0"/>
              <a:t>Linking ideas</a:t>
            </a:r>
          </a:p>
        </p:txBody>
      </p:sp>
      <p:pic>
        <p:nvPicPr>
          <p:cNvPr id="12" name="Picture 4">
            <a:extLst>
              <a:ext uri="{FF2B5EF4-FFF2-40B4-BE49-F238E27FC236}">
                <a16:creationId xmlns:a16="http://schemas.microsoft.com/office/drawing/2014/main" id="{6B4FDE61-7051-442B-995B-C4D5E3A339F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15030" y="0"/>
            <a:ext cx="728970" cy="971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7">
            <a:extLst>
              <a:ext uri="{FF2B5EF4-FFF2-40B4-BE49-F238E27FC236}">
                <a16:creationId xmlns:a16="http://schemas.microsoft.com/office/drawing/2014/main" id="{63595913-2EE7-4A41-9796-3A396EF6275F}"/>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611560" cy="11728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a:extLst>
              <a:ext uri="{FF2B5EF4-FFF2-40B4-BE49-F238E27FC236}">
                <a16:creationId xmlns:a16="http://schemas.microsoft.com/office/drawing/2014/main" id="{B09C5C12-8BC2-4D51-A6E3-64E9356EC17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72450" y="115888"/>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Picture 7">
            <a:extLst>
              <a:ext uri="{FF2B5EF4-FFF2-40B4-BE49-F238E27FC236}">
                <a16:creationId xmlns:a16="http://schemas.microsoft.com/office/drawing/2014/main" id="{091C9926-5C2C-4D1C-8E8B-92137CD335F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AutoShape 8">
            <a:extLst>
              <a:ext uri="{FF2B5EF4-FFF2-40B4-BE49-F238E27FC236}">
                <a16:creationId xmlns:a16="http://schemas.microsoft.com/office/drawing/2014/main" id="{02D0C049-85AC-477B-BBF7-46DC0BE18276}"/>
              </a:ext>
            </a:extLst>
          </p:cNvPr>
          <p:cNvSpPr>
            <a:spLocks noChangeArrowheads="1"/>
          </p:cNvSpPr>
          <p:nvPr/>
        </p:nvSpPr>
        <p:spPr bwMode="auto">
          <a:xfrm>
            <a:off x="376238" y="1509217"/>
            <a:ext cx="8439150" cy="1055687"/>
          </a:xfrm>
          <a:prstGeom prst="roundRect">
            <a:avLst>
              <a:gd name="adj" fmla="val 16667"/>
            </a:avLst>
          </a:prstGeom>
          <a:solidFill>
            <a:schemeClr val="accent1">
              <a:lumMod val="40000"/>
              <a:lumOff val="60000"/>
            </a:schemeClr>
          </a:solidFill>
          <a:ln w="9525">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defRPr/>
            </a:pPr>
            <a:r>
              <a:rPr lang="en-GB" altLang="en-US" sz="2800" b="1" dirty="0">
                <a:solidFill>
                  <a:srgbClr val="FF0000"/>
                </a:solidFill>
                <a:latin typeface="Calibri" panose="020F0502020204030204" pitchFamily="34" charset="0"/>
                <a:cs typeface="Calibri" panose="020F0502020204030204" pitchFamily="34" charset="0"/>
              </a:rPr>
              <a:t>Fronted adverbials</a:t>
            </a:r>
            <a:r>
              <a:rPr lang="en-GB" altLang="en-US" sz="2800" dirty="0">
                <a:latin typeface="Calibri" panose="020F0502020204030204" pitchFamily="34" charset="0"/>
                <a:cs typeface="Calibri" panose="020F0502020204030204" pitchFamily="34" charset="0"/>
              </a:rPr>
              <a:t> can be used </a:t>
            </a:r>
            <a:r>
              <a:rPr lang="en-GB" altLang="en-US" sz="2800" b="1" dirty="0">
                <a:latin typeface="Calibri" panose="020F0502020204030204" pitchFamily="34" charset="0"/>
                <a:cs typeface="Calibri" panose="020F0502020204030204" pitchFamily="34" charset="0"/>
              </a:rPr>
              <a:t>between </a:t>
            </a:r>
            <a:r>
              <a:rPr lang="en-GB" altLang="en-US" sz="2800" b="1" u="sng" dirty="0">
                <a:solidFill>
                  <a:srgbClr val="FF0000"/>
                </a:solidFill>
                <a:latin typeface="Calibri" panose="020F0502020204030204" pitchFamily="34" charset="0"/>
                <a:cs typeface="Calibri" panose="020F0502020204030204" pitchFamily="34" charset="0"/>
              </a:rPr>
              <a:t>sentences</a:t>
            </a:r>
            <a:r>
              <a:rPr lang="en-GB" altLang="en-US" sz="2800" b="1" dirty="0">
                <a:latin typeface="Calibri" panose="020F0502020204030204" pitchFamily="34" charset="0"/>
                <a:cs typeface="Calibri" panose="020F0502020204030204" pitchFamily="34" charset="0"/>
              </a:rPr>
              <a:t> to link and extend information </a:t>
            </a:r>
            <a:r>
              <a:rPr lang="en-GB" altLang="en-US" sz="2800" dirty="0">
                <a:latin typeface="Calibri" panose="020F0502020204030204" pitchFamily="34" charset="0"/>
                <a:cs typeface="Calibri" panose="020F0502020204030204" pitchFamily="34" charset="0"/>
              </a:rPr>
              <a:t>e.g.</a:t>
            </a:r>
          </a:p>
        </p:txBody>
      </p:sp>
      <p:sp>
        <p:nvSpPr>
          <p:cNvPr id="19462" name="AutoShape 8">
            <a:extLst>
              <a:ext uri="{FF2B5EF4-FFF2-40B4-BE49-F238E27FC236}">
                <a16:creationId xmlns:a16="http://schemas.microsoft.com/office/drawing/2014/main" id="{D19CD351-D3BA-4269-8E0F-79326C1EED74}"/>
              </a:ext>
            </a:extLst>
          </p:cNvPr>
          <p:cNvSpPr>
            <a:spLocks noChangeArrowheads="1"/>
          </p:cNvSpPr>
          <p:nvPr/>
        </p:nvSpPr>
        <p:spPr bwMode="auto">
          <a:xfrm>
            <a:off x="376238" y="2877701"/>
            <a:ext cx="6427787" cy="3371136"/>
          </a:xfrm>
          <a:prstGeom prst="roundRect">
            <a:avLst>
              <a:gd name="adj" fmla="val 16667"/>
            </a:avLst>
          </a:prstGeom>
          <a:solidFill>
            <a:srgbClr val="CCFFFF"/>
          </a:solidFill>
          <a:ln w="9525">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2400" dirty="0">
                <a:latin typeface="Calibri" panose="020F0502020204030204" pitchFamily="34" charset="0"/>
                <a:cs typeface="Calibri" panose="020F0502020204030204" pitchFamily="34" charset="0"/>
              </a:rPr>
              <a:t>Some people say that if you stand on a crack in the pavement the ground will open and swallow you up! </a:t>
            </a:r>
            <a:r>
              <a:rPr lang="en-GB" altLang="en-US" sz="2400" b="1" dirty="0">
                <a:solidFill>
                  <a:srgbClr val="FF0000"/>
                </a:solidFill>
                <a:latin typeface="Calibri" panose="020F0502020204030204" pitchFamily="34" charset="0"/>
                <a:cs typeface="Calibri" panose="020F0502020204030204" pitchFamily="34" charset="0"/>
              </a:rPr>
              <a:t>However,</a:t>
            </a:r>
            <a:r>
              <a:rPr lang="en-GB" altLang="en-US" sz="2400" dirty="0">
                <a:latin typeface="Calibri" panose="020F0502020204030204" pitchFamily="34" charset="0"/>
                <a:cs typeface="Calibri" panose="020F0502020204030204" pitchFamily="34" charset="0"/>
              </a:rPr>
              <a:t> this has never happened to anyone as far as I am aware. </a:t>
            </a:r>
            <a:r>
              <a:rPr lang="en-GB" altLang="en-US" sz="2400" b="1" dirty="0">
                <a:solidFill>
                  <a:srgbClr val="FF0000"/>
                </a:solidFill>
                <a:latin typeface="Calibri" panose="020F0502020204030204" pitchFamily="34" charset="0"/>
                <a:cs typeface="Calibri" panose="020F0502020204030204" pitchFamily="34" charset="0"/>
              </a:rPr>
              <a:t>Furthermore,</a:t>
            </a:r>
            <a:r>
              <a:rPr lang="en-GB" altLang="en-US" sz="2400" dirty="0">
                <a:latin typeface="Calibri" panose="020F0502020204030204" pitchFamily="34" charset="0"/>
                <a:cs typeface="Calibri" panose="020F0502020204030204" pitchFamily="34" charset="0"/>
              </a:rPr>
              <a:t> some people say that standing on a crack in the pavement brings bad luck.  </a:t>
            </a:r>
            <a:r>
              <a:rPr lang="en-GB" altLang="en-US" sz="2400" b="1" dirty="0">
                <a:solidFill>
                  <a:srgbClr val="FF0000"/>
                </a:solidFill>
                <a:latin typeface="Calibri" panose="020F0502020204030204" pitchFamily="34" charset="0"/>
                <a:cs typeface="Calibri" panose="020F0502020204030204" pitchFamily="34" charset="0"/>
              </a:rPr>
              <a:t>Therefore,</a:t>
            </a:r>
            <a:r>
              <a:rPr lang="en-GB" altLang="en-US" sz="2400" dirty="0">
                <a:latin typeface="Calibri" panose="020F0502020204030204" pitchFamily="34" charset="0"/>
                <a:cs typeface="Calibri" panose="020F0502020204030204" pitchFamily="34" charset="0"/>
              </a:rPr>
              <a:t> many people try their best to avoid the cracks but sometimes it is just not possible.</a:t>
            </a:r>
          </a:p>
        </p:txBody>
      </p:sp>
      <p:pic>
        <p:nvPicPr>
          <p:cNvPr id="19463" name="Picture 2">
            <a:extLst>
              <a:ext uri="{FF2B5EF4-FFF2-40B4-BE49-F238E27FC236}">
                <a16:creationId xmlns:a16="http://schemas.microsoft.com/office/drawing/2014/main" id="{699DBA02-CD9B-4D96-A1AF-52F8A6DE340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9087" y="2907541"/>
            <a:ext cx="2588675" cy="15714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EF4A7059-06CA-4FC6-B212-9C4974A2EE31}"/>
              </a:ext>
            </a:extLst>
          </p:cNvPr>
          <p:cNvSpPr txBox="1"/>
          <p:nvPr/>
        </p:nvSpPr>
        <p:spPr>
          <a:xfrm>
            <a:off x="3131840" y="246243"/>
            <a:ext cx="2585964" cy="646331"/>
          </a:xfrm>
          <a:prstGeom prst="rect">
            <a:avLst/>
          </a:prstGeom>
          <a:noFill/>
        </p:spPr>
        <p:txBody>
          <a:bodyPr wrap="none" rtlCol="0">
            <a:spAutoFit/>
          </a:bodyPr>
          <a:lstStyle/>
          <a:p>
            <a:r>
              <a:rPr lang="en-GB" sz="3600" dirty="0"/>
              <a:t>Linking ideas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a:extLst>
              <a:ext uri="{FF2B5EF4-FFF2-40B4-BE49-F238E27FC236}">
                <a16:creationId xmlns:a16="http://schemas.microsoft.com/office/drawing/2014/main" id="{513F6413-911D-4C01-B9F8-339363FA40A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72450" y="115888"/>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7">
            <a:extLst>
              <a:ext uri="{FF2B5EF4-FFF2-40B4-BE49-F238E27FC236}">
                <a16:creationId xmlns:a16="http://schemas.microsoft.com/office/drawing/2014/main" id="{62BFC30D-0A66-4B23-BEB2-44652E7DE4C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AutoShape 8">
            <a:extLst>
              <a:ext uri="{FF2B5EF4-FFF2-40B4-BE49-F238E27FC236}">
                <a16:creationId xmlns:a16="http://schemas.microsoft.com/office/drawing/2014/main" id="{02D0C049-85AC-477B-BBF7-46DC0BE18276}"/>
              </a:ext>
            </a:extLst>
          </p:cNvPr>
          <p:cNvSpPr>
            <a:spLocks noChangeArrowheads="1"/>
          </p:cNvSpPr>
          <p:nvPr/>
        </p:nvSpPr>
        <p:spPr bwMode="auto">
          <a:xfrm>
            <a:off x="409575" y="1437209"/>
            <a:ext cx="8439150" cy="1055687"/>
          </a:xfrm>
          <a:prstGeom prst="roundRect">
            <a:avLst>
              <a:gd name="adj" fmla="val 16667"/>
            </a:avLst>
          </a:prstGeom>
          <a:solidFill>
            <a:schemeClr val="accent1">
              <a:lumMod val="40000"/>
              <a:lumOff val="60000"/>
            </a:schemeClr>
          </a:solidFill>
          <a:ln w="9525">
            <a:solidFill>
              <a:schemeClr val="tx1"/>
            </a:solidFill>
            <a:round/>
            <a:headEnd/>
            <a:tailEnd/>
          </a:ln>
        </p:spPr>
        <p:txBody>
          <a:bodyPr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FontTx/>
              <a:buNone/>
              <a:defRPr/>
            </a:pPr>
            <a:r>
              <a:rPr lang="en-GB" altLang="en-US" sz="2800" b="1" dirty="0">
                <a:solidFill>
                  <a:srgbClr val="FF0000"/>
                </a:solidFill>
                <a:latin typeface="Calibri" panose="020F0502020204030204" pitchFamily="34" charset="0"/>
                <a:cs typeface="Calibri" panose="020F0502020204030204" pitchFamily="34" charset="0"/>
              </a:rPr>
              <a:t>Fronted adverbials</a:t>
            </a:r>
            <a:r>
              <a:rPr lang="en-GB" altLang="en-US" sz="2800" dirty="0">
                <a:latin typeface="Calibri" panose="020F0502020204030204" pitchFamily="34" charset="0"/>
                <a:cs typeface="Calibri" panose="020F0502020204030204" pitchFamily="34" charset="0"/>
              </a:rPr>
              <a:t> can be used </a:t>
            </a:r>
            <a:r>
              <a:rPr lang="en-GB" altLang="en-US" sz="2800" b="1" dirty="0">
                <a:latin typeface="Calibri" panose="020F0502020204030204" pitchFamily="34" charset="0"/>
                <a:cs typeface="Calibri" panose="020F0502020204030204" pitchFamily="34" charset="0"/>
              </a:rPr>
              <a:t>between </a:t>
            </a:r>
            <a:r>
              <a:rPr lang="en-GB" altLang="en-US" sz="2800" b="1" u="sng" dirty="0">
                <a:solidFill>
                  <a:srgbClr val="FF0000"/>
                </a:solidFill>
                <a:latin typeface="Calibri" panose="020F0502020204030204" pitchFamily="34" charset="0"/>
                <a:cs typeface="Calibri" panose="020F0502020204030204" pitchFamily="34" charset="0"/>
              </a:rPr>
              <a:t>paragraphs</a:t>
            </a:r>
            <a:r>
              <a:rPr lang="en-GB" altLang="en-US" sz="2800" b="1" dirty="0">
                <a:latin typeface="Calibri" panose="020F0502020204030204" pitchFamily="34" charset="0"/>
                <a:cs typeface="Calibri" panose="020F0502020204030204" pitchFamily="34" charset="0"/>
              </a:rPr>
              <a:t> to link, extend and compare ideas </a:t>
            </a:r>
            <a:r>
              <a:rPr lang="en-GB" altLang="en-US" sz="2800" dirty="0">
                <a:latin typeface="Calibri" panose="020F0502020204030204" pitchFamily="34" charset="0"/>
                <a:cs typeface="Calibri" panose="020F0502020204030204" pitchFamily="34" charset="0"/>
              </a:rPr>
              <a:t>e.g.</a:t>
            </a:r>
          </a:p>
        </p:txBody>
      </p:sp>
      <p:sp>
        <p:nvSpPr>
          <p:cNvPr id="21510" name="AutoShape 8">
            <a:extLst>
              <a:ext uri="{FF2B5EF4-FFF2-40B4-BE49-F238E27FC236}">
                <a16:creationId xmlns:a16="http://schemas.microsoft.com/office/drawing/2014/main" id="{1BD8B06E-1214-49CC-9AD2-DA4A9EFBEF69}"/>
              </a:ext>
            </a:extLst>
          </p:cNvPr>
          <p:cNvSpPr>
            <a:spLocks noChangeArrowheads="1"/>
          </p:cNvSpPr>
          <p:nvPr/>
        </p:nvSpPr>
        <p:spPr bwMode="auto">
          <a:xfrm>
            <a:off x="323528" y="2685291"/>
            <a:ext cx="7416824" cy="3984069"/>
          </a:xfrm>
          <a:prstGeom prst="roundRect">
            <a:avLst>
              <a:gd name="adj" fmla="val 16667"/>
            </a:avLst>
          </a:prstGeom>
          <a:solidFill>
            <a:srgbClr val="CCFFFF"/>
          </a:solidFill>
          <a:ln w="9525">
            <a:solidFill>
              <a:schemeClr val="tx1"/>
            </a:solidFill>
            <a:round/>
            <a:headEnd/>
            <a:tailEnd/>
          </a:ln>
        </p:spPr>
        <p:txBody>
          <a:bodyPr wrap="square" anchor="ct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FontTx/>
              <a:buNone/>
            </a:pPr>
            <a:r>
              <a:rPr lang="en-GB" altLang="en-US" sz="1900" dirty="0">
                <a:latin typeface="Calibri" panose="020F0502020204030204" pitchFamily="34" charset="0"/>
                <a:cs typeface="Calibri" panose="020F0502020204030204" pitchFamily="34" charset="0"/>
              </a:rPr>
              <a:t>Chimpanzees are rapidly disappearing in the wild due to their habitats being removed by humans. Saving these beautiful animals for future generations to enjoy is vitally important and should be a priority for anyone who cares about wildlife.</a:t>
            </a:r>
          </a:p>
          <a:p>
            <a:pPr>
              <a:spcBef>
                <a:spcPct val="50000"/>
              </a:spcBef>
              <a:buFontTx/>
              <a:buNone/>
            </a:pPr>
            <a:r>
              <a:rPr lang="en-GB" altLang="en-US" sz="1900" b="1" dirty="0">
                <a:solidFill>
                  <a:srgbClr val="FF0000"/>
                </a:solidFill>
                <a:latin typeface="Calibri" panose="020F0502020204030204" pitchFamily="34" charset="0"/>
                <a:cs typeface="Calibri" panose="020F0502020204030204" pitchFamily="34" charset="0"/>
              </a:rPr>
              <a:t>Therefore</a:t>
            </a:r>
            <a:r>
              <a:rPr lang="en-GB" altLang="en-US" sz="1900" dirty="0">
                <a:latin typeface="Calibri" panose="020F0502020204030204" pitchFamily="34" charset="0"/>
                <a:cs typeface="Calibri" panose="020F0502020204030204" pitchFamily="34" charset="0"/>
              </a:rPr>
              <a:t>, some people are trying hard to solve this problem. Otherwise, chimpanzees may one day only exist in zoos. People are trying their best to save the rainforests and woodlands where the chimps live from being cut down by writing letters to governments.</a:t>
            </a:r>
          </a:p>
          <a:p>
            <a:pPr>
              <a:spcBef>
                <a:spcPct val="50000"/>
              </a:spcBef>
              <a:buFontTx/>
              <a:buNone/>
            </a:pPr>
            <a:r>
              <a:rPr lang="en-GB" altLang="en-US" sz="1900" b="1" dirty="0">
                <a:solidFill>
                  <a:srgbClr val="FF0000"/>
                </a:solidFill>
                <a:latin typeface="Calibri" panose="020F0502020204030204" pitchFamily="34" charset="0"/>
                <a:cs typeface="Calibri" panose="020F0502020204030204" pitchFamily="34" charset="0"/>
              </a:rPr>
              <a:t>Nonetheless</a:t>
            </a:r>
            <a:r>
              <a:rPr lang="en-GB" altLang="en-US" sz="1900" dirty="0">
                <a:latin typeface="Calibri" panose="020F0502020204030204" pitchFamily="34" charset="0"/>
                <a:cs typeface="Calibri" panose="020F0502020204030204" pitchFamily="34" charset="0"/>
              </a:rPr>
              <a:t>, it will take many people working together and a lot of money to solve this problem and ideas for raising money need to be sought immediately. </a:t>
            </a:r>
          </a:p>
        </p:txBody>
      </p:sp>
      <p:pic>
        <p:nvPicPr>
          <p:cNvPr id="21511" name="Picture 2">
            <a:extLst>
              <a:ext uri="{FF2B5EF4-FFF2-40B4-BE49-F238E27FC236}">
                <a16:creationId xmlns:a16="http://schemas.microsoft.com/office/drawing/2014/main" id="{B72F93A4-39EF-46D0-8568-DF514D565F3E}"/>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16990" y="5502456"/>
            <a:ext cx="1683703" cy="128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B90566D6-4A2B-4CFC-B119-FF5D49FC1727}"/>
              </a:ext>
            </a:extLst>
          </p:cNvPr>
          <p:cNvSpPr txBox="1"/>
          <p:nvPr/>
        </p:nvSpPr>
        <p:spPr>
          <a:xfrm>
            <a:off x="3131840" y="246243"/>
            <a:ext cx="2585964" cy="646331"/>
          </a:xfrm>
          <a:prstGeom prst="rect">
            <a:avLst/>
          </a:prstGeom>
          <a:noFill/>
        </p:spPr>
        <p:txBody>
          <a:bodyPr wrap="none" rtlCol="0">
            <a:spAutoFit/>
          </a:bodyPr>
          <a:lstStyle/>
          <a:p>
            <a:r>
              <a:rPr lang="en-GB" sz="3600" dirty="0"/>
              <a:t>Linking ideas</a:t>
            </a:r>
          </a:p>
        </p:txBody>
      </p:sp>
      <p:pic>
        <p:nvPicPr>
          <p:cNvPr id="9" name="Picture 7">
            <a:extLst>
              <a:ext uri="{FF2B5EF4-FFF2-40B4-BE49-F238E27FC236}">
                <a16:creationId xmlns:a16="http://schemas.microsoft.com/office/drawing/2014/main" id="{E20CA6FC-2A4C-4762-A9D2-7D398EE42D1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5627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a:extLst>
              <a:ext uri="{FF2B5EF4-FFF2-40B4-BE49-F238E27FC236}">
                <a16:creationId xmlns:a16="http://schemas.microsoft.com/office/drawing/2014/main" id="{6AF9A457-3D11-4AC3-A94F-0DC92031A9DE}"/>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112541"/>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A3FFC28F-B124-45F5-AE58-E3F44D3A8150}"/>
              </a:ext>
            </a:extLst>
          </p:cNvPr>
          <p:cNvSpPr/>
          <p:nvPr/>
        </p:nvSpPr>
        <p:spPr>
          <a:xfrm>
            <a:off x="2843808" y="1537421"/>
            <a:ext cx="6117568" cy="5059931"/>
          </a:xfrm>
          <a:prstGeom prst="roundRect">
            <a:avLst>
              <a:gd name="adj" fmla="val 8086"/>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dirty="0">
              <a:solidFill>
                <a:schemeClr val="tx1"/>
              </a:solidFill>
            </a:endParaRPr>
          </a:p>
          <a:p>
            <a:r>
              <a:rPr lang="en-GB" sz="2000" b="1" dirty="0">
                <a:solidFill>
                  <a:schemeClr val="tx1"/>
                </a:solidFill>
              </a:rPr>
              <a:t>Using different types of </a:t>
            </a:r>
            <a:r>
              <a:rPr lang="en-GB" sz="2000" b="1" dirty="0">
                <a:solidFill>
                  <a:srgbClr val="FF0000"/>
                </a:solidFill>
              </a:rPr>
              <a:t>fronted adverbials </a:t>
            </a:r>
            <a:r>
              <a:rPr lang="en-GB" sz="2000" b="1" dirty="0">
                <a:solidFill>
                  <a:schemeClr val="tx1"/>
                </a:solidFill>
              </a:rPr>
              <a:t>helps to:-</a:t>
            </a:r>
          </a:p>
          <a:p>
            <a:endParaRPr lang="en-GB" sz="2000" b="1" dirty="0">
              <a:solidFill>
                <a:schemeClr val="tx1"/>
              </a:solidFill>
            </a:endParaRPr>
          </a:p>
          <a:p>
            <a:pPr>
              <a:buFont typeface="Arial" pitchFamily="34" charset="0"/>
              <a:buChar char="•"/>
            </a:pPr>
            <a:r>
              <a:rPr lang="en-GB" sz="2000" dirty="0">
                <a:solidFill>
                  <a:schemeClr val="tx1"/>
                </a:solidFill>
              </a:rPr>
              <a:t> describe events in the order that they happen (sequential) e.g. First of all, A short while later, Eventually, etc. </a:t>
            </a:r>
          </a:p>
          <a:p>
            <a:pPr>
              <a:buFont typeface="Arial" pitchFamily="34" charset="0"/>
              <a:buChar char="•"/>
            </a:pPr>
            <a:r>
              <a:rPr lang="en-GB" sz="2000" dirty="0">
                <a:solidFill>
                  <a:schemeClr val="tx1"/>
                </a:solidFill>
              </a:rPr>
              <a:t> emphasise or strengthen a point you are trying to make (persuasive) e.g. Everyone agrees, Obviously, etc.</a:t>
            </a:r>
          </a:p>
          <a:p>
            <a:pPr>
              <a:buFont typeface="Arial" pitchFamily="34" charset="0"/>
              <a:buChar char="•"/>
            </a:pPr>
            <a:r>
              <a:rPr lang="en-GB" sz="2000" dirty="0">
                <a:solidFill>
                  <a:schemeClr val="tx1"/>
                </a:solidFill>
              </a:rPr>
              <a:t> explain something more clearly and sum up ideas (explanatory) e.g. This means, For example, Therefore, etc.</a:t>
            </a:r>
          </a:p>
          <a:p>
            <a:pPr>
              <a:buFont typeface="Arial" pitchFamily="34" charset="0"/>
              <a:buChar char="•"/>
            </a:pPr>
            <a:r>
              <a:rPr lang="en-GB" sz="2000" dirty="0">
                <a:solidFill>
                  <a:schemeClr val="tx1"/>
                </a:solidFill>
              </a:rPr>
              <a:t> present both sides of an argument (oppositional) e.g. On the other hand, However, Alternatively, etc.</a:t>
            </a:r>
          </a:p>
          <a:p>
            <a:pPr>
              <a:buFont typeface="Arial" pitchFamily="34" charset="0"/>
              <a:buChar char="•"/>
            </a:pPr>
            <a:r>
              <a:rPr lang="en-GB" sz="2000" dirty="0">
                <a:solidFill>
                  <a:schemeClr val="tx1"/>
                </a:solidFill>
              </a:rPr>
              <a:t> highlight the causes and effects within a text (causal) e.g. Consequently, As a result, This causes, etc. </a:t>
            </a:r>
          </a:p>
          <a:p>
            <a:endParaRPr lang="en-GB" sz="2000" dirty="0">
              <a:solidFill>
                <a:schemeClr val="tx1"/>
              </a:solidFill>
            </a:endParaRPr>
          </a:p>
        </p:txBody>
      </p:sp>
      <p:pic>
        <p:nvPicPr>
          <p:cNvPr id="9" name="Picture 4">
            <a:extLst>
              <a:ext uri="{FF2B5EF4-FFF2-40B4-BE49-F238E27FC236}">
                <a16:creationId xmlns:a16="http://schemas.microsoft.com/office/drawing/2014/main" id="{B4B49227-DF21-4726-8B60-46DBD77B823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72450" y="115888"/>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6657AFBE-79F9-49E5-AEC3-E8599D8425DC}"/>
              </a:ext>
            </a:extLst>
          </p:cNvPr>
          <p:cNvSpPr txBox="1"/>
          <p:nvPr/>
        </p:nvSpPr>
        <p:spPr>
          <a:xfrm>
            <a:off x="1043608" y="149072"/>
            <a:ext cx="6696744" cy="1200329"/>
          </a:xfrm>
          <a:prstGeom prst="rect">
            <a:avLst/>
          </a:prstGeom>
          <a:noFill/>
        </p:spPr>
        <p:txBody>
          <a:bodyPr wrap="square" rtlCol="0">
            <a:spAutoFit/>
          </a:bodyPr>
          <a:lstStyle/>
          <a:p>
            <a:pPr algn="ctr"/>
            <a:r>
              <a:rPr lang="en-GB" sz="3600" dirty="0"/>
              <a:t>Different types of fronted adverbial sentences</a:t>
            </a:r>
          </a:p>
        </p:txBody>
      </p:sp>
      <p:pic>
        <p:nvPicPr>
          <p:cNvPr id="11" name="Picture 7">
            <a:extLst>
              <a:ext uri="{FF2B5EF4-FFF2-40B4-BE49-F238E27FC236}">
                <a16:creationId xmlns:a16="http://schemas.microsoft.com/office/drawing/2014/main" id="{E8E64F57-EC42-43B5-8212-E3F9B50C8A9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56270"/>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ounded Rectangle 5">
            <a:extLst>
              <a:ext uri="{FF2B5EF4-FFF2-40B4-BE49-F238E27FC236}">
                <a16:creationId xmlns:a16="http://schemas.microsoft.com/office/drawing/2014/main" id="{F0FBC876-C054-4D18-9F0C-1B49B6F85D0A}"/>
              </a:ext>
            </a:extLst>
          </p:cNvPr>
          <p:cNvSpPr/>
          <p:nvPr/>
        </p:nvSpPr>
        <p:spPr>
          <a:xfrm>
            <a:off x="169021" y="1556792"/>
            <a:ext cx="2554856" cy="4944124"/>
          </a:xfrm>
          <a:prstGeom prst="roundRect">
            <a:avLst>
              <a:gd name="adj" fmla="val 10623"/>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000" dirty="0">
              <a:solidFill>
                <a:schemeClr val="tx1"/>
              </a:solidFill>
            </a:endParaRPr>
          </a:p>
          <a:p>
            <a:endParaRPr lang="en-GB" sz="2000" dirty="0">
              <a:solidFill>
                <a:schemeClr val="tx1"/>
              </a:solidFill>
            </a:endParaRPr>
          </a:p>
          <a:p>
            <a:r>
              <a:rPr lang="en-GB" sz="2000" dirty="0">
                <a:solidFill>
                  <a:schemeClr val="tx1"/>
                </a:solidFill>
              </a:rPr>
              <a:t>A great way to improve your writing is to vary the type of sentences that you use. </a:t>
            </a:r>
          </a:p>
          <a:p>
            <a:endParaRPr lang="en-GB" sz="2000" dirty="0">
              <a:solidFill>
                <a:schemeClr val="tx1"/>
              </a:solidFill>
            </a:endParaRPr>
          </a:p>
          <a:p>
            <a:r>
              <a:rPr lang="en-GB" sz="2000" dirty="0">
                <a:solidFill>
                  <a:schemeClr val="tx1"/>
                </a:solidFill>
              </a:rPr>
              <a:t>For example, moving particular words or phrases to the </a:t>
            </a:r>
            <a:r>
              <a:rPr lang="en-GB" sz="2000" b="1" dirty="0">
                <a:solidFill>
                  <a:schemeClr val="tx1"/>
                </a:solidFill>
              </a:rPr>
              <a:t>front</a:t>
            </a:r>
            <a:r>
              <a:rPr lang="en-GB" sz="2000" dirty="0">
                <a:solidFill>
                  <a:schemeClr val="tx1"/>
                </a:solidFill>
              </a:rPr>
              <a:t> of a sentence, instead of using them within or at the end of a sentence, can give variety to your writing.</a:t>
            </a:r>
          </a:p>
          <a:p>
            <a:pPr>
              <a:buFont typeface="Arial" pitchFamily="34" charset="0"/>
              <a:buChar char="•"/>
            </a:pPr>
            <a:endParaRPr lang="en-GB" sz="2000" dirty="0">
              <a:solidFill>
                <a:schemeClr val="tx1"/>
              </a:solidFill>
            </a:endParaRPr>
          </a:p>
          <a:p>
            <a:endParaRPr lang="en-GB" sz="2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A3FFC28F-B124-45F5-AE58-E3F44D3A8150}"/>
              </a:ext>
            </a:extLst>
          </p:cNvPr>
          <p:cNvSpPr/>
          <p:nvPr/>
        </p:nvSpPr>
        <p:spPr>
          <a:xfrm>
            <a:off x="467544" y="1543932"/>
            <a:ext cx="8296628" cy="3757276"/>
          </a:xfrm>
          <a:prstGeom prst="roundRect">
            <a:avLst>
              <a:gd name="adj" fmla="val 12399"/>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2800" dirty="0">
              <a:solidFill>
                <a:schemeClr val="tx1"/>
              </a:solidFill>
            </a:endParaRPr>
          </a:p>
          <a:p>
            <a:r>
              <a:rPr lang="en-GB" sz="2800" b="1" dirty="0">
                <a:solidFill>
                  <a:schemeClr val="tx1"/>
                </a:solidFill>
              </a:rPr>
              <a:t>Using </a:t>
            </a:r>
            <a:r>
              <a:rPr lang="en-GB" sz="2800" b="1" dirty="0">
                <a:solidFill>
                  <a:srgbClr val="FF0000"/>
                </a:solidFill>
              </a:rPr>
              <a:t>sequential fronted adverbials </a:t>
            </a:r>
            <a:r>
              <a:rPr lang="en-GB" sz="2800" b="1" dirty="0">
                <a:solidFill>
                  <a:schemeClr val="tx1"/>
                </a:solidFill>
              </a:rPr>
              <a:t>helps to describe events in the order in which they happen. For example:-</a:t>
            </a:r>
          </a:p>
          <a:p>
            <a:endParaRPr lang="en-GB" sz="2800" dirty="0">
              <a:solidFill>
                <a:schemeClr val="tx1"/>
              </a:solidFill>
            </a:endParaRPr>
          </a:p>
          <a:p>
            <a:pPr algn="ctr"/>
            <a:r>
              <a:rPr lang="en-GB" sz="2800" dirty="0">
                <a:solidFill>
                  <a:schemeClr val="tx1"/>
                </a:solidFill>
              </a:rPr>
              <a:t>Once a year,  When I get home,  Before I went to bed, Later that day,  A short while later etc.</a:t>
            </a:r>
          </a:p>
          <a:p>
            <a:pPr algn="ctr"/>
            <a:endParaRPr lang="en-GB" sz="2800" dirty="0">
              <a:solidFill>
                <a:schemeClr val="tx1"/>
              </a:solidFill>
            </a:endParaRPr>
          </a:p>
          <a:p>
            <a:pPr algn="ctr"/>
            <a:r>
              <a:rPr lang="en-GB" sz="2800" dirty="0">
                <a:solidFill>
                  <a:schemeClr val="tx1"/>
                </a:solidFill>
              </a:rPr>
              <a:t>Firstly, secondly, finally, Eventually etc.</a:t>
            </a:r>
            <a:endParaRPr lang="en-GB" sz="2400" dirty="0">
              <a:solidFill>
                <a:schemeClr val="tx1"/>
              </a:solidFill>
            </a:endParaRPr>
          </a:p>
          <a:p>
            <a:pPr>
              <a:lnSpc>
                <a:spcPct val="150000"/>
              </a:lnSpc>
            </a:pPr>
            <a:endParaRPr lang="en-GB" sz="2800" u="sng" dirty="0">
              <a:solidFill>
                <a:srgbClr val="FF0000"/>
              </a:solidFill>
            </a:endParaRPr>
          </a:p>
        </p:txBody>
      </p:sp>
      <p:sp>
        <p:nvSpPr>
          <p:cNvPr id="6" name="Rounded Rectangle 5">
            <a:extLst>
              <a:ext uri="{FF2B5EF4-FFF2-40B4-BE49-F238E27FC236}">
                <a16:creationId xmlns:a16="http://schemas.microsoft.com/office/drawing/2014/main" id="{A3FFC28F-B124-45F5-AE58-E3F44D3A8150}"/>
              </a:ext>
            </a:extLst>
          </p:cNvPr>
          <p:cNvSpPr/>
          <p:nvPr/>
        </p:nvSpPr>
        <p:spPr>
          <a:xfrm>
            <a:off x="431540" y="5517232"/>
            <a:ext cx="6372708" cy="919704"/>
          </a:xfrm>
          <a:prstGeom prst="roundRect">
            <a:avLst>
              <a:gd name="adj" fmla="val 16667"/>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A </a:t>
            </a:r>
            <a:r>
              <a:rPr lang="en-GB" sz="2800" b="1" dirty="0">
                <a:solidFill>
                  <a:schemeClr val="tx1"/>
                </a:solidFill>
              </a:rPr>
              <a:t>comma</a:t>
            </a:r>
            <a:r>
              <a:rPr lang="en-GB" sz="2800" dirty="0">
                <a:solidFill>
                  <a:schemeClr val="tx1"/>
                </a:solidFill>
              </a:rPr>
              <a:t> is placed after the fronted adverbial word or phrase.</a:t>
            </a:r>
          </a:p>
        </p:txBody>
      </p:sp>
      <p:pic>
        <p:nvPicPr>
          <p:cNvPr id="7" name="Picture 4">
            <a:extLst>
              <a:ext uri="{FF2B5EF4-FFF2-40B4-BE49-F238E27FC236}">
                <a16:creationId xmlns:a16="http://schemas.microsoft.com/office/drawing/2014/main" id="{35CC7FCD-33D0-4820-990E-A6840F1E19D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7062" y="4963"/>
            <a:ext cx="896938" cy="119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D88527C9-B931-4110-8DC2-7C217E9ECDE5}"/>
              </a:ext>
            </a:extLst>
          </p:cNvPr>
          <p:cNvSpPr txBox="1"/>
          <p:nvPr/>
        </p:nvSpPr>
        <p:spPr>
          <a:xfrm>
            <a:off x="1584846" y="246243"/>
            <a:ext cx="5679952" cy="954107"/>
          </a:xfrm>
          <a:prstGeom prst="rect">
            <a:avLst/>
          </a:prstGeom>
          <a:noFill/>
        </p:spPr>
        <p:txBody>
          <a:bodyPr wrap="none" rtlCol="0">
            <a:spAutoFit/>
          </a:bodyPr>
          <a:lstStyle/>
          <a:p>
            <a:pPr algn="ctr"/>
            <a:r>
              <a:rPr lang="en-GB" sz="3600" dirty="0"/>
              <a:t>Sequential fronted adverbials</a:t>
            </a:r>
          </a:p>
          <a:p>
            <a:pPr algn="ctr"/>
            <a:r>
              <a:rPr lang="en-GB" sz="2000" dirty="0"/>
              <a:t>(adverbials of time)</a:t>
            </a:r>
          </a:p>
        </p:txBody>
      </p:sp>
      <p:pic>
        <p:nvPicPr>
          <p:cNvPr id="9" name="Picture 7">
            <a:extLst>
              <a:ext uri="{FF2B5EF4-FFF2-40B4-BE49-F238E27FC236}">
                <a16:creationId xmlns:a16="http://schemas.microsoft.com/office/drawing/2014/main" id="{B7A5C571-1891-48B5-821D-A78D6692EAE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a:extLst>
              <a:ext uri="{FF2B5EF4-FFF2-40B4-BE49-F238E27FC236}">
                <a16:creationId xmlns:a16="http://schemas.microsoft.com/office/drawing/2014/main" id="{DF7FBFC9-7D9B-466B-97D4-54C86C1279A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3654"/>
            <a:ext cx="752475" cy="144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a:extLst>
              <a:ext uri="{FF2B5EF4-FFF2-40B4-BE49-F238E27FC236}">
                <a16:creationId xmlns:a16="http://schemas.microsoft.com/office/drawing/2014/main" id="{BF95C7C8-870E-4A1D-8BF3-0DA06A4B2FF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4697" y="5191337"/>
            <a:ext cx="2051838" cy="1245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40000"/>
            <a:lumOff val="60000"/>
          </a:schemeClr>
        </a:solidFill>
        <a:ln>
          <a:solidFill>
            <a:schemeClr val="tx1"/>
          </a:solidFill>
        </a:ln>
      </a:spPr>
      <a:bodyPr rtlCol="0" anchor="ctr"/>
      <a:lstStyle>
        <a:defPPr>
          <a:defRPr sz="24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7347</TotalTime>
  <Words>7091</Words>
  <Application>Microsoft Office PowerPoint</Application>
  <PresentationFormat>On-screen Show (4:3)</PresentationFormat>
  <Paragraphs>651</Paragraphs>
  <Slides>49</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slides - Calibri 40, bold, dark grey</dc:title>
  <dc:creator>LUrquhart</dc:creator>
  <cp:lastModifiedBy>Jessica Flisher</cp:lastModifiedBy>
  <cp:revision>569</cp:revision>
  <dcterms:created xsi:type="dcterms:W3CDTF">2016-08-09T10:05:30Z</dcterms:created>
  <dcterms:modified xsi:type="dcterms:W3CDTF">2020-04-12T12:40:51Z</dcterms:modified>
</cp:coreProperties>
</file>