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4" r:id="rId5"/>
    <p:sldId id="270" r:id="rId6"/>
    <p:sldId id="271" r:id="rId7"/>
    <p:sldId id="272" r:id="rId8"/>
    <p:sldId id="273" r:id="rId9"/>
    <p:sldId id="274" r:id="rId10"/>
    <p:sldId id="277" r:id="rId11"/>
    <p:sldId id="276" r:id="rId12"/>
    <p:sldId id="265" r:id="rId13"/>
    <p:sldId id="275" r:id="rId14"/>
    <p:sldId id="278" r:id="rId15"/>
    <p:sldId id="269"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0"/>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custT="1"/>
      <dgm:spPr>
        <a:solidFill>
          <a:schemeClr val="accent2">
            <a:lumMod val="40000"/>
            <a:lumOff val="60000"/>
          </a:schemeClr>
        </a:solidFill>
      </dgm:spPr>
      <dgm:t>
        <a:bodyPr/>
        <a:lstStyle/>
        <a:p>
          <a:r>
            <a:rPr lang="en-US" sz="4000" b="1"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a:solidFill>
                <a:schemeClr val="tx1"/>
              </a:solidFill>
            </a:rPr>
            <a:t>WHEN</a:t>
          </a:r>
          <a:endParaRPr lang="en-US" dirty="0">
            <a:solidFill>
              <a:schemeClr val="tx1"/>
            </a:solidFill>
          </a:endParaRP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a:solidFill>
                <a:schemeClr val="tx1"/>
              </a:solidFill>
            </a:rPr>
            <a:t>WHERE</a:t>
          </a:r>
          <a:endParaRPr lang="en-US" dirty="0">
            <a:solidFill>
              <a:schemeClr val="tx1"/>
            </a:solidFill>
          </a:endParaRP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a:solidFill>
                <a:schemeClr val="tx1"/>
              </a:solidFill>
            </a:rPr>
            <a:t>WHY</a:t>
          </a:r>
          <a:endParaRPr lang="en-US" dirty="0">
            <a:solidFill>
              <a:schemeClr val="tx1"/>
            </a:solidFill>
          </a:endParaRP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custT="1"/>
      <dgm:spPr>
        <a:solidFill>
          <a:srgbClr val="92D050"/>
        </a:solidFill>
      </dgm:spPr>
      <dgm:t>
        <a:bodyPr/>
        <a:lstStyle/>
        <a:p>
          <a:r>
            <a:rPr lang="en-US" sz="4000" b="1"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custT="1"/>
      <dgm:spPr>
        <a:solidFill>
          <a:srgbClr val="92D050"/>
        </a:solidFill>
      </dgm:spPr>
      <dgm:t>
        <a:bodyPr/>
        <a:lstStyle/>
        <a:p>
          <a:r>
            <a:rPr lang="en-US" sz="1800" b="0"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custT="1"/>
      <dgm:spPr>
        <a:solidFill>
          <a:srgbClr val="92D050"/>
        </a:solidFill>
      </dgm:spPr>
      <dgm:t>
        <a:bodyPr/>
        <a:lstStyle/>
        <a:p>
          <a:r>
            <a:rPr lang="en-US" sz="3600" b="1"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custT="1"/>
      <dgm:spPr>
        <a:solidFill>
          <a:srgbClr val="92D050"/>
        </a:solidFill>
      </dgm:spPr>
      <dgm:t>
        <a:bodyPr/>
        <a:lstStyle/>
        <a:p>
          <a:r>
            <a:rPr lang="en-US" sz="1800" b="0"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custT="1"/>
      <dgm:spPr>
        <a:solidFill>
          <a:srgbClr val="92D050"/>
        </a:solidFill>
      </dgm:spPr>
      <dgm:t>
        <a:bodyPr/>
        <a:lstStyle/>
        <a:p>
          <a:r>
            <a:rPr lang="en-US" sz="1800" b="1"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custT="1"/>
      <dgm:spPr>
        <a:solidFill>
          <a:schemeClr val="accent2">
            <a:lumMod val="40000"/>
            <a:lumOff val="60000"/>
          </a:schemeClr>
        </a:solidFill>
      </dgm:spPr>
      <dgm:t>
        <a:bodyPr/>
        <a:lstStyle/>
        <a:p>
          <a:r>
            <a:rPr lang="en-US" sz="4000" b="1"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100000" custLinFactNeighborY="-14225"/>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14D3C2-FE97-4ED1-9213-94D26E52795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A122D27-92FA-4323-9D5C-A4735B394A8B}">
      <dgm:prSet phldrT="[Text]"/>
      <dgm:spPr/>
      <dgm:t>
        <a:bodyPr/>
        <a:lstStyle/>
        <a:p>
          <a:r>
            <a:rPr lang="en-US" dirty="0"/>
            <a:t>adverbials</a:t>
          </a:r>
        </a:p>
      </dgm:t>
    </dgm:pt>
    <dgm:pt modelId="{588051B3-9C28-4676-8DBA-8D9DE8220CE4}" type="parTrans" cxnId="{279D1D11-7E3A-43B4-84F3-2896C48497CC}">
      <dgm:prSet/>
      <dgm:spPr/>
      <dgm:t>
        <a:bodyPr/>
        <a:lstStyle/>
        <a:p>
          <a:endParaRPr lang="en-US"/>
        </a:p>
      </dgm:t>
    </dgm:pt>
    <dgm:pt modelId="{6D7F301E-DEEC-4F22-AD87-A97DF2217E19}" type="sibTrans" cxnId="{279D1D11-7E3A-43B4-84F3-2896C48497CC}">
      <dgm:prSet/>
      <dgm:spPr/>
      <dgm:t>
        <a:bodyPr/>
        <a:lstStyle/>
        <a:p>
          <a:endParaRPr lang="en-US"/>
        </a:p>
      </dgm:t>
    </dgm:pt>
    <dgm:pt modelId="{82A5DB22-8463-4891-A5AD-A00629AA3E0B}">
      <dgm:prSet phldrT="[Text]"/>
      <dgm:spPr>
        <a:solidFill>
          <a:schemeClr val="accent2">
            <a:lumMod val="40000"/>
            <a:lumOff val="60000"/>
          </a:schemeClr>
        </a:solidFill>
      </dgm:spPr>
      <dgm:t>
        <a:bodyPr/>
        <a:lstStyle/>
        <a:p>
          <a:r>
            <a:rPr lang="en-US" dirty="0">
              <a:solidFill>
                <a:schemeClr val="tx1"/>
              </a:solidFill>
            </a:rPr>
            <a:t>HOW</a:t>
          </a:r>
        </a:p>
      </dgm:t>
    </dgm:pt>
    <dgm:pt modelId="{5A94A168-079D-49A8-B978-A2506B4D8225}" type="parTrans" cxnId="{C754E7E6-9AD3-4FA9-89EF-FA38AA404EB3}">
      <dgm:prSet/>
      <dgm:spPr/>
      <dgm:t>
        <a:bodyPr/>
        <a:lstStyle/>
        <a:p>
          <a:endParaRPr lang="en-US"/>
        </a:p>
      </dgm:t>
    </dgm:pt>
    <dgm:pt modelId="{CAA829B6-92BD-4EF1-A7A3-FD26F420FA5D}" type="sibTrans" cxnId="{C754E7E6-9AD3-4FA9-89EF-FA38AA404EB3}">
      <dgm:prSet/>
      <dgm:spPr/>
      <dgm:t>
        <a:bodyPr/>
        <a:lstStyle/>
        <a:p>
          <a:endParaRPr lang="en-US"/>
        </a:p>
      </dgm:t>
    </dgm:pt>
    <dgm:pt modelId="{DC9CC4E7-C461-47C3-A91A-385A36D9BEE1}">
      <dgm:prSet phldrT="[Text]"/>
      <dgm:spPr>
        <a:solidFill>
          <a:srgbClr val="92D050"/>
        </a:solidFill>
      </dgm:spPr>
      <dgm:t>
        <a:bodyPr/>
        <a:lstStyle/>
        <a:p>
          <a:r>
            <a:rPr lang="en-US" dirty="0">
              <a:solidFill>
                <a:schemeClr val="tx1"/>
              </a:solidFill>
            </a:rPr>
            <a:t>WHEN</a:t>
          </a:r>
        </a:p>
      </dgm:t>
    </dgm:pt>
    <dgm:pt modelId="{A5E240E8-795D-4C94-A023-A755AEF4EE98}" type="parTrans" cxnId="{373A9603-D34B-40F8-9C5A-63DE9E2C23BA}">
      <dgm:prSet/>
      <dgm:spPr/>
      <dgm:t>
        <a:bodyPr/>
        <a:lstStyle/>
        <a:p>
          <a:endParaRPr lang="en-US"/>
        </a:p>
      </dgm:t>
    </dgm:pt>
    <dgm:pt modelId="{11D999D1-7ADD-4C86-BCF7-D203985C0F06}" type="sibTrans" cxnId="{373A9603-D34B-40F8-9C5A-63DE9E2C23BA}">
      <dgm:prSet/>
      <dgm:spPr/>
      <dgm:t>
        <a:bodyPr/>
        <a:lstStyle/>
        <a:p>
          <a:endParaRPr lang="en-US"/>
        </a:p>
      </dgm:t>
    </dgm:pt>
    <dgm:pt modelId="{904C1BBC-119D-4E27-BE88-514B898452CB}">
      <dgm:prSet phldrT="[Text]"/>
      <dgm:spPr>
        <a:solidFill>
          <a:srgbClr val="92D050"/>
        </a:solidFill>
      </dgm:spPr>
      <dgm:t>
        <a:bodyPr/>
        <a:lstStyle/>
        <a:p>
          <a:r>
            <a:rPr lang="en-US" dirty="0">
              <a:solidFill>
                <a:schemeClr val="tx1"/>
              </a:solidFill>
            </a:rPr>
            <a:t>WHERE</a:t>
          </a:r>
        </a:p>
      </dgm:t>
    </dgm:pt>
    <dgm:pt modelId="{39B09E1E-3736-4E66-99E6-E93D043D8038}" type="parTrans" cxnId="{9F45B4E7-FB66-45AC-A29C-305085DCF7CE}">
      <dgm:prSet/>
      <dgm:spPr/>
      <dgm:t>
        <a:bodyPr/>
        <a:lstStyle/>
        <a:p>
          <a:endParaRPr lang="en-US"/>
        </a:p>
      </dgm:t>
    </dgm:pt>
    <dgm:pt modelId="{01A3082A-C402-48BC-A4F3-78583B8EB8BC}" type="sibTrans" cxnId="{9F45B4E7-FB66-45AC-A29C-305085DCF7CE}">
      <dgm:prSet/>
      <dgm:spPr/>
      <dgm:t>
        <a:bodyPr/>
        <a:lstStyle/>
        <a:p>
          <a:endParaRPr lang="en-US"/>
        </a:p>
      </dgm:t>
    </dgm:pt>
    <dgm:pt modelId="{C8F6F8DE-76FC-4E65-94AE-ECC4858AB913}">
      <dgm:prSet phldrT="[Text]"/>
      <dgm:spPr>
        <a:solidFill>
          <a:schemeClr val="accent2">
            <a:lumMod val="40000"/>
            <a:lumOff val="60000"/>
          </a:schemeClr>
        </a:solidFill>
      </dgm:spPr>
      <dgm:t>
        <a:bodyPr/>
        <a:lstStyle/>
        <a:p>
          <a:r>
            <a:rPr lang="en-US" dirty="0">
              <a:solidFill>
                <a:schemeClr val="tx1"/>
              </a:solidFill>
            </a:rPr>
            <a:t>WHY</a:t>
          </a:r>
        </a:p>
      </dgm:t>
    </dgm:pt>
    <dgm:pt modelId="{BCA6A3C0-82B7-4223-B578-EE21998CA102}" type="parTrans" cxnId="{A1B186A5-B15A-4ECB-BECE-FED57BC7BCC7}">
      <dgm:prSet/>
      <dgm:spPr/>
      <dgm:t>
        <a:bodyPr/>
        <a:lstStyle/>
        <a:p>
          <a:endParaRPr lang="en-US"/>
        </a:p>
      </dgm:t>
    </dgm:pt>
    <dgm:pt modelId="{C426730C-A43E-43E6-A9F8-0CC32E0D1F6D}" type="sibTrans" cxnId="{A1B186A5-B15A-4ECB-BECE-FED57BC7BCC7}">
      <dgm:prSet/>
      <dgm:spPr/>
      <dgm:t>
        <a:bodyPr/>
        <a:lstStyle/>
        <a:p>
          <a:endParaRPr lang="en-US"/>
        </a:p>
      </dgm:t>
    </dgm:pt>
    <dgm:pt modelId="{4348ED3B-F1B2-4544-A208-46B140586366}" type="pres">
      <dgm:prSet presAssocID="{BB14D3C2-FE97-4ED1-9213-94D26E527952}" presName="diagram" presStyleCnt="0">
        <dgm:presLayoutVars>
          <dgm:chMax val="1"/>
          <dgm:dir/>
          <dgm:animLvl val="ctr"/>
          <dgm:resizeHandles val="exact"/>
        </dgm:presLayoutVars>
      </dgm:prSet>
      <dgm:spPr/>
    </dgm:pt>
    <dgm:pt modelId="{42837B7A-CE2E-44CC-8DF1-C153CD31D5B2}" type="pres">
      <dgm:prSet presAssocID="{BB14D3C2-FE97-4ED1-9213-94D26E527952}" presName="matrix" presStyleCnt="0"/>
      <dgm:spPr/>
    </dgm:pt>
    <dgm:pt modelId="{CEB75C64-FCB0-48BF-A9E8-A504A51AC860}" type="pres">
      <dgm:prSet presAssocID="{BB14D3C2-FE97-4ED1-9213-94D26E527952}" presName="tile1" presStyleLbl="node1" presStyleIdx="0" presStyleCnt="4" custLinFactNeighborX="-9547" custLinFactNeighborY="-2086"/>
      <dgm:spPr/>
    </dgm:pt>
    <dgm:pt modelId="{8E5DF4CD-9A20-47E4-B5B1-FF6A2C22E15B}" type="pres">
      <dgm:prSet presAssocID="{BB14D3C2-FE97-4ED1-9213-94D26E527952}" presName="tile1text" presStyleLbl="node1" presStyleIdx="0" presStyleCnt="4">
        <dgm:presLayoutVars>
          <dgm:chMax val="0"/>
          <dgm:chPref val="0"/>
          <dgm:bulletEnabled val="1"/>
        </dgm:presLayoutVars>
      </dgm:prSet>
      <dgm:spPr/>
    </dgm:pt>
    <dgm:pt modelId="{CA68C49A-4398-4A61-8433-B7E089CEB01D}" type="pres">
      <dgm:prSet presAssocID="{BB14D3C2-FE97-4ED1-9213-94D26E527952}" presName="tile2" presStyleLbl="node1" presStyleIdx="1" presStyleCnt="4"/>
      <dgm:spPr/>
    </dgm:pt>
    <dgm:pt modelId="{ED0E3583-5FE9-4DCA-9C2B-5423D044D627}" type="pres">
      <dgm:prSet presAssocID="{BB14D3C2-FE97-4ED1-9213-94D26E527952}" presName="tile2text" presStyleLbl="node1" presStyleIdx="1" presStyleCnt="4">
        <dgm:presLayoutVars>
          <dgm:chMax val="0"/>
          <dgm:chPref val="0"/>
          <dgm:bulletEnabled val="1"/>
        </dgm:presLayoutVars>
      </dgm:prSet>
      <dgm:spPr/>
    </dgm:pt>
    <dgm:pt modelId="{7E40E1BD-EB92-4EC3-8AA4-174C824FBE3D}" type="pres">
      <dgm:prSet presAssocID="{BB14D3C2-FE97-4ED1-9213-94D26E527952}" presName="tile3" presStyleLbl="node1" presStyleIdx="2" presStyleCnt="4" custLinFactNeighborX="0"/>
      <dgm:spPr/>
    </dgm:pt>
    <dgm:pt modelId="{B73E0B51-E6A1-4E19-A804-2CD968754F04}" type="pres">
      <dgm:prSet presAssocID="{BB14D3C2-FE97-4ED1-9213-94D26E527952}" presName="tile3text" presStyleLbl="node1" presStyleIdx="2" presStyleCnt="4">
        <dgm:presLayoutVars>
          <dgm:chMax val="0"/>
          <dgm:chPref val="0"/>
          <dgm:bulletEnabled val="1"/>
        </dgm:presLayoutVars>
      </dgm:prSet>
      <dgm:spPr/>
    </dgm:pt>
    <dgm:pt modelId="{7C53A021-F2CB-4923-825F-B890277E6BA9}" type="pres">
      <dgm:prSet presAssocID="{BB14D3C2-FE97-4ED1-9213-94D26E527952}" presName="tile4" presStyleLbl="node1" presStyleIdx="3" presStyleCnt="4"/>
      <dgm:spPr/>
    </dgm:pt>
    <dgm:pt modelId="{1D33825F-5C4A-4B0B-BDDE-CFDC17A5751F}" type="pres">
      <dgm:prSet presAssocID="{BB14D3C2-FE97-4ED1-9213-94D26E527952}" presName="tile4text" presStyleLbl="node1" presStyleIdx="3" presStyleCnt="4">
        <dgm:presLayoutVars>
          <dgm:chMax val="0"/>
          <dgm:chPref val="0"/>
          <dgm:bulletEnabled val="1"/>
        </dgm:presLayoutVars>
      </dgm:prSet>
      <dgm:spPr/>
    </dgm:pt>
    <dgm:pt modelId="{B473E8DE-6726-47C9-9005-B7A7AB9D651F}" type="pres">
      <dgm:prSet presAssocID="{BB14D3C2-FE97-4ED1-9213-94D26E527952}" presName="centerTile" presStyleLbl="fgShp" presStyleIdx="0" presStyleCnt="1">
        <dgm:presLayoutVars>
          <dgm:chMax val="0"/>
          <dgm:chPref val="0"/>
        </dgm:presLayoutVars>
      </dgm:prSet>
      <dgm:spPr/>
    </dgm:pt>
  </dgm:ptLst>
  <dgm:cxnLst>
    <dgm:cxn modelId="{373A9603-D34B-40F8-9C5A-63DE9E2C23BA}" srcId="{7A122D27-92FA-4323-9D5C-A4735B394A8B}" destId="{DC9CC4E7-C461-47C3-A91A-385A36D9BEE1}" srcOrd="1" destOrd="0" parTransId="{A5E240E8-795D-4C94-A023-A755AEF4EE98}" sibTransId="{11D999D1-7ADD-4C86-BCF7-D203985C0F06}"/>
    <dgm:cxn modelId="{279D1D11-7E3A-43B4-84F3-2896C48497CC}" srcId="{BB14D3C2-FE97-4ED1-9213-94D26E527952}" destId="{7A122D27-92FA-4323-9D5C-A4735B394A8B}" srcOrd="0" destOrd="0" parTransId="{588051B3-9C28-4676-8DBA-8D9DE8220CE4}" sibTransId="{6D7F301E-DEEC-4F22-AD87-A97DF2217E19}"/>
    <dgm:cxn modelId="{A31E8E16-6E14-4F2D-A636-1AB721E1F9FE}" type="presOf" srcId="{7A122D27-92FA-4323-9D5C-A4735B394A8B}" destId="{B473E8DE-6726-47C9-9005-B7A7AB9D651F}" srcOrd="0" destOrd="0" presId="urn:microsoft.com/office/officeart/2005/8/layout/matrix1"/>
    <dgm:cxn modelId="{A50C062C-42D1-4390-A149-29846A26E35E}" type="presOf" srcId="{DC9CC4E7-C461-47C3-A91A-385A36D9BEE1}" destId="{CA68C49A-4398-4A61-8433-B7E089CEB01D}" srcOrd="0" destOrd="0" presId="urn:microsoft.com/office/officeart/2005/8/layout/matrix1"/>
    <dgm:cxn modelId="{9C9D995C-2E9B-468E-881E-D0E1C5E29761}" type="presOf" srcId="{904C1BBC-119D-4E27-BE88-514B898452CB}" destId="{B73E0B51-E6A1-4E19-A804-2CD968754F04}" srcOrd="1" destOrd="0" presId="urn:microsoft.com/office/officeart/2005/8/layout/matrix1"/>
    <dgm:cxn modelId="{84EEC169-E766-4B31-A425-19596AF07FF0}" type="presOf" srcId="{904C1BBC-119D-4E27-BE88-514B898452CB}" destId="{7E40E1BD-EB92-4EC3-8AA4-174C824FBE3D}" srcOrd="0" destOrd="0" presId="urn:microsoft.com/office/officeart/2005/8/layout/matrix1"/>
    <dgm:cxn modelId="{D6C8CF73-A97B-4DB3-B13E-C27218E46975}" type="presOf" srcId="{82A5DB22-8463-4891-A5AD-A00629AA3E0B}" destId="{CEB75C64-FCB0-48BF-A9E8-A504A51AC860}" srcOrd="0" destOrd="0" presId="urn:microsoft.com/office/officeart/2005/8/layout/matrix1"/>
    <dgm:cxn modelId="{03EFFF83-9735-4C85-96DC-E49F7A977D6C}" type="presOf" srcId="{C8F6F8DE-76FC-4E65-94AE-ECC4858AB913}" destId="{1D33825F-5C4A-4B0B-BDDE-CFDC17A5751F}" srcOrd="1" destOrd="0" presId="urn:microsoft.com/office/officeart/2005/8/layout/matrix1"/>
    <dgm:cxn modelId="{B0FDA393-109C-4B49-AFFE-86ACD58E63F1}" type="presOf" srcId="{DC9CC4E7-C461-47C3-A91A-385A36D9BEE1}" destId="{ED0E3583-5FE9-4DCA-9C2B-5423D044D627}" srcOrd="1" destOrd="0" presId="urn:microsoft.com/office/officeart/2005/8/layout/matrix1"/>
    <dgm:cxn modelId="{B5259B94-5C39-49A1-A4ED-72F06B101377}" type="presOf" srcId="{82A5DB22-8463-4891-A5AD-A00629AA3E0B}" destId="{8E5DF4CD-9A20-47E4-B5B1-FF6A2C22E15B}" srcOrd="1" destOrd="0" presId="urn:microsoft.com/office/officeart/2005/8/layout/matrix1"/>
    <dgm:cxn modelId="{A1B186A5-B15A-4ECB-BECE-FED57BC7BCC7}" srcId="{7A122D27-92FA-4323-9D5C-A4735B394A8B}" destId="{C8F6F8DE-76FC-4E65-94AE-ECC4858AB913}" srcOrd="3" destOrd="0" parTransId="{BCA6A3C0-82B7-4223-B578-EE21998CA102}" sibTransId="{C426730C-A43E-43E6-A9F8-0CC32E0D1F6D}"/>
    <dgm:cxn modelId="{AEDB47AC-2FF5-408B-875D-B056588A3CC5}" type="presOf" srcId="{C8F6F8DE-76FC-4E65-94AE-ECC4858AB913}" destId="{7C53A021-F2CB-4923-825F-B890277E6BA9}" srcOrd="0" destOrd="0" presId="urn:microsoft.com/office/officeart/2005/8/layout/matrix1"/>
    <dgm:cxn modelId="{C754E7E6-9AD3-4FA9-89EF-FA38AA404EB3}" srcId="{7A122D27-92FA-4323-9D5C-A4735B394A8B}" destId="{82A5DB22-8463-4891-A5AD-A00629AA3E0B}" srcOrd="0" destOrd="0" parTransId="{5A94A168-079D-49A8-B978-A2506B4D8225}" sibTransId="{CAA829B6-92BD-4EF1-A7A3-FD26F420FA5D}"/>
    <dgm:cxn modelId="{9F45B4E7-FB66-45AC-A29C-305085DCF7CE}" srcId="{7A122D27-92FA-4323-9D5C-A4735B394A8B}" destId="{904C1BBC-119D-4E27-BE88-514B898452CB}" srcOrd="2" destOrd="0" parTransId="{39B09E1E-3736-4E66-99E6-E93D043D8038}" sibTransId="{01A3082A-C402-48BC-A4F3-78583B8EB8BC}"/>
    <dgm:cxn modelId="{B5551DF5-094F-4916-A421-1E1E6E076F07}" type="presOf" srcId="{BB14D3C2-FE97-4ED1-9213-94D26E527952}" destId="{4348ED3B-F1B2-4544-A208-46B140586366}" srcOrd="0" destOrd="0" presId="urn:microsoft.com/office/officeart/2005/8/layout/matrix1"/>
    <dgm:cxn modelId="{BA5F8C12-9B29-485F-AFF6-CA2872AE1F13}" type="presParOf" srcId="{4348ED3B-F1B2-4544-A208-46B140586366}" destId="{42837B7A-CE2E-44CC-8DF1-C153CD31D5B2}" srcOrd="0" destOrd="0" presId="urn:microsoft.com/office/officeart/2005/8/layout/matrix1"/>
    <dgm:cxn modelId="{6891E5C3-470D-48A8-B8D6-2885FF83DB96}" type="presParOf" srcId="{42837B7A-CE2E-44CC-8DF1-C153CD31D5B2}" destId="{CEB75C64-FCB0-48BF-A9E8-A504A51AC860}" srcOrd="0" destOrd="0" presId="urn:microsoft.com/office/officeart/2005/8/layout/matrix1"/>
    <dgm:cxn modelId="{071A71C7-32E0-4686-A078-F5026274B3D4}" type="presParOf" srcId="{42837B7A-CE2E-44CC-8DF1-C153CD31D5B2}" destId="{8E5DF4CD-9A20-47E4-B5B1-FF6A2C22E15B}" srcOrd="1" destOrd="0" presId="urn:microsoft.com/office/officeart/2005/8/layout/matrix1"/>
    <dgm:cxn modelId="{E6C160C7-405C-4D97-BD85-3FAEC71B0831}" type="presParOf" srcId="{42837B7A-CE2E-44CC-8DF1-C153CD31D5B2}" destId="{CA68C49A-4398-4A61-8433-B7E089CEB01D}" srcOrd="2" destOrd="0" presId="urn:microsoft.com/office/officeart/2005/8/layout/matrix1"/>
    <dgm:cxn modelId="{75E65FF2-CABF-4550-BB07-DBE0ADE702A4}" type="presParOf" srcId="{42837B7A-CE2E-44CC-8DF1-C153CD31D5B2}" destId="{ED0E3583-5FE9-4DCA-9C2B-5423D044D627}" srcOrd="3" destOrd="0" presId="urn:microsoft.com/office/officeart/2005/8/layout/matrix1"/>
    <dgm:cxn modelId="{01ECB9A8-D268-44C0-8AD8-57E28F974561}" type="presParOf" srcId="{42837B7A-CE2E-44CC-8DF1-C153CD31D5B2}" destId="{7E40E1BD-EB92-4EC3-8AA4-174C824FBE3D}" srcOrd="4" destOrd="0" presId="urn:microsoft.com/office/officeart/2005/8/layout/matrix1"/>
    <dgm:cxn modelId="{AFBE15A2-661D-4C09-BB25-BDF7FE877681}" type="presParOf" srcId="{42837B7A-CE2E-44CC-8DF1-C153CD31D5B2}" destId="{B73E0B51-E6A1-4E19-A804-2CD968754F04}" srcOrd="5" destOrd="0" presId="urn:microsoft.com/office/officeart/2005/8/layout/matrix1"/>
    <dgm:cxn modelId="{10A67477-0864-48F2-87AC-97FF27C401BC}" type="presParOf" srcId="{42837B7A-CE2E-44CC-8DF1-C153CD31D5B2}" destId="{7C53A021-F2CB-4923-825F-B890277E6BA9}" srcOrd="6" destOrd="0" presId="urn:microsoft.com/office/officeart/2005/8/layout/matrix1"/>
    <dgm:cxn modelId="{2C6D88E8-34D4-4C75-BFE5-B5A485962AC3}" type="presParOf" srcId="{42837B7A-CE2E-44CC-8DF1-C153CD31D5B2}" destId="{1D33825F-5C4A-4B0B-BDDE-CFDC17A5751F}" srcOrd="7" destOrd="0" presId="urn:microsoft.com/office/officeart/2005/8/layout/matrix1"/>
    <dgm:cxn modelId="{0F5318A0-C34A-428E-ACAF-8EA6C5712BBA}" type="presParOf" srcId="{4348ED3B-F1B2-4544-A208-46B140586366}" destId="{B473E8DE-6726-47C9-9005-B7A7AB9D651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207565" y="-207565"/>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HOW</a:t>
          </a:r>
        </a:p>
      </dsp:txBody>
      <dsp:txXfrm rot="5400000">
        <a:off x="0" y="0"/>
        <a:ext cx="2590800" cy="1631751"/>
      </dsp:txXfrm>
    </dsp:sp>
    <dsp:sp modelId="{CA68C49A-4398-4A61-8433-B7E089CEB01D}">
      <dsp:nvSpPr>
        <dsp:cNvPr id="0" name=""/>
        <dsp:cNvSpPr/>
      </dsp:nvSpPr>
      <dsp:spPr>
        <a:xfrm>
          <a:off x="2590800" y="0"/>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WHEN</a:t>
          </a:r>
        </a:p>
      </dsp:txBody>
      <dsp:txXfrm>
        <a:off x="2590800" y="0"/>
        <a:ext cx="2590800" cy="1631751"/>
      </dsp:txXfrm>
    </dsp:sp>
    <dsp:sp modelId="{7E40E1BD-EB92-4EC3-8AA4-174C824FBE3D}">
      <dsp:nvSpPr>
        <dsp:cNvPr id="0" name=""/>
        <dsp:cNvSpPr/>
      </dsp:nvSpPr>
      <dsp:spPr>
        <a:xfrm rot="10800000">
          <a:off x="0" y="2175669"/>
          <a:ext cx="2590800" cy="2175669"/>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WHERE</a:t>
          </a:r>
        </a:p>
      </dsp:txBody>
      <dsp:txXfrm rot="10800000">
        <a:off x="0" y="2719586"/>
        <a:ext cx="2590800" cy="1631751"/>
      </dsp:txXfrm>
    </dsp:sp>
    <dsp:sp modelId="{7C53A021-F2CB-4923-825F-B890277E6BA9}">
      <dsp:nvSpPr>
        <dsp:cNvPr id="0" name=""/>
        <dsp:cNvSpPr/>
      </dsp:nvSpPr>
      <dsp:spPr>
        <a:xfrm rot="5400000">
          <a:off x="2798365" y="1968103"/>
          <a:ext cx="2175669" cy="2590800"/>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WHY</a:t>
          </a:r>
        </a:p>
      </dsp:txBody>
      <dsp:txXfrm rot="-5400000">
        <a:off x="2590800" y="2719586"/>
        <a:ext cx="2590800" cy="1631751"/>
      </dsp:txXfrm>
    </dsp:sp>
    <dsp:sp modelId="{B473E8DE-6726-47C9-9005-B7A7AB9D651F}">
      <dsp:nvSpPr>
        <dsp:cNvPr id="0" name=""/>
        <dsp:cNvSpPr/>
      </dsp:nvSpPr>
      <dsp:spPr>
        <a:xfrm>
          <a:off x="1813560" y="1631751"/>
          <a:ext cx="1554480" cy="10878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adverbials</a:t>
          </a:r>
        </a:p>
      </dsp:txBody>
      <dsp:txXfrm>
        <a:off x="1866664" y="1684855"/>
        <a:ext cx="14482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WHEN</a:t>
          </a:r>
          <a:endParaRPr lang="en-US" sz="1800" kern="1200" dirty="0">
            <a:solidFill>
              <a:schemeClr val="tx1"/>
            </a:solidFill>
          </a:endParaRP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WHERE</a:t>
          </a:r>
          <a:endParaRPr lang="en-US" sz="1800" kern="1200" dirty="0">
            <a:solidFill>
              <a:schemeClr val="tx1"/>
            </a:solidFill>
          </a:endParaRP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WHY</a:t>
          </a:r>
          <a:endParaRPr lang="en-US" sz="1800" kern="1200" dirty="0">
            <a:solidFill>
              <a:schemeClr val="tx1"/>
            </a:solidFill>
          </a:endParaRP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WHEN</a:t>
          </a: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WHERE</a:t>
          </a: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WHY</a:t>
          </a: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WHEN</a:t>
          </a: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tx1"/>
              </a:solidFill>
            </a:rPr>
            <a:t>WHERE</a:t>
          </a: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WHY</a:t>
          </a: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87440" y="-87440"/>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HOW</a:t>
          </a:r>
        </a:p>
      </dsp:txBody>
      <dsp:txXfrm rot="5400000">
        <a:off x="-1" y="1"/>
        <a:ext cx="1990578" cy="1361772"/>
      </dsp:txXfrm>
    </dsp:sp>
    <dsp:sp modelId="{CA68C49A-4398-4A61-8433-B7E089CEB01D}">
      <dsp:nvSpPr>
        <dsp:cNvPr id="0" name=""/>
        <dsp:cNvSpPr/>
      </dsp:nvSpPr>
      <dsp:spPr>
        <a:xfrm>
          <a:off x="1990578" y="0"/>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rPr>
            <a:t>WHEN</a:t>
          </a:r>
        </a:p>
      </dsp:txBody>
      <dsp:txXfrm>
        <a:off x="1990578" y="0"/>
        <a:ext cx="1990578" cy="1361772"/>
      </dsp:txXfrm>
    </dsp:sp>
    <dsp:sp modelId="{7E40E1BD-EB92-4EC3-8AA4-174C824FBE3D}">
      <dsp:nvSpPr>
        <dsp:cNvPr id="0" name=""/>
        <dsp:cNvSpPr/>
      </dsp:nvSpPr>
      <dsp:spPr>
        <a:xfrm rot="10800000">
          <a:off x="0" y="1815697"/>
          <a:ext cx="1990578" cy="1815697"/>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WHERE</a:t>
          </a:r>
        </a:p>
      </dsp:txBody>
      <dsp:txXfrm rot="10800000">
        <a:off x="0" y="2269621"/>
        <a:ext cx="1990578" cy="1361772"/>
      </dsp:txXfrm>
    </dsp:sp>
    <dsp:sp modelId="{7C53A021-F2CB-4923-825F-B890277E6BA9}">
      <dsp:nvSpPr>
        <dsp:cNvPr id="0" name=""/>
        <dsp:cNvSpPr/>
      </dsp:nvSpPr>
      <dsp:spPr>
        <a:xfrm rot="5400000">
          <a:off x="2078019" y="1728256"/>
          <a:ext cx="1815697" cy="1990578"/>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WHY</a:t>
          </a:r>
        </a:p>
      </dsp:txBody>
      <dsp:txXfrm rot="-5400000">
        <a:off x="1990578" y="2269621"/>
        <a:ext cx="1990578" cy="1361772"/>
      </dsp:txXfrm>
    </dsp:sp>
    <dsp:sp modelId="{B473E8DE-6726-47C9-9005-B7A7AB9D651F}">
      <dsp:nvSpPr>
        <dsp:cNvPr id="0" name=""/>
        <dsp:cNvSpPr/>
      </dsp:nvSpPr>
      <dsp:spPr>
        <a:xfrm>
          <a:off x="1393404" y="1361772"/>
          <a:ext cx="1194347" cy="907848"/>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adverbials</a:t>
          </a:r>
        </a:p>
      </dsp:txBody>
      <dsp:txXfrm>
        <a:off x="1437721" y="1406089"/>
        <a:ext cx="1105713" cy="819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75C64-FCB0-48BF-A9E8-A504A51AC860}">
      <dsp:nvSpPr>
        <dsp:cNvPr id="0" name=""/>
        <dsp:cNvSpPr/>
      </dsp:nvSpPr>
      <dsp:spPr>
        <a:xfrm rot="16200000">
          <a:off x="64837" y="-64837"/>
          <a:ext cx="2045543" cy="2175217"/>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HOW</a:t>
          </a:r>
        </a:p>
      </dsp:txBody>
      <dsp:txXfrm rot="5400000">
        <a:off x="-1" y="1"/>
        <a:ext cx="2175217" cy="1534157"/>
      </dsp:txXfrm>
    </dsp:sp>
    <dsp:sp modelId="{CA68C49A-4398-4A61-8433-B7E089CEB01D}">
      <dsp:nvSpPr>
        <dsp:cNvPr id="0" name=""/>
        <dsp:cNvSpPr/>
      </dsp:nvSpPr>
      <dsp:spPr>
        <a:xfrm>
          <a:off x="2175217" y="0"/>
          <a:ext cx="2175217" cy="2045543"/>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WHEN</a:t>
          </a:r>
        </a:p>
      </dsp:txBody>
      <dsp:txXfrm>
        <a:off x="2175217" y="0"/>
        <a:ext cx="2175217" cy="1534157"/>
      </dsp:txXfrm>
    </dsp:sp>
    <dsp:sp modelId="{7E40E1BD-EB92-4EC3-8AA4-174C824FBE3D}">
      <dsp:nvSpPr>
        <dsp:cNvPr id="0" name=""/>
        <dsp:cNvSpPr/>
      </dsp:nvSpPr>
      <dsp:spPr>
        <a:xfrm rot="10800000">
          <a:off x="0" y="2045543"/>
          <a:ext cx="2175217" cy="2045543"/>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WHERE</a:t>
          </a:r>
        </a:p>
      </dsp:txBody>
      <dsp:txXfrm rot="10800000">
        <a:off x="0" y="2556928"/>
        <a:ext cx="2175217" cy="1534157"/>
      </dsp:txXfrm>
    </dsp:sp>
    <dsp:sp modelId="{7C53A021-F2CB-4923-825F-B890277E6BA9}">
      <dsp:nvSpPr>
        <dsp:cNvPr id="0" name=""/>
        <dsp:cNvSpPr/>
      </dsp:nvSpPr>
      <dsp:spPr>
        <a:xfrm rot="5400000">
          <a:off x="2240054" y="1980705"/>
          <a:ext cx="2045543" cy="2175217"/>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WHY</a:t>
          </a:r>
        </a:p>
      </dsp:txBody>
      <dsp:txXfrm rot="-5400000">
        <a:off x="2175216" y="2556928"/>
        <a:ext cx="2175217" cy="1534157"/>
      </dsp:txXfrm>
    </dsp:sp>
    <dsp:sp modelId="{B473E8DE-6726-47C9-9005-B7A7AB9D651F}">
      <dsp:nvSpPr>
        <dsp:cNvPr id="0" name=""/>
        <dsp:cNvSpPr/>
      </dsp:nvSpPr>
      <dsp:spPr>
        <a:xfrm>
          <a:off x="1522651" y="1534157"/>
          <a:ext cx="1305130" cy="102277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adverbials</a:t>
          </a:r>
        </a:p>
      </dsp:txBody>
      <dsp:txXfrm>
        <a:off x="1572579" y="1584085"/>
        <a:ext cx="1205274" cy="92291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11348"/>
            <a:ext cx="9144000" cy="1969477"/>
          </a:xfrm>
          <a:solidFill>
            <a:schemeClr val="accent2">
              <a:lumMod val="40000"/>
              <a:lumOff val="60000"/>
            </a:schemeClr>
          </a:solidFill>
          <a:ln>
            <a:solidFill>
              <a:schemeClr val="accent1">
                <a:lumMod val="75000"/>
              </a:schemeClr>
            </a:solidFill>
          </a:ln>
        </p:spPr>
        <p:txBody>
          <a:bodyPr>
            <a:noAutofit/>
          </a:bodyPr>
          <a:lstStyle/>
          <a:p>
            <a:pPr algn="l"/>
            <a:r>
              <a:rPr lang="en-GB" sz="3200" dirty="0">
                <a:latin typeface="+mn-lt"/>
              </a:rPr>
              <a:t>W2b. Sentences sometimes begin in a different way e.g. using an adverb (Nervously, she walked into the room) or phrases (Without a doubt, this was the best party ever). </a:t>
            </a:r>
            <a:endParaRPr lang="en-US" sz="32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E929-7DD6-43CA-BD78-762AEBAE8B63}"/>
              </a:ext>
            </a:extLst>
          </p:cNvPr>
          <p:cNvSpPr>
            <a:spLocks noGrp="1"/>
          </p:cNvSpPr>
          <p:nvPr>
            <p:ph type="title"/>
          </p:nvPr>
        </p:nvSpPr>
        <p:spPr>
          <a:xfrm>
            <a:off x="838200" y="365126"/>
            <a:ext cx="10515600" cy="1337066"/>
          </a:xfrm>
          <a:solidFill>
            <a:schemeClr val="accent2">
              <a:lumMod val="40000"/>
              <a:lumOff val="60000"/>
            </a:schemeClr>
          </a:solidFill>
          <a:ln>
            <a:solidFill>
              <a:schemeClr val="tx1"/>
            </a:solidFill>
          </a:ln>
        </p:spPr>
        <p:txBody>
          <a:bodyPr>
            <a:noAutofit/>
          </a:bodyPr>
          <a:lstStyle/>
          <a:p>
            <a:pPr algn="ctr"/>
            <a:r>
              <a:rPr lang="en-GB" sz="3200" dirty="0">
                <a:latin typeface="+mn-lt"/>
              </a:rPr>
              <a:t>NOTICE - when we begin a sentence with an adverb (or an adverbial phrase), a COMMA is placed after the adverb.</a:t>
            </a:r>
          </a:p>
        </p:txBody>
      </p:sp>
      <p:sp>
        <p:nvSpPr>
          <p:cNvPr id="5" name="Rectangle 4">
            <a:extLst>
              <a:ext uri="{FF2B5EF4-FFF2-40B4-BE49-F238E27FC236}">
                <a16:creationId xmlns:a16="http://schemas.microsoft.com/office/drawing/2014/main" id="{9469B3C4-CD9B-41BA-BCD3-2050C2BF1BE1}"/>
              </a:ext>
            </a:extLst>
          </p:cNvPr>
          <p:cNvSpPr/>
          <p:nvPr/>
        </p:nvSpPr>
        <p:spPr>
          <a:xfrm>
            <a:off x="2987039" y="3316934"/>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Because she was the fastest</a:t>
            </a:r>
            <a:r>
              <a:rPr lang="en-GB" sz="2400" b="1" dirty="0">
                <a:solidFill>
                  <a:schemeClr val="tx1"/>
                </a:solidFill>
              </a:rPr>
              <a:t>,</a:t>
            </a:r>
            <a:r>
              <a:rPr lang="en-GB" sz="2400" dirty="0">
                <a:solidFill>
                  <a:schemeClr val="tx1"/>
                </a:solidFill>
              </a:rPr>
              <a:t> Kate won the race.</a:t>
            </a:r>
          </a:p>
        </p:txBody>
      </p:sp>
      <p:sp>
        <p:nvSpPr>
          <p:cNvPr id="6" name="Rectangle 5">
            <a:extLst>
              <a:ext uri="{FF2B5EF4-FFF2-40B4-BE49-F238E27FC236}">
                <a16:creationId xmlns:a16="http://schemas.microsoft.com/office/drawing/2014/main" id="{9D94997C-D309-4BFC-B864-E9FC1718464F}"/>
              </a:ext>
            </a:extLst>
          </p:cNvPr>
          <p:cNvSpPr/>
          <p:nvPr/>
        </p:nvSpPr>
        <p:spPr>
          <a:xfrm>
            <a:off x="2987039" y="4498619"/>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At the Olympic Games</a:t>
            </a:r>
            <a:r>
              <a:rPr lang="en-GB" sz="2400" b="1" dirty="0">
                <a:solidFill>
                  <a:schemeClr val="tx1"/>
                </a:solidFill>
              </a:rPr>
              <a:t>, </a:t>
            </a:r>
            <a:r>
              <a:rPr lang="en-GB" sz="2400" dirty="0">
                <a:solidFill>
                  <a:schemeClr val="tx1"/>
                </a:solidFill>
              </a:rPr>
              <a:t>Kate won the race.</a:t>
            </a:r>
          </a:p>
        </p:txBody>
      </p:sp>
      <p:sp>
        <p:nvSpPr>
          <p:cNvPr id="7" name="Rectangle 6">
            <a:extLst>
              <a:ext uri="{FF2B5EF4-FFF2-40B4-BE49-F238E27FC236}">
                <a16:creationId xmlns:a16="http://schemas.microsoft.com/office/drawing/2014/main" id="{D7D7FA83-DBD6-4E73-A487-647077D21F70}"/>
              </a:ext>
            </a:extLst>
          </p:cNvPr>
          <p:cNvSpPr/>
          <p:nvPr/>
        </p:nvSpPr>
        <p:spPr>
          <a:xfrm>
            <a:off x="2987039" y="2135249"/>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Yesterday</a:t>
            </a:r>
            <a:r>
              <a:rPr lang="en-GB" sz="2400" b="1" dirty="0">
                <a:solidFill>
                  <a:schemeClr val="tx1"/>
                </a:solidFill>
              </a:rPr>
              <a:t>,</a:t>
            </a:r>
            <a:r>
              <a:rPr lang="en-GB" sz="2400" dirty="0">
                <a:solidFill>
                  <a:schemeClr val="tx1"/>
                </a:solidFill>
              </a:rPr>
              <a:t> Kate won the race.</a:t>
            </a:r>
          </a:p>
        </p:txBody>
      </p:sp>
      <p:sp>
        <p:nvSpPr>
          <p:cNvPr id="8" name="Rectangle 7">
            <a:extLst>
              <a:ext uri="{FF2B5EF4-FFF2-40B4-BE49-F238E27FC236}">
                <a16:creationId xmlns:a16="http://schemas.microsoft.com/office/drawing/2014/main" id="{B6BDF5DF-9226-40B6-B66A-840ACE465674}"/>
              </a:ext>
            </a:extLst>
          </p:cNvPr>
          <p:cNvSpPr/>
          <p:nvPr/>
        </p:nvSpPr>
        <p:spPr>
          <a:xfrm>
            <a:off x="2987039" y="5680304"/>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Amazingly</a:t>
            </a:r>
            <a:r>
              <a:rPr lang="en-GB" sz="2400" b="1" dirty="0">
                <a:solidFill>
                  <a:schemeClr val="tx1"/>
                </a:solidFill>
              </a:rPr>
              <a:t>,</a:t>
            </a:r>
            <a:r>
              <a:rPr lang="en-GB" sz="2400" dirty="0">
                <a:solidFill>
                  <a:schemeClr val="tx1"/>
                </a:solidFill>
              </a:rPr>
              <a:t> Kate won the race.</a:t>
            </a:r>
          </a:p>
        </p:txBody>
      </p:sp>
    </p:spTree>
    <p:extLst>
      <p:ext uri="{BB962C8B-B14F-4D97-AF65-F5344CB8AC3E}">
        <p14:creationId xmlns:p14="http://schemas.microsoft.com/office/powerpoint/2010/main" val="263263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838197" y="406702"/>
            <a:ext cx="4901421" cy="1351760"/>
          </a:xfrm>
          <a:solidFill>
            <a:schemeClr val="accent2">
              <a:lumMod val="40000"/>
              <a:lumOff val="60000"/>
            </a:schemeClr>
          </a:solidFill>
          <a:ln>
            <a:solidFill>
              <a:schemeClr val="accent1"/>
            </a:solidFill>
          </a:ln>
        </p:spPr>
        <p:txBody>
          <a:bodyPr>
            <a:normAutofit/>
          </a:bodyPr>
          <a:lstStyle/>
          <a:p>
            <a:pPr algn="ctr"/>
            <a:r>
              <a:rPr lang="en-GB" sz="2800" b="1" dirty="0">
                <a:latin typeface="+mn-lt"/>
              </a:rPr>
              <a:t>Your turn: </a:t>
            </a:r>
            <a:r>
              <a:rPr lang="en-GB" sz="2800" dirty="0">
                <a:latin typeface="+mn-lt"/>
              </a:rPr>
              <a:t>can you write four versions of this sentence to include each type of adverbial?</a:t>
            </a:r>
          </a:p>
        </p:txBody>
      </p:sp>
      <p:sp>
        <p:nvSpPr>
          <p:cNvPr id="2" name="Rectangle: Rounded Corners 1">
            <a:extLst>
              <a:ext uri="{FF2B5EF4-FFF2-40B4-BE49-F238E27FC236}">
                <a16:creationId xmlns:a16="http://schemas.microsoft.com/office/drawing/2014/main" id="{1B2A89F4-8320-4C5C-8818-181431D15A0F}"/>
              </a:ext>
            </a:extLst>
          </p:cNvPr>
          <p:cNvSpPr/>
          <p:nvPr/>
        </p:nvSpPr>
        <p:spPr>
          <a:xfrm>
            <a:off x="838200" y="2048074"/>
            <a:ext cx="3446585" cy="96961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the verb was done</a:t>
            </a:r>
          </a:p>
        </p:txBody>
      </p:sp>
      <p:sp>
        <p:nvSpPr>
          <p:cNvPr id="8" name="Rectangle: Rounded Corners 7">
            <a:extLst>
              <a:ext uri="{FF2B5EF4-FFF2-40B4-BE49-F238E27FC236}">
                <a16:creationId xmlns:a16="http://schemas.microsoft.com/office/drawing/2014/main" id="{9ACAB888-93E0-449B-9B0C-5F8859A72310}"/>
              </a:ext>
            </a:extLst>
          </p:cNvPr>
          <p:cNvSpPr/>
          <p:nvPr/>
        </p:nvSpPr>
        <p:spPr>
          <a:xfrm>
            <a:off x="7922455" y="1945832"/>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96602AB2-E731-4E15-BA50-2F81D1DBB4B4}"/>
              </a:ext>
            </a:extLst>
          </p:cNvPr>
          <p:cNvSpPr/>
          <p:nvPr/>
        </p:nvSpPr>
        <p:spPr>
          <a:xfrm>
            <a:off x="838199" y="3154625"/>
            <a:ext cx="3446585" cy="9390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the verb was done</a:t>
            </a:r>
          </a:p>
        </p:txBody>
      </p:sp>
      <p:sp>
        <p:nvSpPr>
          <p:cNvPr id="3" name="Arrow: Right 2">
            <a:extLst>
              <a:ext uri="{FF2B5EF4-FFF2-40B4-BE49-F238E27FC236}">
                <a16:creationId xmlns:a16="http://schemas.microsoft.com/office/drawing/2014/main" id="{8E103B23-F9B2-4AA2-BFDD-2C6B72E7869F}"/>
              </a:ext>
            </a:extLst>
          </p:cNvPr>
          <p:cNvSpPr/>
          <p:nvPr/>
        </p:nvSpPr>
        <p:spPr>
          <a:xfrm>
            <a:off x="4647611" y="2098051"/>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BEF23138-3FAD-44F7-9A9E-598105563C1E}"/>
              </a:ext>
            </a:extLst>
          </p:cNvPr>
          <p:cNvSpPr/>
          <p:nvPr/>
        </p:nvSpPr>
        <p:spPr>
          <a:xfrm>
            <a:off x="4647613" y="5364861"/>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A5C5C02-080C-4BA6-84BF-72BAB5A13D79}"/>
              </a:ext>
            </a:extLst>
          </p:cNvPr>
          <p:cNvSpPr/>
          <p:nvPr/>
        </p:nvSpPr>
        <p:spPr>
          <a:xfrm>
            <a:off x="838198" y="4230638"/>
            <a:ext cx="3446585" cy="9390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WHERE the verb was done</a:t>
            </a:r>
          </a:p>
        </p:txBody>
      </p:sp>
      <p:sp>
        <p:nvSpPr>
          <p:cNvPr id="12" name="Rectangle: Rounded Corners 11">
            <a:extLst>
              <a:ext uri="{FF2B5EF4-FFF2-40B4-BE49-F238E27FC236}">
                <a16:creationId xmlns:a16="http://schemas.microsoft.com/office/drawing/2014/main" id="{D526B2AA-2EE6-43FE-9E82-8AD9DBF84ABB}"/>
              </a:ext>
            </a:extLst>
          </p:cNvPr>
          <p:cNvSpPr/>
          <p:nvPr/>
        </p:nvSpPr>
        <p:spPr>
          <a:xfrm>
            <a:off x="838197" y="5306651"/>
            <a:ext cx="3446585" cy="9390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the verb was done</a:t>
            </a:r>
          </a:p>
        </p:txBody>
      </p:sp>
      <p:sp>
        <p:nvSpPr>
          <p:cNvPr id="13" name="Arrow: Right 12">
            <a:extLst>
              <a:ext uri="{FF2B5EF4-FFF2-40B4-BE49-F238E27FC236}">
                <a16:creationId xmlns:a16="http://schemas.microsoft.com/office/drawing/2014/main" id="{E636FAA9-1B2B-47BB-B64A-B9D85E7303C8}"/>
              </a:ext>
            </a:extLst>
          </p:cNvPr>
          <p:cNvSpPr/>
          <p:nvPr/>
        </p:nvSpPr>
        <p:spPr>
          <a:xfrm>
            <a:off x="4647612" y="4259495"/>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5B847180-E7D5-4EC2-BE00-0ED39B30A5F4}"/>
              </a:ext>
            </a:extLst>
          </p:cNvPr>
          <p:cNvSpPr/>
          <p:nvPr/>
        </p:nvSpPr>
        <p:spPr>
          <a:xfrm>
            <a:off x="4647613" y="3142397"/>
            <a:ext cx="2912013" cy="96352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ACC841B8-A282-4061-8427-CF2F5C2B50E0}"/>
              </a:ext>
            </a:extLst>
          </p:cNvPr>
          <p:cNvSpPr/>
          <p:nvPr/>
        </p:nvSpPr>
        <p:spPr>
          <a:xfrm>
            <a:off x="7922455" y="3061579"/>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6" name="Rectangle: Rounded Corners 15">
            <a:extLst>
              <a:ext uri="{FF2B5EF4-FFF2-40B4-BE49-F238E27FC236}">
                <a16:creationId xmlns:a16="http://schemas.microsoft.com/office/drawing/2014/main" id="{6CE2AFA6-2456-400F-835E-19F9F71A73B7}"/>
              </a:ext>
            </a:extLst>
          </p:cNvPr>
          <p:cNvSpPr/>
          <p:nvPr/>
        </p:nvSpPr>
        <p:spPr>
          <a:xfrm>
            <a:off x="7922455" y="5350433"/>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7" name="Rectangle: Rounded Corners 16">
            <a:extLst>
              <a:ext uri="{FF2B5EF4-FFF2-40B4-BE49-F238E27FC236}">
                <a16:creationId xmlns:a16="http://schemas.microsoft.com/office/drawing/2014/main" id="{51F83FCC-2C72-4CF0-A05D-0DE38CEF0F51}"/>
              </a:ext>
            </a:extLst>
          </p:cNvPr>
          <p:cNvSpPr/>
          <p:nvPr/>
        </p:nvSpPr>
        <p:spPr>
          <a:xfrm>
            <a:off x="7922455" y="4230638"/>
            <a:ext cx="3518095" cy="99238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8" name="Title 3">
            <a:extLst>
              <a:ext uri="{FF2B5EF4-FFF2-40B4-BE49-F238E27FC236}">
                <a16:creationId xmlns:a16="http://schemas.microsoft.com/office/drawing/2014/main" id="{57CADED7-8E39-41EF-8143-625B5F0518F6}"/>
              </a:ext>
            </a:extLst>
          </p:cNvPr>
          <p:cNvSpPr txBox="1">
            <a:spLocks/>
          </p:cNvSpPr>
          <p:nvPr/>
        </p:nvSpPr>
        <p:spPr>
          <a:xfrm>
            <a:off x="6314049" y="404471"/>
            <a:ext cx="5126501" cy="1351760"/>
          </a:xfrm>
          <a:prstGeom prst="rect">
            <a:avLst/>
          </a:prstGeom>
          <a:solidFill>
            <a:schemeClr val="accent2">
              <a:lumMod val="40000"/>
              <a:lumOff val="6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mn-lt"/>
              </a:rPr>
              <a:t>The robot walked across the floor.</a:t>
            </a:r>
          </a:p>
        </p:txBody>
      </p:sp>
    </p:spTree>
    <p:extLst>
      <p:ext uri="{BB962C8B-B14F-4D97-AF65-F5344CB8AC3E}">
        <p14:creationId xmlns:p14="http://schemas.microsoft.com/office/powerpoint/2010/main" val="1756222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978876" y="365125"/>
            <a:ext cx="10515600" cy="915035"/>
          </a:xfrm>
          <a:solidFill>
            <a:schemeClr val="accent2">
              <a:lumMod val="40000"/>
              <a:lumOff val="60000"/>
            </a:schemeClr>
          </a:solidFill>
          <a:ln>
            <a:solidFill>
              <a:schemeClr val="accent1"/>
            </a:solidFill>
          </a:ln>
        </p:spPr>
        <p:txBody>
          <a:bodyPr>
            <a:normAutofit/>
          </a:bodyPr>
          <a:lstStyle/>
          <a:p>
            <a:pPr algn="ctr"/>
            <a:r>
              <a:rPr lang="en-GB" sz="3200" b="1" dirty="0">
                <a:latin typeface="+mn-lt"/>
              </a:rPr>
              <a:t>Using an ADVERB to tell us how a character is feeling</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978876" y="1575582"/>
            <a:ext cx="10515600" cy="11394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If we choose ADVERBS carefully, we can give our reader more information about a character’s feelings in a story. </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5586046" y="2987041"/>
            <a:ext cx="5908430" cy="9003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 Nervously, Tom opened the box.</a:t>
            </a:r>
          </a:p>
        </p:txBody>
      </p:sp>
      <p:sp>
        <p:nvSpPr>
          <p:cNvPr id="2" name="Rectangle: Rounded Corners 1">
            <a:extLst>
              <a:ext uri="{FF2B5EF4-FFF2-40B4-BE49-F238E27FC236}">
                <a16:creationId xmlns:a16="http://schemas.microsoft.com/office/drawing/2014/main" id="{4222686B-6076-4C50-9883-C77052345D2D}"/>
              </a:ext>
            </a:extLst>
          </p:cNvPr>
          <p:cNvSpPr/>
          <p:nvPr/>
        </p:nvSpPr>
        <p:spPr>
          <a:xfrm>
            <a:off x="905605" y="4107766"/>
            <a:ext cx="4254306" cy="222269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Compare the two sentences. How does the ADVERB at the beginning change how the reader feels?</a:t>
            </a:r>
          </a:p>
        </p:txBody>
      </p:sp>
      <p:sp>
        <p:nvSpPr>
          <p:cNvPr id="8" name="Rectangle: Rounded Corners 7">
            <a:extLst>
              <a:ext uri="{FF2B5EF4-FFF2-40B4-BE49-F238E27FC236}">
                <a16:creationId xmlns:a16="http://schemas.microsoft.com/office/drawing/2014/main" id="{80ACB546-4517-4D25-976F-222A2378BC77}"/>
              </a:ext>
            </a:extLst>
          </p:cNvPr>
          <p:cNvSpPr/>
          <p:nvPr/>
        </p:nvSpPr>
        <p:spPr>
          <a:xfrm>
            <a:off x="978876" y="2987042"/>
            <a:ext cx="4107765" cy="90033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Tom opened the box.</a:t>
            </a:r>
          </a:p>
        </p:txBody>
      </p:sp>
      <p:sp>
        <p:nvSpPr>
          <p:cNvPr id="3" name="Rectangle: Rounded Corners 2">
            <a:extLst>
              <a:ext uri="{FF2B5EF4-FFF2-40B4-BE49-F238E27FC236}">
                <a16:creationId xmlns:a16="http://schemas.microsoft.com/office/drawing/2014/main" id="{2EFD9B45-B9C2-4A2A-9F2D-1145DAF5A46C}"/>
              </a:ext>
            </a:extLst>
          </p:cNvPr>
          <p:cNvSpPr/>
          <p:nvPr/>
        </p:nvSpPr>
        <p:spPr>
          <a:xfrm>
            <a:off x="5586046" y="4107766"/>
            <a:ext cx="5908430" cy="222269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By using the ADVERB ‘nervously’, the reader knows how the character is feeling. It also makes us wonder WHY he is nervous, so we read on.</a:t>
            </a:r>
          </a:p>
        </p:txBody>
      </p:sp>
    </p:spTree>
    <p:extLst>
      <p:ext uri="{BB962C8B-B14F-4D97-AF65-F5344CB8AC3E}">
        <p14:creationId xmlns:p14="http://schemas.microsoft.com/office/powerpoint/2010/main" val="57234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3C12-C861-4190-970C-A5876497BE87}"/>
              </a:ext>
            </a:extLst>
          </p:cNvPr>
          <p:cNvSpPr>
            <a:spLocks noGrp="1"/>
          </p:cNvSpPr>
          <p:nvPr>
            <p:ph type="title"/>
          </p:nvPr>
        </p:nvSpPr>
        <p:spPr>
          <a:xfrm>
            <a:off x="838200" y="365125"/>
            <a:ext cx="10515600" cy="1773164"/>
          </a:xfrm>
          <a:solidFill>
            <a:schemeClr val="accent2">
              <a:lumMod val="40000"/>
              <a:lumOff val="60000"/>
            </a:schemeClr>
          </a:solidFill>
          <a:ln>
            <a:solidFill>
              <a:schemeClr val="tx1"/>
            </a:solidFill>
          </a:ln>
        </p:spPr>
        <p:txBody>
          <a:bodyPr>
            <a:noAutofit/>
          </a:bodyPr>
          <a:lstStyle/>
          <a:p>
            <a:pPr algn="ctr"/>
            <a:r>
              <a:rPr lang="en-GB" sz="3200" b="1" dirty="0">
                <a:latin typeface="+mn-lt"/>
              </a:rPr>
              <a:t>Your turn</a:t>
            </a:r>
            <a:r>
              <a:rPr lang="en-GB" sz="3200" dirty="0">
                <a:latin typeface="+mn-lt"/>
              </a:rPr>
              <a:t>: think of an ADVERB to go in front of each sentence which shows that the character is being </a:t>
            </a:r>
            <a:r>
              <a:rPr lang="en-GB" sz="3200" b="1" dirty="0">
                <a:latin typeface="+mn-lt"/>
              </a:rPr>
              <a:t>careful</a:t>
            </a:r>
            <a:r>
              <a:rPr lang="en-GB" sz="3200" dirty="0">
                <a:latin typeface="+mn-lt"/>
              </a:rPr>
              <a:t>. One has been done for you.</a:t>
            </a:r>
          </a:p>
        </p:txBody>
      </p:sp>
      <p:sp>
        <p:nvSpPr>
          <p:cNvPr id="3" name="Rectangle 2">
            <a:extLst>
              <a:ext uri="{FF2B5EF4-FFF2-40B4-BE49-F238E27FC236}">
                <a16:creationId xmlns:a16="http://schemas.microsoft.com/office/drawing/2014/main" id="{984C7C2B-1A33-40F6-9128-4A74125CF1CC}"/>
              </a:ext>
            </a:extLst>
          </p:cNvPr>
          <p:cNvSpPr/>
          <p:nvPr/>
        </p:nvSpPr>
        <p:spPr>
          <a:xfrm>
            <a:off x="936674" y="2391507"/>
            <a:ext cx="4451252"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Tom opened the box.</a:t>
            </a:r>
          </a:p>
        </p:txBody>
      </p:sp>
      <p:sp>
        <p:nvSpPr>
          <p:cNvPr id="4" name="Rectangle 3">
            <a:extLst>
              <a:ext uri="{FF2B5EF4-FFF2-40B4-BE49-F238E27FC236}">
                <a16:creationId xmlns:a16="http://schemas.microsoft.com/office/drawing/2014/main" id="{67439107-F418-483D-AAC4-732CDF6609D8}"/>
              </a:ext>
            </a:extLst>
          </p:cNvPr>
          <p:cNvSpPr/>
          <p:nvPr/>
        </p:nvSpPr>
        <p:spPr>
          <a:xfrm>
            <a:off x="5785338" y="2389163"/>
            <a:ext cx="5698588"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Carefully</a:t>
            </a:r>
            <a:r>
              <a:rPr lang="en-GB" sz="3200" dirty="0">
                <a:solidFill>
                  <a:schemeClr val="tx1"/>
                </a:solidFill>
              </a:rPr>
              <a:t>, Tom opened the box.</a:t>
            </a:r>
          </a:p>
        </p:txBody>
      </p:sp>
      <p:sp>
        <p:nvSpPr>
          <p:cNvPr id="5" name="Rectangle 4">
            <a:extLst>
              <a:ext uri="{FF2B5EF4-FFF2-40B4-BE49-F238E27FC236}">
                <a16:creationId xmlns:a16="http://schemas.microsoft.com/office/drawing/2014/main" id="{B09DB8B1-F09D-4FF2-A11A-61F238B6A20A}"/>
              </a:ext>
            </a:extLst>
          </p:cNvPr>
          <p:cNvSpPr/>
          <p:nvPr/>
        </p:nvSpPr>
        <p:spPr>
          <a:xfrm>
            <a:off x="936674" y="4975273"/>
            <a:ext cx="4451252"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Sapna cut up the carrot.</a:t>
            </a:r>
          </a:p>
        </p:txBody>
      </p:sp>
      <p:sp>
        <p:nvSpPr>
          <p:cNvPr id="6" name="Rectangle 5">
            <a:extLst>
              <a:ext uri="{FF2B5EF4-FFF2-40B4-BE49-F238E27FC236}">
                <a16:creationId xmlns:a16="http://schemas.microsoft.com/office/drawing/2014/main" id="{AF4DF5C1-DDC0-4FE3-9582-9125C9914585}"/>
              </a:ext>
            </a:extLst>
          </p:cNvPr>
          <p:cNvSpPr/>
          <p:nvPr/>
        </p:nvSpPr>
        <p:spPr>
          <a:xfrm>
            <a:off x="936674" y="3683390"/>
            <a:ext cx="4451252"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Kia drew the triangle.</a:t>
            </a:r>
          </a:p>
        </p:txBody>
      </p:sp>
      <p:sp>
        <p:nvSpPr>
          <p:cNvPr id="7" name="Rectangle 6">
            <a:extLst>
              <a:ext uri="{FF2B5EF4-FFF2-40B4-BE49-F238E27FC236}">
                <a16:creationId xmlns:a16="http://schemas.microsoft.com/office/drawing/2014/main" id="{9999843A-FA93-469B-A632-EBF5E7B564AD}"/>
              </a:ext>
            </a:extLst>
          </p:cNvPr>
          <p:cNvSpPr/>
          <p:nvPr/>
        </p:nvSpPr>
        <p:spPr>
          <a:xfrm>
            <a:off x="5785338" y="4975273"/>
            <a:ext cx="5698588"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Slowly</a:t>
            </a:r>
            <a:r>
              <a:rPr lang="en-GB" sz="3200" dirty="0">
                <a:solidFill>
                  <a:schemeClr val="tx1"/>
                </a:solidFill>
              </a:rPr>
              <a:t>, Sapna cut up the carrot.</a:t>
            </a:r>
          </a:p>
        </p:txBody>
      </p:sp>
      <p:sp>
        <p:nvSpPr>
          <p:cNvPr id="8" name="Rectangle 7">
            <a:extLst>
              <a:ext uri="{FF2B5EF4-FFF2-40B4-BE49-F238E27FC236}">
                <a16:creationId xmlns:a16="http://schemas.microsoft.com/office/drawing/2014/main" id="{D8642410-72DE-40A3-A3FE-DCD86EF45F8B}"/>
              </a:ext>
            </a:extLst>
          </p:cNvPr>
          <p:cNvSpPr/>
          <p:nvPr/>
        </p:nvSpPr>
        <p:spPr>
          <a:xfrm>
            <a:off x="5785338" y="3681044"/>
            <a:ext cx="5698588"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Cautiously</a:t>
            </a:r>
            <a:r>
              <a:rPr lang="en-GB" sz="3200" dirty="0">
                <a:solidFill>
                  <a:schemeClr val="tx1"/>
                </a:solidFill>
              </a:rPr>
              <a:t>, Kia drew the triangle.</a:t>
            </a:r>
          </a:p>
        </p:txBody>
      </p:sp>
    </p:spTree>
    <p:extLst>
      <p:ext uri="{BB962C8B-B14F-4D97-AF65-F5344CB8AC3E}">
        <p14:creationId xmlns:p14="http://schemas.microsoft.com/office/powerpoint/2010/main" val="110010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3C12-C861-4190-970C-A5876497BE87}"/>
              </a:ext>
            </a:extLst>
          </p:cNvPr>
          <p:cNvSpPr>
            <a:spLocks noGrp="1"/>
          </p:cNvSpPr>
          <p:nvPr>
            <p:ph type="title"/>
          </p:nvPr>
        </p:nvSpPr>
        <p:spPr>
          <a:xfrm>
            <a:off x="838200" y="365125"/>
            <a:ext cx="10515600" cy="1620764"/>
          </a:xfrm>
          <a:solidFill>
            <a:schemeClr val="accent2">
              <a:lumMod val="40000"/>
              <a:lumOff val="60000"/>
            </a:schemeClr>
          </a:solidFill>
          <a:ln>
            <a:solidFill>
              <a:schemeClr val="tx1"/>
            </a:solidFill>
          </a:ln>
        </p:spPr>
        <p:txBody>
          <a:bodyPr>
            <a:noAutofit/>
          </a:bodyPr>
          <a:lstStyle/>
          <a:p>
            <a:pPr algn="ctr"/>
            <a:r>
              <a:rPr lang="en-GB" sz="3200" b="1" dirty="0">
                <a:latin typeface="+mn-lt"/>
              </a:rPr>
              <a:t>Your turn</a:t>
            </a:r>
            <a:r>
              <a:rPr lang="en-GB" sz="3200" dirty="0">
                <a:latin typeface="+mn-lt"/>
              </a:rPr>
              <a:t>: think of an ADVERB to go in front of each sentence which shows that the character is </a:t>
            </a:r>
            <a:r>
              <a:rPr lang="en-GB" sz="3200" b="1" dirty="0">
                <a:latin typeface="+mn-lt"/>
              </a:rPr>
              <a:t>excited</a:t>
            </a:r>
            <a:r>
              <a:rPr lang="en-GB" sz="3200" dirty="0">
                <a:latin typeface="+mn-lt"/>
              </a:rPr>
              <a:t>. </a:t>
            </a:r>
          </a:p>
        </p:txBody>
      </p:sp>
      <p:sp>
        <p:nvSpPr>
          <p:cNvPr id="3" name="Rectangle 2">
            <a:extLst>
              <a:ext uri="{FF2B5EF4-FFF2-40B4-BE49-F238E27FC236}">
                <a16:creationId xmlns:a16="http://schemas.microsoft.com/office/drawing/2014/main" id="{984C7C2B-1A33-40F6-9128-4A74125CF1CC}"/>
              </a:ext>
            </a:extLst>
          </p:cNvPr>
          <p:cNvSpPr/>
          <p:nvPr/>
        </p:nvSpPr>
        <p:spPr>
          <a:xfrm>
            <a:off x="450166" y="2400884"/>
            <a:ext cx="5546188"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Tom opened the box.</a:t>
            </a:r>
          </a:p>
        </p:txBody>
      </p:sp>
      <p:sp>
        <p:nvSpPr>
          <p:cNvPr id="4" name="Rectangle 3">
            <a:extLst>
              <a:ext uri="{FF2B5EF4-FFF2-40B4-BE49-F238E27FC236}">
                <a16:creationId xmlns:a16="http://schemas.microsoft.com/office/drawing/2014/main" id="{67439107-F418-483D-AAC4-732CDF6609D8}"/>
              </a:ext>
            </a:extLst>
          </p:cNvPr>
          <p:cNvSpPr/>
          <p:nvPr/>
        </p:nvSpPr>
        <p:spPr>
          <a:xfrm>
            <a:off x="6250745" y="2400884"/>
            <a:ext cx="5568462"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Excitedly</a:t>
            </a:r>
            <a:r>
              <a:rPr lang="en-GB" sz="3200" dirty="0">
                <a:solidFill>
                  <a:schemeClr val="tx1"/>
                </a:solidFill>
              </a:rPr>
              <a:t>, Tom opened the box.</a:t>
            </a:r>
          </a:p>
        </p:txBody>
      </p:sp>
      <p:sp>
        <p:nvSpPr>
          <p:cNvPr id="5" name="Rectangle 4">
            <a:extLst>
              <a:ext uri="{FF2B5EF4-FFF2-40B4-BE49-F238E27FC236}">
                <a16:creationId xmlns:a16="http://schemas.microsoft.com/office/drawing/2014/main" id="{B09DB8B1-F09D-4FF2-A11A-61F238B6A20A}"/>
              </a:ext>
            </a:extLst>
          </p:cNvPr>
          <p:cNvSpPr/>
          <p:nvPr/>
        </p:nvSpPr>
        <p:spPr>
          <a:xfrm>
            <a:off x="450166" y="4975273"/>
            <a:ext cx="5546188"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Sapna dashed through the door.</a:t>
            </a:r>
          </a:p>
        </p:txBody>
      </p:sp>
      <p:sp>
        <p:nvSpPr>
          <p:cNvPr id="6" name="Rectangle 5">
            <a:extLst>
              <a:ext uri="{FF2B5EF4-FFF2-40B4-BE49-F238E27FC236}">
                <a16:creationId xmlns:a16="http://schemas.microsoft.com/office/drawing/2014/main" id="{AF4DF5C1-DDC0-4FE3-9582-9125C9914585}"/>
              </a:ext>
            </a:extLst>
          </p:cNvPr>
          <p:cNvSpPr/>
          <p:nvPr/>
        </p:nvSpPr>
        <p:spPr>
          <a:xfrm>
            <a:off x="450166" y="3683390"/>
            <a:ext cx="5546188" cy="886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Kia ran across the playground.</a:t>
            </a:r>
          </a:p>
        </p:txBody>
      </p:sp>
      <p:sp>
        <p:nvSpPr>
          <p:cNvPr id="7" name="Rectangle 6">
            <a:extLst>
              <a:ext uri="{FF2B5EF4-FFF2-40B4-BE49-F238E27FC236}">
                <a16:creationId xmlns:a16="http://schemas.microsoft.com/office/drawing/2014/main" id="{9999843A-FA93-469B-A632-EBF5E7B564AD}"/>
              </a:ext>
            </a:extLst>
          </p:cNvPr>
          <p:cNvSpPr/>
          <p:nvPr/>
        </p:nvSpPr>
        <p:spPr>
          <a:xfrm>
            <a:off x="6250745" y="4975272"/>
            <a:ext cx="5568462"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Happily</a:t>
            </a:r>
            <a:r>
              <a:rPr lang="en-GB" sz="3200" dirty="0">
                <a:solidFill>
                  <a:schemeClr val="tx1"/>
                </a:solidFill>
              </a:rPr>
              <a:t>, Sapna dashed through the door.</a:t>
            </a:r>
          </a:p>
        </p:txBody>
      </p:sp>
      <p:sp>
        <p:nvSpPr>
          <p:cNvPr id="8" name="Rectangle 7">
            <a:extLst>
              <a:ext uri="{FF2B5EF4-FFF2-40B4-BE49-F238E27FC236}">
                <a16:creationId xmlns:a16="http://schemas.microsoft.com/office/drawing/2014/main" id="{D8642410-72DE-40A3-A3FE-DCD86EF45F8B}"/>
              </a:ext>
            </a:extLst>
          </p:cNvPr>
          <p:cNvSpPr/>
          <p:nvPr/>
        </p:nvSpPr>
        <p:spPr>
          <a:xfrm>
            <a:off x="6250745" y="3674012"/>
            <a:ext cx="5568462" cy="88626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rPr>
              <a:t>Eagerly</a:t>
            </a:r>
            <a:r>
              <a:rPr lang="en-GB" sz="3200" dirty="0">
                <a:solidFill>
                  <a:schemeClr val="tx1"/>
                </a:solidFill>
              </a:rPr>
              <a:t>, Kia ran across the playground.</a:t>
            </a:r>
          </a:p>
        </p:txBody>
      </p:sp>
    </p:spTree>
    <p:extLst>
      <p:ext uri="{BB962C8B-B14F-4D97-AF65-F5344CB8AC3E}">
        <p14:creationId xmlns:p14="http://schemas.microsoft.com/office/powerpoint/2010/main" val="585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C7E8-D221-497F-92B9-85D0C41A6EE5}"/>
              </a:ext>
            </a:extLst>
          </p:cNvPr>
          <p:cNvSpPr>
            <a:spLocks noGrp="1"/>
          </p:cNvSpPr>
          <p:nvPr>
            <p:ph type="title"/>
          </p:nvPr>
        </p:nvSpPr>
        <p:spPr>
          <a:xfrm>
            <a:off x="838200" y="365126"/>
            <a:ext cx="10515600" cy="1421471"/>
          </a:xfrm>
          <a:solidFill>
            <a:schemeClr val="accent2">
              <a:lumMod val="40000"/>
              <a:lumOff val="60000"/>
            </a:schemeClr>
          </a:solidFill>
          <a:ln>
            <a:solidFill>
              <a:schemeClr val="tx1"/>
            </a:solidFill>
          </a:ln>
        </p:spPr>
        <p:txBody>
          <a:bodyPr>
            <a:normAutofit/>
          </a:bodyPr>
          <a:lstStyle/>
          <a:p>
            <a:pPr algn="ctr"/>
            <a:r>
              <a:rPr lang="en-GB" sz="2800" dirty="0">
                <a:latin typeface="+mn-lt"/>
              </a:rPr>
              <a:t>Let’s return to the first paragraph which we looked at. How can we use ADVERBS to improve some of the sentence beginnings?</a:t>
            </a:r>
          </a:p>
        </p:txBody>
      </p:sp>
      <p:sp>
        <p:nvSpPr>
          <p:cNvPr id="4" name="Rectangle: Rounded Corners 3">
            <a:extLst>
              <a:ext uri="{FF2B5EF4-FFF2-40B4-BE49-F238E27FC236}">
                <a16:creationId xmlns:a16="http://schemas.microsoft.com/office/drawing/2014/main" id="{8E575ED9-88C4-40F3-9AC1-51F082228B4E}"/>
              </a:ext>
            </a:extLst>
          </p:cNvPr>
          <p:cNvSpPr/>
          <p:nvPr/>
        </p:nvSpPr>
        <p:spPr>
          <a:xfrm>
            <a:off x="990600" y="1941342"/>
            <a:ext cx="10515600" cy="12660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highlight>
                  <a:srgbClr val="FF00FF"/>
                </a:highlight>
              </a:rPr>
              <a:t>Jane</a:t>
            </a:r>
            <a:r>
              <a:rPr lang="en-GB" sz="2000" dirty="0">
                <a:solidFill>
                  <a:schemeClr val="tx1"/>
                </a:solidFill>
              </a:rPr>
              <a:t> was excited because it was ‘Sports Day’. </a:t>
            </a:r>
            <a:r>
              <a:rPr lang="en-GB" sz="2000" dirty="0">
                <a:solidFill>
                  <a:schemeClr val="tx1"/>
                </a:solidFill>
                <a:highlight>
                  <a:srgbClr val="FF00FF"/>
                </a:highlight>
              </a:rPr>
              <a:t>She</a:t>
            </a:r>
            <a:r>
              <a:rPr lang="en-GB" sz="2000" dirty="0">
                <a:solidFill>
                  <a:schemeClr val="tx1"/>
                </a:solidFill>
              </a:rPr>
              <a:t> always loved it. </a:t>
            </a:r>
            <a:r>
              <a:rPr lang="en-GB" sz="2000" dirty="0">
                <a:solidFill>
                  <a:schemeClr val="tx1"/>
                </a:solidFill>
                <a:highlight>
                  <a:srgbClr val="FF00FF"/>
                </a:highlight>
              </a:rPr>
              <a:t>She</a:t>
            </a:r>
            <a:r>
              <a:rPr lang="en-GB" sz="2000" dirty="0">
                <a:solidFill>
                  <a:schemeClr val="tx1"/>
                </a:solidFill>
              </a:rPr>
              <a:t> hoped that her team would win. </a:t>
            </a:r>
            <a:r>
              <a:rPr lang="en-GB" sz="2000" dirty="0">
                <a:solidFill>
                  <a:schemeClr val="tx1"/>
                </a:solidFill>
                <a:highlight>
                  <a:srgbClr val="FF00FF"/>
                </a:highlight>
              </a:rPr>
              <a:t>She</a:t>
            </a:r>
            <a:r>
              <a:rPr lang="en-GB" sz="2000" dirty="0">
                <a:solidFill>
                  <a:schemeClr val="tx1"/>
                </a:solidFill>
              </a:rPr>
              <a:t> was very good at running and usually won the sprint race. </a:t>
            </a:r>
            <a:r>
              <a:rPr lang="en-GB" sz="2000" dirty="0">
                <a:solidFill>
                  <a:schemeClr val="tx1"/>
                </a:solidFill>
                <a:highlight>
                  <a:srgbClr val="FF00FF"/>
                </a:highlight>
              </a:rPr>
              <a:t>She</a:t>
            </a:r>
            <a:r>
              <a:rPr lang="en-GB" sz="2000" dirty="0">
                <a:solidFill>
                  <a:schemeClr val="tx1"/>
                </a:solidFill>
              </a:rPr>
              <a:t> also hoped that she would be captain this year. </a:t>
            </a:r>
            <a:r>
              <a:rPr lang="en-GB" sz="2000" dirty="0">
                <a:solidFill>
                  <a:schemeClr val="tx1"/>
                </a:solidFill>
                <a:highlight>
                  <a:srgbClr val="FF00FF"/>
                </a:highlight>
              </a:rPr>
              <a:t>It</a:t>
            </a:r>
            <a:r>
              <a:rPr lang="en-GB" sz="2000" dirty="0">
                <a:solidFill>
                  <a:schemeClr val="tx1"/>
                </a:solidFill>
              </a:rPr>
              <a:t> was very sunny outside so at least it wouldn’t be cancelled.</a:t>
            </a:r>
          </a:p>
        </p:txBody>
      </p:sp>
      <p:sp>
        <p:nvSpPr>
          <p:cNvPr id="5" name="Rectangle: Rounded Corners 4">
            <a:extLst>
              <a:ext uri="{FF2B5EF4-FFF2-40B4-BE49-F238E27FC236}">
                <a16:creationId xmlns:a16="http://schemas.microsoft.com/office/drawing/2014/main" id="{E118C96A-551C-4B3F-B3A3-E961CA0A4209}"/>
              </a:ext>
            </a:extLst>
          </p:cNvPr>
          <p:cNvSpPr/>
          <p:nvPr/>
        </p:nvSpPr>
        <p:spPr>
          <a:xfrm>
            <a:off x="990600" y="3502855"/>
            <a:ext cx="10515600" cy="18991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At breakfast</a:t>
            </a:r>
            <a:r>
              <a:rPr lang="en-GB" sz="2400" dirty="0">
                <a:solidFill>
                  <a:schemeClr val="tx1"/>
                </a:solidFill>
              </a:rPr>
              <a:t>, Jane was excited because it was ‘Sports Day’. She always loved it. </a:t>
            </a:r>
            <a:r>
              <a:rPr lang="en-GB" sz="2400" dirty="0">
                <a:solidFill>
                  <a:schemeClr val="tx1"/>
                </a:solidFill>
                <a:highlight>
                  <a:srgbClr val="FF00FF"/>
                </a:highlight>
              </a:rPr>
              <a:t>Desperately</a:t>
            </a:r>
            <a:r>
              <a:rPr lang="en-GB" dirty="0"/>
              <a:t>,</a:t>
            </a:r>
            <a:r>
              <a:rPr lang="en-GB" sz="2400" dirty="0">
                <a:solidFill>
                  <a:schemeClr val="tx1"/>
                </a:solidFill>
              </a:rPr>
              <a:t> she hoped that her team would win. </a:t>
            </a:r>
            <a:r>
              <a:rPr lang="en-GB" sz="2400" dirty="0">
                <a:solidFill>
                  <a:schemeClr val="tx1"/>
                </a:solidFill>
                <a:highlight>
                  <a:srgbClr val="FF00FF"/>
                </a:highlight>
              </a:rPr>
              <a:t>Because she trained hard</a:t>
            </a:r>
            <a:r>
              <a:rPr lang="en-GB" sz="2400" dirty="0">
                <a:solidFill>
                  <a:schemeClr val="tx1"/>
                </a:solidFill>
              </a:rPr>
              <a:t>, she was very good at running and usually won the sprint race. She also hoped that she would be captain this year. </a:t>
            </a:r>
            <a:r>
              <a:rPr lang="en-GB" sz="2400" dirty="0">
                <a:solidFill>
                  <a:schemeClr val="tx1"/>
                </a:solidFill>
                <a:highlight>
                  <a:srgbClr val="FF00FF"/>
                </a:highlight>
              </a:rPr>
              <a:t>Luckily</a:t>
            </a:r>
            <a:r>
              <a:rPr lang="en-GB" sz="2400" dirty="0">
                <a:solidFill>
                  <a:schemeClr val="tx1"/>
                </a:solidFill>
              </a:rPr>
              <a:t>, it was very sunny outside so at least it wouldn’t be cancelled.</a:t>
            </a:r>
          </a:p>
        </p:txBody>
      </p:sp>
      <p:sp>
        <p:nvSpPr>
          <p:cNvPr id="6" name="Rectangle: Rounded Corners 5">
            <a:extLst>
              <a:ext uri="{FF2B5EF4-FFF2-40B4-BE49-F238E27FC236}">
                <a16:creationId xmlns:a16="http://schemas.microsoft.com/office/drawing/2014/main" id="{5610CF92-8B09-4EA1-921E-3FCA4AF482AF}"/>
              </a:ext>
            </a:extLst>
          </p:cNvPr>
          <p:cNvSpPr/>
          <p:nvPr/>
        </p:nvSpPr>
        <p:spPr>
          <a:xfrm>
            <a:off x="1570891" y="5514536"/>
            <a:ext cx="9584788" cy="10972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How is the second version better? What extra information do we have?</a:t>
            </a:r>
          </a:p>
        </p:txBody>
      </p:sp>
    </p:spTree>
    <p:extLst>
      <p:ext uri="{BB962C8B-B14F-4D97-AF65-F5344CB8AC3E}">
        <p14:creationId xmlns:p14="http://schemas.microsoft.com/office/powerpoint/2010/main" val="15843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199" y="365125"/>
            <a:ext cx="10655105" cy="1688758"/>
          </a:xfrm>
          <a:solidFill>
            <a:schemeClr val="accent2">
              <a:lumMod val="40000"/>
              <a:lumOff val="60000"/>
            </a:schemeClr>
          </a:solidFill>
          <a:ln>
            <a:solidFill>
              <a:schemeClr val="accent1"/>
            </a:solidFill>
          </a:ln>
        </p:spPr>
        <p:txBody>
          <a:bodyPr>
            <a:noAutofit/>
          </a:bodyPr>
          <a:lstStyle/>
          <a:p>
            <a:pPr algn="ctr"/>
            <a:r>
              <a:rPr lang="en-GB" sz="3200" b="1" dirty="0">
                <a:latin typeface="+mn-lt"/>
              </a:rPr>
              <a:t>Your turn</a:t>
            </a:r>
            <a:r>
              <a:rPr lang="en-GB" sz="3200" dirty="0">
                <a:latin typeface="+mn-lt"/>
              </a:rPr>
              <a:t>: rewrite this paragraph to improve it by adding some ADVERBS or ADVERBIAL PHRASES at the beginning of some of the sentences.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18855" y="2363373"/>
            <a:ext cx="10674449" cy="31230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rPr>
              <a:t>Jack started to open the box. He wondered what was in it. He lifted the lid and looked inside. It was full of jewels. He picked some up to look at them. They shone in the sunlight.</a:t>
            </a:r>
          </a:p>
        </p:txBody>
      </p:sp>
    </p:spTree>
    <p:extLst>
      <p:ext uri="{BB962C8B-B14F-4D97-AF65-F5344CB8AC3E}">
        <p14:creationId xmlns:p14="http://schemas.microsoft.com/office/powerpoint/2010/main" val="4051194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252583"/>
            <a:ext cx="10852052" cy="2096722"/>
          </a:xfrm>
          <a:solidFill>
            <a:schemeClr val="accent2">
              <a:lumMod val="40000"/>
              <a:lumOff val="60000"/>
            </a:schemeClr>
          </a:solidFill>
          <a:ln>
            <a:solidFill>
              <a:schemeClr val="accent1"/>
            </a:solidFill>
          </a:ln>
        </p:spPr>
        <p:txBody>
          <a:bodyPr>
            <a:noAutofit/>
          </a:bodyPr>
          <a:lstStyle/>
          <a:p>
            <a:pPr algn="ctr"/>
            <a:r>
              <a:rPr lang="en-GB" sz="3200" dirty="0">
                <a:latin typeface="+mn-lt"/>
              </a:rPr>
              <a:t>So, when you are writing, try to look carefully at how you begin sentences. Remember, by using ADVERBS or ADVERBIAL PHRASES, our sentences are more interesting and give more information to the reader.</a:t>
            </a:r>
          </a:p>
        </p:txBody>
      </p:sp>
      <p:graphicFrame>
        <p:nvGraphicFramePr>
          <p:cNvPr id="14" name="Content Placeholder 1">
            <a:extLst>
              <a:ext uri="{FF2B5EF4-FFF2-40B4-BE49-F238E27FC236}">
                <a16:creationId xmlns:a16="http://schemas.microsoft.com/office/drawing/2014/main" id="{291AF3F8-2393-4393-8252-21AAEA0C9505}"/>
              </a:ext>
            </a:extLst>
          </p:cNvPr>
          <p:cNvGraphicFramePr>
            <a:graphicFrameLocks/>
          </p:cNvGraphicFramePr>
          <p:nvPr>
            <p:extLst>
              <p:ext uri="{D42A27DB-BD31-4B8C-83A1-F6EECF244321}">
                <p14:modId xmlns:p14="http://schemas.microsoft.com/office/powerpoint/2010/main" val="2274524760"/>
              </p:ext>
            </p:extLst>
          </p:nvPr>
        </p:nvGraphicFramePr>
        <p:xfrm>
          <a:off x="3851030" y="2537410"/>
          <a:ext cx="4350434" cy="409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50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fontScale="92500"/>
          </a:bodyPr>
          <a:lstStyle/>
          <a:p>
            <a:r>
              <a:rPr lang="en-GB" dirty="0"/>
              <a:t>This therapy introduces pupils to the concept of using adverbs or adverbial phrases to begin sentences.</a:t>
            </a:r>
          </a:p>
          <a:p>
            <a:r>
              <a:rPr lang="en-GB" dirty="0"/>
              <a:t>The terms ‘adverb’ and ‘adverbial phrase’ are exemplified.</a:t>
            </a:r>
          </a:p>
          <a:p>
            <a:r>
              <a:rPr lang="en-GB" dirty="0"/>
              <a:t>The therapy will ensure that pupils think of adverbs as more than just –</a:t>
            </a:r>
            <a:r>
              <a:rPr lang="en-GB" dirty="0" err="1"/>
              <a:t>ly</a:t>
            </a:r>
            <a:r>
              <a:rPr lang="en-GB" dirty="0"/>
              <a:t> words, and that they can add information about how, when, where and why a verb was performed.</a:t>
            </a:r>
          </a:p>
          <a:p>
            <a:r>
              <a:rPr lang="en-GB" dirty="0"/>
              <a:t>Pupils need to be directed to the fact that a comma will be placed after the adverb or adverbial phrase if it is at the beginning of a sentence.</a:t>
            </a:r>
          </a:p>
          <a:p>
            <a:r>
              <a:rPr lang="en-GB" dirty="0"/>
              <a:t>Pupils will have the opportunity to practise this skill both with individual sentences and a short paragraph of text.</a:t>
            </a:r>
          </a:p>
          <a:p>
            <a:endParaRPr lang="en-GB" dirty="0"/>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6"/>
            <a:ext cx="10515600" cy="1407404"/>
          </a:xfrm>
          <a:solidFill>
            <a:schemeClr val="accent2">
              <a:lumMod val="40000"/>
              <a:lumOff val="60000"/>
            </a:schemeClr>
          </a:solidFill>
          <a:ln>
            <a:solidFill>
              <a:schemeClr val="accent1"/>
            </a:solidFill>
          </a:ln>
        </p:spPr>
        <p:txBody>
          <a:bodyPr>
            <a:noAutofit/>
          </a:bodyPr>
          <a:lstStyle/>
          <a:p>
            <a:pPr algn="ctr"/>
            <a:r>
              <a:rPr lang="en-GB" sz="3200" dirty="0">
                <a:latin typeface="+mn-lt"/>
              </a:rPr>
              <a:t>Do you sometimes find it difficult to think of how to begin sentences? Look at this piece of writing. What do you notice?</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838200" y="1899142"/>
            <a:ext cx="10515600" cy="18991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Jane was excited because it was ‘Sports Day’. She always loved it. She hoped that her team would win. She was very good at running and usually won the sprint race. She also hoped that she would be captain this year. It was very sunny outside, so at least it wouldn’t be cancelled.</a:t>
            </a:r>
          </a:p>
        </p:txBody>
      </p:sp>
      <p:sp>
        <p:nvSpPr>
          <p:cNvPr id="8" name="Rectangle: Rounded Corners 7">
            <a:extLst>
              <a:ext uri="{FF2B5EF4-FFF2-40B4-BE49-F238E27FC236}">
                <a16:creationId xmlns:a16="http://schemas.microsoft.com/office/drawing/2014/main" id="{776CD358-EB96-444F-AB06-ED0D35447F06}"/>
              </a:ext>
            </a:extLst>
          </p:cNvPr>
          <p:cNvSpPr/>
          <p:nvPr/>
        </p:nvSpPr>
        <p:spPr>
          <a:xfrm>
            <a:off x="838200" y="3910825"/>
            <a:ext cx="10515600" cy="189913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Jane</a:t>
            </a:r>
            <a:r>
              <a:rPr lang="en-GB" dirty="0"/>
              <a:t> </a:t>
            </a:r>
            <a:r>
              <a:rPr lang="en-GB" sz="2400" dirty="0">
                <a:solidFill>
                  <a:schemeClr val="tx1"/>
                </a:solidFill>
              </a:rPr>
              <a:t>was excited because it was ‘Sports Day’. </a:t>
            </a:r>
            <a:r>
              <a:rPr lang="en-GB" sz="2400" dirty="0">
                <a:solidFill>
                  <a:schemeClr val="tx1"/>
                </a:solidFill>
                <a:highlight>
                  <a:srgbClr val="FF00FF"/>
                </a:highlight>
              </a:rPr>
              <a:t>She</a:t>
            </a:r>
            <a:r>
              <a:rPr lang="en-GB" sz="2400" dirty="0">
                <a:solidFill>
                  <a:schemeClr val="tx1"/>
                </a:solidFill>
              </a:rPr>
              <a:t> always loved it. </a:t>
            </a:r>
            <a:r>
              <a:rPr lang="en-GB" sz="2400" dirty="0">
                <a:solidFill>
                  <a:schemeClr val="tx1"/>
                </a:solidFill>
                <a:highlight>
                  <a:srgbClr val="FF00FF"/>
                </a:highlight>
              </a:rPr>
              <a:t>She</a:t>
            </a:r>
            <a:r>
              <a:rPr lang="en-GB" sz="2400" dirty="0">
                <a:solidFill>
                  <a:schemeClr val="tx1"/>
                </a:solidFill>
              </a:rPr>
              <a:t> hoped that her team would win. </a:t>
            </a:r>
            <a:r>
              <a:rPr lang="en-GB" sz="2400" dirty="0">
                <a:solidFill>
                  <a:schemeClr val="tx1"/>
                </a:solidFill>
                <a:highlight>
                  <a:srgbClr val="FF00FF"/>
                </a:highlight>
              </a:rPr>
              <a:t>She</a:t>
            </a:r>
            <a:r>
              <a:rPr lang="en-GB" sz="2400" dirty="0">
                <a:solidFill>
                  <a:schemeClr val="tx1"/>
                </a:solidFill>
              </a:rPr>
              <a:t> was very good at running and usually won the sprint race. </a:t>
            </a:r>
            <a:r>
              <a:rPr lang="en-GB" sz="2400" dirty="0">
                <a:solidFill>
                  <a:schemeClr val="tx1"/>
                </a:solidFill>
                <a:highlight>
                  <a:srgbClr val="FF00FF"/>
                </a:highlight>
              </a:rPr>
              <a:t>She</a:t>
            </a:r>
            <a:r>
              <a:rPr lang="en-GB" sz="2400" dirty="0">
                <a:solidFill>
                  <a:schemeClr val="tx1"/>
                </a:solidFill>
              </a:rPr>
              <a:t> also hoped that she would be captain this year. </a:t>
            </a:r>
            <a:r>
              <a:rPr lang="en-GB" sz="2400" dirty="0">
                <a:solidFill>
                  <a:schemeClr val="tx1"/>
                </a:solidFill>
                <a:highlight>
                  <a:srgbClr val="FF00FF"/>
                </a:highlight>
              </a:rPr>
              <a:t>It</a:t>
            </a:r>
            <a:r>
              <a:rPr lang="en-GB" sz="2400" dirty="0">
                <a:solidFill>
                  <a:schemeClr val="tx1"/>
                </a:solidFill>
              </a:rPr>
              <a:t> was very sunny outside, so at least it wouldn’t be cancelled.</a:t>
            </a:r>
          </a:p>
        </p:txBody>
      </p:sp>
      <p:sp>
        <p:nvSpPr>
          <p:cNvPr id="2" name="Rectangle 1">
            <a:extLst>
              <a:ext uri="{FF2B5EF4-FFF2-40B4-BE49-F238E27FC236}">
                <a16:creationId xmlns:a16="http://schemas.microsoft.com/office/drawing/2014/main" id="{CE9C27E1-1638-4E78-B0CE-9DB296C0EE06}"/>
              </a:ext>
            </a:extLst>
          </p:cNvPr>
          <p:cNvSpPr/>
          <p:nvPr/>
        </p:nvSpPr>
        <p:spPr>
          <a:xfrm>
            <a:off x="1070903" y="5950645"/>
            <a:ext cx="10050194" cy="6752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sentence beginnings are very repetitive and not very interesting.</a:t>
            </a:r>
          </a:p>
        </p:txBody>
      </p:sp>
    </p:spTree>
    <p:extLst>
      <p:ext uri="{BB962C8B-B14F-4D97-AF65-F5344CB8AC3E}">
        <p14:creationId xmlns:p14="http://schemas.microsoft.com/office/powerpoint/2010/main" val="8378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199" y="308221"/>
            <a:ext cx="10922391" cy="1069780"/>
          </a:xfrm>
          <a:solidFill>
            <a:schemeClr val="accent2">
              <a:lumMod val="40000"/>
              <a:lumOff val="60000"/>
            </a:schemeClr>
          </a:solidFill>
          <a:ln>
            <a:solidFill>
              <a:schemeClr val="accent1"/>
            </a:solidFill>
          </a:ln>
        </p:spPr>
        <p:txBody>
          <a:bodyPr>
            <a:normAutofit/>
          </a:bodyPr>
          <a:lstStyle/>
          <a:p>
            <a:pPr algn="ctr"/>
            <a:r>
              <a:rPr lang="en-GB" sz="3600" dirty="0">
                <a:latin typeface="+mn-lt"/>
              </a:rPr>
              <a:t>How can we make sentence beginnings more interesting?</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838199" y="1730010"/>
            <a:ext cx="10725442" cy="144897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There are many ways to begin sentences. We are going to begin by looking at ADVERBIALS.</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2180197" y="3530991"/>
            <a:ext cx="8238394" cy="184286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An ADVERB is a word which gives us more information about a VERB. An ADVERBIAL PHRASE is a group of words which give us more information about a verb.</a:t>
            </a:r>
          </a:p>
        </p:txBody>
      </p:sp>
    </p:spTree>
    <p:extLst>
      <p:ext uri="{BB962C8B-B14F-4D97-AF65-F5344CB8AC3E}">
        <p14:creationId xmlns:p14="http://schemas.microsoft.com/office/powerpoint/2010/main" val="122965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762000" y="239151"/>
            <a:ext cx="10515600" cy="1325563"/>
          </a:xfrm>
          <a:solidFill>
            <a:schemeClr val="accent2">
              <a:lumMod val="40000"/>
              <a:lumOff val="60000"/>
            </a:schemeClr>
          </a:solidFill>
          <a:ln>
            <a:solidFill>
              <a:schemeClr val="accent1"/>
            </a:solidFill>
          </a:ln>
        </p:spPr>
        <p:txBody>
          <a:bodyPr>
            <a:normAutofit/>
          </a:bodyPr>
          <a:lstStyle/>
          <a:p>
            <a:pPr algn="ctr"/>
            <a:r>
              <a:rPr lang="en-GB" sz="3600" dirty="0">
                <a:latin typeface="+mn-lt"/>
              </a:rPr>
              <a:t>ADVERBIALS are phrases or clauses that tell us more about the verb.</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2558594303"/>
              </p:ext>
            </p:extLst>
          </p:nvPr>
        </p:nvGraphicFramePr>
        <p:xfrm>
          <a:off x="34290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30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1974988455"/>
              </p:ext>
            </p:extLst>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HOW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Amazingly</a:t>
            </a:r>
            <a:r>
              <a:rPr lang="en-GB" sz="2400" b="1" dirty="0">
                <a:solidFill>
                  <a:schemeClr val="tx1"/>
                </a:solidFill>
              </a:rPr>
              <a:t>,</a:t>
            </a:r>
            <a:r>
              <a:rPr lang="en-GB" sz="2400" dirty="0">
                <a:solidFill>
                  <a:schemeClr val="tx1"/>
                </a:solidFill>
              </a:rPr>
              <a:t> 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1"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Triumphantly</a:t>
            </a:r>
            <a:r>
              <a:rPr lang="en-GB" sz="2400" b="1" dirty="0">
                <a:solidFill>
                  <a:schemeClr val="tx1"/>
                </a:solidFill>
              </a:rPr>
              <a:t>,</a:t>
            </a:r>
            <a:r>
              <a:rPr lang="en-GB" sz="2400" dirty="0">
                <a:solidFill>
                  <a:schemeClr val="tx1"/>
                </a:solidFill>
              </a:rPr>
              <a:t> 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312225"/>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HOW </a:t>
            </a:r>
            <a:r>
              <a:rPr lang="en-GB" sz="2400" dirty="0">
                <a:solidFill>
                  <a:schemeClr val="tx1"/>
                </a:solidFill>
              </a:rPr>
              <a:t>Kate won the race.</a:t>
            </a:r>
          </a:p>
        </p:txBody>
      </p:sp>
    </p:spTree>
    <p:extLst>
      <p:ext uri="{BB962C8B-B14F-4D97-AF65-F5344CB8AC3E}">
        <p14:creationId xmlns:p14="http://schemas.microsoft.com/office/powerpoint/2010/main" val="334950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1135318643"/>
              </p:ext>
            </p:extLst>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WHEN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Yesterday</a:t>
            </a:r>
            <a:r>
              <a:rPr lang="en-GB" sz="2400" b="1" dirty="0">
                <a:solidFill>
                  <a:schemeClr val="tx1"/>
                </a:solidFill>
              </a:rPr>
              <a:t>,</a:t>
            </a:r>
            <a:r>
              <a:rPr lang="en-GB" sz="2400" dirty="0">
                <a:solidFill>
                  <a:schemeClr val="tx1"/>
                </a:solidFill>
              </a:rPr>
              <a:t> 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0"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At last</a:t>
            </a:r>
            <a:r>
              <a:rPr lang="en-GB" sz="2400" b="1" dirty="0">
                <a:solidFill>
                  <a:schemeClr val="tx1"/>
                </a:solidFill>
              </a:rPr>
              <a:t>,</a:t>
            </a:r>
            <a:r>
              <a:rPr lang="en-GB" sz="2400" dirty="0">
                <a:solidFill>
                  <a:schemeClr val="tx1"/>
                </a:solidFill>
              </a:rPr>
              <a:t> 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287203"/>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WHEN </a:t>
            </a:r>
            <a:r>
              <a:rPr lang="en-GB" sz="2400" dirty="0">
                <a:solidFill>
                  <a:schemeClr val="tx1"/>
                </a:solidFill>
              </a:rPr>
              <a:t>Kate won the race.</a:t>
            </a:r>
          </a:p>
        </p:txBody>
      </p:sp>
    </p:spTree>
    <p:extLst>
      <p:ext uri="{BB962C8B-B14F-4D97-AF65-F5344CB8AC3E}">
        <p14:creationId xmlns:p14="http://schemas.microsoft.com/office/powerpoint/2010/main" val="217923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2781387532"/>
              </p:ext>
            </p:extLst>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WHERE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On the track</a:t>
            </a:r>
            <a:r>
              <a:rPr lang="en-GB" sz="2400" b="1" dirty="0">
                <a:solidFill>
                  <a:schemeClr val="tx1"/>
                </a:solidFill>
              </a:rPr>
              <a:t>,</a:t>
            </a:r>
            <a:r>
              <a:rPr lang="en-GB" sz="2400" dirty="0">
                <a:solidFill>
                  <a:schemeClr val="tx1"/>
                </a:solidFill>
              </a:rPr>
              <a:t> 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0"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At the Olympic Games</a:t>
            </a:r>
            <a:r>
              <a:rPr lang="en-GB" sz="2400" b="1" dirty="0">
                <a:solidFill>
                  <a:schemeClr val="tx1"/>
                </a:solidFill>
              </a:rPr>
              <a:t>, </a:t>
            </a:r>
            <a:r>
              <a:rPr lang="en-GB" sz="2400" dirty="0">
                <a:solidFill>
                  <a:schemeClr val="tx1"/>
                </a:solidFill>
              </a:rPr>
              <a:t>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287203"/>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WHERE </a:t>
            </a:r>
            <a:r>
              <a:rPr lang="en-GB" sz="2400" dirty="0">
                <a:solidFill>
                  <a:schemeClr val="tx1"/>
                </a:solidFill>
              </a:rPr>
              <a:t>Kate won the race.</a:t>
            </a:r>
          </a:p>
        </p:txBody>
      </p:sp>
    </p:spTree>
    <p:extLst>
      <p:ext uri="{BB962C8B-B14F-4D97-AF65-F5344CB8AC3E}">
        <p14:creationId xmlns:p14="http://schemas.microsoft.com/office/powerpoint/2010/main" val="19984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4B3488-44AC-4E32-A9DC-BD24EBE69632}"/>
              </a:ext>
            </a:extLst>
          </p:cNvPr>
          <p:cNvSpPr>
            <a:spLocks noGrp="1"/>
          </p:cNvSpPr>
          <p:nvPr>
            <p:ph type="title"/>
          </p:nvPr>
        </p:nvSpPr>
        <p:spPr>
          <a:xfrm>
            <a:off x="647114" y="278154"/>
            <a:ext cx="3404381" cy="1452172"/>
          </a:xfrm>
          <a:solidFill>
            <a:schemeClr val="accent2">
              <a:lumMod val="40000"/>
              <a:lumOff val="60000"/>
            </a:schemeClr>
          </a:solidFill>
          <a:ln>
            <a:solidFill>
              <a:schemeClr val="accent1"/>
            </a:solidFill>
          </a:ln>
        </p:spPr>
        <p:txBody>
          <a:bodyPr>
            <a:normAutofit fontScale="90000"/>
          </a:bodyPr>
          <a:lstStyle/>
          <a:p>
            <a:pPr algn="ctr"/>
            <a:r>
              <a:rPr lang="en-GB" sz="2800" b="1" dirty="0">
                <a:latin typeface="+mn-lt"/>
              </a:rPr>
              <a:t>Here is a simple sentence. Let’s look at how we could begin it in different ways.</a:t>
            </a:r>
          </a:p>
        </p:txBody>
      </p:sp>
      <p:graphicFrame>
        <p:nvGraphicFramePr>
          <p:cNvPr id="2" name="Content Placeholder 1">
            <a:extLst>
              <a:ext uri="{FF2B5EF4-FFF2-40B4-BE49-F238E27FC236}">
                <a16:creationId xmlns:a16="http://schemas.microsoft.com/office/drawing/2014/main" id="{DC7DDDB1-0008-48A5-9FFC-3362407CAAF6}"/>
              </a:ext>
            </a:extLst>
          </p:cNvPr>
          <p:cNvGraphicFramePr>
            <a:graphicFrameLocks noGrp="1"/>
          </p:cNvGraphicFramePr>
          <p:nvPr>
            <p:ph sz="half" idx="1"/>
            <p:extLst>
              <p:ext uri="{D42A27DB-BD31-4B8C-83A1-F6EECF244321}">
                <p14:modId xmlns:p14="http://schemas.microsoft.com/office/powerpoint/2010/main" val="1268124750"/>
              </p:ext>
            </p:extLst>
          </p:nvPr>
        </p:nvGraphicFramePr>
        <p:xfrm>
          <a:off x="393894" y="2152357"/>
          <a:ext cx="3981157" cy="363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8A1B056A-B791-4330-88A7-BD6131C4CE9F}"/>
              </a:ext>
            </a:extLst>
          </p:cNvPr>
          <p:cNvSpPr/>
          <p:nvPr/>
        </p:nvSpPr>
        <p:spPr>
          <a:xfrm>
            <a:off x="5345721" y="399330"/>
            <a:ext cx="6217921" cy="6049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Kate won the race.</a:t>
            </a:r>
          </a:p>
        </p:txBody>
      </p:sp>
      <p:sp>
        <p:nvSpPr>
          <p:cNvPr id="5" name="Rectangle 4">
            <a:extLst>
              <a:ext uri="{FF2B5EF4-FFF2-40B4-BE49-F238E27FC236}">
                <a16:creationId xmlns:a16="http://schemas.microsoft.com/office/drawing/2014/main" id="{5E0EB962-2B6F-4DAE-B2C8-2C6E050B196B}"/>
              </a:ext>
            </a:extLst>
          </p:cNvPr>
          <p:cNvSpPr/>
          <p:nvPr/>
        </p:nvSpPr>
        <p:spPr>
          <a:xfrm>
            <a:off x="5345721" y="1225497"/>
            <a:ext cx="6217921" cy="146144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WHY did she win it? </a:t>
            </a:r>
            <a:r>
              <a:rPr lang="en-GB" sz="2400" dirty="0">
                <a:solidFill>
                  <a:schemeClr val="tx1"/>
                </a:solidFill>
              </a:rPr>
              <a:t>If we use an adverb at the beginning of the sentence, we can give the reader more information AND create a more interesting sentence starter.</a:t>
            </a:r>
          </a:p>
        </p:txBody>
      </p:sp>
      <p:sp>
        <p:nvSpPr>
          <p:cNvPr id="6" name="Rectangle 5">
            <a:extLst>
              <a:ext uri="{FF2B5EF4-FFF2-40B4-BE49-F238E27FC236}">
                <a16:creationId xmlns:a16="http://schemas.microsoft.com/office/drawing/2014/main" id="{444579D6-0BD6-4E5A-94FB-159E0B8D7D62}"/>
              </a:ext>
            </a:extLst>
          </p:cNvPr>
          <p:cNvSpPr/>
          <p:nvPr/>
        </p:nvSpPr>
        <p:spPr>
          <a:xfrm>
            <a:off x="5345721" y="295824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Because she was the fastest</a:t>
            </a:r>
            <a:r>
              <a:rPr lang="en-GB" sz="2400" b="1" dirty="0">
                <a:solidFill>
                  <a:schemeClr val="tx1"/>
                </a:solidFill>
              </a:rPr>
              <a:t>,</a:t>
            </a:r>
            <a:r>
              <a:rPr lang="en-GB" sz="2400" dirty="0">
                <a:solidFill>
                  <a:srgbClr val="FF0000"/>
                </a:solidFill>
              </a:rPr>
              <a:t> </a:t>
            </a:r>
            <a:r>
              <a:rPr lang="en-GB" sz="2400" dirty="0">
                <a:solidFill>
                  <a:schemeClr val="tx1"/>
                </a:solidFill>
              </a:rPr>
              <a:t>Kate won the race.</a:t>
            </a:r>
          </a:p>
        </p:txBody>
      </p:sp>
      <p:sp>
        <p:nvSpPr>
          <p:cNvPr id="7" name="Rectangle 6">
            <a:extLst>
              <a:ext uri="{FF2B5EF4-FFF2-40B4-BE49-F238E27FC236}">
                <a16:creationId xmlns:a16="http://schemas.microsoft.com/office/drawing/2014/main" id="{B26EE4FC-ADC7-4384-86D1-F9064E54D1FB}"/>
              </a:ext>
            </a:extLst>
          </p:cNvPr>
          <p:cNvSpPr/>
          <p:nvPr/>
        </p:nvSpPr>
        <p:spPr>
          <a:xfrm>
            <a:off x="5345720" y="3955050"/>
            <a:ext cx="6217921"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As she was so quick</a:t>
            </a:r>
            <a:r>
              <a:rPr lang="en-GB" sz="2400" b="1" dirty="0">
                <a:solidFill>
                  <a:schemeClr val="tx1"/>
                </a:solidFill>
              </a:rPr>
              <a:t>,</a:t>
            </a:r>
            <a:r>
              <a:rPr lang="en-GB" sz="2400" b="1" dirty="0">
                <a:solidFill>
                  <a:srgbClr val="FF0000"/>
                </a:solidFill>
              </a:rPr>
              <a:t> </a:t>
            </a:r>
            <a:r>
              <a:rPr lang="en-GB" sz="2400" dirty="0">
                <a:solidFill>
                  <a:schemeClr val="tx1"/>
                </a:solidFill>
              </a:rPr>
              <a:t>Kate won the race.</a:t>
            </a:r>
          </a:p>
        </p:txBody>
      </p:sp>
      <p:sp>
        <p:nvSpPr>
          <p:cNvPr id="8" name="Arrow: Right 7">
            <a:extLst>
              <a:ext uri="{FF2B5EF4-FFF2-40B4-BE49-F238E27FC236}">
                <a16:creationId xmlns:a16="http://schemas.microsoft.com/office/drawing/2014/main" id="{A4BD15A6-50A5-43BB-8F6C-B9ED1419C25F}"/>
              </a:ext>
            </a:extLst>
          </p:cNvPr>
          <p:cNvSpPr/>
          <p:nvPr/>
        </p:nvSpPr>
        <p:spPr>
          <a:xfrm>
            <a:off x="4051495" y="287203"/>
            <a:ext cx="1294226" cy="8026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9" name="Rectangle: Rounded Corners 8">
            <a:extLst>
              <a:ext uri="{FF2B5EF4-FFF2-40B4-BE49-F238E27FC236}">
                <a16:creationId xmlns:a16="http://schemas.microsoft.com/office/drawing/2014/main" id="{EBB81D26-8A60-4816-9F26-5213A4712E82}"/>
              </a:ext>
            </a:extLst>
          </p:cNvPr>
          <p:cNvSpPr/>
          <p:nvPr/>
        </p:nvSpPr>
        <p:spPr>
          <a:xfrm>
            <a:off x="5345719" y="4994063"/>
            <a:ext cx="6217921" cy="1391501"/>
          </a:xfrm>
          <a:prstGeom prst="roundRect">
            <a:avLst>
              <a:gd name="adj" fmla="val 185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Your turn</a:t>
            </a:r>
            <a:r>
              <a:rPr lang="en-GB" sz="2400" dirty="0">
                <a:solidFill>
                  <a:schemeClr val="tx1"/>
                </a:solidFill>
              </a:rPr>
              <a:t>: write down your own version, using an </a:t>
            </a:r>
            <a:r>
              <a:rPr lang="en-GB" sz="2400" b="1" dirty="0">
                <a:solidFill>
                  <a:schemeClr val="tx1"/>
                </a:solidFill>
              </a:rPr>
              <a:t>ADVERB</a:t>
            </a:r>
            <a:r>
              <a:rPr lang="en-GB" sz="2400" dirty="0">
                <a:solidFill>
                  <a:schemeClr val="tx1"/>
                </a:solidFill>
              </a:rPr>
              <a:t> to give information about </a:t>
            </a:r>
            <a:r>
              <a:rPr lang="en-GB" sz="2400" b="1" dirty="0">
                <a:solidFill>
                  <a:schemeClr val="tx1"/>
                </a:solidFill>
              </a:rPr>
              <a:t>WHY </a:t>
            </a:r>
            <a:r>
              <a:rPr lang="en-GB" sz="2400" dirty="0">
                <a:solidFill>
                  <a:schemeClr val="tx1"/>
                </a:solidFill>
              </a:rPr>
              <a:t>Kate won the race.</a:t>
            </a:r>
          </a:p>
        </p:txBody>
      </p:sp>
    </p:spTree>
    <p:extLst>
      <p:ext uri="{BB962C8B-B14F-4D97-AF65-F5344CB8AC3E}">
        <p14:creationId xmlns:p14="http://schemas.microsoft.com/office/powerpoint/2010/main" val="205236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1511</Words>
  <Application>Microsoft Office PowerPoint</Application>
  <PresentationFormat>Widescreen</PresentationFormat>
  <Paragraphs>114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W2b. Sentences sometimes begin in a different way e.g. using an adverb (Nervously, she walked into the room) or phrases (Without a doubt, this was the best party ever). </vt:lpstr>
      <vt:lpstr>PowerPoint Presentation</vt:lpstr>
      <vt:lpstr>Do you sometimes find it difficult to think of how to begin sentences? Look at this piece of writing. What do you notice?</vt:lpstr>
      <vt:lpstr>How can we make sentence beginnings more interesting?</vt:lpstr>
      <vt:lpstr>ADVERBIALS are phrases or clauses that tell us more about the verb.</vt:lpstr>
      <vt:lpstr>Here is a simple sentence. Let’s look at how we could begin it in different ways.</vt:lpstr>
      <vt:lpstr>Here is a simple sentence. Let’s look at how we could begin it in different ways.</vt:lpstr>
      <vt:lpstr>Here is a simple sentence. Let’s look at how we could begin it in different ways.</vt:lpstr>
      <vt:lpstr>Here is a simple sentence. Let’s look at how we could begin it in different ways.</vt:lpstr>
      <vt:lpstr>NOTICE - when we begin a sentence with an adverb (or an adverbial phrase), a COMMA is placed after the adverb.</vt:lpstr>
      <vt:lpstr>Your turn: can you write four versions of this sentence to include each type of adverbial?</vt:lpstr>
      <vt:lpstr>Using an ADVERB to tell us how a character is feeling</vt:lpstr>
      <vt:lpstr>Your turn: think of an ADVERB to go in front of each sentence which shows that the character is being careful. One has been done for you.</vt:lpstr>
      <vt:lpstr>Your turn: think of an ADVERB to go in front of each sentence which shows that the character is excited. </vt:lpstr>
      <vt:lpstr>Let’s return to the first paragraph which we looked at. How can we use ADVERBS to improve some of the sentence beginnings?</vt:lpstr>
      <vt:lpstr>Your turn: rewrite this paragraph to improve it by adding some ADVERBS or ADVERBIAL PHRASES at the beginning of some of the sentences.</vt:lpstr>
      <vt:lpstr>So, when you are writing, try to look carefully at how you begin sentences. Remember, by using ADVERBS or ADVERBIAL PHRASES, our sentences are more interesting and give more information to the reader.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37</cp:revision>
  <dcterms:created xsi:type="dcterms:W3CDTF">2017-03-29T13:14:03Z</dcterms:created>
  <dcterms:modified xsi:type="dcterms:W3CDTF">2020-04-12T11:00:07Z</dcterms:modified>
</cp:coreProperties>
</file>