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69" r:id="rId5"/>
    <p:sldId id="265" r:id="rId6"/>
    <p:sldId id="266" r:id="rId7"/>
    <p:sldId id="267" r:id="rId8"/>
    <p:sldId id="268" r:id="rId9"/>
    <p:sldId id="270" r:id="rId10"/>
    <p:sldId id="271" r:id="rId11"/>
    <p:sldId id="264"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18"/>
  </p:normalViewPr>
  <p:slideViewPr>
    <p:cSldViewPr snapToGrid="0" snapToObjects="1">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4/12/2020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887" y="1252025"/>
            <a:ext cx="9144000" cy="1702189"/>
          </a:xfrm>
          <a:solidFill>
            <a:schemeClr val="accent2">
              <a:lumMod val="40000"/>
              <a:lumOff val="60000"/>
            </a:schemeClr>
          </a:solidFill>
          <a:ln>
            <a:solidFill>
              <a:schemeClr val="accent1">
                <a:lumMod val="75000"/>
              </a:schemeClr>
            </a:solidFill>
          </a:ln>
        </p:spPr>
        <p:txBody>
          <a:bodyPr>
            <a:noAutofit/>
          </a:bodyPr>
          <a:lstStyle/>
          <a:p>
            <a:pPr algn="l"/>
            <a:r>
              <a:rPr lang="en-GB" sz="3600" dirty="0">
                <a:latin typeface="+mn-lt"/>
              </a:rPr>
              <a:t>W2a. Can show some variety in sentence structure e.g. using a mixture of short sentences with long ones. </a:t>
            </a:r>
            <a:endParaRPr lang="en-US" sz="3600" dirty="0">
              <a:latin typeface="+mn-lt"/>
            </a:endParaRPr>
          </a:p>
        </p:txBody>
      </p:sp>
      <p:sp>
        <p:nvSpPr>
          <p:cNvPr id="4" name="Text Box 4"/>
          <p:cNvSpPr txBox="1">
            <a:spLocks noChangeArrowheads="1"/>
          </p:cNvSpPr>
          <p:nvPr/>
        </p:nvSpPr>
        <p:spPr bwMode="auto">
          <a:xfrm>
            <a:off x="2933700" y="5170953"/>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algn="just" fontAlgn="base">
              <a:spcBef>
                <a:spcPts val="0"/>
              </a:spcBef>
              <a:spcAft>
                <a:spcPts val="0"/>
              </a:spcAft>
            </a:pPr>
            <a:r>
              <a:rPr lang="en-GB" sz="1000" kern="1200">
                <a:solidFill>
                  <a:srgbClr val="000000"/>
                </a:solidFill>
                <a:effectLst/>
                <a:latin typeface="Arial" charset="0"/>
                <a:ea typeface="Times New Roman"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sz="1200">
              <a:effectLst/>
              <a:latin typeface="Times New Roman" charset="0"/>
              <a:ea typeface="Times New Roman" charset="0"/>
            </a:endParaRPr>
          </a:p>
          <a:p>
            <a:pPr marL="0" marR="0" algn="just" fontAlgn="base">
              <a:spcBef>
                <a:spcPts val="0"/>
              </a:spcBef>
              <a:spcAft>
                <a:spcPts val="0"/>
              </a:spcAft>
            </a:pPr>
            <a:r>
              <a:rPr lang="en-GB" sz="1000" kern="1200">
                <a:solidFill>
                  <a:srgbClr val="000000"/>
                </a:solidFill>
                <a:effectLst/>
                <a:latin typeface="Arial" charset="0"/>
                <a:ea typeface="Times New Roman" charset="0"/>
              </a:rPr>
              <a:t>All opinions and contributions are those of the authors. The contents of this resource are not connected with nor endorsed by any other company, organisation or institution.</a:t>
            </a:r>
            <a:endParaRPr lang="en-US" sz="1200">
              <a:effectLst/>
              <a:latin typeface="Times New Roman" charset="0"/>
              <a:ea typeface="Times New Roman" charset="0"/>
            </a:endParaRPr>
          </a:p>
        </p:txBody>
      </p:sp>
      <p:sp>
        <p:nvSpPr>
          <p:cNvPr id="6" name="TextBox 5"/>
          <p:cNvSpPr txBox="1"/>
          <p:nvPr/>
        </p:nvSpPr>
        <p:spPr>
          <a:xfrm>
            <a:off x="4356847" y="4444712"/>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Example 2017</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2017</a:t>
            </a:r>
            <a:r>
              <a:rPr lang="en-US" sz="1600" dirty="0">
                <a:effectLst/>
              </a:rPr>
              <a:t>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2273104" y="168177"/>
            <a:ext cx="8629357" cy="746223"/>
          </a:xfrm>
          <a:solidFill>
            <a:schemeClr val="accent2">
              <a:lumMod val="40000"/>
              <a:lumOff val="60000"/>
            </a:schemeClr>
          </a:solidFill>
          <a:ln>
            <a:solidFill>
              <a:schemeClr val="accent1"/>
            </a:solidFill>
          </a:ln>
        </p:spPr>
        <p:txBody>
          <a:bodyPr>
            <a:normAutofit fontScale="90000"/>
          </a:bodyPr>
          <a:lstStyle/>
          <a:p>
            <a:pPr algn="ctr"/>
            <a:r>
              <a:rPr lang="en-GB" sz="3200" dirty="0">
                <a:latin typeface="+mn-lt"/>
              </a:rPr>
              <a:t>Imagine if we ONLY used long descriptive sentences.</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5101883" y="1275199"/>
            <a:ext cx="6541477" cy="303862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After being out all day in the hot sun, they finally turned a corner and found what they had been looking for. The giant beast was lying in the shade of a leafy tree. Its golden mane hung in folds and surrounded its huge face. As they were watching, it roared and its huge mouth opened, showing razor-sharp teeth. Nervously, they edged backwards into the cover of the trees.</a:t>
            </a:r>
          </a:p>
        </p:txBody>
      </p:sp>
      <p:pic>
        <p:nvPicPr>
          <p:cNvPr id="9" name="Picture 4" descr="Close-Up Of Lion Roaring On Field At Rhino And Lion Nature Reserve : Stock Photo">
            <a:extLst>
              <a:ext uri="{FF2B5EF4-FFF2-40B4-BE49-F238E27FC236}">
                <a16:creationId xmlns:a16="http://schemas.microsoft.com/office/drawing/2014/main" id="{19609529-52DA-41EE-BB2E-13C65959C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95" y="1322363"/>
            <a:ext cx="4394982" cy="29442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B8E52477-F040-4C25-BD02-55C0D2636986}"/>
              </a:ext>
            </a:extLst>
          </p:cNvPr>
          <p:cNvSpPr/>
          <p:nvPr/>
        </p:nvSpPr>
        <p:spPr>
          <a:xfrm>
            <a:off x="317695" y="4529797"/>
            <a:ext cx="4394982" cy="18710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What is wrong with the writing? How could it be improved?</a:t>
            </a:r>
          </a:p>
        </p:txBody>
      </p:sp>
      <p:sp>
        <p:nvSpPr>
          <p:cNvPr id="10" name="Rectangle: Rounded Corners 9">
            <a:extLst>
              <a:ext uri="{FF2B5EF4-FFF2-40B4-BE49-F238E27FC236}">
                <a16:creationId xmlns:a16="http://schemas.microsoft.com/office/drawing/2014/main" id="{8CA972DC-4670-4ABB-8D34-97F5A8EDFB7D}"/>
              </a:ext>
            </a:extLst>
          </p:cNvPr>
          <p:cNvSpPr/>
          <p:nvPr/>
        </p:nvSpPr>
        <p:spPr>
          <a:xfrm>
            <a:off x="5179254" y="4529797"/>
            <a:ext cx="6464105" cy="18710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By ONLY using long, descriptive sentences, there is no impact or sense of danger when the lion roars. If we included some short, punchy sentences here, we would grab our reader’s attention more.</a:t>
            </a:r>
          </a:p>
        </p:txBody>
      </p:sp>
    </p:spTree>
    <p:extLst>
      <p:ext uri="{BB962C8B-B14F-4D97-AF65-F5344CB8AC3E}">
        <p14:creationId xmlns:p14="http://schemas.microsoft.com/office/powerpoint/2010/main" val="328555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F41ACE8-75EA-494C-9A72-1BE37FA7440A}"/>
              </a:ext>
            </a:extLst>
          </p:cNvPr>
          <p:cNvSpPr/>
          <p:nvPr/>
        </p:nvSpPr>
        <p:spPr>
          <a:xfrm>
            <a:off x="5202115" y="1350498"/>
            <a:ext cx="6741355" cy="37501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After being out all day in the hot sun, they finally turned a corner and found what they had been looking for. The giant beast was lying in the shade of a leafy tree. Its golden mane hung in folds and surrounded its huge face. Without warning, it roared! Its massive mouth opened. Its razor-sharp teeth glinted. Nervously, they edged backwards as it slowly stood up.</a:t>
            </a:r>
          </a:p>
        </p:txBody>
      </p:sp>
      <p:pic>
        <p:nvPicPr>
          <p:cNvPr id="10" name="Picture 4" descr="Close-Up Of Lion Roaring On Field At Rhino And Lion Nature Reserve : Stock Photo">
            <a:extLst>
              <a:ext uri="{FF2B5EF4-FFF2-40B4-BE49-F238E27FC236}">
                <a16:creationId xmlns:a16="http://schemas.microsoft.com/office/drawing/2014/main" id="{CCED25EE-3E00-4FDB-BADD-EB95109D5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472" y="1505243"/>
            <a:ext cx="4356882" cy="34406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F09546-280A-4BBC-8BBB-AB560119C846}"/>
              </a:ext>
            </a:extLst>
          </p:cNvPr>
          <p:cNvSpPr/>
          <p:nvPr/>
        </p:nvSpPr>
        <p:spPr>
          <a:xfrm>
            <a:off x="838200" y="464234"/>
            <a:ext cx="10669172" cy="68931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Varying the length of sentences to give interest to our writing</a:t>
            </a:r>
          </a:p>
        </p:txBody>
      </p:sp>
      <p:sp>
        <p:nvSpPr>
          <p:cNvPr id="3" name="Rectangle: Rounded Corners 2">
            <a:extLst>
              <a:ext uri="{FF2B5EF4-FFF2-40B4-BE49-F238E27FC236}">
                <a16:creationId xmlns:a16="http://schemas.microsoft.com/office/drawing/2014/main" id="{6C50BC35-A6BD-49FB-A61E-5D8D4FF53914}"/>
              </a:ext>
            </a:extLst>
          </p:cNvPr>
          <p:cNvSpPr/>
          <p:nvPr/>
        </p:nvSpPr>
        <p:spPr>
          <a:xfrm>
            <a:off x="661182" y="5359791"/>
            <a:ext cx="10846190" cy="11535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Your turn</a:t>
            </a:r>
            <a:r>
              <a:rPr lang="en-GB" sz="2400" dirty="0">
                <a:solidFill>
                  <a:schemeClr val="tx1"/>
                </a:solidFill>
              </a:rPr>
              <a:t>: can you identify the short sentences which are there to give impact?</a:t>
            </a:r>
          </a:p>
        </p:txBody>
      </p:sp>
      <p:sp>
        <p:nvSpPr>
          <p:cNvPr id="4" name="Minus Sign 3">
            <a:extLst>
              <a:ext uri="{FF2B5EF4-FFF2-40B4-BE49-F238E27FC236}">
                <a16:creationId xmlns:a16="http://schemas.microsoft.com/office/drawing/2014/main" id="{01842820-AF2E-4E75-9ACD-D60D22F6085E}"/>
              </a:ext>
            </a:extLst>
          </p:cNvPr>
          <p:cNvSpPr/>
          <p:nvPr/>
        </p:nvSpPr>
        <p:spPr>
          <a:xfrm>
            <a:off x="8285870" y="3490673"/>
            <a:ext cx="3221502" cy="196948"/>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1" name="Minus Sign 10">
            <a:extLst>
              <a:ext uri="{FF2B5EF4-FFF2-40B4-BE49-F238E27FC236}">
                <a16:creationId xmlns:a16="http://schemas.microsoft.com/office/drawing/2014/main" id="{AC74E9A3-3FA7-4FD8-A2D0-040A51930ADE}"/>
              </a:ext>
            </a:extLst>
          </p:cNvPr>
          <p:cNvSpPr/>
          <p:nvPr/>
        </p:nvSpPr>
        <p:spPr>
          <a:xfrm>
            <a:off x="5915464" y="3866440"/>
            <a:ext cx="4438358" cy="196948"/>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2" name="Minus Sign 11">
            <a:extLst>
              <a:ext uri="{FF2B5EF4-FFF2-40B4-BE49-F238E27FC236}">
                <a16:creationId xmlns:a16="http://schemas.microsoft.com/office/drawing/2014/main" id="{CFF5BC88-4EC2-40CE-89FE-380AAEE96B2A}"/>
              </a:ext>
            </a:extLst>
          </p:cNvPr>
          <p:cNvSpPr/>
          <p:nvPr/>
        </p:nvSpPr>
        <p:spPr>
          <a:xfrm>
            <a:off x="9603544" y="3898344"/>
            <a:ext cx="2339926" cy="1488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3" name="Minus Sign 12">
            <a:extLst>
              <a:ext uri="{FF2B5EF4-FFF2-40B4-BE49-F238E27FC236}">
                <a16:creationId xmlns:a16="http://schemas.microsoft.com/office/drawing/2014/main" id="{BE329599-90B7-408D-BE7F-F13F822A8FCC}"/>
              </a:ext>
            </a:extLst>
          </p:cNvPr>
          <p:cNvSpPr/>
          <p:nvPr/>
        </p:nvSpPr>
        <p:spPr>
          <a:xfrm>
            <a:off x="5202115" y="4260335"/>
            <a:ext cx="2211559" cy="12878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4" name="Minus Sign 13">
            <a:extLst>
              <a:ext uri="{FF2B5EF4-FFF2-40B4-BE49-F238E27FC236}">
                <a16:creationId xmlns:a16="http://schemas.microsoft.com/office/drawing/2014/main" id="{72318306-BC25-4C34-8F06-48D18C6CFDAA}"/>
              </a:ext>
            </a:extLst>
          </p:cNvPr>
          <p:cNvSpPr/>
          <p:nvPr/>
        </p:nvSpPr>
        <p:spPr>
          <a:xfrm>
            <a:off x="5174564" y="3880507"/>
            <a:ext cx="1481799" cy="168813"/>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Tree>
    <p:extLst>
      <p:ext uri="{BB962C8B-B14F-4D97-AF65-F5344CB8AC3E}">
        <p14:creationId xmlns:p14="http://schemas.microsoft.com/office/powerpoint/2010/main" val="122965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F09546-280A-4BBC-8BBB-AB560119C846}"/>
              </a:ext>
            </a:extLst>
          </p:cNvPr>
          <p:cNvSpPr/>
          <p:nvPr/>
        </p:nvSpPr>
        <p:spPr>
          <a:xfrm>
            <a:off x="838200" y="281354"/>
            <a:ext cx="10669172" cy="132236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Your turn: </a:t>
            </a:r>
            <a:r>
              <a:rPr lang="en-GB" sz="2800" dirty="0">
                <a:solidFill>
                  <a:schemeClr val="tx1"/>
                </a:solidFill>
              </a:rPr>
              <a:t>use one of the pictures. Write a paragraph which includes some long, descriptive sentences AND some short sentences for impact (or urgency).</a:t>
            </a:r>
          </a:p>
        </p:txBody>
      </p:sp>
      <p:pic>
        <p:nvPicPr>
          <p:cNvPr id="2050" name="Picture 2" descr="A magician's gloved hands performing a magic trick : Stock Photo">
            <a:extLst>
              <a:ext uri="{FF2B5EF4-FFF2-40B4-BE49-F238E27FC236}">
                <a16:creationId xmlns:a16="http://schemas.microsoft.com/office/drawing/2014/main" id="{19359771-5060-4E15-B9A0-AA8CDC727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111" y="1831609"/>
            <a:ext cx="3564988" cy="48153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wn the line with clouds : Stock Photo">
            <a:extLst>
              <a:ext uri="{FF2B5EF4-FFF2-40B4-BE49-F238E27FC236}">
                <a16:creationId xmlns:a16="http://schemas.microsoft.com/office/drawing/2014/main" id="{B32ADE55-51C8-4E9A-89F5-57DAF1ADF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065" y="2459647"/>
            <a:ext cx="5336345" cy="355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16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E339-C31F-4BBC-A4D9-5665E88F8EB5}"/>
              </a:ext>
            </a:extLst>
          </p:cNvPr>
          <p:cNvSpPr>
            <a:spLocks noGrp="1"/>
          </p:cNvSpPr>
          <p:nvPr>
            <p:ph type="title"/>
          </p:nvPr>
        </p:nvSpPr>
        <p:spPr>
          <a:xfrm>
            <a:off x="980049" y="365125"/>
            <a:ext cx="10515600" cy="1325563"/>
          </a:xfrm>
          <a:solidFill>
            <a:schemeClr val="accent2">
              <a:lumMod val="40000"/>
              <a:lumOff val="60000"/>
            </a:schemeClr>
          </a:solidFill>
          <a:ln>
            <a:solidFill>
              <a:schemeClr val="tx1"/>
            </a:solidFill>
          </a:ln>
        </p:spPr>
        <p:txBody>
          <a:bodyPr>
            <a:normAutofit/>
          </a:bodyPr>
          <a:lstStyle/>
          <a:p>
            <a:pPr algn="ctr"/>
            <a:r>
              <a:rPr lang="en-GB" sz="3600" dirty="0">
                <a:latin typeface="+mn-lt"/>
              </a:rPr>
              <a:t>So, to be GREAT writers we need to try to vary the types of sentences which we use.</a:t>
            </a:r>
          </a:p>
        </p:txBody>
      </p:sp>
      <p:sp>
        <p:nvSpPr>
          <p:cNvPr id="3" name="Rectangle: Rounded Corners 2">
            <a:extLst>
              <a:ext uri="{FF2B5EF4-FFF2-40B4-BE49-F238E27FC236}">
                <a16:creationId xmlns:a16="http://schemas.microsoft.com/office/drawing/2014/main" id="{D415B20C-1EEC-4F5A-8BF7-E4CE173EF412}"/>
              </a:ext>
            </a:extLst>
          </p:cNvPr>
          <p:cNvSpPr/>
          <p:nvPr/>
        </p:nvSpPr>
        <p:spPr>
          <a:xfrm>
            <a:off x="1358704" y="2189870"/>
            <a:ext cx="4549726" cy="33059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SHORT sentences for IMPACT or to suggest URGENCY.</a:t>
            </a:r>
          </a:p>
        </p:txBody>
      </p:sp>
      <p:sp>
        <p:nvSpPr>
          <p:cNvPr id="4" name="Rectangle: Rounded Corners 3">
            <a:extLst>
              <a:ext uri="{FF2B5EF4-FFF2-40B4-BE49-F238E27FC236}">
                <a16:creationId xmlns:a16="http://schemas.microsoft.com/office/drawing/2014/main" id="{601C452D-1AC6-47BA-9118-CAD49254718D}"/>
              </a:ext>
            </a:extLst>
          </p:cNvPr>
          <p:cNvSpPr/>
          <p:nvPr/>
        </p:nvSpPr>
        <p:spPr>
          <a:xfrm>
            <a:off x="6378526" y="2189870"/>
            <a:ext cx="4549726" cy="33059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LONG sentences to add DETAIL or create a feeling of TIME passing.</a:t>
            </a:r>
          </a:p>
        </p:txBody>
      </p:sp>
    </p:spTree>
    <p:extLst>
      <p:ext uri="{BB962C8B-B14F-4D97-AF65-F5344CB8AC3E}">
        <p14:creationId xmlns:p14="http://schemas.microsoft.com/office/powerpoint/2010/main" val="3103565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sp>
        <p:nvSpPr>
          <p:cNvPr id="6" name="TextBox 5"/>
          <p:cNvSpPr txBox="1"/>
          <p:nvPr/>
        </p:nvSpPr>
        <p:spPr>
          <a:xfrm>
            <a:off x="2681964" y="530085"/>
            <a:ext cx="6669741" cy="707886"/>
          </a:xfrm>
          <a:prstGeom prst="rect">
            <a:avLst/>
          </a:prstGeom>
          <a:solidFill>
            <a:schemeClr val="accent2">
              <a:lumMod val="40000"/>
              <a:lumOff val="60000"/>
            </a:schemeClr>
          </a:solidFill>
        </p:spPr>
        <p:txBody>
          <a:bodyPr wrap="square" rtlCol="0">
            <a:spAutoFit/>
          </a:bodyPr>
          <a:lstStyle/>
          <a:p>
            <a:pPr algn="ctr"/>
            <a:r>
              <a:rPr lang="en-US" sz="4000" dirty="0"/>
              <a:t>Teachers’ Notes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solidFill>
            <a:schemeClr val="accent5">
              <a:lumMod val="20000"/>
              <a:lumOff val="80000"/>
            </a:schemeClr>
          </a:solidFill>
          <a:ln>
            <a:solidFill>
              <a:schemeClr val="accent1">
                <a:lumMod val="75000"/>
              </a:schemeClr>
            </a:solidFill>
          </a:ln>
        </p:spPr>
        <p:txBody>
          <a:bodyPr>
            <a:normAutofit lnSpcReduction="10000"/>
          </a:bodyPr>
          <a:lstStyle/>
          <a:p>
            <a:pPr marL="0" indent="0">
              <a:buNone/>
            </a:pPr>
            <a:r>
              <a:rPr lang="en-GB" dirty="0"/>
              <a:t>This therapy highlights the importance of creating interest in writing through sentence variety.</a:t>
            </a:r>
          </a:p>
          <a:p>
            <a:pPr marL="0" indent="0">
              <a:buNone/>
            </a:pPr>
            <a:r>
              <a:rPr lang="en-GB" dirty="0"/>
              <a:t>It begins by modelling how short sentences can be used to create impact or urgency in writing.</a:t>
            </a:r>
          </a:p>
          <a:p>
            <a:pPr marL="0" indent="0">
              <a:buNone/>
            </a:pPr>
            <a:r>
              <a:rPr lang="en-GB" dirty="0"/>
              <a:t>This is followed by the exemplification of how long sentences can be used to give detail to the reader (or to suggest the passage of time).</a:t>
            </a:r>
          </a:p>
          <a:p>
            <a:pPr marL="0" indent="0">
              <a:buNone/>
            </a:pPr>
            <a:r>
              <a:rPr lang="en-GB" dirty="0"/>
              <a:t>Finally, it models how a mixture of the above can achieve more impact for the reader.</a:t>
            </a:r>
          </a:p>
          <a:p>
            <a:pPr marL="0" indent="0">
              <a:buNone/>
            </a:pPr>
            <a:r>
              <a:rPr lang="en-GB" dirty="0"/>
              <a:t>Throughout the therapy, pupils are given the opportunity to practise the skills themselves.</a:t>
            </a:r>
          </a:p>
        </p:txBody>
      </p:sp>
    </p:spTree>
    <p:extLst>
      <p:ext uri="{BB962C8B-B14F-4D97-AF65-F5344CB8AC3E}">
        <p14:creationId xmlns:p14="http://schemas.microsoft.com/office/powerpoint/2010/main" val="45246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209013"/>
            <a:ext cx="10515600" cy="1325563"/>
          </a:xfrm>
          <a:solidFill>
            <a:schemeClr val="accent2">
              <a:lumMod val="40000"/>
              <a:lumOff val="60000"/>
            </a:schemeClr>
          </a:solidFill>
          <a:ln>
            <a:solidFill>
              <a:schemeClr val="accent1"/>
            </a:solidFill>
          </a:ln>
        </p:spPr>
        <p:txBody>
          <a:bodyPr>
            <a:noAutofit/>
          </a:bodyPr>
          <a:lstStyle/>
          <a:p>
            <a:pPr algn="ctr"/>
            <a:r>
              <a:rPr lang="en-GB" sz="2800" dirty="0">
                <a:latin typeface="+mn-lt"/>
              </a:rPr>
              <a:t>To be great writers, it is important to use different types of sentences. If we use the same types or lengths of sentence, our writing can lack interest for the reader.</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2371578" y="1715656"/>
            <a:ext cx="6758354" cy="9284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a:p>
            <a:pPr algn="ctr"/>
            <a:endParaRPr lang="en-GB" sz="2400" dirty="0">
              <a:solidFill>
                <a:schemeClr val="tx1"/>
              </a:solidFill>
            </a:endParaRPr>
          </a:p>
          <a:p>
            <a:pPr algn="ctr"/>
            <a:r>
              <a:rPr lang="en-GB" sz="2800" dirty="0">
                <a:solidFill>
                  <a:schemeClr val="tx1"/>
                </a:solidFill>
              </a:rPr>
              <a:t>When would we use short sentences?</a:t>
            </a:r>
          </a:p>
          <a:p>
            <a:pPr algn="ctr"/>
            <a:endParaRPr lang="en-GB" sz="2400" dirty="0">
              <a:solidFill>
                <a:schemeClr val="tx1"/>
              </a:solidFill>
            </a:endParaRPr>
          </a:p>
          <a:p>
            <a:pPr algn="ctr"/>
            <a:endParaRPr lang="en-GB" sz="2400" dirty="0">
              <a:solidFill>
                <a:schemeClr val="tx1"/>
              </a:solidFill>
            </a:endParaRP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838200" y="3014112"/>
            <a:ext cx="4859215" cy="131467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To create impact or give the writing a ‘punch’</a:t>
            </a:r>
          </a:p>
        </p:txBody>
      </p:sp>
      <p:sp>
        <p:nvSpPr>
          <p:cNvPr id="10" name="Rectangle: Rounded Corners 9">
            <a:extLst>
              <a:ext uri="{FF2B5EF4-FFF2-40B4-BE49-F238E27FC236}">
                <a16:creationId xmlns:a16="http://schemas.microsoft.com/office/drawing/2014/main" id="{E55AD591-D393-45EC-9F40-2E07D646C4A7}"/>
              </a:ext>
            </a:extLst>
          </p:cNvPr>
          <p:cNvSpPr/>
          <p:nvPr/>
        </p:nvSpPr>
        <p:spPr>
          <a:xfrm>
            <a:off x="6756595" y="3014111"/>
            <a:ext cx="4597205" cy="13146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Then I saw it.</a:t>
            </a:r>
          </a:p>
        </p:txBody>
      </p:sp>
      <p:sp>
        <p:nvSpPr>
          <p:cNvPr id="2" name="Rectangle: Rounded Corners 1">
            <a:extLst>
              <a:ext uri="{FF2B5EF4-FFF2-40B4-BE49-F238E27FC236}">
                <a16:creationId xmlns:a16="http://schemas.microsoft.com/office/drawing/2014/main" id="{4088A673-6E38-46ED-AF0E-870D44D3476F}"/>
              </a:ext>
            </a:extLst>
          </p:cNvPr>
          <p:cNvSpPr/>
          <p:nvPr/>
        </p:nvSpPr>
        <p:spPr>
          <a:xfrm>
            <a:off x="1730326" y="4698776"/>
            <a:ext cx="8764172" cy="153337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Because it is short, this sentence grabs our attention. It is like being given a short, sharp shock! Also, the ‘empty’ word ‘it’ makes us wonder what the character has seen, so we read on.</a:t>
            </a:r>
          </a:p>
        </p:txBody>
      </p:sp>
    </p:spTree>
    <p:extLst>
      <p:ext uri="{BB962C8B-B14F-4D97-AF65-F5344CB8AC3E}">
        <p14:creationId xmlns:p14="http://schemas.microsoft.com/office/powerpoint/2010/main" val="8378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F29C8E-612A-4A56-B1A6-58F84917D2B6}"/>
              </a:ext>
            </a:extLst>
          </p:cNvPr>
          <p:cNvSpPr/>
          <p:nvPr/>
        </p:nvSpPr>
        <p:spPr>
          <a:xfrm>
            <a:off x="3148233" y="425476"/>
            <a:ext cx="6758354" cy="9284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a:p>
            <a:pPr algn="ctr"/>
            <a:endParaRPr lang="en-GB" sz="2400" dirty="0">
              <a:solidFill>
                <a:schemeClr val="tx1"/>
              </a:solidFill>
            </a:endParaRPr>
          </a:p>
          <a:p>
            <a:pPr algn="ctr"/>
            <a:r>
              <a:rPr lang="en-GB" sz="2800" dirty="0">
                <a:solidFill>
                  <a:schemeClr val="tx1"/>
                </a:solidFill>
              </a:rPr>
              <a:t>When would we use short sentences?</a:t>
            </a:r>
          </a:p>
          <a:p>
            <a:pPr algn="ctr"/>
            <a:endParaRPr lang="en-GB" sz="2400" dirty="0">
              <a:solidFill>
                <a:schemeClr val="tx1"/>
              </a:solidFill>
            </a:endParaRPr>
          </a:p>
          <a:p>
            <a:pPr algn="ctr"/>
            <a:endParaRPr lang="en-GB" sz="2400" dirty="0">
              <a:solidFill>
                <a:schemeClr val="tx1"/>
              </a:solidFill>
            </a:endParaRPr>
          </a:p>
        </p:txBody>
      </p:sp>
      <p:sp>
        <p:nvSpPr>
          <p:cNvPr id="2" name="Rectangle: Rounded Corners 1">
            <a:extLst>
              <a:ext uri="{FF2B5EF4-FFF2-40B4-BE49-F238E27FC236}">
                <a16:creationId xmlns:a16="http://schemas.microsoft.com/office/drawing/2014/main" id="{4088A673-6E38-46ED-AF0E-870D44D3476F}"/>
              </a:ext>
            </a:extLst>
          </p:cNvPr>
          <p:cNvSpPr/>
          <p:nvPr/>
        </p:nvSpPr>
        <p:spPr>
          <a:xfrm>
            <a:off x="1294228" y="3276891"/>
            <a:ext cx="4262510" cy="141171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chemeClr val="tx1"/>
              </a:solidFill>
            </a:endParaRPr>
          </a:p>
          <a:p>
            <a:r>
              <a:rPr lang="en-GB" sz="3200" dirty="0">
                <a:solidFill>
                  <a:schemeClr val="tx1"/>
                </a:solidFill>
              </a:rPr>
              <a:t>The longer version of this sentence might be:</a:t>
            </a:r>
          </a:p>
          <a:p>
            <a:endParaRPr lang="en-GB" sz="2400" dirty="0">
              <a:solidFill>
                <a:schemeClr val="tx1"/>
              </a:solidFill>
            </a:endParaRPr>
          </a:p>
        </p:txBody>
      </p:sp>
      <p:sp>
        <p:nvSpPr>
          <p:cNvPr id="9" name="Rectangle: Rounded Corners 8">
            <a:extLst>
              <a:ext uri="{FF2B5EF4-FFF2-40B4-BE49-F238E27FC236}">
                <a16:creationId xmlns:a16="http://schemas.microsoft.com/office/drawing/2014/main" id="{8F0485C8-227C-4720-A2F7-19907CD960FB}"/>
              </a:ext>
            </a:extLst>
          </p:cNvPr>
          <p:cNvSpPr/>
          <p:nvPr/>
        </p:nvSpPr>
        <p:spPr>
          <a:xfrm>
            <a:off x="1294228" y="1814733"/>
            <a:ext cx="4262510" cy="97323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To show urgency</a:t>
            </a:r>
          </a:p>
        </p:txBody>
      </p:sp>
      <p:sp>
        <p:nvSpPr>
          <p:cNvPr id="11" name="Rectangle: Rounded Corners 10">
            <a:extLst>
              <a:ext uri="{FF2B5EF4-FFF2-40B4-BE49-F238E27FC236}">
                <a16:creationId xmlns:a16="http://schemas.microsoft.com/office/drawing/2014/main" id="{995B58D6-1936-4D76-B3EB-5C73D8E51371}"/>
              </a:ext>
            </a:extLst>
          </p:cNvPr>
          <p:cNvSpPr/>
          <p:nvPr/>
        </p:nvSpPr>
        <p:spPr>
          <a:xfrm>
            <a:off x="6794697" y="1800666"/>
            <a:ext cx="4135899" cy="98730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“Let’s go!”</a:t>
            </a:r>
          </a:p>
        </p:txBody>
      </p:sp>
      <p:sp>
        <p:nvSpPr>
          <p:cNvPr id="12" name="Rectangle: Rounded Corners 11">
            <a:extLst>
              <a:ext uri="{FF2B5EF4-FFF2-40B4-BE49-F238E27FC236}">
                <a16:creationId xmlns:a16="http://schemas.microsoft.com/office/drawing/2014/main" id="{984CF125-85D0-41E4-A056-99DA007AC2A5}"/>
              </a:ext>
            </a:extLst>
          </p:cNvPr>
          <p:cNvSpPr/>
          <p:nvPr/>
        </p:nvSpPr>
        <p:spPr>
          <a:xfrm>
            <a:off x="6794698" y="3276270"/>
            <a:ext cx="4135898" cy="14123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“Let’s go now because the library will be shut in half an hour!”</a:t>
            </a:r>
          </a:p>
        </p:txBody>
      </p:sp>
      <p:sp>
        <p:nvSpPr>
          <p:cNvPr id="8" name="Rectangle: Rounded Corners 7">
            <a:extLst>
              <a:ext uri="{FF2B5EF4-FFF2-40B4-BE49-F238E27FC236}">
                <a16:creationId xmlns:a16="http://schemas.microsoft.com/office/drawing/2014/main" id="{C01DD378-78CE-4C33-8AC7-57027BC81476}"/>
              </a:ext>
            </a:extLst>
          </p:cNvPr>
          <p:cNvSpPr/>
          <p:nvPr/>
        </p:nvSpPr>
        <p:spPr>
          <a:xfrm>
            <a:off x="1294228" y="5149397"/>
            <a:ext cx="10466364" cy="105507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By using the shorter version, the message sounds more urgent to the reader.</a:t>
            </a:r>
          </a:p>
        </p:txBody>
      </p:sp>
    </p:spTree>
    <p:extLst>
      <p:ext uri="{BB962C8B-B14F-4D97-AF65-F5344CB8AC3E}">
        <p14:creationId xmlns:p14="http://schemas.microsoft.com/office/powerpoint/2010/main" val="362061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a:bodyPr>
          <a:lstStyle/>
          <a:p>
            <a:pPr algn="ctr"/>
            <a:r>
              <a:rPr lang="en-GB" sz="3200" b="1" dirty="0">
                <a:latin typeface="+mn-lt"/>
              </a:rPr>
              <a:t>Your turn: </a:t>
            </a:r>
            <a:r>
              <a:rPr lang="en-GB" sz="3200" dirty="0">
                <a:latin typeface="+mn-lt"/>
              </a:rPr>
              <a:t>decide on the purpose of each short sentence. </a:t>
            </a:r>
            <a:br>
              <a:rPr lang="en-GB" sz="3200" dirty="0">
                <a:latin typeface="+mn-lt"/>
              </a:rPr>
            </a:br>
            <a:r>
              <a:rPr lang="en-GB" sz="3200" dirty="0">
                <a:latin typeface="+mn-lt"/>
              </a:rPr>
              <a:t>Is it for a) impact or b)urgency?</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2048020" y="2003584"/>
            <a:ext cx="7714959"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It was right there.</a:t>
            </a:r>
          </a:p>
        </p:txBody>
      </p:sp>
      <p:sp>
        <p:nvSpPr>
          <p:cNvPr id="8" name="Rectangle: Rounded Corners 7">
            <a:extLst>
              <a:ext uri="{FF2B5EF4-FFF2-40B4-BE49-F238E27FC236}">
                <a16:creationId xmlns:a16="http://schemas.microsoft.com/office/drawing/2014/main" id="{ED69CAA1-E3EB-4DE7-A235-76BC7EB244D5}"/>
              </a:ext>
            </a:extLst>
          </p:cNvPr>
          <p:cNvSpPr/>
          <p:nvPr/>
        </p:nvSpPr>
        <p:spPr>
          <a:xfrm>
            <a:off x="2048021" y="3120794"/>
            <a:ext cx="7714958"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“Go now!”</a:t>
            </a:r>
          </a:p>
        </p:txBody>
      </p:sp>
      <p:sp>
        <p:nvSpPr>
          <p:cNvPr id="9" name="Rectangle: Rounded Corners 8">
            <a:extLst>
              <a:ext uri="{FF2B5EF4-FFF2-40B4-BE49-F238E27FC236}">
                <a16:creationId xmlns:a16="http://schemas.microsoft.com/office/drawing/2014/main" id="{6AF6251D-6C1D-4C97-883A-F556AEBBAC81}"/>
              </a:ext>
            </a:extLst>
          </p:cNvPr>
          <p:cNvSpPr/>
          <p:nvPr/>
        </p:nvSpPr>
        <p:spPr>
          <a:xfrm>
            <a:off x="2048021" y="4227563"/>
            <a:ext cx="7714957"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She had found the treasure!</a:t>
            </a:r>
          </a:p>
        </p:txBody>
      </p:sp>
      <p:sp>
        <p:nvSpPr>
          <p:cNvPr id="10" name="Rectangle: Rounded Corners 9">
            <a:extLst>
              <a:ext uri="{FF2B5EF4-FFF2-40B4-BE49-F238E27FC236}">
                <a16:creationId xmlns:a16="http://schemas.microsoft.com/office/drawing/2014/main" id="{EFD66169-BE1C-4F02-B9B1-29F8CFB93910}"/>
              </a:ext>
            </a:extLst>
          </p:cNvPr>
          <p:cNvSpPr/>
          <p:nvPr/>
        </p:nvSpPr>
        <p:spPr>
          <a:xfrm>
            <a:off x="2048020" y="5333382"/>
            <a:ext cx="7714959"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“Don’t keep doing that. I’m serious.”</a:t>
            </a:r>
          </a:p>
        </p:txBody>
      </p:sp>
      <p:sp>
        <p:nvSpPr>
          <p:cNvPr id="2" name="Rectangle 1">
            <a:extLst>
              <a:ext uri="{FF2B5EF4-FFF2-40B4-BE49-F238E27FC236}">
                <a16:creationId xmlns:a16="http://schemas.microsoft.com/office/drawing/2014/main" id="{FA503E4F-D331-4994-92E2-B793B895E08F}"/>
              </a:ext>
            </a:extLst>
          </p:cNvPr>
          <p:cNvSpPr/>
          <p:nvPr/>
        </p:nvSpPr>
        <p:spPr>
          <a:xfrm>
            <a:off x="10070123" y="5333382"/>
            <a:ext cx="928468" cy="7937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b</a:t>
            </a:r>
          </a:p>
        </p:txBody>
      </p:sp>
      <p:sp>
        <p:nvSpPr>
          <p:cNvPr id="11" name="Rectangle 10">
            <a:extLst>
              <a:ext uri="{FF2B5EF4-FFF2-40B4-BE49-F238E27FC236}">
                <a16:creationId xmlns:a16="http://schemas.microsoft.com/office/drawing/2014/main" id="{00A30260-1371-44E3-93D8-FAF1EF64D6FF}"/>
              </a:ext>
            </a:extLst>
          </p:cNvPr>
          <p:cNvSpPr/>
          <p:nvPr/>
        </p:nvSpPr>
        <p:spPr>
          <a:xfrm>
            <a:off x="10070123" y="2051760"/>
            <a:ext cx="928468" cy="7937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a</a:t>
            </a:r>
          </a:p>
        </p:txBody>
      </p:sp>
      <p:sp>
        <p:nvSpPr>
          <p:cNvPr id="12" name="Rectangle 11">
            <a:extLst>
              <a:ext uri="{FF2B5EF4-FFF2-40B4-BE49-F238E27FC236}">
                <a16:creationId xmlns:a16="http://schemas.microsoft.com/office/drawing/2014/main" id="{D26A253D-D560-4505-90E3-6021B48D2C96}"/>
              </a:ext>
            </a:extLst>
          </p:cNvPr>
          <p:cNvSpPr/>
          <p:nvPr/>
        </p:nvSpPr>
        <p:spPr>
          <a:xfrm>
            <a:off x="10070123" y="3102146"/>
            <a:ext cx="928468" cy="7937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b</a:t>
            </a:r>
          </a:p>
        </p:txBody>
      </p:sp>
      <p:sp>
        <p:nvSpPr>
          <p:cNvPr id="13" name="Rectangle 12">
            <a:extLst>
              <a:ext uri="{FF2B5EF4-FFF2-40B4-BE49-F238E27FC236}">
                <a16:creationId xmlns:a16="http://schemas.microsoft.com/office/drawing/2014/main" id="{EF651BFA-245A-4B13-B830-20AB453B8C55}"/>
              </a:ext>
            </a:extLst>
          </p:cNvPr>
          <p:cNvSpPr/>
          <p:nvPr/>
        </p:nvSpPr>
        <p:spPr>
          <a:xfrm>
            <a:off x="10053710" y="4178548"/>
            <a:ext cx="928468" cy="7937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a</a:t>
            </a:r>
          </a:p>
        </p:txBody>
      </p:sp>
    </p:spTree>
    <p:extLst>
      <p:ext uri="{BB962C8B-B14F-4D97-AF65-F5344CB8AC3E}">
        <p14:creationId xmlns:p14="http://schemas.microsoft.com/office/powerpoint/2010/main" val="57234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2"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2146495" y="336355"/>
            <a:ext cx="7602415" cy="957873"/>
          </a:xfrm>
          <a:solidFill>
            <a:schemeClr val="accent2">
              <a:lumMod val="40000"/>
              <a:lumOff val="60000"/>
            </a:schemeClr>
          </a:solidFill>
          <a:ln>
            <a:solidFill>
              <a:schemeClr val="accent1"/>
            </a:solidFill>
          </a:ln>
        </p:spPr>
        <p:txBody>
          <a:bodyPr>
            <a:normAutofit/>
          </a:bodyPr>
          <a:lstStyle/>
          <a:p>
            <a:pPr algn="ctr"/>
            <a:r>
              <a:rPr lang="en-GB" sz="3600" b="1" dirty="0">
                <a:latin typeface="+mn-lt"/>
              </a:rPr>
              <a:t>When would we use long sentences?</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922605" y="1561514"/>
            <a:ext cx="10050194" cy="15193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Long sentences can be used to write a detailed description. Often, they slow the writing down to allow the reader to focus on the detail, or to create a feeling of time passing.</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922605" y="3421621"/>
            <a:ext cx="10050194" cy="114334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The </a:t>
            </a:r>
            <a:r>
              <a:rPr lang="en-GB" sz="3200" b="1" dirty="0">
                <a:solidFill>
                  <a:srgbClr val="FF0000"/>
                </a:solidFill>
              </a:rPr>
              <a:t>sparkling, ocean </a:t>
            </a:r>
            <a:r>
              <a:rPr lang="en-GB" sz="3200" dirty="0">
                <a:solidFill>
                  <a:schemeClr val="tx1"/>
                </a:solidFill>
              </a:rPr>
              <a:t>waves rolled </a:t>
            </a:r>
            <a:r>
              <a:rPr lang="en-GB" sz="3200" b="1" dirty="0">
                <a:solidFill>
                  <a:srgbClr val="0070C0"/>
                </a:solidFill>
              </a:rPr>
              <a:t>gently</a:t>
            </a:r>
            <a:r>
              <a:rPr lang="en-GB" sz="3200" dirty="0">
                <a:solidFill>
                  <a:schemeClr val="tx1"/>
                </a:solidFill>
              </a:rPr>
              <a:t> onto the </a:t>
            </a:r>
            <a:r>
              <a:rPr lang="en-GB" sz="3200" b="1" dirty="0">
                <a:solidFill>
                  <a:srgbClr val="FF0000"/>
                </a:solidFill>
              </a:rPr>
              <a:t>golden</a:t>
            </a:r>
            <a:r>
              <a:rPr lang="en-GB" sz="3200" dirty="0">
                <a:solidFill>
                  <a:schemeClr val="tx1"/>
                </a:solidFill>
              </a:rPr>
              <a:t> beach.</a:t>
            </a:r>
          </a:p>
        </p:txBody>
      </p:sp>
      <p:sp>
        <p:nvSpPr>
          <p:cNvPr id="3" name="Rectangle 2">
            <a:extLst>
              <a:ext uri="{FF2B5EF4-FFF2-40B4-BE49-F238E27FC236}">
                <a16:creationId xmlns:a16="http://schemas.microsoft.com/office/drawing/2014/main" id="{961CFC51-1DC6-4327-885D-547AF74DB6F8}"/>
              </a:ext>
            </a:extLst>
          </p:cNvPr>
          <p:cNvSpPr/>
          <p:nvPr/>
        </p:nvSpPr>
        <p:spPr>
          <a:xfrm>
            <a:off x="922606" y="4905764"/>
            <a:ext cx="10050194" cy="15474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In this longer sentence, the writer is trying to describe a setting so that the reader can picture it. The </a:t>
            </a:r>
            <a:r>
              <a:rPr lang="en-GB" sz="2400" b="1" dirty="0">
                <a:solidFill>
                  <a:srgbClr val="FF0000"/>
                </a:solidFill>
              </a:rPr>
              <a:t>adjectives </a:t>
            </a:r>
            <a:r>
              <a:rPr lang="en-GB" sz="2400" dirty="0">
                <a:solidFill>
                  <a:schemeClr val="tx1"/>
                </a:solidFill>
              </a:rPr>
              <a:t>give more detail and the </a:t>
            </a:r>
            <a:r>
              <a:rPr lang="en-GB" sz="2400" b="1" dirty="0">
                <a:solidFill>
                  <a:srgbClr val="0070C0"/>
                </a:solidFill>
              </a:rPr>
              <a:t>adverb</a:t>
            </a:r>
            <a:r>
              <a:rPr lang="en-GB" sz="2400" dirty="0">
                <a:solidFill>
                  <a:schemeClr val="tx1"/>
                </a:solidFill>
              </a:rPr>
              <a:t> tells us </a:t>
            </a:r>
            <a:r>
              <a:rPr lang="en-GB" sz="2400" b="1" dirty="0">
                <a:solidFill>
                  <a:srgbClr val="0070C0"/>
                </a:solidFill>
              </a:rPr>
              <a:t>HOW</a:t>
            </a:r>
            <a:r>
              <a:rPr lang="en-GB" sz="2400" dirty="0">
                <a:solidFill>
                  <a:schemeClr val="tx1"/>
                </a:solidFill>
              </a:rPr>
              <a:t> the waves are rolling. There is no need to create a ‘punch’ for the reader, so we can almost relax and enjoy the writing!</a:t>
            </a:r>
          </a:p>
        </p:txBody>
      </p:sp>
    </p:spTree>
    <p:extLst>
      <p:ext uri="{BB962C8B-B14F-4D97-AF65-F5344CB8AC3E}">
        <p14:creationId xmlns:p14="http://schemas.microsoft.com/office/powerpoint/2010/main" val="405119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a:bodyPr>
          <a:lstStyle/>
          <a:p>
            <a:pPr algn="ctr"/>
            <a:r>
              <a:rPr lang="en-GB" sz="3600" b="1" dirty="0">
                <a:latin typeface="+mn-lt"/>
              </a:rPr>
              <a:t>Your turn</a:t>
            </a:r>
            <a:r>
              <a:rPr lang="en-GB" sz="3600" dirty="0">
                <a:latin typeface="+mn-lt"/>
              </a:rPr>
              <a:t>: can you write a long sentence to match each picture? </a:t>
            </a:r>
          </a:p>
        </p:txBody>
      </p:sp>
      <p:pic>
        <p:nvPicPr>
          <p:cNvPr id="1026" name="Picture 2" descr="Waves Crashing On Rocks At Beach : Stock Photo">
            <a:extLst>
              <a:ext uri="{FF2B5EF4-FFF2-40B4-BE49-F238E27FC236}">
                <a16:creationId xmlns:a16="http://schemas.microsoft.com/office/drawing/2014/main" id="{372697FB-E95A-4A1E-998E-388B58D60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89" y="2499579"/>
            <a:ext cx="5266130" cy="3507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ose-Up Of Lion Roaring On Field At Rhino And Lion Nature Reserve : Stock Photo">
            <a:extLst>
              <a:ext uri="{FF2B5EF4-FFF2-40B4-BE49-F238E27FC236}">
                <a16:creationId xmlns:a16="http://schemas.microsoft.com/office/drawing/2014/main" id="{75F0B589-C717-4F9B-860D-9B6DBF3A0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0" y="2499578"/>
            <a:ext cx="5135880" cy="350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50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5"/>
            <a:ext cx="9906000" cy="1463675"/>
          </a:xfrm>
          <a:solidFill>
            <a:schemeClr val="accent2">
              <a:lumMod val="40000"/>
              <a:lumOff val="60000"/>
            </a:schemeClr>
          </a:solidFill>
          <a:ln>
            <a:solidFill>
              <a:schemeClr val="accent1"/>
            </a:solidFill>
          </a:ln>
        </p:spPr>
        <p:txBody>
          <a:bodyPr>
            <a:normAutofit/>
          </a:bodyPr>
          <a:lstStyle/>
          <a:p>
            <a:pPr algn="ctr"/>
            <a:r>
              <a:rPr lang="en-GB" sz="3200" dirty="0">
                <a:latin typeface="+mn-lt"/>
              </a:rPr>
              <a:t>Now that we know the different reasons for using short and long sentences, let’s look at how we can mix them up to give our writing interest for the reader.</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6138202" y="2236763"/>
            <a:ext cx="5003409" cy="371495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Imagine we are writing about this lion in a story. We might want to describe the creature in detail using long sentences. However, we might include a section where we want our writing to have some impact – for this we could use short sentences. </a:t>
            </a:r>
          </a:p>
        </p:txBody>
      </p:sp>
      <p:pic>
        <p:nvPicPr>
          <p:cNvPr id="8" name="Picture 4" descr="Close-Up Of Lion Roaring On Field At Rhino And Lion Nature Reserve : Stock Photo">
            <a:extLst>
              <a:ext uri="{FF2B5EF4-FFF2-40B4-BE49-F238E27FC236}">
                <a16:creationId xmlns:a16="http://schemas.microsoft.com/office/drawing/2014/main" id="{D17F8770-BD61-4429-B4E3-89B79A6B4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01" y="2236763"/>
            <a:ext cx="5135880" cy="344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38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2273105" y="168177"/>
            <a:ext cx="7124114" cy="746223"/>
          </a:xfrm>
          <a:solidFill>
            <a:schemeClr val="accent2">
              <a:lumMod val="40000"/>
              <a:lumOff val="60000"/>
            </a:schemeClr>
          </a:solidFill>
          <a:ln>
            <a:solidFill>
              <a:schemeClr val="accent1"/>
            </a:solidFill>
          </a:ln>
        </p:spPr>
        <p:txBody>
          <a:bodyPr>
            <a:normAutofit/>
          </a:bodyPr>
          <a:lstStyle/>
          <a:p>
            <a:pPr algn="ctr"/>
            <a:r>
              <a:rPr lang="en-GB" sz="3200" dirty="0">
                <a:latin typeface="+mn-lt"/>
              </a:rPr>
              <a:t>Imagine if we ONLY used short sentences.</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5500469" y="1322363"/>
            <a:ext cx="6386732" cy="303862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They were out in the hot sun all day. They went round a corner. They found what they had been looking for. The lion was in the shade. It had a golden mane. It had a huge face. It roared. Then it opened its mouth. The razor-sharp teeth glinted. Nervously, they edged backwards. The lion slowly stood up.</a:t>
            </a:r>
          </a:p>
        </p:txBody>
      </p:sp>
      <p:pic>
        <p:nvPicPr>
          <p:cNvPr id="9" name="Picture 4" descr="Close-Up Of Lion Roaring On Field At Rhino And Lion Nature Reserve : Stock Photo">
            <a:extLst>
              <a:ext uri="{FF2B5EF4-FFF2-40B4-BE49-F238E27FC236}">
                <a16:creationId xmlns:a16="http://schemas.microsoft.com/office/drawing/2014/main" id="{19609529-52DA-41EE-BB2E-13C65959C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95" y="1322363"/>
            <a:ext cx="4394982" cy="29442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B8E52477-F040-4C25-BD02-55C0D2636986}"/>
              </a:ext>
            </a:extLst>
          </p:cNvPr>
          <p:cNvSpPr/>
          <p:nvPr/>
        </p:nvSpPr>
        <p:spPr>
          <a:xfrm>
            <a:off x="317695" y="4642338"/>
            <a:ext cx="4394982" cy="18710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What is wrong with the writing? How could it be improved?</a:t>
            </a:r>
          </a:p>
        </p:txBody>
      </p:sp>
      <p:sp>
        <p:nvSpPr>
          <p:cNvPr id="10" name="Rectangle: Rounded Corners 9">
            <a:extLst>
              <a:ext uri="{FF2B5EF4-FFF2-40B4-BE49-F238E27FC236}">
                <a16:creationId xmlns:a16="http://schemas.microsoft.com/office/drawing/2014/main" id="{8CA972DC-4670-4ABB-8D34-97F5A8EDFB7D}"/>
              </a:ext>
            </a:extLst>
          </p:cNvPr>
          <p:cNvSpPr/>
          <p:nvPr/>
        </p:nvSpPr>
        <p:spPr>
          <a:xfrm>
            <a:off x="5500468" y="4642338"/>
            <a:ext cx="6386732" cy="18710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By ONLY using short sentences, the writing seems very jumpy. When we finally want the writing to have some ‘punch’ (when the lion roars), it seems no different to the previous sentences, so it loses the impact we want.</a:t>
            </a:r>
          </a:p>
        </p:txBody>
      </p:sp>
    </p:spTree>
    <p:extLst>
      <p:ext uri="{BB962C8B-B14F-4D97-AF65-F5344CB8AC3E}">
        <p14:creationId xmlns:p14="http://schemas.microsoft.com/office/powerpoint/2010/main" val="319954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40000"/>
            <a:lumOff val="60000"/>
          </a:schemeClr>
        </a:solidFill>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1097</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W2a. Can show some variety in sentence structure e.g. using a mixture of short sentences with long ones. </vt:lpstr>
      <vt:lpstr>PowerPoint Presentation</vt:lpstr>
      <vt:lpstr>To be great writers, it is important to use different types of sentences. If we use the same types or lengths of sentence, our writing can lack interest for the reader.</vt:lpstr>
      <vt:lpstr>PowerPoint Presentation</vt:lpstr>
      <vt:lpstr>Your turn: decide on the purpose of each short sentence.  Is it for a) impact or b)urgency?</vt:lpstr>
      <vt:lpstr>When would we use long sentences?</vt:lpstr>
      <vt:lpstr>Your turn: can you write a long sentence to match each picture? </vt:lpstr>
      <vt:lpstr>Now that we know the different reasons for using short and long sentences, let’s look at how we can mix them up to give our writing interest for the reader.</vt:lpstr>
      <vt:lpstr>Imagine if we ONLY used short sentences.</vt:lpstr>
      <vt:lpstr>Imagine if we ONLY used long descriptive sentences.</vt:lpstr>
      <vt:lpstr>PowerPoint Presentation</vt:lpstr>
      <vt:lpstr>PowerPoint Presentation</vt:lpstr>
      <vt:lpstr>So, to be GREAT writers we need to try to vary the types of sentences which we 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36</cp:revision>
  <dcterms:created xsi:type="dcterms:W3CDTF">2017-03-29T13:14:03Z</dcterms:created>
  <dcterms:modified xsi:type="dcterms:W3CDTF">2020-04-12T10:59:03Z</dcterms:modified>
</cp:coreProperties>
</file>