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14" r:id="rId3"/>
    <p:sldId id="282" r:id="rId4"/>
    <p:sldId id="323" r:id="rId5"/>
    <p:sldId id="317" r:id="rId6"/>
    <p:sldId id="315" r:id="rId7"/>
    <p:sldId id="320" r:id="rId8"/>
    <p:sldId id="322" r:id="rId9"/>
    <p:sldId id="318" r:id="rId10"/>
    <p:sldId id="319" r:id="rId11"/>
    <p:sldId id="324" r:id="rId12"/>
    <p:sldId id="325" r:id="rId13"/>
    <p:sldId id="327" r:id="rId14"/>
    <p:sldId id="326" r:id="rId15"/>
    <p:sldId id="328" r:id="rId16"/>
    <p:sldId id="329" r:id="rId17"/>
    <p:sldId id="330" r:id="rId18"/>
    <p:sldId id="331" r:id="rId19"/>
    <p:sldId id="332" r:id="rId20"/>
    <p:sldId id="333" r:id="rId21"/>
    <p:sldId id="334" r:id="rId22"/>
    <p:sldId id="335" r:id="rId23"/>
    <p:sldId id="336" r:id="rId24"/>
    <p:sldId id="337"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A1541-638F-478C-9E37-38961FABF41D}" v="120" dt="2018-09-03T17:57:08.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18"/>
  </p:normalViewPr>
  <p:slideViewPr>
    <p:cSldViewPr snapToGrid="0" snapToObjects="1">
      <p:cViewPr varScale="1">
        <p:scale>
          <a:sx n="68" d="100"/>
          <a:sy n="68"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custT="1"/>
      <dgm:spPr/>
      <dgm:t>
        <a:bodyPr/>
        <a:lstStyle/>
        <a:p>
          <a:r>
            <a:rPr lang="en-US" sz="3600" b="1" dirty="0">
              <a:solidFill>
                <a:srgbClr val="002060"/>
              </a:solidFill>
            </a:rPr>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rgbClr val="002060"/>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dirty="0">
              <a:solidFill>
                <a:srgbClr val="002060"/>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rgbClr val="002060"/>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rgbClr val="002060"/>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9547" custLinFactNeighborY="-2086"/>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custScaleX="193514" custLinFactNeighborY="-2608">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207565" y="-207565"/>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002060"/>
              </a:solidFill>
            </a:rPr>
            <a:t>how</a:t>
          </a:r>
        </a:p>
      </dsp:txBody>
      <dsp:txXfrm rot="5400000">
        <a:off x="0" y="0"/>
        <a:ext cx="2590800" cy="1631751"/>
      </dsp:txXfrm>
    </dsp:sp>
    <dsp:sp modelId="{CA68C49A-4398-4A61-8433-B7E089CEB01D}">
      <dsp:nvSpPr>
        <dsp:cNvPr id="0" name=""/>
        <dsp:cNvSpPr/>
      </dsp:nvSpPr>
      <dsp:spPr>
        <a:xfrm>
          <a:off x="2590800" y="0"/>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002060"/>
              </a:solidFill>
            </a:rPr>
            <a:t>when</a:t>
          </a:r>
        </a:p>
      </dsp:txBody>
      <dsp:txXfrm>
        <a:off x="2590800" y="0"/>
        <a:ext cx="2590800" cy="1631751"/>
      </dsp:txXfrm>
    </dsp:sp>
    <dsp:sp modelId="{7E40E1BD-EB92-4EC3-8AA4-174C824FBE3D}">
      <dsp:nvSpPr>
        <dsp:cNvPr id="0" name=""/>
        <dsp:cNvSpPr/>
      </dsp:nvSpPr>
      <dsp:spPr>
        <a:xfrm rot="10800000">
          <a:off x="0" y="2175669"/>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002060"/>
              </a:solidFill>
            </a:rPr>
            <a:t>where</a:t>
          </a:r>
        </a:p>
      </dsp:txBody>
      <dsp:txXfrm rot="10800000">
        <a:off x="0" y="2719586"/>
        <a:ext cx="2590800" cy="1631751"/>
      </dsp:txXfrm>
    </dsp:sp>
    <dsp:sp modelId="{7C53A021-F2CB-4923-825F-B890277E6BA9}">
      <dsp:nvSpPr>
        <dsp:cNvPr id="0" name=""/>
        <dsp:cNvSpPr/>
      </dsp:nvSpPr>
      <dsp:spPr>
        <a:xfrm rot="5400000">
          <a:off x="2798365" y="1968103"/>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002060"/>
              </a:solidFill>
            </a:rPr>
            <a:t>why</a:t>
          </a:r>
        </a:p>
      </dsp:txBody>
      <dsp:txXfrm rot="-5400000">
        <a:off x="2590800" y="2719586"/>
        <a:ext cx="2590800" cy="1631751"/>
      </dsp:txXfrm>
    </dsp:sp>
    <dsp:sp modelId="{B473E8DE-6726-47C9-9005-B7A7AB9D651F}">
      <dsp:nvSpPr>
        <dsp:cNvPr id="0" name=""/>
        <dsp:cNvSpPr/>
      </dsp:nvSpPr>
      <dsp:spPr>
        <a:xfrm>
          <a:off x="1086731" y="1603381"/>
          <a:ext cx="3008136"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rPr>
            <a:t>adverbials</a:t>
          </a:r>
        </a:p>
      </dsp:txBody>
      <dsp:txXfrm>
        <a:off x="1139835" y="1656485"/>
        <a:ext cx="2901928"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3FC7F-ACED-4DCC-B000-5040851998C8}" type="datetimeFigureOut">
              <a:rPr lang="en-GB" smtClean="0"/>
              <a:t>12/04/2020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094F3-5AA1-4196-8094-782FD9924D1D}" type="slidenum">
              <a:rPr lang="en-GB" smtClean="0"/>
              <a:t>‹#›</a:t>
            </a:fld>
            <a:endParaRPr lang="en-GB"/>
          </a:p>
        </p:txBody>
      </p:sp>
    </p:spTree>
    <p:extLst>
      <p:ext uri="{BB962C8B-B14F-4D97-AF65-F5344CB8AC3E}">
        <p14:creationId xmlns:p14="http://schemas.microsoft.com/office/powerpoint/2010/main" val="61949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5</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116346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14</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407321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15</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4033049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16</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323857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17</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185370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18</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364561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19</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395099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20</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73432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21</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141915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22</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75663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23</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4424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6</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91324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25</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389281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7</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93289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8</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255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9</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193526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10</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133218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11</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333469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12</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5730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13</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312189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dirty="0"/>
          </a:p>
        </p:txBody>
      </p:sp>
      <p:sp>
        <p:nvSpPr>
          <p:cNvPr id="4" name="Rectangle 4">
            <a:extLst>
              <a:ext uri="{FF2B5EF4-FFF2-40B4-BE49-F238E27FC236}">
                <a16:creationId xmlns:a16="http://schemas.microsoft.com/office/drawing/2014/main"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dirty="0"/>
          </a:p>
        </p:txBody>
      </p:sp>
    </p:spTree>
    <p:extLst>
      <p:ext uri="{BB962C8B-B14F-4D97-AF65-F5344CB8AC3E}">
        <p14:creationId xmlns:p14="http://schemas.microsoft.com/office/powerpoint/2010/main" val="195667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jp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993" y="3578087"/>
            <a:ext cx="9144000" cy="802206"/>
          </a:xfrm>
        </p:spPr>
        <p:txBody>
          <a:bodyPr>
            <a:normAutofit fontScale="90000"/>
          </a:bodyPr>
          <a:lstStyle/>
          <a:p>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br>
              <a:rPr lang="en-GB" b="1" dirty="0">
                <a:solidFill>
                  <a:schemeClr val="accent2"/>
                </a:solidFill>
              </a:rPr>
            </a:br>
            <a:r>
              <a:rPr lang="en-GB" b="1" dirty="0">
                <a:solidFill>
                  <a:srgbClr val="002060"/>
                </a:solidFill>
              </a:rPr>
              <a:t>Year 4 W2b</a:t>
            </a:r>
            <a:br>
              <a:rPr lang="en-GB" b="1" dirty="0">
                <a:solidFill>
                  <a:srgbClr val="002060"/>
                </a:solidFill>
              </a:rPr>
            </a:br>
            <a:r>
              <a:rPr lang="en-GB" b="1" dirty="0">
                <a:solidFill>
                  <a:srgbClr val="002060"/>
                </a:solidFill>
              </a:rPr>
              <a:t>Can use adverbials in different positions in a sentence</a:t>
            </a:r>
            <a:br>
              <a:rPr lang="en-GB" b="1" dirty="0">
                <a:solidFill>
                  <a:schemeClr val="accent2"/>
                </a:solidFill>
              </a:rPr>
            </a:br>
            <a:br>
              <a:rPr lang="en-US" b="1" dirty="0"/>
            </a:br>
            <a:endParaRPr lang="en-US" dirty="0"/>
          </a:p>
        </p:txBody>
      </p:sp>
      <p:sp>
        <p:nvSpPr>
          <p:cNvPr id="4" name="Text Box 4"/>
          <p:cNvSpPr txBox="1">
            <a:spLocks noChangeArrowheads="1"/>
          </p:cNvSpPr>
          <p:nvPr/>
        </p:nvSpPr>
        <p:spPr bwMode="auto">
          <a:xfrm>
            <a:off x="2933700" y="4446914"/>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3541896" y="3741333"/>
            <a:ext cx="4726193"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August 2018</a:t>
            </a:r>
          </a:p>
        </p:txBody>
      </p:sp>
      <p:sp>
        <p:nvSpPr>
          <p:cNvPr id="7" name="TextBox 6"/>
          <p:cNvSpPr txBox="1"/>
          <p:nvPr/>
        </p:nvSpPr>
        <p:spPr>
          <a:xfrm>
            <a:off x="4302921" y="5936464"/>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2018</a:t>
            </a:r>
            <a:r>
              <a:rPr lang="en-US" sz="1600" dirty="0">
                <a:effectLst/>
              </a:rPr>
              <a:t> </a:t>
            </a:r>
            <a:endParaRPr lang="en-US" sz="1600" dirty="0"/>
          </a:p>
        </p:txBody>
      </p:sp>
      <p:pic>
        <p:nvPicPr>
          <p:cNvPr id="10" name="Picture 9">
            <a:extLst>
              <a:ext uri="{FF2B5EF4-FFF2-40B4-BE49-F238E27FC236}">
                <a16:creationId xmlns:a16="http://schemas.microsoft.com/office/drawing/2014/main" id="{B05BEF0E-8241-43BB-B79F-E64620963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94" y="162414"/>
            <a:ext cx="1004316" cy="1443228"/>
          </a:xfrm>
          <a:prstGeom prst="rect">
            <a:avLst/>
          </a:prstGeom>
        </p:spPr>
      </p:pic>
      <p:pic>
        <p:nvPicPr>
          <p:cNvPr id="11" name="Picture 10">
            <a:extLst>
              <a:ext uri="{FF2B5EF4-FFF2-40B4-BE49-F238E27FC236}">
                <a16:creationId xmlns:a16="http://schemas.microsoft.com/office/drawing/2014/main" id="{77654E56-1C0F-4F0D-A4D3-34CAB66D8206}"/>
              </a:ext>
            </a:extLst>
          </p:cNvPr>
          <p:cNvPicPr>
            <a:picLocks noChangeAspect="1"/>
          </p:cNvPicPr>
          <p:nvPr/>
        </p:nvPicPr>
        <p:blipFill>
          <a:blip r:embed="rId3"/>
          <a:stretch>
            <a:fillRect/>
          </a:stretch>
        </p:blipFill>
        <p:spPr>
          <a:xfrm>
            <a:off x="10822576" y="340248"/>
            <a:ext cx="1035459" cy="693347"/>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807568" y="1754202"/>
            <a:ext cx="8576864" cy="1532334"/>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002060"/>
                </a:solidFill>
                <a:latin typeface="Calibri" panose="020F0502020204030204" pitchFamily="34" charset="0"/>
              </a:rPr>
              <a:t>As well as adding information about HOW a verb is done, adverbials can also give more information about WHEN the verb is done.</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32759"/>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Adverbials: when</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136305" y="3664834"/>
            <a:ext cx="9919389"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“Can you </a:t>
            </a:r>
            <a:r>
              <a:rPr lang="en-GB" altLang="en-US" b="1" dirty="0">
                <a:solidFill>
                  <a:srgbClr val="FF0000"/>
                </a:solidFill>
                <a:latin typeface="Calibri" panose="020F0502020204030204" pitchFamily="34" charset="0"/>
              </a:rPr>
              <a:t>meet</a:t>
            </a:r>
            <a:r>
              <a:rPr lang="en-GB" altLang="en-US" b="1" dirty="0">
                <a:solidFill>
                  <a:srgbClr val="002060"/>
                </a:solidFill>
                <a:latin typeface="Calibri" panose="020F0502020204030204" pitchFamily="34" charset="0"/>
              </a:rPr>
              <a:t> me </a:t>
            </a:r>
            <a:r>
              <a:rPr lang="en-GB" altLang="en-US" b="1" dirty="0">
                <a:solidFill>
                  <a:srgbClr val="00B050"/>
                </a:solidFill>
                <a:latin typeface="Calibri" panose="020F0502020204030204" pitchFamily="34" charset="0"/>
              </a:rPr>
              <a:t>at two o’clock</a:t>
            </a:r>
            <a:r>
              <a:rPr lang="en-GB" altLang="en-US" b="1" dirty="0">
                <a:solidFill>
                  <a:srgbClr val="002060"/>
                </a:solidFill>
                <a:latin typeface="Calibri" panose="020F0502020204030204" pitchFamily="34" charset="0"/>
              </a:rPr>
              <a:t>?” asked </a:t>
            </a:r>
            <a:r>
              <a:rPr lang="en-GB" altLang="en-US" b="1" dirty="0" err="1">
                <a:solidFill>
                  <a:srgbClr val="002060"/>
                </a:solidFill>
                <a:latin typeface="Calibri" panose="020F0502020204030204" pitchFamily="34" charset="0"/>
              </a:rPr>
              <a:t>Sima</a:t>
            </a:r>
            <a:r>
              <a:rPr lang="en-GB" altLang="en-US" b="1" dirty="0">
                <a:solidFill>
                  <a:srgbClr val="002060"/>
                </a:solidFill>
                <a:latin typeface="Calibri" panose="020F0502020204030204" pitchFamily="34" charset="0"/>
              </a:rPr>
              <a:t>.</a:t>
            </a:r>
          </a:p>
        </p:txBody>
      </p:sp>
      <p:sp>
        <p:nvSpPr>
          <p:cNvPr id="7" name="Callout: Up Arrow 6">
            <a:extLst>
              <a:ext uri="{FF2B5EF4-FFF2-40B4-BE49-F238E27FC236}">
                <a16:creationId xmlns:a16="http://schemas.microsoft.com/office/drawing/2014/main" id="{F052A369-F2FF-4CB5-9266-0E597BEAE444}"/>
              </a:ext>
            </a:extLst>
          </p:cNvPr>
          <p:cNvSpPr/>
          <p:nvPr/>
        </p:nvSpPr>
        <p:spPr>
          <a:xfrm>
            <a:off x="5133510" y="4357433"/>
            <a:ext cx="2409378" cy="1548224"/>
          </a:xfrm>
          <a:prstGeom prst="up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adverbial phrase</a:t>
            </a:r>
          </a:p>
        </p:txBody>
      </p:sp>
      <p:sp>
        <p:nvSpPr>
          <p:cNvPr id="8" name="Callout: Up Arrow 7">
            <a:extLst>
              <a:ext uri="{FF2B5EF4-FFF2-40B4-BE49-F238E27FC236}">
                <a16:creationId xmlns:a16="http://schemas.microsoft.com/office/drawing/2014/main" id="{750588C4-D64B-438D-945E-7CF0C29603EB}"/>
              </a:ext>
            </a:extLst>
          </p:cNvPr>
          <p:cNvSpPr/>
          <p:nvPr/>
        </p:nvSpPr>
        <p:spPr>
          <a:xfrm>
            <a:off x="3399538" y="4357433"/>
            <a:ext cx="1389213" cy="1548224"/>
          </a:xfrm>
          <a:prstGeom prst="up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verb</a:t>
            </a:r>
          </a:p>
        </p:txBody>
      </p:sp>
      <p:pic>
        <p:nvPicPr>
          <p:cNvPr id="11" name="Picture 10">
            <a:extLst>
              <a:ext uri="{FF2B5EF4-FFF2-40B4-BE49-F238E27FC236}">
                <a16:creationId xmlns:a16="http://schemas.microsoft.com/office/drawing/2014/main" id="{B894BD3E-934F-4F6F-8609-A4ED55DF3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E98B42BB-B2A6-4AFB-BD7D-A9AC2EDCB957}"/>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319971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789976" y="1796925"/>
            <a:ext cx="8576864" cy="1055608"/>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002060"/>
                </a:solidFill>
                <a:latin typeface="Calibri" panose="020F0502020204030204" pitchFamily="34" charset="0"/>
              </a:rPr>
              <a:t>Your turn: can you identify the adverbial phrase in each sentence?</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32759"/>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Adverbials: when</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848426" y="3273554"/>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After dinner, you can go out to play</a:t>
            </a:r>
            <a:r>
              <a:rPr lang="en-GB" altLang="en-US" b="1" dirty="0">
                <a:solidFill>
                  <a:srgbClr val="002060"/>
                </a:solidFill>
                <a:latin typeface="Calibri" panose="020F0502020204030204" pitchFamily="34" charset="0"/>
              </a:rPr>
              <a:t>.</a:t>
            </a:r>
          </a:p>
        </p:txBody>
      </p:sp>
      <p:sp>
        <p:nvSpPr>
          <p:cNvPr id="11" name="AutoShape 67">
            <a:extLst>
              <a:ext uri="{FF2B5EF4-FFF2-40B4-BE49-F238E27FC236}">
                <a16:creationId xmlns:a16="http://schemas.microsoft.com/office/drawing/2014/main" id="{DB4731E5-F547-4B1E-9345-C268BE7EB472}"/>
              </a:ext>
            </a:extLst>
          </p:cNvPr>
          <p:cNvSpPr>
            <a:spLocks noChangeArrowheads="1"/>
          </p:cNvSpPr>
          <p:nvPr/>
        </p:nvSpPr>
        <p:spPr bwMode="auto">
          <a:xfrm>
            <a:off x="830834" y="4395287"/>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Later that day, they visited an ancient castle.</a:t>
            </a:r>
          </a:p>
        </p:txBody>
      </p:sp>
      <p:sp>
        <p:nvSpPr>
          <p:cNvPr id="12" name="AutoShape 67">
            <a:extLst>
              <a:ext uri="{FF2B5EF4-FFF2-40B4-BE49-F238E27FC236}">
                <a16:creationId xmlns:a16="http://schemas.microsoft.com/office/drawing/2014/main" id="{57B98338-5EBA-4217-9BA9-8E61D68A808F}"/>
              </a:ext>
            </a:extLst>
          </p:cNvPr>
          <p:cNvSpPr>
            <a:spLocks noChangeArrowheads="1"/>
          </p:cNvSpPr>
          <p:nvPr/>
        </p:nvSpPr>
        <p:spPr bwMode="auto">
          <a:xfrm>
            <a:off x="848425" y="5505402"/>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bill was due to be paid by the end of the month.</a:t>
            </a:r>
          </a:p>
        </p:txBody>
      </p:sp>
      <p:pic>
        <p:nvPicPr>
          <p:cNvPr id="13" name="Picture 12">
            <a:extLst>
              <a:ext uri="{FF2B5EF4-FFF2-40B4-BE49-F238E27FC236}">
                <a16:creationId xmlns:a16="http://schemas.microsoft.com/office/drawing/2014/main" id="{4142555D-312E-4B07-9646-AAD877C6A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4" name="Picture 13">
            <a:extLst>
              <a:ext uri="{FF2B5EF4-FFF2-40B4-BE49-F238E27FC236}">
                <a16:creationId xmlns:a16="http://schemas.microsoft.com/office/drawing/2014/main" id="{24ACFE2C-E480-4E33-B046-C9F2F38F135E}"/>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173578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32759"/>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How did you do?</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830832" y="1950854"/>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B050"/>
                </a:solidFill>
                <a:latin typeface="Calibri" panose="020F0502020204030204" pitchFamily="34" charset="0"/>
              </a:rPr>
              <a:t>After dinner</a:t>
            </a:r>
            <a:r>
              <a:rPr lang="en-GB" altLang="en-US" dirty="0">
                <a:solidFill>
                  <a:srgbClr val="002060"/>
                </a:solidFill>
                <a:latin typeface="Calibri" panose="020F0502020204030204" pitchFamily="34" charset="0"/>
              </a:rPr>
              <a:t>, you can go out to play.</a:t>
            </a:r>
          </a:p>
        </p:txBody>
      </p:sp>
      <p:sp>
        <p:nvSpPr>
          <p:cNvPr id="11" name="AutoShape 67">
            <a:extLst>
              <a:ext uri="{FF2B5EF4-FFF2-40B4-BE49-F238E27FC236}">
                <a16:creationId xmlns:a16="http://schemas.microsoft.com/office/drawing/2014/main" id="{DB4731E5-F547-4B1E-9345-C268BE7EB472}"/>
              </a:ext>
            </a:extLst>
          </p:cNvPr>
          <p:cNvSpPr>
            <a:spLocks noChangeArrowheads="1"/>
          </p:cNvSpPr>
          <p:nvPr/>
        </p:nvSpPr>
        <p:spPr bwMode="auto">
          <a:xfrm>
            <a:off x="830833" y="2804180"/>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B050"/>
                </a:solidFill>
                <a:latin typeface="Calibri" panose="020F0502020204030204" pitchFamily="34" charset="0"/>
              </a:rPr>
              <a:t>Later that day</a:t>
            </a:r>
            <a:r>
              <a:rPr lang="en-GB" altLang="en-US" dirty="0">
                <a:solidFill>
                  <a:srgbClr val="002060"/>
                </a:solidFill>
                <a:latin typeface="Calibri" panose="020F0502020204030204" pitchFamily="34" charset="0"/>
              </a:rPr>
              <a:t>, they visited an ancient castle.</a:t>
            </a:r>
          </a:p>
        </p:txBody>
      </p:sp>
      <p:sp>
        <p:nvSpPr>
          <p:cNvPr id="12" name="AutoShape 67">
            <a:extLst>
              <a:ext uri="{FF2B5EF4-FFF2-40B4-BE49-F238E27FC236}">
                <a16:creationId xmlns:a16="http://schemas.microsoft.com/office/drawing/2014/main" id="{57B98338-5EBA-4217-9BA9-8E61D68A808F}"/>
              </a:ext>
            </a:extLst>
          </p:cNvPr>
          <p:cNvSpPr>
            <a:spLocks noChangeArrowheads="1"/>
          </p:cNvSpPr>
          <p:nvPr/>
        </p:nvSpPr>
        <p:spPr bwMode="auto">
          <a:xfrm>
            <a:off x="830831" y="3724693"/>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bill was due to be paid </a:t>
            </a:r>
            <a:r>
              <a:rPr lang="en-GB" altLang="en-US" dirty="0">
                <a:solidFill>
                  <a:srgbClr val="00B050"/>
                </a:solidFill>
                <a:latin typeface="Calibri" panose="020F0502020204030204" pitchFamily="34" charset="0"/>
              </a:rPr>
              <a:t>by the end of the month</a:t>
            </a:r>
            <a:r>
              <a:rPr lang="en-GB" altLang="en-US" dirty="0">
                <a:solidFill>
                  <a:srgbClr val="002060"/>
                </a:solidFill>
                <a:latin typeface="Calibri" panose="020F0502020204030204" pitchFamily="34" charset="0"/>
              </a:rPr>
              <a:t>.</a:t>
            </a:r>
          </a:p>
        </p:txBody>
      </p:sp>
      <p:sp>
        <p:nvSpPr>
          <p:cNvPr id="2" name="Rectangle: Rounded Corners 1">
            <a:extLst>
              <a:ext uri="{FF2B5EF4-FFF2-40B4-BE49-F238E27FC236}">
                <a16:creationId xmlns:a16="http://schemas.microsoft.com/office/drawing/2014/main" id="{AEF24223-628A-4093-A34C-710B4E27FD0B}"/>
              </a:ext>
            </a:extLst>
          </p:cNvPr>
          <p:cNvSpPr/>
          <p:nvPr/>
        </p:nvSpPr>
        <p:spPr>
          <a:xfrm>
            <a:off x="2842270" y="4937721"/>
            <a:ext cx="6614199" cy="14672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rgbClr val="002060"/>
                </a:solidFill>
              </a:rPr>
              <a:t>Discussion</a:t>
            </a:r>
          </a:p>
          <a:p>
            <a:pPr algn="ctr"/>
            <a:r>
              <a:rPr lang="en-GB" sz="2800" dirty="0">
                <a:solidFill>
                  <a:srgbClr val="002060"/>
                </a:solidFill>
              </a:rPr>
              <a:t>Could the </a:t>
            </a:r>
            <a:r>
              <a:rPr lang="en-GB" sz="2800" b="1" dirty="0">
                <a:solidFill>
                  <a:srgbClr val="002060"/>
                </a:solidFill>
              </a:rPr>
              <a:t>adverbial phrase </a:t>
            </a:r>
            <a:r>
              <a:rPr lang="en-GB" sz="2800" dirty="0">
                <a:solidFill>
                  <a:srgbClr val="002060"/>
                </a:solidFill>
              </a:rPr>
              <a:t>be moved to a different position within the sentence?</a:t>
            </a:r>
          </a:p>
        </p:txBody>
      </p:sp>
      <p:pic>
        <p:nvPicPr>
          <p:cNvPr id="13" name="Picture 12">
            <a:extLst>
              <a:ext uri="{FF2B5EF4-FFF2-40B4-BE49-F238E27FC236}">
                <a16:creationId xmlns:a16="http://schemas.microsoft.com/office/drawing/2014/main" id="{08190039-9311-4CBC-B258-EC9FAAFEF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4" name="Picture 13">
            <a:extLst>
              <a:ext uri="{FF2B5EF4-FFF2-40B4-BE49-F238E27FC236}">
                <a16:creationId xmlns:a16="http://schemas.microsoft.com/office/drawing/2014/main" id="{7912F738-06E6-4719-8080-6A12BD8F09CC}"/>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295736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32759"/>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Let’s look at one example.</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983229" y="2562615"/>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You can go out to play</a:t>
            </a:r>
            <a:r>
              <a:rPr lang="en-GB" altLang="en-US" dirty="0">
                <a:solidFill>
                  <a:srgbClr val="00B050"/>
                </a:solidFill>
                <a:latin typeface="Calibri" panose="020F0502020204030204" pitchFamily="34" charset="0"/>
              </a:rPr>
              <a:t> after</a:t>
            </a:r>
            <a:r>
              <a:rPr lang="en-GB" altLang="en-US" dirty="0">
                <a:solidFill>
                  <a:srgbClr val="002060"/>
                </a:solidFill>
                <a:latin typeface="Calibri" panose="020F0502020204030204" pitchFamily="34" charset="0"/>
              </a:rPr>
              <a:t> you have done your homework.</a:t>
            </a:r>
          </a:p>
        </p:txBody>
      </p:sp>
      <p:sp>
        <p:nvSpPr>
          <p:cNvPr id="2" name="Rectangle: Rounded Corners 1">
            <a:extLst>
              <a:ext uri="{FF2B5EF4-FFF2-40B4-BE49-F238E27FC236}">
                <a16:creationId xmlns:a16="http://schemas.microsoft.com/office/drawing/2014/main" id="{AEF24223-628A-4093-A34C-710B4E27FD0B}"/>
              </a:ext>
            </a:extLst>
          </p:cNvPr>
          <p:cNvSpPr/>
          <p:nvPr/>
        </p:nvSpPr>
        <p:spPr>
          <a:xfrm>
            <a:off x="951722" y="4104180"/>
            <a:ext cx="3523848" cy="2081393"/>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Notice that by moving the adverbial, we do not need the comma to separate the main clause and the subordinate clause.</a:t>
            </a:r>
          </a:p>
        </p:txBody>
      </p:sp>
      <p:sp>
        <p:nvSpPr>
          <p:cNvPr id="13" name="AutoShape 67">
            <a:extLst>
              <a:ext uri="{FF2B5EF4-FFF2-40B4-BE49-F238E27FC236}">
                <a16:creationId xmlns:a16="http://schemas.microsoft.com/office/drawing/2014/main" id="{1127AE2B-643B-4398-98EB-7C62EDD82841}"/>
              </a:ext>
            </a:extLst>
          </p:cNvPr>
          <p:cNvSpPr>
            <a:spLocks noChangeArrowheads="1"/>
          </p:cNvSpPr>
          <p:nvPr/>
        </p:nvSpPr>
        <p:spPr bwMode="auto">
          <a:xfrm>
            <a:off x="983230" y="1773787"/>
            <a:ext cx="1049514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B050"/>
                </a:solidFill>
                <a:latin typeface="Calibri" panose="020F0502020204030204" pitchFamily="34" charset="0"/>
              </a:rPr>
              <a:t>After</a:t>
            </a:r>
            <a:r>
              <a:rPr lang="en-GB" altLang="en-US" dirty="0">
                <a:solidFill>
                  <a:srgbClr val="002060"/>
                </a:solidFill>
                <a:latin typeface="Calibri" panose="020F0502020204030204" pitchFamily="34" charset="0"/>
              </a:rPr>
              <a:t> you have done your homework, you can go out to play</a:t>
            </a:r>
            <a:r>
              <a:rPr lang="en-GB" altLang="en-US" b="1" dirty="0">
                <a:solidFill>
                  <a:srgbClr val="002060"/>
                </a:solidFill>
                <a:latin typeface="Calibri" panose="020F0502020204030204" pitchFamily="34" charset="0"/>
              </a:rPr>
              <a:t>.</a:t>
            </a:r>
          </a:p>
        </p:txBody>
      </p:sp>
      <p:pic>
        <p:nvPicPr>
          <p:cNvPr id="4" name="Graphic 3" descr="Eye">
            <a:extLst>
              <a:ext uri="{FF2B5EF4-FFF2-40B4-BE49-F238E27FC236}">
                <a16:creationId xmlns:a16="http://schemas.microsoft.com/office/drawing/2014/main" id="{1E0965C6-2F01-4F7B-9D0B-16D4C71B5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5028" y="3247662"/>
            <a:ext cx="914400" cy="914400"/>
          </a:xfrm>
          <a:prstGeom prst="rect">
            <a:avLst/>
          </a:prstGeom>
        </p:spPr>
      </p:pic>
      <p:pic>
        <p:nvPicPr>
          <p:cNvPr id="14" name="Graphic 13" descr="Eye">
            <a:extLst>
              <a:ext uri="{FF2B5EF4-FFF2-40B4-BE49-F238E27FC236}">
                <a16:creationId xmlns:a16="http://schemas.microsoft.com/office/drawing/2014/main" id="{BA9ABD10-96C8-4D72-BBFD-907512703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3319" y="3247662"/>
            <a:ext cx="914400" cy="914400"/>
          </a:xfrm>
          <a:prstGeom prst="rect">
            <a:avLst/>
          </a:prstGeom>
        </p:spPr>
      </p:pic>
      <p:sp>
        <p:nvSpPr>
          <p:cNvPr id="5" name="Rectangle: Rounded Corners 4">
            <a:extLst>
              <a:ext uri="{FF2B5EF4-FFF2-40B4-BE49-F238E27FC236}">
                <a16:creationId xmlns:a16="http://schemas.microsoft.com/office/drawing/2014/main" id="{C2ACFADB-C684-4949-974D-345BF99D4141}"/>
              </a:ext>
            </a:extLst>
          </p:cNvPr>
          <p:cNvSpPr/>
          <p:nvPr/>
        </p:nvSpPr>
        <p:spPr>
          <a:xfrm>
            <a:off x="5259997" y="3607484"/>
            <a:ext cx="6231129" cy="260889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In the first example, by having the homework as the subject of the first clause, it seems to make it more important than going out to play. The second example has the opposite effect.</a:t>
            </a:r>
          </a:p>
        </p:txBody>
      </p:sp>
      <p:pic>
        <p:nvPicPr>
          <p:cNvPr id="11" name="Picture 10">
            <a:extLst>
              <a:ext uri="{FF2B5EF4-FFF2-40B4-BE49-F238E27FC236}">
                <a16:creationId xmlns:a16="http://schemas.microsoft.com/office/drawing/2014/main" id="{7566DA55-A118-43A6-88E1-17A148EB45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EE266B4B-83C8-43DD-8192-AA446CCD7B0E}"/>
              </a:ext>
            </a:extLst>
          </p:cNvPr>
          <p:cNvPicPr>
            <a:picLocks noChangeAspect="1"/>
          </p:cNvPicPr>
          <p:nvPr/>
        </p:nvPicPr>
        <p:blipFill>
          <a:blip r:embed="rId6"/>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124657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C02B12-C395-4773-98ED-4248396959D4}"/>
              </a:ext>
            </a:extLst>
          </p:cNvPr>
          <p:cNvSpPr txBox="1">
            <a:spLocks/>
          </p:cNvSpPr>
          <p:nvPr/>
        </p:nvSpPr>
        <p:spPr>
          <a:xfrm>
            <a:off x="1686330" y="224783"/>
            <a:ext cx="8819340" cy="1619964"/>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b="1" dirty="0">
                <a:solidFill>
                  <a:srgbClr val="002060"/>
                </a:solidFill>
                <a:latin typeface="Calibri" panose="020F0502020204030204" pitchFamily="34" charset="0"/>
              </a:rPr>
              <a:t>Your turn</a:t>
            </a:r>
            <a:r>
              <a:rPr lang="en-GB" altLang="en-US" sz="3600" dirty="0">
                <a:solidFill>
                  <a:srgbClr val="002060"/>
                </a:solidFill>
                <a:latin typeface="Calibri" panose="020F0502020204030204" pitchFamily="34" charset="0"/>
              </a:rPr>
              <a:t>: write two sentences, using a different adverbial phrase from the examples below in each one.</a:t>
            </a:r>
          </a:p>
        </p:txBody>
      </p:sp>
      <p:sp>
        <p:nvSpPr>
          <p:cNvPr id="11" name="AutoShape 67">
            <a:extLst>
              <a:ext uri="{FF2B5EF4-FFF2-40B4-BE49-F238E27FC236}">
                <a16:creationId xmlns:a16="http://schemas.microsoft.com/office/drawing/2014/main" id="{DB4731E5-F547-4B1E-9345-C268BE7EB472}"/>
              </a:ext>
            </a:extLst>
          </p:cNvPr>
          <p:cNvSpPr>
            <a:spLocks noChangeArrowheads="1"/>
          </p:cNvSpPr>
          <p:nvPr/>
        </p:nvSpPr>
        <p:spPr bwMode="auto">
          <a:xfrm>
            <a:off x="1332993" y="2449067"/>
            <a:ext cx="42616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some time later</a:t>
            </a:r>
          </a:p>
        </p:txBody>
      </p:sp>
      <p:sp>
        <p:nvSpPr>
          <p:cNvPr id="13" name="AutoShape 67">
            <a:extLst>
              <a:ext uri="{FF2B5EF4-FFF2-40B4-BE49-F238E27FC236}">
                <a16:creationId xmlns:a16="http://schemas.microsoft.com/office/drawing/2014/main" id="{2BB4CEFA-57F1-40AD-A11F-06B52D66B09B}"/>
              </a:ext>
            </a:extLst>
          </p:cNvPr>
          <p:cNvSpPr>
            <a:spLocks noChangeArrowheads="1"/>
          </p:cNvSpPr>
          <p:nvPr/>
        </p:nvSpPr>
        <p:spPr bwMode="auto">
          <a:xfrm>
            <a:off x="6433583" y="3599028"/>
            <a:ext cx="42616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 before lunch </a:t>
            </a:r>
          </a:p>
        </p:txBody>
      </p:sp>
      <p:sp>
        <p:nvSpPr>
          <p:cNvPr id="14" name="AutoShape 67">
            <a:extLst>
              <a:ext uri="{FF2B5EF4-FFF2-40B4-BE49-F238E27FC236}">
                <a16:creationId xmlns:a16="http://schemas.microsoft.com/office/drawing/2014/main" id="{6CC3B6E3-6516-457D-A394-6D536435AB04}"/>
              </a:ext>
            </a:extLst>
          </p:cNvPr>
          <p:cNvSpPr>
            <a:spLocks noChangeArrowheads="1"/>
          </p:cNvSpPr>
          <p:nvPr/>
        </p:nvSpPr>
        <p:spPr bwMode="auto">
          <a:xfrm>
            <a:off x="1332993" y="3599028"/>
            <a:ext cx="42616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every three hours</a:t>
            </a:r>
          </a:p>
        </p:txBody>
      </p:sp>
      <p:sp>
        <p:nvSpPr>
          <p:cNvPr id="15" name="AutoShape 67">
            <a:extLst>
              <a:ext uri="{FF2B5EF4-FFF2-40B4-BE49-F238E27FC236}">
                <a16:creationId xmlns:a16="http://schemas.microsoft.com/office/drawing/2014/main" id="{B48800C6-4D77-45E4-82C5-F2EE5ABCDDF4}"/>
              </a:ext>
            </a:extLst>
          </p:cNvPr>
          <p:cNvSpPr>
            <a:spLocks noChangeArrowheads="1"/>
          </p:cNvSpPr>
          <p:nvPr/>
        </p:nvSpPr>
        <p:spPr bwMode="auto">
          <a:xfrm>
            <a:off x="6433584" y="2464294"/>
            <a:ext cx="42616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after a few days</a:t>
            </a:r>
          </a:p>
        </p:txBody>
      </p:sp>
      <p:sp>
        <p:nvSpPr>
          <p:cNvPr id="2" name="Rectangle: Rounded Corners 1">
            <a:extLst>
              <a:ext uri="{FF2B5EF4-FFF2-40B4-BE49-F238E27FC236}">
                <a16:creationId xmlns:a16="http://schemas.microsoft.com/office/drawing/2014/main" id="{7FBA9437-6D8E-4B1E-A0E7-F21D2127A67D}"/>
              </a:ext>
            </a:extLst>
          </p:cNvPr>
          <p:cNvSpPr/>
          <p:nvPr/>
        </p:nvSpPr>
        <p:spPr>
          <a:xfrm>
            <a:off x="2379559" y="4850334"/>
            <a:ext cx="7046476" cy="149675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solidFill>
                  <a:srgbClr val="002060"/>
                </a:solidFill>
                <a:latin typeface="Calibri" panose="020F0502020204030204" pitchFamily="34" charset="0"/>
              </a:rPr>
              <a:t>Experiment with moving the adverbial phrase in the sentence. What is the effect?</a:t>
            </a:r>
            <a:endParaRPr lang="en-GB" sz="3200" dirty="0"/>
          </a:p>
        </p:txBody>
      </p:sp>
      <p:pic>
        <p:nvPicPr>
          <p:cNvPr id="10" name="Picture 9">
            <a:extLst>
              <a:ext uri="{FF2B5EF4-FFF2-40B4-BE49-F238E27FC236}">
                <a16:creationId xmlns:a16="http://schemas.microsoft.com/office/drawing/2014/main" id="{BA67EB1F-710A-456E-A665-0ECABDE86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3F9D21A0-3E9D-4232-8DF5-C2FFBD833592}"/>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93136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26040" y="3863346"/>
            <a:ext cx="9739919"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author was busy </a:t>
            </a:r>
            <a:r>
              <a:rPr lang="en-GB" altLang="en-US" b="1" dirty="0">
                <a:solidFill>
                  <a:srgbClr val="FF0000"/>
                </a:solidFill>
                <a:latin typeface="Calibri" panose="020F0502020204030204" pitchFamily="34" charset="0"/>
              </a:rPr>
              <a:t>writing</a:t>
            </a:r>
            <a:r>
              <a:rPr lang="en-GB" altLang="en-US" dirty="0">
                <a:solidFill>
                  <a:srgbClr val="002060"/>
                </a:solidFill>
                <a:latin typeface="Calibri" panose="020F0502020204030204" pitchFamily="34" charset="0"/>
              </a:rPr>
              <a:t> </a:t>
            </a:r>
            <a:r>
              <a:rPr lang="en-GB" altLang="en-US" b="1" dirty="0">
                <a:solidFill>
                  <a:srgbClr val="00B050"/>
                </a:solidFill>
                <a:latin typeface="Calibri" panose="020F0502020204030204" pitchFamily="34" charset="0"/>
              </a:rPr>
              <a:t>in his office</a:t>
            </a:r>
            <a:r>
              <a:rPr lang="en-GB" altLang="en-US" dirty="0">
                <a:solidFill>
                  <a:srgbClr val="00B050"/>
                </a:solidFill>
                <a:latin typeface="Calibri" panose="020F0502020204030204" pitchFamily="34" charset="0"/>
              </a:rPr>
              <a:t>.</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Adverbs: where</a:t>
            </a:r>
          </a:p>
        </p:txBody>
      </p:sp>
      <p:sp>
        <p:nvSpPr>
          <p:cNvPr id="2" name="Callout: Up Arrow 1">
            <a:extLst>
              <a:ext uri="{FF2B5EF4-FFF2-40B4-BE49-F238E27FC236}">
                <a16:creationId xmlns:a16="http://schemas.microsoft.com/office/drawing/2014/main" id="{E511ED07-AA76-4219-AE80-BAE38FC72A46}"/>
              </a:ext>
            </a:extLst>
          </p:cNvPr>
          <p:cNvSpPr/>
          <p:nvPr/>
        </p:nvSpPr>
        <p:spPr>
          <a:xfrm>
            <a:off x="5994784" y="4589542"/>
            <a:ext cx="1389213" cy="140823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verb</a:t>
            </a:r>
          </a:p>
        </p:txBody>
      </p:sp>
      <p:sp>
        <p:nvSpPr>
          <p:cNvPr id="8" name="Callout: Up Arrow 7">
            <a:extLst>
              <a:ext uri="{FF2B5EF4-FFF2-40B4-BE49-F238E27FC236}">
                <a16:creationId xmlns:a16="http://schemas.microsoft.com/office/drawing/2014/main" id="{1DFCDD62-E2EC-4ED9-B0A9-FAC94E5A91CA}"/>
              </a:ext>
            </a:extLst>
          </p:cNvPr>
          <p:cNvSpPr/>
          <p:nvPr/>
        </p:nvSpPr>
        <p:spPr>
          <a:xfrm>
            <a:off x="7669628" y="4589542"/>
            <a:ext cx="2439628" cy="140823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adverbial phrase</a:t>
            </a:r>
          </a:p>
        </p:txBody>
      </p:sp>
      <p:sp>
        <p:nvSpPr>
          <p:cNvPr id="11" name="AutoShape 67">
            <a:extLst>
              <a:ext uri="{FF2B5EF4-FFF2-40B4-BE49-F238E27FC236}">
                <a16:creationId xmlns:a16="http://schemas.microsoft.com/office/drawing/2014/main" id="{C6D028FD-88D1-4CBD-B968-28FA308FB895}"/>
              </a:ext>
            </a:extLst>
          </p:cNvPr>
          <p:cNvSpPr>
            <a:spLocks noChangeArrowheads="1"/>
          </p:cNvSpPr>
          <p:nvPr/>
        </p:nvSpPr>
        <p:spPr bwMode="auto">
          <a:xfrm>
            <a:off x="1783955" y="2108163"/>
            <a:ext cx="8576864" cy="1055608"/>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002060"/>
                </a:solidFill>
                <a:latin typeface="Calibri" panose="020F0502020204030204" pitchFamily="34" charset="0"/>
              </a:rPr>
              <a:t>Adverbials can also give more information about WHERE a verb is done.</a:t>
            </a:r>
          </a:p>
        </p:txBody>
      </p:sp>
      <p:pic>
        <p:nvPicPr>
          <p:cNvPr id="10" name="Picture 9">
            <a:extLst>
              <a:ext uri="{FF2B5EF4-FFF2-40B4-BE49-F238E27FC236}">
                <a16:creationId xmlns:a16="http://schemas.microsoft.com/office/drawing/2014/main" id="{EAF65AC7-1F7D-4280-B026-A301D15BF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135778A0-1BF6-40C4-9343-7A8A28C602D6}"/>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70558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175385" y="3321978"/>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spider wove an intricate web in the corner of the shed.</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Adverbs: where</a:t>
            </a:r>
          </a:p>
        </p:txBody>
      </p:sp>
      <p:sp>
        <p:nvSpPr>
          <p:cNvPr id="11" name="AutoShape 67">
            <a:extLst>
              <a:ext uri="{FF2B5EF4-FFF2-40B4-BE49-F238E27FC236}">
                <a16:creationId xmlns:a16="http://schemas.microsoft.com/office/drawing/2014/main" id="{C6D028FD-88D1-4CBD-B968-28FA308FB895}"/>
              </a:ext>
            </a:extLst>
          </p:cNvPr>
          <p:cNvSpPr>
            <a:spLocks noChangeArrowheads="1"/>
          </p:cNvSpPr>
          <p:nvPr/>
        </p:nvSpPr>
        <p:spPr bwMode="auto">
          <a:xfrm>
            <a:off x="1831182" y="1837479"/>
            <a:ext cx="8529637" cy="1055608"/>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002060"/>
                </a:solidFill>
                <a:latin typeface="Calibri" panose="020F0502020204030204" pitchFamily="34" charset="0"/>
              </a:rPr>
              <a:t>Can you identify the ADVERBIAL PHRASES which give more information about 	WHERE the verb was done?</a:t>
            </a:r>
          </a:p>
        </p:txBody>
      </p:sp>
      <p:sp>
        <p:nvSpPr>
          <p:cNvPr id="10" name="AutoShape 67">
            <a:extLst>
              <a:ext uri="{FF2B5EF4-FFF2-40B4-BE49-F238E27FC236}">
                <a16:creationId xmlns:a16="http://schemas.microsoft.com/office/drawing/2014/main" id="{926BF446-546A-48EC-8A5D-0A218DC390FD}"/>
              </a:ext>
            </a:extLst>
          </p:cNvPr>
          <p:cNvSpPr>
            <a:spLocks noChangeArrowheads="1"/>
          </p:cNvSpPr>
          <p:nvPr/>
        </p:nvSpPr>
        <p:spPr bwMode="auto">
          <a:xfrm>
            <a:off x="1175385" y="4492917"/>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At the side of the road was an abandoned bicycle.</a:t>
            </a:r>
          </a:p>
        </p:txBody>
      </p:sp>
      <p:sp>
        <p:nvSpPr>
          <p:cNvPr id="12" name="AutoShape 67">
            <a:extLst>
              <a:ext uri="{FF2B5EF4-FFF2-40B4-BE49-F238E27FC236}">
                <a16:creationId xmlns:a16="http://schemas.microsoft.com/office/drawing/2014/main" id="{0BD16F11-6DA0-455C-9781-8FECB8633DEB}"/>
              </a:ext>
            </a:extLst>
          </p:cNvPr>
          <p:cNvSpPr>
            <a:spLocks noChangeArrowheads="1"/>
          </p:cNvSpPr>
          <p:nvPr/>
        </p:nvSpPr>
        <p:spPr bwMode="auto">
          <a:xfrm>
            <a:off x="1175385" y="5663856"/>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In the distance, a spiral of smoke wafted into the dark sky. </a:t>
            </a:r>
          </a:p>
        </p:txBody>
      </p:sp>
      <p:pic>
        <p:nvPicPr>
          <p:cNvPr id="13" name="Picture 12">
            <a:extLst>
              <a:ext uri="{FF2B5EF4-FFF2-40B4-BE49-F238E27FC236}">
                <a16:creationId xmlns:a16="http://schemas.microsoft.com/office/drawing/2014/main" id="{6F585918-D5C8-4375-907B-2B6EC493D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4" name="Picture 13">
            <a:extLst>
              <a:ext uri="{FF2B5EF4-FFF2-40B4-BE49-F238E27FC236}">
                <a16:creationId xmlns:a16="http://schemas.microsoft.com/office/drawing/2014/main" id="{E0980E33-A71E-42E8-B6AF-2053EA6D213E}"/>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353854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985814" y="1990545"/>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spider wove an intricate web </a:t>
            </a:r>
            <a:r>
              <a:rPr lang="en-GB" altLang="en-US" b="1" dirty="0">
                <a:solidFill>
                  <a:srgbClr val="00B050"/>
                </a:solidFill>
                <a:latin typeface="Calibri" panose="020F0502020204030204" pitchFamily="34" charset="0"/>
              </a:rPr>
              <a:t>in the corner of the shed.</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How did you do?</a:t>
            </a:r>
          </a:p>
        </p:txBody>
      </p:sp>
      <p:sp>
        <p:nvSpPr>
          <p:cNvPr id="10" name="AutoShape 67">
            <a:extLst>
              <a:ext uri="{FF2B5EF4-FFF2-40B4-BE49-F238E27FC236}">
                <a16:creationId xmlns:a16="http://schemas.microsoft.com/office/drawing/2014/main" id="{926BF446-546A-48EC-8A5D-0A218DC390FD}"/>
              </a:ext>
            </a:extLst>
          </p:cNvPr>
          <p:cNvSpPr>
            <a:spLocks noChangeArrowheads="1"/>
          </p:cNvSpPr>
          <p:nvPr/>
        </p:nvSpPr>
        <p:spPr bwMode="auto">
          <a:xfrm>
            <a:off x="985814" y="2873048"/>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B050"/>
                </a:solidFill>
                <a:latin typeface="Calibri" panose="020F0502020204030204" pitchFamily="34" charset="0"/>
              </a:rPr>
              <a:t>At the side of the road </a:t>
            </a:r>
            <a:r>
              <a:rPr lang="en-GB" altLang="en-US" dirty="0">
                <a:solidFill>
                  <a:srgbClr val="002060"/>
                </a:solidFill>
                <a:latin typeface="Calibri" panose="020F0502020204030204" pitchFamily="34" charset="0"/>
              </a:rPr>
              <a:t>was an abandoned bicycle.</a:t>
            </a:r>
          </a:p>
        </p:txBody>
      </p:sp>
      <p:sp>
        <p:nvSpPr>
          <p:cNvPr id="12" name="AutoShape 67">
            <a:extLst>
              <a:ext uri="{FF2B5EF4-FFF2-40B4-BE49-F238E27FC236}">
                <a16:creationId xmlns:a16="http://schemas.microsoft.com/office/drawing/2014/main" id="{0BD16F11-6DA0-455C-9781-8FECB8633DEB}"/>
              </a:ext>
            </a:extLst>
          </p:cNvPr>
          <p:cNvSpPr>
            <a:spLocks noChangeArrowheads="1"/>
          </p:cNvSpPr>
          <p:nvPr/>
        </p:nvSpPr>
        <p:spPr bwMode="auto">
          <a:xfrm>
            <a:off x="985814" y="3743135"/>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B050"/>
                </a:solidFill>
                <a:latin typeface="Calibri" panose="020F0502020204030204" pitchFamily="34" charset="0"/>
              </a:rPr>
              <a:t>In the distance</a:t>
            </a:r>
            <a:r>
              <a:rPr lang="en-GB" altLang="en-US" dirty="0">
                <a:solidFill>
                  <a:srgbClr val="002060"/>
                </a:solidFill>
                <a:latin typeface="Calibri" panose="020F0502020204030204" pitchFamily="34" charset="0"/>
              </a:rPr>
              <a:t>,</a:t>
            </a:r>
            <a:r>
              <a:rPr lang="en-GB" altLang="en-US" b="1" dirty="0">
                <a:solidFill>
                  <a:srgbClr val="00B050"/>
                </a:solidFill>
                <a:latin typeface="Calibri" panose="020F0502020204030204" pitchFamily="34" charset="0"/>
              </a:rPr>
              <a:t> </a:t>
            </a:r>
            <a:r>
              <a:rPr lang="en-GB" altLang="en-US" dirty="0">
                <a:solidFill>
                  <a:srgbClr val="002060"/>
                </a:solidFill>
                <a:latin typeface="Calibri" panose="020F0502020204030204" pitchFamily="34" charset="0"/>
              </a:rPr>
              <a:t>a spiral of smoke wafted into the dark sky. </a:t>
            </a:r>
          </a:p>
        </p:txBody>
      </p:sp>
      <p:sp>
        <p:nvSpPr>
          <p:cNvPr id="2" name="Rectangle: Rounded Corners 1">
            <a:extLst>
              <a:ext uri="{FF2B5EF4-FFF2-40B4-BE49-F238E27FC236}">
                <a16:creationId xmlns:a16="http://schemas.microsoft.com/office/drawing/2014/main" id="{D0FC5A47-92E6-4D63-8A4C-75EA95972E7B}"/>
              </a:ext>
            </a:extLst>
          </p:cNvPr>
          <p:cNvSpPr/>
          <p:nvPr/>
        </p:nvSpPr>
        <p:spPr>
          <a:xfrm>
            <a:off x="2166571" y="4866581"/>
            <a:ext cx="7858858" cy="1625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Discussion</a:t>
            </a:r>
          </a:p>
          <a:p>
            <a:pPr algn="ctr"/>
            <a:r>
              <a:rPr lang="en-GB" sz="2800" dirty="0">
                <a:solidFill>
                  <a:srgbClr val="002060"/>
                </a:solidFill>
              </a:rPr>
              <a:t>Can you move the </a:t>
            </a:r>
            <a:r>
              <a:rPr lang="en-GB" sz="2800" b="1" dirty="0">
                <a:solidFill>
                  <a:srgbClr val="002060"/>
                </a:solidFill>
              </a:rPr>
              <a:t>adverbial phrase </a:t>
            </a:r>
            <a:r>
              <a:rPr lang="en-GB" sz="2800" dirty="0">
                <a:solidFill>
                  <a:srgbClr val="002060"/>
                </a:solidFill>
              </a:rPr>
              <a:t>to a different position in the sentence? What effect does it have?</a:t>
            </a:r>
          </a:p>
        </p:txBody>
      </p:sp>
      <p:pic>
        <p:nvPicPr>
          <p:cNvPr id="11" name="Picture 10">
            <a:extLst>
              <a:ext uri="{FF2B5EF4-FFF2-40B4-BE49-F238E27FC236}">
                <a16:creationId xmlns:a16="http://schemas.microsoft.com/office/drawing/2014/main" id="{036A993C-2EFE-4C3E-BA2D-80D6FABC6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3" name="Picture 12">
            <a:extLst>
              <a:ext uri="{FF2B5EF4-FFF2-40B4-BE49-F238E27FC236}">
                <a16:creationId xmlns:a16="http://schemas.microsoft.com/office/drawing/2014/main" id="{3B66F2BC-D48B-402C-A5E1-D1BCEB8F5EC9}"/>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69155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985814" y="2798818"/>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volcano erupted violently.</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513552" y="432845"/>
            <a:ext cx="9164897" cy="1648096"/>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latin typeface="+mn-lt"/>
              </a:rPr>
              <a:t>Your turn: </a:t>
            </a:r>
            <a:r>
              <a:rPr lang="en-GB" sz="3200" dirty="0">
                <a:solidFill>
                  <a:srgbClr val="002060"/>
                </a:solidFill>
                <a:latin typeface="+mn-lt"/>
              </a:rPr>
              <a:t>add your own </a:t>
            </a:r>
            <a:r>
              <a:rPr lang="en-GB" sz="3200" b="1" dirty="0">
                <a:solidFill>
                  <a:srgbClr val="002060"/>
                </a:solidFill>
                <a:latin typeface="+mn-lt"/>
              </a:rPr>
              <a:t>adverbial phrases </a:t>
            </a:r>
            <a:r>
              <a:rPr lang="en-GB" sz="3200" dirty="0">
                <a:solidFill>
                  <a:srgbClr val="002060"/>
                </a:solidFill>
                <a:latin typeface="+mn-lt"/>
              </a:rPr>
              <a:t>to the following sentences to give more information about </a:t>
            </a:r>
            <a:r>
              <a:rPr lang="en-GB" sz="3200" b="1" dirty="0">
                <a:solidFill>
                  <a:srgbClr val="002060"/>
                </a:solidFill>
                <a:latin typeface="+mn-lt"/>
              </a:rPr>
              <a:t>WHERE</a:t>
            </a:r>
            <a:r>
              <a:rPr lang="en-GB" sz="3200" dirty="0">
                <a:solidFill>
                  <a:srgbClr val="002060"/>
                </a:solidFill>
                <a:latin typeface="+mn-lt"/>
              </a:rPr>
              <a:t> the verb took place. </a:t>
            </a:r>
          </a:p>
        </p:txBody>
      </p:sp>
      <p:sp>
        <p:nvSpPr>
          <p:cNvPr id="10" name="AutoShape 67">
            <a:extLst>
              <a:ext uri="{FF2B5EF4-FFF2-40B4-BE49-F238E27FC236}">
                <a16:creationId xmlns:a16="http://schemas.microsoft.com/office/drawing/2014/main" id="{926BF446-546A-48EC-8A5D-0A218DC390FD}"/>
              </a:ext>
            </a:extLst>
          </p:cNvPr>
          <p:cNvSpPr>
            <a:spLocks noChangeArrowheads="1"/>
          </p:cNvSpPr>
          <p:nvPr/>
        </p:nvSpPr>
        <p:spPr bwMode="auto">
          <a:xfrm>
            <a:off x="985814" y="3991994"/>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owl flew swiftly and quickly.</a:t>
            </a:r>
          </a:p>
        </p:txBody>
      </p:sp>
      <p:sp>
        <p:nvSpPr>
          <p:cNvPr id="12" name="AutoShape 67">
            <a:extLst>
              <a:ext uri="{FF2B5EF4-FFF2-40B4-BE49-F238E27FC236}">
                <a16:creationId xmlns:a16="http://schemas.microsoft.com/office/drawing/2014/main" id="{0BD16F11-6DA0-455C-9781-8FECB8633DEB}"/>
              </a:ext>
            </a:extLst>
          </p:cNvPr>
          <p:cNvSpPr>
            <a:spLocks noChangeArrowheads="1"/>
          </p:cNvSpPr>
          <p:nvPr/>
        </p:nvSpPr>
        <p:spPr bwMode="auto">
          <a:xfrm>
            <a:off x="985814" y="5189981"/>
            <a:ext cx="10220371"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Egyptians hid the ancient treasures.</a:t>
            </a:r>
          </a:p>
        </p:txBody>
      </p:sp>
      <p:pic>
        <p:nvPicPr>
          <p:cNvPr id="8" name="Picture 7">
            <a:extLst>
              <a:ext uri="{FF2B5EF4-FFF2-40B4-BE49-F238E27FC236}">
                <a16:creationId xmlns:a16="http://schemas.microsoft.com/office/drawing/2014/main" id="{2F5264E3-5ACB-4167-979F-B72593BF9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1" name="Picture 10">
            <a:extLst>
              <a:ext uri="{FF2B5EF4-FFF2-40B4-BE49-F238E27FC236}">
                <a16:creationId xmlns:a16="http://schemas.microsoft.com/office/drawing/2014/main" id="{2D9D0DC6-BBBA-4EEC-B0BF-70E8BF724EA8}"/>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55891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26040" y="3348274"/>
            <a:ext cx="9739919"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children </a:t>
            </a:r>
            <a:r>
              <a:rPr lang="en-GB" altLang="en-US" b="1" dirty="0">
                <a:solidFill>
                  <a:srgbClr val="FF0000"/>
                </a:solidFill>
                <a:latin typeface="Calibri" panose="020F0502020204030204" pitchFamily="34" charset="0"/>
              </a:rPr>
              <a:t>ran </a:t>
            </a:r>
            <a:r>
              <a:rPr lang="en-GB" altLang="en-US" dirty="0">
                <a:solidFill>
                  <a:srgbClr val="002060"/>
                </a:solidFill>
                <a:latin typeface="Calibri" panose="020F0502020204030204" pitchFamily="34" charset="0"/>
              </a:rPr>
              <a:t>inside </a:t>
            </a:r>
            <a:r>
              <a:rPr lang="en-GB" altLang="en-US" b="1" dirty="0">
                <a:solidFill>
                  <a:srgbClr val="00B050"/>
                </a:solidFill>
                <a:latin typeface="Calibri" panose="020F0502020204030204" pitchFamily="34" charset="0"/>
              </a:rPr>
              <a:t>because it was raining.</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Adverbs: why</a:t>
            </a:r>
          </a:p>
        </p:txBody>
      </p:sp>
      <p:sp>
        <p:nvSpPr>
          <p:cNvPr id="2" name="Callout: Up Arrow 1">
            <a:extLst>
              <a:ext uri="{FF2B5EF4-FFF2-40B4-BE49-F238E27FC236}">
                <a16:creationId xmlns:a16="http://schemas.microsoft.com/office/drawing/2014/main" id="{E511ED07-AA76-4219-AE80-BAE38FC72A46}"/>
              </a:ext>
            </a:extLst>
          </p:cNvPr>
          <p:cNvSpPr/>
          <p:nvPr/>
        </p:nvSpPr>
        <p:spPr>
          <a:xfrm>
            <a:off x="3978367" y="4123011"/>
            <a:ext cx="1389213" cy="140823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verb</a:t>
            </a:r>
          </a:p>
        </p:txBody>
      </p:sp>
      <p:sp>
        <p:nvSpPr>
          <p:cNvPr id="8" name="Callout: Up Arrow 7">
            <a:extLst>
              <a:ext uri="{FF2B5EF4-FFF2-40B4-BE49-F238E27FC236}">
                <a16:creationId xmlns:a16="http://schemas.microsoft.com/office/drawing/2014/main" id="{1DFCDD62-E2EC-4ED9-B0A9-FAC94E5A91CA}"/>
              </a:ext>
            </a:extLst>
          </p:cNvPr>
          <p:cNvSpPr/>
          <p:nvPr/>
        </p:nvSpPr>
        <p:spPr>
          <a:xfrm>
            <a:off x="6582683" y="4123011"/>
            <a:ext cx="2439628" cy="140823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adverbial phrase</a:t>
            </a:r>
          </a:p>
        </p:txBody>
      </p:sp>
      <p:sp>
        <p:nvSpPr>
          <p:cNvPr id="11" name="AutoShape 67">
            <a:extLst>
              <a:ext uri="{FF2B5EF4-FFF2-40B4-BE49-F238E27FC236}">
                <a16:creationId xmlns:a16="http://schemas.microsoft.com/office/drawing/2014/main" id="{C6D028FD-88D1-4CBD-B968-28FA308FB895}"/>
              </a:ext>
            </a:extLst>
          </p:cNvPr>
          <p:cNvSpPr>
            <a:spLocks noChangeArrowheads="1"/>
          </p:cNvSpPr>
          <p:nvPr/>
        </p:nvSpPr>
        <p:spPr bwMode="auto">
          <a:xfrm>
            <a:off x="1807568" y="1850627"/>
            <a:ext cx="8576864" cy="1055608"/>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002060"/>
                </a:solidFill>
                <a:latin typeface="Calibri" panose="020F0502020204030204" pitchFamily="34" charset="0"/>
              </a:rPr>
              <a:t>Adverbials can also give more information about WHY a verb is done.</a:t>
            </a:r>
          </a:p>
        </p:txBody>
      </p:sp>
      <p:pic>
        <p:nvPicPr>
          <p:cNvPr id="10" name="Picture 9">
            <a:extLst>
              <a:ext uri="{FF2B5EF4-FFF2-40B4-BE49-F238E27FC236}">
                <a16:creationId xmlns:a16="http://schemas.microsoft.com/office/drawing/2014/main" id="{5AF8BF89-EBCA-454C-9233-3AAFCD5D6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566A9763-DB22-4B88-B690-BA56D2CCD74A}"/>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269497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4">
            <a:extLst>
              <a:ext uri="{FF2B5EF4-FFF2-40B4-BE49-F238E27FC236}">
                <a16:creationId xmlns:a16="http://schemas.microsoft.com/office/drawing/2014/main" id="{8B3E8FF2-5177-4593-ACA3-98E208BBB75E}"/>
              </a:ext>
            </a:extLst>
          </p:cNvPr>
          <p:cNvSpPr/>
          <p:nvPr/>
        </p:nvSpPr>
        <p:spPr>
          <a:xfrm>
            <a:off x="3733431" y="162414"/>
            <a:ext cx="1269069" cy="1169404"/>
          </a:xfrm>
          <a:prstGeom prst="star5">
            <a:avLst>
              <a:gd name="adj" fmla="val 27037"/>
              <a:gd name="hf" fmla="val 105146"/>
              <a:gd name="vf" fmla="val 110557"/>
            </a:avLst>
          </a:prstGeom>
          <a:solidFill>
            <a:schemeClr val="accent4">
              <a:lumMod val="60000"/>
              <a:lumOff val="4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2416628" y="365126"/>
            <a:ext cx="8937171" cy="886234"/>
          </a:xfrm>
        </p:spPr>
        <p:txBody>
          <a:bodyPr/>
          <a:lstStyle/>
          <a:p>
            <a:pPr algn="ctr"/>
            <a:r>
              <a:rPr lang="en-GB" dirty="0">
                <a:solidFill>
                  <a:srgbClr val="002060"/>
                </a:solidFill>
              </a:rPr>
              <a:t>Teacher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838200" y="1754620"/>
            <a:ext cx="10751975" cy="4533003"/>
          </a:xfrm>
          <a:solidFill>
            <a:srgbClr val="FFFED8"/>
          </a:solidFill>
        </p:spPr>
        <p:txBody>
          <a:bodyPr>
            <a:normAutofit/>
          </a:bodyPr>
          <a:lstStyle/>
          <a:p>
            <a:r>
              <a:rPr lang="en-GB" dirty="0"/>
              <a:t>Adverbs can be used to modify a verb by explaining how or when an action occurred e.g. He </a:t>
            </a:r>
            <a:r>
              <a:rPr lang="en-GB" i="1" dirty="0"/>
              <a:t>ran</a:t>
            </a:r>
            <a:r>
              <a:rPr lang="en-GB" dirty="0"/>
              <a:t> </a:t>
            </a:r>
            <a:r>
              <a:rPr lang="en-GB" u="sng" dirty="0"/>
              <a:t>quickly</a:t>
            </a:r>
            <a:r>
              <a:rPr lang="en-GB" dirty="0"/>
              <a:t> across the field (the adverb ’quickly’ modifies the verb ‘ran’).</a:t>
            </a:r>
          </a:p>
          <a:p>
            <a:r>
              <a:rPr lang="en-GB" dirty="0"/>
              <a:t>An adverbial is a word or phrase that is used, like an adverb, to modify a verb or clause. Adverbs can also be used as adverbials.</a:t>
            </a:r>
          </a:p>
          <a:p>
            <a:r>
              <a:rPr lang="en-GB" dirty="0"/>
              <a:t>Adverbials can also be: </a:t>
            </a:r>
          </a:p>
          <a:p>
            <a:pPr>
              <a:buFont typeface="Wingdings" panose="05000000000000000000" pitchFamily="2" charset="2"/>
              <a:buChar char="q"/>
            </a:pPr>
            <a:r>
              <a:rPr lang="en-GB" dirty="0"/>
              <a:t> prepositional phrases e.g. The club </a:t>
            </a:r>
            <a:r>
              <a:rPr lang="en-GB" i="1" dirty="0"/>
              <a:t>starts</a:t>
            </a:r>
            <a:r>
              <a:rPr lang="en-GB" dirty="0"/>
              <a:t> </a:t>
            </a:r>
            <a:r>
              <a:rPr lang="en-GB" u="sng" dirty="0"/>
              <a:t>in five minutes.</a:t>
            </a:r>
          </a:p>
          <a:p>
            <a:pPr>
              <a:buFont typeface="Wingdings" panose="05000000000000000000" pitchFamily="2" charset="2"/>
              <a:buChar char="q"/>
            </a:pPr>
            <a:r>
              <a:rPr lang="en-GB" dirty="0"/>
              <a:t> noun phrases e.g. I </a:t>
            </a:r>
            <a:r>
              <a:rPr lang="en-GB" i="1" dirty="0"/>
              <a:t>went</a:t>
            </a:r>
            <a:r>
              <a:rPr lang="en-GB" dirty="0"/>
              <a:t> to the cinema </a:t>
            </a:r>
            <a:r>
              <a:rPr lang="en-GB" u="sng" dirty="0"/>
              <a:t>last night.</a:t>
            </a:r>
          </a:p>
          <a:p>
            <a:pPr>
              <a:buFont typeface="Wingdings" panose="05000000000000000000" pitchFamily="2" charset="2"/>
              <a:buChar char="q"/>
            </a:pPr>
            <a:r>
              <a:rPr lang="en-GB" dirty="0"/>
              <a:t> subordinate clauses e.g. He </a:t>
            </a:r>
            <a:r>
              <a:rPr lang="en-GB" i="1" dirty="0"/>
              <a:t>ran</a:t>
            </a:r>
            <a:r>
              <a:rPr lang="en-GB" dirty="0"/>
              <a:t> </a:t>
            </a:r>
            <a:r>
              <a:rPr lang="en-GB" u="sng" dirty="0"/>
              <a:t>until he was exhausted.</a:t>
            </a:r>
          </a:p>
          <a:p>
            <a:pPr>
              <a:buFont typeface="Wingdings" panose="05000000000000000000" pitchFamily="2" charset="2"/>
              <a:buChar char="q"/>
            </a:pPr>
            <a:endParaRPr lang="en-GB" sz="2400" dirty="0">
              <a:solidFill>
                <a:srgbClr val="002060"/>
              </a:solidFill>
            </a:endParaRPr>
          </a:p>
        </p:txBody>
      </p:sp>
      <p:pic>
        <p:nvPicPr>
          <p:cNvPr id="7" name="Picture 6">
            <a:extLst>
              <a:ext uri="{FF2B5EF4-FFF2-40B4-BE49-F238E27FC236}">
                <a16:creationId xmlns:a16="http://schemas.microsoft.com/office/drawing/2014/main" id="{A1CD089C-C1E7-4655-B29E-3C61D7F4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8" name="Picture 7">
            <a:extLst>
              <a:ext uri="{FF2B5EF4-FFF2-40B4-BE49-F238E27FC236}">
                <a16:creationId xmlns:a16="http://schemas.microsoft.com/office/drawing/2014/main" id="{B522C89D-FC40-4753-B5CC-93889836F29E}"/>
              </a:ext>
            </a:extLst>
          </p:cNvPr>
          <p:cNvPicPr>
            <a:picLocks noChangeAspect="1"/>
          </p:cNvPicPr>
          <p:nvPr/>
        </p:nvPicPr>
        <p:blipFill>
          <a:blip r:embed="rId3"/>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165880" y="3212066"/>
            <a:ext cx="10251109"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He revised for many hours so he would do well in his exams.</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Adverbs: why</a:t>
            </a:r>
          </a:p>
        </p:txBody>
      </p:sp>
      <p:sp>
        <p:nvSpPr>
          <p:cNvPr id="11" name="AutoShape 67">
            <a:extLst>
              <a:ext uri="{FF2B5EF4-FFF2-40B4-BE49-F238E27FC236}">
                <a16:creationId xmlns:a16="http://schemas.microsoft.com/office/drawing/2014/main" id="{C6D028FD-88D1-4CBD-B968-28FA308FB895}"/>
              </a:ext>
            </a:extLst>
          </p:cNvPr>
          <p:cNvSpPr>
            <a:spLocks noChangeArrowheads="1"/>
          </p:cNvSpPr>
          <p:nvPr/>
        </p:nvSpPr>
        <p:spPr bwMode="auto">
          <a:xfrm>
            <a:off x="1807568" y="1807133"/>
            <a:ext cx="8576864" cy="1055608"/>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002060"/>
                </a:solidFill>
                <a:latin typeface="Calibri" panose="020F0502020204030204" pitchFamily="34" charset="0"/>
              </a:rPr>
              <a:t>Can you identify the adverbial phrase in each sentence which tells the reader WHY the verb was done?</a:t>
            </a:r>
          </a:p>
        </p:txBody>
      </p:sp>
      <p:sp>
        <p:nvSpPr>
          <p:cNvPr id="10" name="AutoShape 67">
            <a:extLst>
              <a:ext uri="{FF2B5EF4-FFF2-40B4-BE49-F238E27FC236}">
                <a16:creationId xmlns:a16="http://schemas.microsoft.com/office/drawing/2014/main" id="{0789659B-6E3A-4504-9A29-DED6379F5FF4}"/>
              </a:ext>
            </a:extLst>
          </p:cNvPr>
          <p:cNvSpPr>
            <a:spLocks noChangeArrowheads="1"/>
          </p:cNvSpPr>
          <p:nvPr/>
        </p:nvSpPr>
        <p:spPr bwMode="auto">
          <a:xfrm>
            <a:off x="1165880" y="4196750"/>
            <a:ext cx="10251109"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fennec fox has large ears so that it can keep cool.</a:t>
            </a:r>
          </a:p>
        </p:txBody>
      </p:sp>
      <p:sp>
        <p:nvSpPr>
          <p:cNvPr id="12" name="AutoShape 67">
            <a:extLst>
              <a:ext uri="{FF2B5EF4-FFF2-40B4-BE49-F238E27FC236}">
                <a16:creationId xmlns:a16="http://schemas.microsoft.com/office/drawing/2014/main" id="{295F6BD0-7AA6-4640-BBA2-8944FAFE3FBE}"/>
              </a:ext>
            </a:extLst>
          </p:cNvPr>
          <p:cNvSpPr>
            <a:spLocks noChangeArrowheads="1"/>
          </p:cNvSpPr>
          <p:nvPr/>
        </p:nvSpPr>
        <p:spPr bwMode="auto">
          <a:xfrm>
            <a:off x="1165880" y="5193061"/>
            <a:ext cx="10251109" cy="119181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Because he had forgotten his P.E. kit, Jack was unable to take part.</a:t>
            </a:r>
          </a:p>
        </p:txBody>
      </p:sp>
      <p:pic>
        <p:nvPicPr>
          <p:cNvPr id="13" name="Picture 12">
            <a:extLst>
              <a:ext uri="{FF2B5EF4-FFF2-40B4-BE49-F238E27FC236}">
                <a16:creationId xmlns:a16="http://schemas.microsoft.com/office/drawing/2014/main" id="{F736EF90-80B7-4871-BB48-DFA78E50B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4" name="Picture 13">
            <a:extLst>
              <a:ext uri="{FF2B5EF4-FFF2-40B4-BE49-F238E27FC236}">
                <a16:creationId xmlns:a16="http://schemas.microsoft.com/office/drawing/2014/main" id="{B1297298-BC7D-45C1-B241-46EF4530D2FE}"/>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89038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027760" y="2277729"/>
            <a:ext cx="10466588"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He revised for many hours </a:t>
            </a:r>
            <a:r>
              <a:rPr lang="en-GB" altLang="en-US" b="1" dirty="0">
                <a:solidFill>
                  <a:srgbClr val="00B050"/>
                </a:solidFill>
                <a:latin typeface="Calibri" panose="020F0502020204030204" pitchFamily="34" charset="0"/>
              </a:rPr>
              <a:t>so he would do well in his exams</a:t>
            </a:r>
            <a:r>
              <a:rPr lang="en-GB" altLang="en-US" dirty="0">
                <a:solidFill>
                  <a:srgbClr val="002060"/>
                </a:solidFill>
                <a:latin typeface="Calibri" panose="020F0502020204030204" pitchFamily="34" charset="0"/>
              </a:rPr>
              <a:t>.</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51421"/>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How did you do?</a:t>
            </a:r>
          </a:p>
        </p:txBody>
      </p:sp>
      <p:sp>
        <p:nvSpPr>
          <p:cNvPr id="10" name="AutoShape 67">
            <a:extLst>
              <a:ext uri="{FF2B5EF4-FFF2-40B4-BE49-F238E27FC236}">
                <a16:creationId xmlns:a16="http://schemas.microsoft.com/office/drawing/2014/main" id="{0789659B-6E3A-4504-9A29-DED6379F5FF4}"/>
              </a:ext>
            </a:extLst>
          </p:cNvPr>
          <p:cNvSpPr>
            <a:spLocks noChangeArrowheads="1"/>
          </p:cNvSpPr>
          <p:nvPr/>
        </p:nvSpPr>
        <p:spPr bwMode="auto">
          <a:xfrm>
            <a:off x="1007716" y="3328427"/>
            <a:ext cx="10506677"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fennec fox has large ears </a:t>
            </a:r>
            <a:r>
              <a:rPr lang="en-GB" altLang="en-US" b="1" dirty="0">
                <a:solidFill>
                  <a:srgbClr val="00B050"/>
                </a:solidFill>
                <a:latin typeface="Calibri" panose="020F0502020204030204" pitchFamily="34" charset="0"/>
              </a:rPr>
              <a:t>so that it can keep cool</a:t>
            </a:r>
            <a:r>
              <a:rPr lang="en-GB" altLang="en-US" dirty="0">
                <a:solidFill>
                  <a:srgbClr val="002060"/>
                </a:solidFill>
                <a:latin typeface="Calibri" panose="020F0502020204030204" pitchFamily="34" charset="0"/>
              </a:rPr>
              <a:t>.</a:t>
            </a:r>
          </a:p>
        </p:txBody>
      </p:sp>
      <p:sp>
        <p:nvSpPr>
          <p:cNvPr id="12" name="AutoShape 67">
            <a:extLst>
              <a:ext uri="{FF2B5EF4-FFF2-40B4-BE49-F238E27FC236}">
                <a16:creationId xmlns:a16="http://schemas.microsoft.com/office/drawing/2014/main" id="{295F6BD0-7AA6-4640-BBA2-8944FAFE3FBE}"/>
              </a:ext>
            </a:extLst>
          </p:cNvPr>
          <p:cNvSpPr>
            <a:spLocks noChangeArrowheads="1"/>
          </p:cNvSpPr>
          <p:nvPr/>
        </p:nvSpPr>
        <p:spPr bwMode="auto">
          <a:xfrm>
            <a:off x="930330" y="4353072"/>
            <a:ext cx="10661448" cy="119181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B050"/>
                </a:solidFill>
                <a:latin typeface="Calibri" panose="020F0502020204030204" pitchFamily="34" charset="0"/>
              </a:rPr>
              <a:t>Because he had forgotten his P.E. kit</a:t>
            </a:r>
            <a:r>
              <a:rPr lang="en-GB" altLang="en-US" dirty="0">
                <a:solidFill>
                  <a:srgbClr val="002060"/>
                </a:solidFill>
                <a:latin typeface="Calibri" panose="020F0502020204030204" pitchFamily="34" charset="0"/>
              </a:rPr>
              <a:t>, Jack was unable to take part.</a:t>
            </a:r>
          </a:p>
        </p:txBody>
      </p:sp>
      <p:pic>
        <p:nvPicPr>
          <p:cNvPr id="8" name="Picture 7">
            <a:extLst>
              <a:ext uri="{FF2B5EF4-FFF2-40B4-BE49-F238E27FC236}">
                <a16:creationId xmlns:a16="http://schemas.microsoft.com/office/drawing/2014/main" id="{0389E49E-7DEA-4CE5-B454-D9B4325DC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1" name="Picture 10">
            <a:extLst>
              <a:ext uri="{FF2B5EF4-FFF2-40B4-BE49-F238E27FC236}">
                <a16:creationId xmlns:a16="http://schemas.microsoft.com/office/drawing/2014/main" id="{F68A1D23-5568-44A4-846F-7059A1465C23}"/>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116636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862706" y="2162250"/>
            <a:ext cx="10466588"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He revised for many hours </a:t>
            </a:r>
            <a:r>
              <a:rPr lang="en-GB" altLang="en-US" b="1" dirty="0">
                <a:solidFill>
                  <a:srgbClr val="00B050"/>
                </a:solidFill>
                <a:latin typeface="Calibri" panose="020F0502020204030204" pitchFamily="34" charset="0"/>
              </a:rPr>
              <a:t>so he would do well in his exams</a:t>
            </a:r>
            <a:r>
              <a:rPr lang="en-GB" altLang="en-US" dirty="0">
                <a:solidFill>
                  <a:srgbClr val="002060"/>
                </a:solidFill>
                <a:latin typeface="Calibri" panose="020F0502020204030204" pitchFamily="34" charset="0"/>
              </a:rPr>
              <a:t>.</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408880"/>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What if we swap the clauses around?</a:t>
            </a:r>
          </a:p>
        </p:txBody>
      </p:sp>
      <p:sp>
        <p:nvSpPr>
          <p:cNvPr id="8" name="AutoShape 67">
            <a:extLst>
              <a:ext uri="{FF2B5EF4-FFF2-40B4-BE49-F238E27FC236}">
                <a16:creationId xmlns:a16="http://schemas.microsoft.com/office/drawing/2014/main" id="{F095E116-3877-4BB0-8F0F-F32D38C8DB1F}"/>
              </a:ext>
            </a:extLst>
          </p:cNvPr>
          <p:cNvSpPr>
            <a:spLocks noChangeArrowheads="1"/>
          </p:cNvSpPr>
          <p:nvPr/>
        </p:nvSpPr>
        <p:spPr bwMode="auto">
          <a:xfrm>
            <a:off x="862706" y="3195967"/>
            <a:ext cx="10466588"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B050"/>
                </a:solidFill>
                <a:latin typeface="Calibri" panose="020F0502020204030204" pitchFamily="34" charset="0"/>
              </a:rPr>
              <a:t>So he would do well in his exams</a:t>
            </a:r>
            <a:r>
              <a:rPr lang="en-GB" altLang="en-US" dirty="0">
                <a:solidFill>
                  <a:srgbClr val="002060"/>
                </a:solidFill>
                <a:latin typeface="Calibri" panose="020F0502020204030204" pitchFamily="34" charset="0"/>
              </a:rPr>
              <a:t>, he revised for many hours. </a:t>
            </a:r>
          </a:p>
        </p:txBody>
      </p:sp>
      <p:sp>
        <p:nvSpPr>
          <p:cNvPr id="2" name="Rectangle: Rounded Corners 1">
            <a:extLst>
              <a:ext uri="{FF2B5EF4-FFF2-40B4-BE49-F238E27FC236}">
                <a16:creationId xmlns:a16="http://schemas.microsoft.com/office/drawing/2014/main" id="{D5D3D6C0-77A8-46E1-A62E-0430573C768E}"/>
              </a:ext>
            </a:extLst>
          </p:cNvPr>
          <p:cNvSpPr/>
          <p:nvPr/>
        </p:nvSpPr>
        <p:spPr>
          <a:xfrm>
            <a:off x="972538" y="4328093"/>
            <a:ext cx="4642338" cy="20740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Discussion</a:t>
            </a:r>
          </a:p>
          <a:p>
            <a:pPr algn="ctr"/>
            <a:r>
              <a:rPr lang="en-GB" sz="2800" dirty="0">
                <a:solidFill>
                  <a:srgbClr val="002060"/>
                </a:solidFill>
              </a:rPr>
              <a:t>What are the differences between the two sentences?</a:t>
            </a:r>
            <a:endParaRPr lang="en-GB" dirty="0"/>
          </a:p>
        </p:txBody>
      </p:sp>
      <p:sp>
        <p:nvSpPr>
          <p:cNvPr id="11" name="Rectangle: Rounded Corners 10">
            <a:extLst>
              <a:ext uri="{FF2B5EF4-FFF2-40B4-BE49-F238E27FC236}">
                <a16:creationId xmlns:a16="http://schemas.microsoft.com/office/drawing/2014/main" id="{55B05FAC-97EF-4C7B-A7F1-4C1ECA3997ED}"/>
              </a:ext>
            </a:extLst>
          </p:cNvPr>
          <p:cNvSpPr/>
          <p:nvPr/>
        </p:nvSpPr>
        <p:spPr>
          <a:xfrm>
            <a:off x="6577125" y="4328093"/>
            <a:ext cx="4642338" cy="20740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Discussion</a:t>
            </a:r>
          </a:p>
          <a:p>
            <a:pPr algn="ctr"/>
            <a:r>
              <a:rPr lang="en-GB" sz="2800" dirty="0">
                <a:solidFill>
                  <a:srgbClr val="002060"/>
                </a:solidFill>
              </a:rPr>
              <a:t>How does the position of the </a:t>
            </a:r>
            <a:r>
              <a:rPr lang="en-GB" sz="2800" b="1" dirty="0">
                <a:solidFill>
                  <a:srgbClr val="002060"/>
                </a:solidFill>
              </a:rPr>
              <a:t>adverbial</a:t>
            </a:r>
            <a:r>
              <a:rPr lang="en-GB" sz="2800" dirty="0">
                <a:solidFill>
                  <a:srgbClr val="002060"/>
                </a:solidFill>
              </a:rPr>
              <a:t> change the </a:t>
            </a:r>
            <a:r>
              <a:rPr lang="en-GB" sz="2800" b="1" dirty="0">
                <a:solidFill>
                  <a:srgbClr val="002060"/>
                </a:solidFill>
              </a:rPr>
              <a:t>effect of the words on the reader</a:t>
            </a:r>
            <a:r>
              <a:rPr lang="en-GB" sz="2800" dirty="0">
                <a:solidFill>
                  <a:srgbClr val="002060"/>
                </a:solidFill>
              </a:rPr>
              <a:t>?</a:t>
            </a:r>
            <a:endParaRPr lang="en-GB" dirty="0"/>
          </a:p>
        </p:txBody>
      </p:sp>
      <p:pic>
        <p:nvPicPr>
          <p:cNvPr id="10" name="Picture 9">
            <a:extLst>
              <a:ext uri="{FF2B5EF4-FFF2-40B4-BE49-F238E27FC236}">
                <a16:creationId xmlns:a16="http://schemas.microsoft.com/office/drawing/2014/main" id="{A3EE6AE7-0E5B-4F24-890E-89E0F98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A48FBB60-38F7-40EF-B79E-993B858FDA1F}"/>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412024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2337698" y="2248480"/>
            <a:ext cx="3515035"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so that</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596574" y="408879"/>
            <a:ext cx="8998853" cy="1546529"/>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latin typeface="+mn-lt"/>
              </a:rPr>
              <a:t>Your turn</a:t>
            </a:r>
            <a:r>
              <a:rPr lang="en-GB" sz="3200" dirty="0">
                <a:solidFill>
                  <a:srgbClr val="002060"/>
                </a:solidFill>
                <a:latin typeface="+mn-lt"/>
              </a:rPr>
              <a:t>: choose </a:t>
            </a:r>
            <a:r>
              <a:rPr lang="en-GB" sz="3200" b="1" dirty="0">
                <a:solidFill>
                  <a:srgbClr val="002060"/>
                </a:solidFill>
                <a:latin typeface="+mn-lt"/>
              </a:rPr>
              <a:t>two</a:t>
            </a:r>
            <a:r>
              <a:rPr lang="en-GB" sz="3200" dirty="0">
                <a:solidFill>
                  <a:srgbClr val="002060"/>
                </a:solidFill>
                <a:latin typeface="+mn-lt"/>
              </a:rPr>
              <a:t> of the </a:t>
            </a:r>
            <a:r>
              <a:rPr lang="en-GB" sz="3200" b="1" dirty="0">
                <a:solidFill>
                  <a:srgbClr val="002060"/>
                </a:solidFill>
                <a:latin typeface="+mn-lt"/>
              </a:rPr>
              <a:t>adverbials</a:t>
            </a:r>
            <a:r>
              <a:rPr lang="en-GB" sz="3200" dirty="0">
                <a:solidFill>
                  <a:srgbClr val="002060"/>
                </a:solidFill>
                <a:latin typeface="+mn-lt"/>
              </a:rPr>
              <a:t> to use in two sentences. Each sentence must link to one of the images.</a:t>
            </a:r>
          </a:p>
        </p:txBody>
      </p:sp>
      <p:sp>
        <p:nvSpPr>
          <p:cNvPr id="10" name="AutoShape 67">
            <a:extLst>
              <a:ext uri="{FF2B5EF4-FFF2-40B4-BE49-F238E27FC236}">
                <a16:creationId xmlns:a16="http://schemas.microsoft.com/office/drawing/2014/main" id="{56193DFB-F791-4FAE-A7FF-9E336AC42248}"/>
              </a:ext>
            </a:extLst>
          </p:cNvPr>
          <p:cNvSpPr>
            <a:spLocks noChangeArrowheads="1"/>
          </p:cNvSpPr>
          <p:nvPr/>
        </p:nvSpPr>
        <p:spPr bwMode="auto">
          <a:xfrm>
            <a:off x="6326415" y="3129447"/>
            <a:ext cx="3515035"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as a result of </a:t>
            </a:r>
          </a:p>
        </p:txBody>
      </p:sp>
      <p:sp>
        <p:nvSpPr>
          <p:cNvPr id="12" name="AutoShape 67">
            <a:extLst>
              <a:ext uri="{FF2B5EF4-FFF2-40B4-BE49-F238E27FC236}">
                <a16:creationId xmlns:a16="http://schemas.microsoft.com/office/drawing/2014/main" id="{ABE13D43-62FC-47A0-86DB-A85770DA15B3}"/>
              </a:ext>
            </a:extLst>
          </p:cNvPr>
          <p:cNvSpPr>
            <a:spLocks noChangeArrowheads="1"/>
          </p:cNvSpPr>
          <p:nvPr/>
        </p:nvSpPr>
        <p:spPr bwMode="auto">
          <a:xfrm>
            <a:off x="2337697" y="3102963"/>
            <a:ext cx="3515035"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in order to</a:t>
            </a:r>
          </a:p>
        </p:txBody>
      </p:sp>
      <p:sp>
        <p:nvSpPr>
          <p:cNvPr id="13" name="AutoShape 67">
            <a:extLst>
              <a:ext uri="{FF2B5EF4-FFF2-40B4-BE49-F238E27FC236}">
                <a16:creationId xmlns:a16="http://schemas.microsoft.com/office/drawing/2014/main" id="{92A23CC5-8BEC-4ABD-BEE8-603CCC159779}"/>
              </a:ext>
            </a:extLst>
          </p:cNvPr>
          <p:cNvSpPr>
            <a:spLocks noChangeArrowheads="1"/>
          </p:cNvSpPr>
          <p:nvPr/>
        </p:nvSpPr>
        <p:spPr bwMode="auto">
          <a:xfrm>
            <a:off x="6326416" y="2248480"/>
            <a:ext cx="3515035" cy="646986"/>
          </a:xfrm>
          <a:prstGeom prst="roundRect">
            <a:avLst>
              <a:gd name="adj" fmla="val 16667"/>
            </a:avLst>
          </a:prstGeom>
          <a:solidFill>
            <a:schemeClr val="accent2">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because</a:t>
            </a:r>
          </a:p>
        </p:txBody>
      </p:sp>
      <p:pic>
        <p:nvPicPr>
          <p:cNvPr id="7" name="Graphic 6" descr="Guitar">
            <a:extLst>
              <a:ext uri="{FF2B5EF4-FFF2-40B4-BE49-F238E27FC236}">
                <a16:creationId xmlns:a16="http://schemas.microsoft.com/office/drawing/2014/main" id="{303E3A70-3C76-4C37-BEFE-21BFD38510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368" y="2935297"/>
            <a:ext cx="1884303" cy="1884303"/>
          </a:xfrm>
          <a:prstGeom prst="rect">
            <a:avLst/>
          </a:prstGeom>
        </p:spPr>
      </p:pic>
      <p:pic>
        <p:nvPicPr>
          <p:cNvPr id="15" name="Graphic 14" descr="Beach ball">
            <a:extLst>
              <a:ext uri="{FF2B5EF4-FFF2-40B4-BE49-F238E27FC236}">
                <a16:creationId xmlns:a16="http://schemas.microsoft.com/office/drawing/2014/main" id="{92A4E0DB-6B89-4241-AEF7-EAFA4B4A51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2369" y="4745696"/>
            <a:ext cx="1952806" cy="1952806"/>
          </a:xfrm>
          <a:prstGeom prst="rect">
            <a:avLst/>
          </a:prstGeom>
        </p:spPr>
      </p:pic>
      <p:pic>
        <p:nvPicPr>
          <p:cNvPr id="17" name="Graphic 16" descr="Snake">
            <a:extLst>
              <a:ext uri="{FF2B5EF4-FFF2-40B4-BE49-F238E27FC236}">
                <a16:creationId xmlns:a16="http://schemas.microsoft.com/office/drawing/2014/main" id="{283636E9-9A4F-4C80-A421-39757B1796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16096" y="2693030"/>
            <a:ext cx="2064757" cy="2064757"/>
          </a:xfrm>
          <a:prstGeom prst="rect">
            <a:avLst/>
          </a:prstGeom>
        </p:spPr>
      </p:pic>
      <p:pic>
        <p:nvPicPr>
          <p:cNvPr id="19" name="Graphic 18" descr="Earth Globe Europe-Africa">
            <a:extLst>
              <a:ext uri="{FF2B5EF4-FFF2-40B4-BE49-F238E27FC236}">
                <a16:creationId xmlns:a16="http://schemas.microsoft.com/office/drawing/2014/main" id="{1197FCA8-E085-445E-86B0-49548B36A7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043" y="4564823"/>
            <a:ext cx="2199468" cy="2199468"/>
          </a:xfrm>
          <a:prstGeom prst="rect">
            <a:avLst/>
          </a:prstGeom>
        </p:spPr>
      </p:pic>
      <p:sp>
        <p:nvSpPr>
          <p:cNvPr id="20" name="Rectangle: Rounded Corners 19">
            <a:extLst>
              <a:ext uri="{FF2B5EF4-FFF2-40B4-BE49-F238E27FC236}">
                <a16:creationId xmlns:a16="http://schemas.microsoft.com/office/drawing/2014/main" id="{DBA080A0-0EAF-4E8A-9C1A-FB44DCFBF668}"/>
              </a:ext>
            </a:extLst>
          </p:cNvPr>
          <p:cNvSpPr/>
          <p:nvPr/>
        </p:nvSpPr>
        <p:spPr>
          <a:xfrm>
            <a:off x="3826704" y="4077314"/>
            <a:ext cx="4538592" cy="238928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rPr>
              <a:t>Challenge</a:t>
            </a:r>
          </a:p>
          <a:p>
            <a:pPr algn="ctr"/>
            <a:r>
              <a:rPr lang="en-GB" sz="2400" dirty="0">
                <a:solidFill>
                  <a:srgbClr val="002060"/>
                </a:solidFill>
              </a:rPr>
              <a:t>Can you write a sentence with the </a:t>
            </a:r>
            <a:r>
              <a:rPr lang="en-GB" sz="2400" b="1" dirty="0">
                <a:solidFill>
                  <a:srgbClr val="002060"/>
                </a:solidFill>
              </a:rPr>
              <a:t>adverbial</a:t>
            </a:r>
            <a:r>
              <a:rPr lang="en-GB" sz="2400" dirty="0">
                <a:solidFill>
                  <a:srgbClr val="002060"/>
                </a:solidFill>
              </a:rPr>
              <a:t> at the start of the sentence and then move the adverbial phrase? What is the effect on the reader?</a:t>
            </a:r>
          </a:p>
        </p:txBody>
      </p:sp>
      <p:pic>
        <p:nvPicPr>
          <p:cNvPr id="14" name="Picture 13">
            <a:extLst>
              <a:ext uri="{FF2B5EF4-FFF2-40B4-BE49-F238E27FC236}">
                <a16:creationId xmlns:a16="http://schemas.microsoft.com/office/drawing/2014/main" id="{5E54AFD5-9853-4073-ABC5-62777E7D3A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6" name="Picture 15">
            <a:extLst>
              <a:ext uri="{FF2B5EF4-FFF2-40B4-BE49-F238E27FC236}">
                <a16:creationId xmlns:a16="http://schemas.microsoft.com/office/drawing/2014/main" id="{49BAC012-C5F6-41D9-97E6-32363A08342F}"/>
              </a:ext>
            </a:extLst>
          </p:cNvPr>
          <p:cNvPicPr>
            <a:picLocks noChangeAspect="1"/>
          </p:cNvPicPr>
          <p:nvPr/>
        </p:nvPicPr>
        <p:blipFill>
          <a:blip r:embed="rId12"/>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274031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2180-43A9-4047-821B-8547A86D0631}"/>
              </a:ext>
            </a:extLst>
          </p:cNvPr>
          <p:cNvSpPr>
            <a:spLocks noGrp="1"/>
          </p:cNvSpPr>
          <p:nvPr>
            <p:ph type="title"/>
          </p:nvPr>
        </p:nvSpPr>
        <p:spPr>
          <a:xfrm>
            <a:off x="1605095" y="274638"/>
            <a:ext cx="8918525" cy="1422444"/>
          </a:xfrm>
          <a:solidFill>
            <a:schemeClr val="accent2">
              <a:lumMod val="20000"/>
              <a:lumOff val="80000"/>
            </a:schemeClr>
          </a:solidFill>
          <a:ln>
            <a:solidFill>
              <a:srgbClr val="002060"/>
            </a:solidFill>
          </a:ln>
        </p:spPr>
        <p:txBody>
          <a:bodyPr>
            <a:normAutofit/>
          </a:bodyPr>
          <a:lstStyle/>
          <a:p>
            <a:pPr algn="ctr"/>
            <a:r>
              <a:rPr lang="en-GB" b="1" dirty="0">
                <a:solidFill>
                  <a:srgbClr val="002060"/>
                </a:solidFill>
                <a:latin typeface="+mn-lt"/>
              </a:rPr>
              <a:t>Can use adverbials in different position in a sentence</a:t>
            </a:r>
            <a:endParaRPr lang="en-GB" dirty="0"/>
          </a:p>
        </p:txBody>
      </p:sp>
      <p:pic>
        <p:nvPicPr>
          <p:cNvPr id="2050" name="Picture 2" descr="Image result for waterfall scene">
            <a:extLst>
              <a:ext uri="{FF2B5EF4-FFF2-40B4-BE49-F238E27FC236}">
                <a16:creationId xmlns:a16="http://schemas.microsoft.com/office/drawing/2014/main" id="{76DA5C77-1381-4BE5-B7B5-996088C4B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669" y="3676876"/>
            <a:ext cx="3567260" cy="26860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9749DBC7-2EAA-4A69-8258-8A9235B0E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559" y="3676876"/>
            <a:ext cx="3469772" cy="2686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C408602-6204-455A-8550-047D40F14340}"/>
              </a:ext>
            </a:extLst>
          </p:cNvPr>
          <p:cNvSpPr/>
          <p:nvPr/>
        </p:nvSpPr>
        <p:spPr>
          <a:xfrm>
            <a:off x="727580" y="1831301"/>
            <a:ext cx="10736840" cy="15976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Choose </a:t>
            </a:r>
            <a:r>
              <a:rPr lang="en-GB" sz="2800" b="1" dirty="0">
                <a:solidFill>
                  <a:srgbClr val="002060"/>
                </a:solidFill>
              </a:rPr>
              <a:t>one</a:t>
            </a:r>
            <a:r>
              <a:rPr lang="en-GB" sz="2800" dirty="0">
                <a:solidFill>
                  <a:srgbClr val="002060"/>
                </a:solidFill>
              </a:rPr>
              <a:t> of the scenes below. Write two sentences to describe it, each one containing an </a:t>
            </a:r>
            <a:r>
              <a:rPr lang="en-GB" sz="2800" b="1" dirty="0">
                <a:solidFill>
                  <a:srgbClr val="002060"/>
                </a:solidFill>
              </a:rPr>
              <a:t>adverbial phrase</a:t>
            </a:r>
            <a:r>
              <a:rPr lang="en-GB" sz="2800" dirty="0">
                <a:solidFill>
                  <a:srgbClr val="002060"/>
                </a:solidFill>
              </a:rPr>
              <a:t>. </a:t>
            </a:r>
            <a:r>
              <a:rPr lang="en-GB" sz="2800" b="1" dirty="0">
                <a:solidFill>
                  <a:srgbClr val="002060"/>
                </a:solidFill>
              </a:rPr>
              <a:t>The adverbial phrase must be in a different position in each sentence.</a:t>
            </a:r>
            <a:endParaRPr lang="en-GB" sz="2800" dirty="0">
              <a:solidFill>
                <a:srgbClr val="002060"/>
              </a:solidFill>
            </a:endParaRPr>
          </a:p>
        </p:txBody>
      </p:sp>
      <p:sp>
        <p:nvSpPr>
          <p:cNvPr id="6" name="Rectangle: Rounded Corners 5">
            <a:extLst>
              <a:ext uri="{FF2B5EF4-FFF2-40B4-BE49-F238E27FC236}">
                <a16:creationId xmlns:a16="http://schemas.microsoft.com/office/drawing/2014/main" id="{54B0B8AB-2BB5-47A6-9218-EFA7A5077923}"/>
              </a:ext>
            </a:extLst>
          </p:cNvPr>
          <p:cNvSpPr/>
          <p:nvPr/>
        </p:nvSpPr>
        <p:spPr>
          <a:xfrm>
            <a:off x="9845721" y="4918247"/>
            <a:ext cx="2035126" cy="1732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highlight>
                  <a:srgbClr val="FF00FF"/>
                </a:highlight>
              </a:rPr>
              <a:t>Highlight the adverbial phrases.</a:t>
            </a:r>
          </a:p>
        </p:txBody>
      </p:sp>
      <p:pic>
        <p:nvPicPr>
          <p:cNvPr id="9" name="Picture 8">
            <a:extLst>
              <a:ext uri="{FF2B5EF4-FFF2-40B4-BE49-F238E27FC236}">
                <a16:creationId xmlns:a16="http://schemas.microsoft.com/office/drawing/2014/main" id="{28802E33-3AFB-4BCC-AB33-7A17A8E9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0" name="Picture 9">
            <a:extLst>
              <a:ext uri="{FF2B5EF4-FFF2-40B4-BE49-F238E27FC236}">
                <a16:creationId xmlns:a16="http://schemas.microsoft.com/office/drawing/2014/main" id="{36887013-3F84-4DA5-B36F-208ED077437E}"/>
              </a:ext>
            </a:extLst>
          </p:cNvPr>
          <p:cNvPicPr>
            <a:picLocks noChangeAspect="1"/>
          </p:cNvPicPr>
          <p:nvPr/>
        </p:nvPicPr>
        <p:blipFill>
          <a:blip r:embed="rId5"/>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396380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2077385" y="1256893"/>
            <a:ext cx="8126697" cy="1736646"/>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So, when you are writing, remember to use </a:t>
            </a:r>
            <a:r>
              <a:rPr lang="en-GB" altLang="en-US" b="1" dirty="0">
                <a:solidFill>
                  <a:srgbClr val="00B050"/>
                </a:solidFill>
                <a:latin typeface="Calibri" panose="020F0502020204030204" pitchFamily="34" charset="0"/>
              </a:rPr>
              <a:t>adverbials</a:t>
            </a:r>
            <a:r>
              <a:rPr lang="en-GB" altLang="en-US" b="1" dirty="0">
                <a:solidFill>
                  <a:srgbClr val="002060"/>
                </a:solidFill>
                <a:latin typeface="Calibri" panose="020F0502020204030204" pitchFamily="34" charset="0"/>
              </a:rPr>
              <a:t> to add extra information about the verbs you use.</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3735158" y="3777500"/>
            <a:ext cx="4811150" cy="173664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Think about the position of the </a:t>
            </a:r>
            <a:r>
              <a:rPr lang="en-GB" altLang="en-US" b="1" dirty="0">
                <a:solidFill>
                  <a:srgbClr val="00B050"/>
                </a:solidFill>
                <a:latin typeface="Calibri" panose="020F0502020204030204" pitchFamily="34" charset="0"/>
              </a:rPr>
              <a:t>adverbial</a:t>
            </a:r>
            <a:r>
              <a:rPr lang="en-GB" altLang="en-US" b="1" dirty="0">
                <a:solidFill>
                  <a:srgbClr val="002060"/>
                </a:solidFill>
                <a:latin typeface="Calibri" panose="020F0502020204030204" pitchFamily="34" charset="0"/>
              </a:rPr>
              <a:t> in the sentence.</a:t>
            </a:r>
          </a:p>
        </p:txBody>
      </p:sp>
      <p:pic>
        <p:nvPicPr>
          <p:cNvPr id="7" name="Picture 6">
            <a:extLst>
              <a:ext uri="{FF2B5EF4-FFF2-40B4-BE49-F238E27FC236}">
                <a16:creationId xmlns:a16="http://schemas.microsoft.com/office/drawing/2014/main" id="{84E77BF0-21C6-4CFA-AC07-BF5494C99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8" name="Picture 7">
            <a:extLst>
              <a:ext uri="{FF2B5EF4-FFF2-40B4-BE49-F238E27FC236}">
                <a16:creationId xmlns:a16="http://schemas.microsoft.com/office/drawing/2014/main" id="{3AA465A8-166B-4A45-8393-F685F6A73184}"/>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12344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63"/>
                                        </p:tgtEl>
                                        <p:attrNameLst>
                                          <p:attrName>style.visibility</p:attrName>
                                        </p:attrNameLst>
                                      </p:cBhvr>
                                      <p:to>
                                        <p:strVal val="visible"/>
                                      </p:to>
                                    </p:set>
                                    <p:animEffect transition="in" filter="blinds(horizontal)">
                                      <p:cBhvr>
                                        <p:cTn id="7" dur="500"/>
                                        <p:tgtEl>
                                          <p:spTgt spid="80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1532206" y="286334"/>
            <a:ext cx="9127588" cy="1325563"/>
          </a:xfrm>
          <a:solidFill>
            <a:schemeClr val="accent2">
              <a:lumMod val="20000"/>
              <a:lumOff val="80000"/>
            </a:schemeClr>
          </a:solidFill>
          <a:ln>
            <a:solidFill>
              <a:schemeClr val="accent1"/>
            </a:solidFill>
          </a:ln>
        </p:spPr>
        <p:txBody>
          <a:bodyPr>
            <a:normAutofit/>
          </a:bodyPr>
          <a:lstStyle/>
          <a:p>
            <a:pPr algn="ctr"/>
            <a:r>
              <a:rPr lang="en-GB" sz="3600" b="1" dirty="0">
                <a:solidFill>
                  <a:srgbClr val="002060"/>
                </a:solidFill>
                <a:latin typeface="+mn-lt"/>
              </a:rPr>
              <a:t>ADVERBIALS are phrases or clauses that tell us more about the verb.</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3836966751"/>
              </p:ext>
            </p:extLst>
          </p:nvPr>
        </p:nvGraphicFramePr>
        <p:xfrm>
          <a:off x="3429000" y="2068221"/>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56727318-8E33-45A7-B647-0989AD5210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9" name="Picture 8">
            <a:extLst>
              <a:ext uri="{FF2B5EF4-FFF2-40B4-BE49-F238E27FC236}">
                <a16:creationId xmlns:a16="http://schemas.microsoft.com/office/drawing/2014/main" id="{D6FD0966-0641-44D9-8CC9-1F911A5878CD}"/>
              </a:ext>
            </a:extLst>
          </p:cNvPr>
          <p:cNvPicPr>
            <a:picLocks noChangeAspect="1"/>
          </p:cNvPicPr>
          <p:nvPr/>
        </p:nvPicPr>
        <p:blipFill>
          <a:blip r:embed="rId8"/>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216065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99B59A-2D5C-4543-BD03-00760A7E6D60}"/>
              </a:ext>
            </a:extLst>
          </p:cNvPr>
          <p:cNvSpPr>
            <a:spLocks noGrp="1"/>
          </p:cNvSpPr>
          <p:nvPr>
            <p:ph type="title"/>
          </p:nvPr>
        </p:nvSpPr>
        <p:spPr>
          <a:xfrm>
            <a:off x="1731332" y="256638"/>
            <a:ext cx="8729337" cy="1443228"/>
          </a:xfrm>
          <a:solidFill>
            <a:schemeClr val="accent2">
              <a:lumMod val="20000"/>
              <a:lumOff val="80000"/>
            </a:schemeClr>
          </a:solidFill>
          <a:ln>
            <a:solidFill>
              <a:schemeClr val="accent1"/>
            </a:solidFill>
          </a:ln>
        </p:spPr>
        <p:txBody>
          <a:bodyPr>
            <a:normAutofit/>
          </a:bodyPr>
          <a:lstStyle/>
          <a:p>
            <a:pPr algn="ctr"/>
            <a:r>
              <a:rPr lang="en-GB" sz="3600" b="1" dirty="0">
                <a:solidFill>
                  <a:srgbClr val="002060"/>
                </a:solidFill>
                <a:latin typeface="+mn-lt"/>
              </a:rPr>
              <a:t>What is the difference between an ADVERB and an ADVERBIAL?</a:t>
            </a:r>
          </a:p>
        </p:txBody>
      </p:sp>
      <p:sp>
        <p:nvSpPr>
          <p:cNvPr id="7" name="Rectangle: Rounded Corners 6">
            <a:extLst>
              <a:ext uri="{FF2B5EF4-FFF2-40B4-BE49-F238E27FC236}">
                <a16:creationId xmlns:a16="http://schemas.microsoft.com/office/drawing/2014/main" id="{02AA2525-3E67-4ABD-B42E-705124CE9813}"/>
              </a:ext>
            </a:extLst>
          </p:cNvPr>
          <p:cNvSpPr/>
          <p:nvPr/>
        </p:nvSpPr>
        <p:spPr>
          <a:xfrm>
            <a:off x="830835" y="2739775"/>
            <a:ext cx="4937760" cy="30808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Adverbs </a:t>
            </a:r>
            <a:r>
              <a:rPr lang="en-GB" sz="3600" dirty="0">
                <a:solidFill>
                  <a:srgbClr val="002060"/>
                </a:solidFill>
              </a:rPr>
              <a:t>are </a:t>
            </a:r>
            <a:r>
              <a:rPr lang="en-GB" sz="3600" b="1" dirty="0">
                <a:solidFill>
                  <a:srgbClr val="002060"/>
                </a:solidFill>
              </a:rPr>
              <a:t>words</a:t>
            </a:r>
            <a:r>
              <a:rPr lang="en-GB" sz="3600" dirty="0">
                <a:solidFill>
                  <a:srgbClr val="002060"/>
                </a:solidFill>
              </a:rPr>
              <a:t> which add extra information about verbs.</a:t>
            </a:r>
            <a:endParaRPr lang="en-GB" dirty="0">
              <a:solidFill>
                <a:schemeClr val="tx1"/>
              </a:solidFill>
            </a:endParaRPr>
          </a:p>
        </p:txBody>
      </p:sp>
      <p:sp>
        <p:nvSpPr>
          <p:cNvPr id="8" name="Rectangle: Rounded Corners 7">
            <a:extLst>
              <a:ext uri="{FF2B5EF4-FFF2-40B4-BE49-F238E27FC236}">
                <a16:creationId xmlns:a16="http://schemas.microsoft.com/office/drawing/2014/main" id="{1A74F8B2-BE37-4F06-AAB1-80C407FBDB40}"/>
              </a:ext>
            </a:extLst>
          </p:cNvPr>
          <p:cNvSpPr/>
          <p:nvPr/>
        </p:nvSpPr>
        <p:spPr>
          <a:xfrm>
            <a:off x="6257779" y="2739774"/>
            <a:ext cx="4937760" cy="30808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An </a:t>
            </a:r>
            <a:r>
              <a:rPr lang="en-GB" sz="3600" b="1" dirty="0">
                <a:solidFill>
                  <a:srgbClr val="002060"/>
                </a:solidFill>
              </a:rPr>
              <a:t>adverbial</a:t>
            </a:r>
            <a:r>
              <a:rPr lang="en-GB" sz="3600" dirty="0">
                <a:solidFill>
                  <a:srgbClr val="002060"/>
                </a:solidFill>
              </a:rPr>
              <a:t> is a </a:t>
            </a:r>
            <a:r>
              <a:rPr lang="en-GB" sz="3600" b="1" dirty="0">
                <a:solidFill>
                  <a:srgbClr val="002060"/>
                </a:solidFill>
              </a:rPr>
              <a:t>phrase</a:t>
            </a:r>
            <a:r>
              <a:rPr lang="en-GB" sz="3600" dirty="0">
                <a:solidFill>
                  <a:srgbClr val="002060"/>
                </a:solidFill>
              </a:rPr>
              <a:t> or a </a:t>
            </a:r>
            <a:r>
              <a:rPr lang="en-GB" sz="3600" b="1" dirty="0">
                <a:solidFill>
                  <a:srgbClr val="002060"/>
                </a:solidFill>
              </a:rPr>
              <a:t>clause</a:t>
            </a:r>
            <a:r>
              <a:rPr lang="en-GB" sz="3600" dirty="0">
                <a:solidFill>
                  <a:srgbClr val="002060"/>
                </a:solidFill>
              </a:rPr>
              <a:t> which adds information about the verb. </a:t>
            </a:r>
            <a:endParaRPr lang="en-GB" sz="3600" b="1" dirty="0">
              <a:solidFill>
                <a:srgbClr val="002060"/>
              </a:solidFill>
            </a:endParaRPr>
          </a:p>
        </p:txBody>
      </p:sp>
      <p:pic>
        <p:nvPicPr>
          <p:cNvPr id="11" name="Picture 10">
            <a:extLst>
              <a:ext uri="{FF2B5EF4-FFF2-40B4-BE49-F238E27FC236}">
                <a16:creationId xmlns:a16="http://schemas.microsoft.com/office/drawing/2014/main" id="{DFA40E1F-E919-4F79-B2E3-25581D0F5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E78826A8-875D-4C86-8A77-0EAA4C505EE6}"/>
              </a:ext>
            </a:extLst>
          </p:cNvPr>
          <p:cNvPicPr>
            <a:picLocks noChangeAspect="1"/>
          </p:cNvPicPr>
          <p:nvPr/>
        </p:nvPicPr>
        <p:blipFill>
          <a:blip r:embed="rId3"/>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99037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807568" y="1543801"/>
            <a:ext cx="8576864" cy="1736646"/>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One of the benefits of ADVERBIALS is they are FLEXIBLE. They can appear in different positions in sentences.</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Adverbials</a:t>
            </a:r>
          </a:p>
        </p:txBody>
      </p:sp>
      <p:pic>
        <p:nvPicPr>
          <p:cNvPr id="1026" name="Picture 2" descr="See the source image">
            <a:extLst>
              <a:ext uri="{FF2B5EF4-FFF2-40B4-BE49-F238E27FC236}">
                <a16:creationId xmlns:a16="http://schemas.microsoft.com/office/drawing/2014/main" id="{7AB9B75F-6AAF-4F31-B23C-26D3D670D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078" y="3577554"/>
            <a:ext cx="4341844" cy="3000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CC45743-B907-4AD1-B1F2-6AF729104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8" name="Picture 7">
            <a:extLst>
              <a:ext uri="{FF2B5EF4-FFF2-40B4-BE49-F238E27FC236}">
                <a16:creationId xmlns:a16="http://schemas.microsoft.com/office/drawing/2014/main" id="{6A948BFE-8565-4CF1-AC8D-78986E8CB7DD}"/>
              </a:ext>
            </a:extLst>
          </p:cNvPr>
          <p:cNvPicPr>
            <a:picLocks noChangeAspect="1"/>
          </p:cNvPicPr>
          <p:nvPr/>
        </p:nvPicPr>
        <p:blipFill>
          <a:blip r:embed="rId5"/>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59136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807568" y="1881206"/>
            <a:ext cx="8576864" cy="64698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Kerri</a:t>
            </a:r>
            <a:r>
              <a:rPr lang="en-GB" altLang="en-US" b="1" dirty="0">
                <a:solidFill>
                  <a:srgbClr val="002060"/>
                </a:solidFill>
                <a:latin typeface="Calibri" panose="020F0502020204030204" pitchFamily="34" charset="0"/>
              </a:rPr>
              <a:t> </a:t>
            </a:r>
            <a:r>
              <a:rPr lang="en-GB" altLang="en-US" b="1" dirty="0">
                <a:solidFill>
                  <a:srgbClr val="FF0000"/>
                </a:solidFill>
                <a:latin typeface="Calibri" panose="020F0502020204030204" pitchFamily="34" charset="0"/>
              </a:rPr>
              <a:t>peered</a:t>
            </a:r>
            <a:r>
              <a:rPr lang="en-GB" altLang="en-US" b="1" dirty="0">
                <a:solidFill>
                  <a:srgbClr val="002060"/>
                </a:solidFill>
                <a:latin typeface="Calibri" panose="020F0502020204030204" pitchFamily="34" charset="0"/>
              </a:rPr>
              <a:t> </a:t>
            </a:r>
            <a:r>
              <a:rPr lang="en-GB" altLang="en-US" b="1" dirty="0">
                <a:solidFill>
                  <a:srgbClr val="00B050"/>
                </a:solidFill>
                <a:latin typeface="Calibri" panose="020F0502020204030204" pitchFamily="34" charset="0"/>
              </a:rPr>
              <a:t>curiously</a:t>
            </a: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at the strange object.</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Adverbs: how</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6760773" y="3150576"/>
            <a:ext cx="3623659" cy="228147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In this case, the </a:t>
            </a:r>
            <a:r>
              <a:rPr lang="en-GB" altLang="en-US" b="1" dirty="0">
                <a:solidFill>
                  <a:srgbClr val="00B050"/>
                </a:solidFill>
                <a:latin typeface="Calibri" panose="020F0502020204030204" pitchFamily="34" charset="0"/>
              </a:rPr>
              <a:t>adverb</a:t>
            </a: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tells us </a:t>
            </a:r>
            <a:r>
              <a:rPr lang="en-GB" altLang="en-US" u="sng" dirty="0">
                <a:solidFill>
                  <a:srgbClr val="002060"/>
                </a:solidFill>
                <a:latin typeface="Calibri" panose="020F0502020204030204" pitchFamily="34" charset="0"/>
              </a:rPr>
              <a:t>HOW</a:t>
            </a:r>
            <a:r>
              <a:rPr lang="en-GB" altLang="en-US" dirty="0">
                <a:solidFill>
                  <a:srgbClr val="002060"/>
                </a:solidFill>
                <a:latin typeface="Calibri" panose="020F0502020204030204" pitchFamily="34" charset="0"/>
              </a:rPr>
              <a:t> Kerri peered at the object.</a:t>
            </a:r>
          </a:p>
        </p:txBody>
      </p:sp>
      <p:sp>
        <p:nvSpPr>
          <p:cNvPr id="2" name="Callout: Up Arrow 1">
            <a:extLst>
              <a:ext uri="{FF2B5EF4-FFF2-40B4-BE49-F238E27FC236}">
                <a16:creationId xmlns:a16="http://schemas.microsoft.com/office/drawing/2014/main" id="{E511ED07-AA76-4219-AE80-BAE38FC72A46}"/>
              </a:ext>
            </a:extLst>
          </p:cNvPr>
          <p:cNvSpPr/>
          <p:nvPr/>
        </p:nvSpPr>
        <p:spPr>
          <a:xfrm>
            <a:off x="3019677" y="2718956"/>
            <a:ext cx="1389213" cy="111059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verb</a:t>
            </a:r>
          </a:p>
        </p:txBody>
      </p:sp>
      <p:sp>
        <p:nvSpPr>
          <p:cNvPr id="8" name="Callout: Up Arrow 7">
            <a:extLst>
              <a:ext uri="{FF2B5EF4-FFF2-40B4-BE49-F238E27FC236}">
                <a16:creationId xmlns:a16="http://schemas.microsoft.com/office/drawing/2014/main" id="{1DFCDD62-E2EC-4ED9-B0A9-FAC94E5A91CA}"/>
              </a:ext>
            </a:extLst>
          </p:cNvPr>
          <p:cNvSpPr/>
          <p:nvPr/>
        </p:nvSpPr>
        <p:spPr>
          <a:xfrm>
            <a:off x="4666672" y="2718956"/>
            <a:ext cx="1389213" cy="111059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adverb</a:t>
            </a:r>
          </a:p>
        </p:txBody>
      </p:sp>
      <p:sp>
        <p:nvSpPr>
          <p:cNvPr id="3" name="Rectangle: Rounded Corners 2">
            <a:extLst>
              <a:ext uri="{FF2B5EF4-FFF2-40B4-BE49-F238E27FC236}">
                <a16:creationId xmlns:a16="http://schemas.microsoft.com/office/drawing/2014/main" id="{DC9DBF19-BAE4-457B-82B3-2C59706DAC17}"/>
              </a:ext>
            </a:extLst>
          </p:cNvPr>
          <p:cNvSpPr/>
          <p:nvPr/>
        </p:nvSpPr>
        <p:spPr>
          <a:xfrm>
            <a:off x="1807568" y="4211080"/>
            <a:ext cx="4480690" cy="24976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Discussion</a:t>
            </a:r>
          </a:p>
          <a:p>
            <a:pPr algn="ctr"/>
            <a:r>
              <a:rPr lang="en-GB" sz="2800" dirty="0">
                <a:solidFill>
                  <a:srgbClr val="002060"/>
                </a:solidFill>
              </a:rPr>
              <a:t>If we swapped the adverb for ‘</a:t>
            </a:r>
            <a:r>
              <a:rPr lang="en-GB" sz="2800" b="1" dirty="0">
                <a:solidFill>
                  <a:srgbClr val="00B050"/>
                </a:solidFill>
              </a:rPr>
              <a:t>nervously</a:t>
            </a:r>
            <a:r>
              <a:rPr lang="en-GB" sz="2800" dirty="0">
                <a:solidFill>
                  <a:srgbClr val="002060"/>
                </a:solidFill>
              </a:rPr>
              <a:t>’, how would it change the impression the reader has of Kerri?</a:t>
            </a:r>
          </a:p>
        </p:txBody>
      </p:sp>
      <p:pic>
        <p:nvPicPr>
          <p:cNvPr id="11" name="Picture 10">
            <a:extLst>
              <a:ext uri="{FF2B5EF4-FFF2-40B4-BE49-F238E27FC236}">
                <a16:creationId xmlns:a16="http://schemas.microsoft.com/office/drawing/2014/main" id="{13DB5EB8-D189-4FA2-8066-EEDE7FEFB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3BBE0681-836E-488F-A30E-002EA4D3C428}"/>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28942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826838" y="2572431"/>
            <a:ext cx="8576864" cy="646986"/>
          </a:xfrm>
          <a:prstGeom prst="roundRect">
            <a:avLst>
              <a:gd name="adj" fmla="val 16667"/>
            </a:avLst>
          </a:prstGeom>
          <a:solidFill>
            <a:schemeClr val="accent1">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2060"/>
                </a:solidFill>
                <a:latin typeface="Calibri" panose="020F0502020204030204" pitchFamily="34" charset="0"/>
              </a:rPr>
              <a:t>We could change the position of the adverb.</a:t>
            </a:r>
          </a:p>
        </p:txBody>
      </p:sp>
      <p:sp>
        <p:nvSpPr>
          <p:cNvPr id="2" name="Callout: Up Arrow 1">
            <a:extLst>
              <a:ext uri="{FF2B5EF4-FFF2-40B4-BE49-F238E27FC236}">
                <a16:creationId xmlns:a16="http://schemas.microsoft.com/office/drawing/2014/main" id="{E511ED07-AA76-4219-AE80-BAE38FC72A46}"/>
              </a:ext>
            </a:extLst>
          </p:cNvPr>
          <p:cNvSpPr/>
          <p:nvPr/>
        </p:nvSpPr>
        <p:spPr>
          <a:xfrm>
            <a:off x="4849552" y="4199968"/>
            <a:ext cx="1389213" cy="1110595"/>
          </a:xfrm>
          <a:prstGeom prst="up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verb</a:t>
            </a:r>
          </a:p>
        </p:txBody>
      </p:sp>
      <p:sp>
        <p:nvSpPr>
          <p:cNvPr id="8" name="Callout: Up Arrow 7">
            <a:extLst>
              <a:ext uri="{FF2B5EF4-FFF2-40B4-BE49-F238E27FC236}">
                <a16:creationId xmlns:a16="http://schemas.microsoft.com/office/drawing/2014/main" id="{1DFCDD62-E2EC-4ED9-B0A9-FAC94E5A91CA}"/>
              </a:ext>
            </a:extLst>
          </p:cNvPr>
          <p:cNvSpPr/>
          <p:nvPr/>
        </p:nvSpPr>
        <p:spPr>
          <a:xfrm>
            <a:off x="2365192" y="4199969"/>
            <a:ext cx="1389213" cy="1110595"/>
          </a:xfrm>
          <a:prstGeom prst="up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adverb</a:t>
            </a:r>
          </a:p>
        </p:txBody>
      </p:sp>
      <p:sp>
        <p:nvSpPr>
          <p:cNvPr id="3" name="Rectangle: Rounded Corners 2">
            <a:extLst>
              <a:ext uri="{FF2B5EF4-FFF2-40B4-BE49-F238E27FC236}">
                <a16:creationId xmlns:a16="http://schemas.microsoft.com/office/drawing/2014/main" id="{DC9DBF19-BAE4-457B-82B3-2C59706DAC17}"/>
              </a:ext>
            </a:extLst>
          </p:cNvPr>
          <p:cNvSpPr/>
          <p:nvPr/>
        </p:nvSpPr>
        <p:spPr>
          <a:xfrm>
            <a:off x="6764695" y="4415185"/>
            <a:ext cx="3643352" cy="234017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rgbClr val="002060"/>
                </a:solidFill>
              </a:rPr>
              <a:t>Discussion</a:t>
            </a:r>
          </a:p>
          <a:p>
            <a:pPr algn="ctr"/>
            <a:r>
              <a:rPr lang="en-GB" sz="2800" dirty="0">
                <a:solidFill>
                  <a:srgbClr val="002060"/>
                </a:solidFill>
              </a:rPr>
              <a:t>Which version do you prefer? Give reasons for your answer. </a:t>
            </a:r>
          </a:p>
        </p:txBody>
      </p:sp>
      <p:sp>
        <p:nvSpPr>
          <p:cNvPr id="11" name="AutoShape 67">
            <a:extLst>
              <a:ext uri="{FF2B5EF4-FFF2-40B4-BE49-F238E27FC236}">
                <a16:creationId xmlns:a16="http://schemas.microsoft.com/office/drawing/2014/main" id="{A39DD87C-EC21-4A7B-BE36-5A7AF52EEAC9}"/>
              </a:ext>
            </a:extLst>
          </p:cNvPr>
          <p:cNvSpPr>
            <a:spLocks noChangeArrowheads="1"/>
          </p:cNvSpPr>
          <p:nvPr/>
        </p:nvSpPr>
        <p:spPr bwMode="auto">
          <a:xfrm>
            <a:off x="1831182" y="3455954"/>
            <a:ext cx="8576864" cy="64698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B050"/>
                </a:solidFill>
                <a:latin typeface="Calibri" panose="020F0502020204030204" pitchFamily="34" charset="0"/>
              </a:rPr>
              <a:t>Curiously</a:t>
            </a:r>
            <a:r>
              <a:rPr lang="en-GB" altLang="en-US" dirty="0">
                <a:solidFill>
                  <a:srgbClr val="002060"/>
                </a:solidFill>
                <a:latin typeface="Calibri" panose="020F0502020204030204" pitchFamily="34" charset="0"/>
              </a:rPr>
              <a:t>, Kerri </a:t>
            </a:r>
            <a:r>
              <a:rPr lang="en-GB" altLang="en-US" b="1" dirty="0">
                <a:solidFill>
                  <a:srgbClr val="FF0000"/>
                </a:solidFill>
                <a:latin typeface="Calibri" panose="020F0502020204030204" pitchFamily="34" charset="0"/>
              </a:rPr>
              <a:t>peered</a:t>
            </a:r>
            <a:r>
              <a:rPr lang="en-GB" altLang="en-US" dirty="0">
                <a:solidFill>
                  <a:srgbClr val="002060"/>
                </a:solidFill>
                <a:latin typeface="Calibri" panose="020F0502020204030204" pitchFamily="34" charset="0"/>
              </a:rPr>
              <a:t> at the strange object.</a:t>
            </a:r>
          </a:p>
        </p:txBody>
      </p:sp>
      <p:sp>
        <p:nvSpPr>
          <p:cNvPr id="12" name="AutoShape 67">
            <a:extLst>
              <a:ext uri="{FF2B5EF4-FFF2-40B4-BE49-F238E27FC236}">
                <a16:creationId xmlns:a16="http://schemas.microsoft.com/office/drawing/2014/main" id="{63386453-219C-4655-99D0-4BFB8AB74730}"/>
              </a:ext>
            </a:extLst>
          </p:cNvPr>
          <p:cNvSpPr>
            <a:spLocks noChangeArrowheads="1"/>
          </p:cNvSpPr>
          <p:nvPr/>
        </p:nvSpPr>
        <p:spPr bwMode="auto">
          <a:xfrm>
            <a:off x="1831182" y="1645126"/>
            <a:ext cx="8576864" cy="64698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Kerri </a:t>
            </a:r>
            <a:r>
              <a:rPr lang="en-GB" altLang="en-US" b="1" dirty="0">
                <a:solidFill>
                  <a:srgbClr val="FF0000"/>
                </a:solidFill>
                <a:latin typeface="Calibri" panose="020F0502020204030204" pitchFamily="34" charset="0"/>
              </a:rPr>
              <a:t>peered</a:t>
            </a:r>
            <a:r>
              <a:rPr lang="en-GB" altLang="en-US" b="1" dirty="0">
                <a:solidFill>
                  <a:srgbClr val="002060"/>
                </a:solidFill>
                <a:latin typeface="Calibri" panose="020F0502020204030204" pitchFamily="34" charset="0"/>
              </a:rPr>
              <a:t> </a:t>
            </a:r>
            <a:r>
              <a:rPr lang="en-GB" altLang="en-US" b="1" dirty="0">
                <a:solidFill>
                  <a:srgbClr val="00B050"/>
                </a:solidFill>
                <a:latin typeface="Calibri" panose="020F0502020204030204" pitchFamily="34" charset="0"/>
              </a:rPr>
              <a:t>curiously</a:t>
            </a: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at the strange object.</a:t>
            </a:r>
          </a:p>
        </p:txBody>
      </p:sp>
      <p:sp>
        <p:nvSpPr>
          <p:cNvPr id="13" name="Title 1">
            <a:extLst>
              <a:ext uri="{FF2B5EF4-FFF2-40B4-BE49-F238E27FC236}">
                <a16:creationId xmlns:a16="http://schemas.microsoft.com/office/drawing/2014/main" id="{CCB1B4FE-4B3A-4F03-ABFB-83B814A53207}"/>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Adverbials: how</a:t>
            </a:r>
          </a:p>
        </p:txBody>
      </p:sp>
      <p:pic>
        <p:nvPicPr>
          <p:cNvPr id="14" name="Picture 13">
            <a:extLst>
              <a:ext uri="{FF2B5EF4-FFF2-40B4-BE49-F238E27FC236}">
                <a16:creationId xmlns:a16="http://schemas.microsoft.com/office/drawing/2014/main" id="{98FD9C81-424E-41D2-A3BC-B9D852B10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5" name="Picture 14">
            <a:extLst>
              <a:ext uri="{FF2B5EF4-FFF2-40B4-BE49-F238E27FC236}">
                <a16:creationId xmlns:a16="http://schemas.microsoft.com/office/drawing/2014/main" id="{5DE35CAC-E80A-4FC5-8BBE-E1FFD696E095}"/>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332971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C9DBF19-BAE4-457B-82B3-2C59706DAC17}"/>
              </a:ext>
            </a:extLst>
          </p:cNvPr>
          <p:cNvSpPr/>
          <p:nvPr/>
        </p:nvSpPr>
        <p:spPr>
          <a:xfrm>
            <a:off x="570875" y="3964490"/>
            <a:ext cx="11041559" cy="243630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Where we place the adverb depends on the </a:t>
            </a:r>
            <a:r>
              <a:rPr lang="en-GB" sz="2800" b="1" dirty="0">
                <a:solidFill>
                  <a:srgbClr val="002060"/>
                </a:solidFill>
              </a:rPr>
              <a:t>impact we want to have on the reader</a:t>
            </a:r>
            <a:r>
              <a:rPr lang="en-GB" sz="2800" dirty="0">
                <a:solidFill>
                  <a:srgbClr val="002060"/>
                </a:solidFill>
              </a:rPr>
              <a:t>. If I really want to emphasise that Kerri is keen, I may decide to place my adverb at the beginning of the sentence. There is no right or wrong – the best thing to do is experiment! </a:t>
            </a:r>
          </a:p>
        </p:txBody>
      </p:sp>
      <p:sp>
        <p:nvSpPr>
          <p:cNvPr id="11" name="AutoShape 67">
            <a:extLst>
              <a:ext uri="{FF2B5EF4-FFF2-40B4-BE49-F238E27FC236}">
                <a16:creationId xmlns:a16="http://schemas.microsoft.com/office/drawing/2014/main" id="{A39DD87C-EC21-4A7B-BE36-5A7AF52EEAC9}"/>
              </a:ext>
            </a:extLst>
          </p:cNvPr>
          <p:cNvSpPr>
            <a:spLocks noChangeArrowheads="1"/>
          </p:cNvSpPr>
          <p:nvPr/>
        </p:nvSpPr>
        <p:spPr bwMode="auto">
          <a:xfrm>
            <a:off x="1831182" y="2849971"/>
            <a:ext cx="8525292" cy="64698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dirty="0">
                <a:solidFill>
                  <a:srgbClr val="00B050"/>
                </a:solidFill>
                <a:latin typeface="Calibri" panose="020F0502020204030204" pitchFamily="34" charset="0"/>
              </a:rPr>
              <a:t>Keenly</a:t>
            </a:r>
            <a:r>
              <a:rPr lang="en-GB" altLang="en-US" dirty="0">
                <a:solidFill>
                  <a:srgbClr val="002060"/>
                </a:solidFill>
                <a:latin typeface="Calibri" panose="020F0502020204030204" pitchFamily="34" charset="0"/>
              </a:rPr>
              <a:t>, Kerri </a:t>
            </a:r>
            <a:r>
              <a:rPr lang="en-GB" altLang="en-US" b="1" dirty="0">
                <a:solidFill>
                  <a:srgbClr val="FF0000"/>
                </a:solidFill>
                <a:latin typeface="Calibri" panose="020F0502020204030204" pitchFamily="34" charset="0"/>
              </a:rPr>
              <a:t>peered</a:t>
            </a: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at the strange object.</a:t>
            </a:r>
          </a:p>
        </p:txBody>
      </p:sp>
      <p:sp>
        <p:nvSpPr>
          <p:cNvPr id="12" name="AutoShape 67">
            <a:extLst>
              <a:ext uri="{FF2B5EF4-FFF2-40B4-BE49-F238E27FC236}">
                <a16:creationId xmlns:a16="http://schemas.microsoft.com/office/drawing/2014/main" id="{63386453-219C-4655-99D0-4BFB8AB74730}"/>
              </a:ext>
            </a:extLst>
          </p:cNvPr>
          <p:cNvSpPr>
            <a:spLocks noChangeArrowheads="1"/>
          </p:cNvSpPr>
          <p:nvPr/>
        </p:nvSpPr>
        <p:spPr bwMode="auto">
          <a:xfrm>
            <a:off x="1826837" y="1876123"/>
            <a:ext cx="8529637" cy="646986"/>
          </a:xfrm>
          <a:prstGeom prst="roundRect">
            <a:avLst>
              <a:gd name="adj" fmla="val 16667"/>
            </a:avLst>
          </a:prstGeom>
          <a:solidFill>
            <a:srgbClr val="FDFEDA"/>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Kerri </a:t>
            </a:r>
            <a:r>
              <a:rPr lang="en-GB" altLang="en-US" b="1" dirty="0">
                <a:solidFill>
                  <a:srgbClr val="FF0000"/>
                </a:solidFill>
                <a:latin typeface="Calibri" panose="020F0502020204030204" pitchFamily="34" charset="0"/>
              </a:rPr>
              <a:t>peered</a:t>
            </a:r>
            <a:r>
              <a:rPr lang="en-GB" altLang="en-US" b="1" dirty="0">
                <a:solidFill>
                  <a:srgbClr val="002060"/>
                </a:solidFill>
                <a:latin typeface="Calibri" panose="020F0502020204030204" pitchFamily="34" charset="0"/>
              </a:rPr>
              <a:t> </a:t>
            </a:r>
            <a:r>
              <a:rPr lang="en-GB" altLang="en-US" b="1" dirty="0">
                <a:solidFill>
                  <a:srgbClr val="00B050"/>
                </a:solidFill>
                <a:latin typeface="Calibri" panose="020F0502020204030204" pitchFamily="34" charset="0"/>
              </a:rPr>
              <a:t>keenly</a:t>
            </a: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at the strange object.</a:t>
            </a:r>
          </a:p>
        </p:txBody>
      </p:sp>
      <p:sp>
        <p:nvSpPr>
          <p:cNvPr id="13" name="Title 1">
            <a:extLst>
              <a:ext uri="{FF2B5EF4-FFF2-40B4-BE49-F238E27FC236}">
                <a16:creationId xmlns:a16="http://schemas.microsoft.com/office/drawing/2014/main" id="{CCB1B4FE-4B3A-4F03-ABFB-83B814A53207}"/>
              </a:ext>
            </a:extLst>
          </p:cNvPr>
          <p:cNvSpPr txBox="1">
            <a:spLocks/>
          </p:cNvSpPr>
          <p:nvPr/>
        </p:nvSpPr>
        <p:spPr>
          <a:xfrm>
            <a:off x="1831182" y="365443"/>
            <a:ext cx="8529637"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Adverbials: how</a:t>
            </a:r>
          </a:p>
        </p:txBody>
      </p:sp>
      <p:pic>
        <p:nvPicPr>
          <p:cNvPr id="8" name="Picture 7">
            <a:extLst>
              <a:ext uri="{FF2B5EF4-FFF2-40B4-BE49-F238E27FC236}">
                <a16:creationId xmlns:a16="http://schemas.microsoft.com/office/drawing/2014/main" id="{B1DEDCE1-4D81-423C-BEB9-BA8964058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9" name="Picture 8">
            <a:extLst>
              <a:ext uri="{FF2B5EF4-FFF2-40B4-BE49-F238E27FC236}">
                <a16:creationId xmlns:a16="http://schemas.microsoft.com/office/drawing/2014/main" id="{8414410D-47A5-482C-AABF-F9690831084A}"/>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129026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099728" y="2354397"/>
            <a:ext cx="7037284" cy="646986"/>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Sam edged along the narrow passage.</a:t>
            </a:r>
          </a:p>
        </p:txBody>
      </p:sp>
      <p:sp>
        <p:nvSpPr>
          <p:cNvPr id="9" name="Title 1">
            <a:extLst>
              <a:ext uri="{FF2B5EF4-FFF2-40B4-BE49-F238E27FC236}">
                <a16:creationId xmlns:a16="http://schemas.microsoft.com/office/drawing/2014/main" id="{33C02B12-C395-4773-98ED-4248396959D4}"/>
              </a:ext>
            </a:extLst>
          </p:cNvPr>
          <p:cNvSpPr txBox="1">
            <a:spLocks/>
          </p:cNvSpPr>
          <p:nvPr/>
        </p:nvSpPr>
        <p:spPr>
          <a:xfrm>
            <a:off x="1831181" y="393203"/>
            <a:ext cx="8529637" cy="1443227"/>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2060"/>
                </a:solidFill>
                <a:latin typeface="+mn-lt"/>
              </a:rPr>
              <a:t>Your turn</a:t>
            </a:r>
            <a:r>
              <a:rPr lang="en-GB" sz="2800" dirty="0">
                <a:solidFill>
                  <a:srgbClr val="002060"/>
                </a:solidFill>
                <a:latin typeface="+mn-lt"/>
              </a:rPr>
              <a:t>: </a:t>
            </a:r>
            <a:r>
              <a:rPr lang="en-GB" sz="2800" b="1" dirty="0">
                <a:solidFill>
                  <a:srgbClr val="002060"/>
                </a:solidFill>
                <a:latin typeface="+mn-lt"/>
              </a:rPr>
              <a:t>choose an adverb from the list and use it in each sentence. Place the adverb in two different positions. Which do you prefer and why?</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8718829" y="3173568"/>
            <a:ext cx="2817448" cy="1736646"/>
          </a:xfrm>
          <a:prstGeom prst="roundRect">
            <a:avLst>
              <a:gd name="adj" fmla="val 16667"/>
            </a:avLst>
          </a:prstGeom>
          <a:solidFill>
            <a:schemeClr val="accent1">
              <a:lumMod val="20000"/>
              <a:lumOff val="80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suddenly</a:t>
            </a:r>
          </a:p>
          <a:p>
            <a:pPr algn="ctr" eaLnBrk="1" hangingPunct="1">
              <a:spcBef>
                <a:spcPct val="0"/>
              </a:spcBef>
              <a:buFontTx/>
              <a:buNone/>
            </a:pPr>
            <a:r>
              <a:rPr lang="en-GB" altLang="en-US" b="1" dirty="0">
                <a:solidFill>
                  <a:srgbClr val="002060"/>
                </a:solidFill>
                <a:latin typeface="Calibri" panose="020F0502020204030204" pitchFamily="34" charset="0"/>
              </a:rPr>
              <a:t>nervously</a:t>
            </a:r>
          </a:p>
          <a:p>
            <a:pPr algn="ctr" eaLnBrk="1" hangingPunct="1">
              <a:spcBef>
                <a:spcPct val="0"/>
              </a:spcBef>
              <a:buFontTx/>
              <a:buNone/>
            </a:pPr>
            <a:r>
              <a:rPr lang="en-GB" altLang="en-US" b="1" dirty="0">
                <a:solidFill>
                  <a:srgbClr val="002060"/>
                </a:solidFill>
                <a:latin typeface="Calibri" panose="020F0502020204030204" pitchFamily="34" charset="0"/>
              </a:rPr>
              <a:t>carefully</a:t>
            </a:r>
          </a:p>
        </p:txBody>
      </p:sp>
      <p:sp>
        <p:nvSpPr>
          <p:cNvPr id="7" name="AutoShape 67">
            <a:extLst>
              <a:ext uri="{FF2B5EF4-FFF2-40B4-BE49-F238E27FC236}">
                <a16:creationId xmlns:a16="http://schemas.microsoft.com/office/drawing/2014/main" id="{68D92F31-250B-4AEF-844E-B84C058FD352}"/>
              </a:ext>
            </a:extLst>
          </p:cNvPr>
          <p:cNvSpPr>
            <a:spLocks noChangeArrowheads="1"/>
          </p:cNvSpPr>
          <p:nvPr/>
        </p:nvSpPr>
        <p:spPr bwMode="auto">
          <a:xfrm>
            <a:off x="1099728" y="3523919"/>
            <a:ext cx="7037284" cy="1191816"/>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The strange creature appeared from behind them.</a:t>
            </a:r>
          </a:p>
        </p:txBody>
      </p:sp>
      <p:sp>
        <p:nvSpPr>
          <p:cNvPr id="8" name="AutoShape 67">
            <a:extLst>
              <a:ext uri="{FF2B5EF4-FFF2-40B4-BE49-F238E27FC236}">
                <a16:creationId xmlns:a16="http://schemas.microsoft.com/office/drawing/2014/main" id="{822C53D2-E1A8-4F76-B10C-4FD67B157F14}"/>
              </a:ext>
            </a:extLst>
          </p:cNvPr>
          <p:cNvSpPr>
            <a:spLocks noChangeArrowheads="1"/>
          </p:cNvSpPr>
          <p:nvPr/>
        </p:nvSpPr>
        <p:spPr bwMode="auto">
          <a:xfrm>
            <a:off x="1099728" y="5224519"/>
            <a:ext cx="7037284" cy="646986"/>
          </a:xfrm>
          <a:prstGeom prst="roundRect">
            <a:avLst>
              <a:gd name="adj" fmla="val 16667"/>
            </a:avLst>
          </a:prstGeom>
          <a:solidFill>
            <a:schemeClr val="bg1">
              <a:lumMod val="95000"/>
            </a:schemeClr>
          </a:solidFill>
          <a:ln w="9525">
            <a:solidFill>
              <a:srgbClr val="002060"/>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She constructed the intricate model.</a:t>
            </a:r>
          </a:p>
        </p:txBody>
      </p:sp>
      <p:pic>
        <p:nvPicPr>
          <p:cNvPr id="11" name="Picture 10">
            <a:extLst>
              <a:ext uri="{FF2B5EF4-FFF2-40B4-BE49-F238E27FC236}">
                <a16:creationId xmlns:a16="http://schemas.microsoft.com/office/drawing/2014/main" id="{D676C447-4144-40C6-8CE7-3D7A3AC2A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94" y="162414"/>
            <a:ext cx="761628" cy="1094479"/>
          </a:xfrm>
          <a:prstGeom prst="rect">
            <a:avLst/>
          </a:prstGeom>
        </p:spPr>
      </p:pic>
      <p:pic>
        <p:nvPicPr>
          <p:cNvPr id="12" name="Picture 11">
            <a:extLst>
              <a:ext uri="{FF2B5EF4-FFF2-40B4-BE49-F238E27FC236}">
                <a16:creationId xmlns:a16="http://schemas.microsoft.com/office/drawing/2014/main" id="{637A532E-6B20-4807-BF64-2F31A37D0AAA}"/>
              </a:ext>
            </a:extLst>
          </p:cNvPr>
          <p:cNvPicPr>
            <a:picLocks noChangeAspect="1"/>
          </p:cNvPicPr>
          <p:nvPr/>
        </p:nvPicPr>
        <p:blipFill>
          <a:blip r:embed="rId4"/>
          <a:stretch>
            <a:fillRect/>
          </a:stretch>
        </p:blipFill>
        <p:spPr>
          <a:xfrm>
            <a:off x="11070257" y="340248"/>
            <a:ext cx="787778" cy="527499"/>
          </a:xfrm>
          <a:prstGeom prst="rect">
            <a:avLst/>
          </a:prstGeom>
        </p:spPr>
      </p:pic>
    </p:spTree>
    <p:extLst>
      <p:ext uri="{BB962C8B-B14F-4D97-AF65-F5344CB8AC3E}">
        <p14:creationId xmlns:p14="http://schemas.microsoft.com/office/powerpoint/2010/main" val="4079006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1440</Words>
  <Application>Microsoft Office PowerPoint</Application>
  <PresentationFormat>Widescreen</PresentationFormat>
  <Paragraphs>151</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          Year 4 W2b Can use adverbials in different positions in a sentence  </vt:lpstr>
      <vt:lpstr>Teacher Notes</vt:lpstr>
      <vt:lpstr>ADVERBIALS are phrases or clauses that tell us more about the verb.</vt:lpstr>
      <vt:lpstr>What is the difference between an ADVERB and an ADVERBIAL?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use adverbials in different position in a sentence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48</cp:revision>
  <dcterms:created xsi:type="dcterms:W3CDTF">2017-03-29T13:14:03Z</dcterms:created>
  <dcterms:modified xsi:type="dcterms:W3CDTF">2020-04-12T10:58:04Z</dcterms:modified>
</cp:coreProperties>
</file>