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1" r:id="rId4"/>
    <p:sldId id="262" r:id="rId5"/>
    <p:sldId id="263" r:id="rId6"/>
    <p:sldId id="264" r:id="rId7"/>
    <p:sldId id="267" r:id="rId8"/>
    <p:sldId id="271" r:id="rId9"/>
    <p:sldId id="276" r:id="rId10"/>
    <p:sldId id="269" r:id="rId11"/>
    <p:sldId id="268" r:id="rId12"/>
    <p:sldId id="272" r:id="rId13"/>
    <p:sldId id="274" r:id="rId14"/>
    <p:sldId id="265" r:id="rId15"/>
    <p:sldId id="275"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0"/>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207565" y="-207565"/>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HOW</a:t>
          </a:r>
        </a:p>
      </dsp:txBody>
      <dsp:txXfrm rot="5400000">
        <a:off x="0" y="0"/>
        <a:ext cx="2590800" cy="1631751"/>
      </dsp:txXfrm>
    </dsp:sp>
    <dsp:sp modelId="{CA68C49A-4398-4A61-8433-B7E089CEB01D}">
      <dsp:nvSpPr>
        <dsp:cNvPr id="0" name=""/>
        <dsp:cNvSpPr/>
      </dsp:nvSpPr>
      <dsp:spPr>
        <a:xfrm>
          <a:off x="2590800" y="0"/>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WHEN</a:t>
          </a:r>
        </a:p>
      </dsp:txBody>
      <dsp:txXfrm>
        <a:off x="2590800" y="0"/>
        <a:ext cx="2590800" cy="1631751"/>
      </dsp:txXfrm>
    </dsp:sp>
    <dsp:sp modelId="{7E40E1BD-EB92-4EC3-8AA4-174C824FBE3D}">
      <dsp:nvSpPr>
        <dsp:cNvPr id="0" name=""/>
        <dsp:cNvSpPr/>
      </dsp:nvSpPr>
      <dsp:spPr>
        <a:xfrm rot="10800000">
          <a:off x="0" y="2175669"/>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WHERE</a:t>
          </a:r>
        </a:p>
      </dsp:txBody>
      <dsp:txXfrm rot="10800000">
        <a:off x="0" y="2719586"/>
        <a:ext cx="2590800" cy="1631751"/>
      </dsp:txXfrm>
    </dsp:sp>
    <dsp:sp modelId="{7C53A021-F2CB-4923-825F-B890277E6BA9}">
      <dsp:nvSpPr>
        <dsp:cNvPr id="0" name=""/>
        <dsp:cNvSpPr/>
      </dsp:nvSpPr>
      <dsp:spPr>
        <a:xfrm rot="5400000">
          <a:off x="2798365" y="1968103"/>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WHY</a:t>
          </a:r>
        </a:p>
      </dsp:txBody>
      <dsp:txXfrm rot="-5400000">
        <a:off x="2590800" y="2719586"/>
        <a:ext cx="2590800" cy="1631751"/>
      </dsp:txXfrm>
    </dsp:sp>
    <dsp:sp modelId="{B473E8DE-6726-47C9-9005-B7A7AB9D651F}">
      <dsp:nvSpPr>
        <dsp:cNvPr id="0" name=""/>
        <dsp:cNvSpPr/>
      </dsp:nvSpPr>
      <dsp:spPr>
        <a:xfrm>
          <a:off x="1813560" y="1631751"/>
          <a:ext cx="15544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adverbials</a:t>
          </a:r>
        </a:p>
      </dsp:txBody>
      <dsp:txXfrm>
        <a:off x="1866664" y="1684855"/>
        <a:ext cx="14482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04C2F-A8C9-43AF-A94D-2550366628F1}" type="datetimeFigureOut">
              <a:rPr lang="en-GB" smtClean="0"/>
              <a:t>12/04/2020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E50F3-3CAA-444B-A3ED-26AED9149CB2}" type="slidenum">
              <a:rPr lang="en-GB" smtClean="0"/>
              <a:t>‹#›</a:t>
            </a:fld>
            <a:endParaRPr lang="en-GB"/>
          </a:p>
        </p:txBody>
      </p:sp>
    </p:spTree>
    <p:extLst>
      <p:ext uri="{BB962C8B-B14F-4D97-AF65-F5344CB8AC3E}">
        <p14:creationId xmlns:p14="http://schemas.microsoft.com/office/powerpoint/2010/main" val="287656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AE50F3-3CAA-444B-A3ED-26AED9149CB2}" type="slidenum">
              <a:rPr lang="en-GB" smtClean="0"/>
              <a:t>13</a:t>
            </a:fld>
            <a:endParaRPr lang="en-GB"/>
          </a:p>
        </p:txBody>
      </p:sp>
    </p:spTree>
    <p:extLst>
      <p:ext uri="{BB962C8B-B14F-4D97-AF65-F5344CB8AC3E}">
        <p14:creationId xmlns:p14="http://schemas.microsoft.com/office/powerpoint/2010/main" val="363871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11348"/>
            <a:ext cx="9144000" cy="1434904"/>
          </a:xfrm>
          <a:solidFill>
            <a:schemeClr val="accent2">
              <a:lumMod val="40000"/>
              <a:lumOff val="60000"/>
            </a:schemeClr>
          </a:solidFill>
          <a:ln>
            <a:solidFill>
              <a:schemeClr val="accent1">
                <a:lumMod val="75000"/>
              </a:schemeClr>
            </a:solidFill>
          </a:ln>
        </p:spPr>
        <p:txBody>
          <a:bodyPr>
            <a:normAutofit/>
          </a:bodyPr>
          <a:lstStyle/>
          <a:p>
            <a:pPr algn="l"/>
            <a:r>
              <a:rPr lang="en-GB" sz="4000" dirty="0">
                <a:latin typeface="+mn-lt"/>
              </a:rPr>
              <a:t>W2c. Experiments with clause structures to give variety to their writing. </a:t>
            </a:r>
            <a:endParaRPr lang="en-US" sz="40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6865034" y="2461848"/>
            <a:ext cx="4501662" cy="1793629"/>
          </a:xfrm>
          <a:solidFill>
            <a:srgbClr val="92D050"/>
          </a:solidFill>
          <a:ln>
            <a:solidFill>
              <a:schemeClr val="accent1"/>
            </a:solidFill>
          </a:ln>
        </p:spPr>
        <p:txBody>
          <a:bodyPr>
            <a:normAutofit/>
          </a:bodyPr>
          <a:lstStyle/>
          <a:p>
            <a:r>
              <a:rPr lang="en-GB" sz="2400" dirty="0">
                <a:highlight>
                  <a:srgbClr val="FFFF00"/>
                </a:highlight>
                <a:latin typeface="+mn-lt"/>
              </a:rPr>
              <a:t>Changing the beginning of this subordinate clause</a:t>
            </a:r>
            <a:r>
              <a:rPr lang="en-GB" sz="2400" dirty="0"/>
              <a:t> </a:t>
            </a:r>
            <a:r>
              <a:rPr lang="en-GB" sz="2400" dirty="0">
                <a:latin typeface="+mn-lt"/>
              </a:rPr>
              <a:t>gives more variety (so the phrase ‘As he ...’) isn’t repeated.</a:t>
            </a:r>
          </a:p>
        </p:txBody>
      </p:sp>
      <p:sp>
        <p:nvSpPr>
          <p:cNvPr id="2" name="Rectangle 1">
            <a:extLst>
              <a:ext uri="{FF2B5EF4-FFF2-40B4-BE49-F238E27FC236}">
                <a16:creationId xmlns:a16="http://schemas.microsoft.com/office/drawing/2014/main" id="{3721EA86-B896-4CCF-A7D5-9CE3E7A5FE50}"/>
              </a:ext>
            </a:extLst>
          </p:cNvPr>
          <p:cNvSpPr/>
          <p:nvPr/>
        </p:nvSpPr>
        <p:spPr>
          <a:xfrm>
            <a:off x="239151" y="703385"/>
            <a:ext cx="6077243" cy="57255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As he ran across the playground, Tom noticed that it was about to rain. </a:t>
            </a:r>
            <a:r>
              <a:rPr lang="en-GB" sz="3200" dirty="0">
                <a:solidFill>
                  <a:schemeClr val="tx1"/>
                </a:solidFill>
                <a:highlight>
                  <a:srgbClr val="FF00FF"/>
                </a:highlight>
              </a:rPr>
              <a:t>He desperately hoped it wouldn’t be an indoor break time</a:t>
            </a:r>
            <a:r>
              <a:rPr lang="en-GB" dirty="0"/>
              <a:t> </a:t>
            </a:r>
            <a:r>
              <a:rPr lang="en-GB" sz="3200" dirty="0">
                <a:solidFill>
                  <a:schemeClr val="tx1"/>
                </a:solidFill>
              </a:rPr>
              <a:t>because he had been looking forward to playing frisbee with his friends. </a:t>
            </a:r>
            <a:r>
              <a:rPr lang="en-GB" sz="3200" dirty="0">
                <a:solidFill>
                  <a:schemeClr val="tx1"/>
                </a:solidFill>
                <a:highlight>
                  <a:srgbClr val="FFFF00"/>
                </a:highlight>
              </a:rPr>
              <a:t>Being really good at frisbee</a:t>
            </a:r>
            <a:r>
              <a:rPr lang="en-GB" sz="3200" dirty="0">
                <a:solidFill>
                  <a:schemeClr val="tx1"/>
                </a:solidFill>
              </a:rPr>
              <a:t>, this was his chance to shine. However hard it was thrown at him, and in whatever direction, he nearly always caught it!</a:t>
            </a:r>
          </a:p>
        </p:txBody>
      </p:sp>
      <p:sp>
        <p:nvSpPr>
          <p:cNvPr id="3" name="Rectangle 2">
            <a:extLst>
              <a:ext uri="{FF2B5EF4-FFF2-40B4-BE49-F238E27FC236}">
                <a16:creationId xmlns:a16="http://schemas.microsoft.com/office/drawing/2014/main" id="{6AA84AF9-86FF-4C9B-9EC2-5820DBB84442}"/>
              </a:ext>
            </a:extLst>
          </p:cNvPr>
          <p:cNvSpPr/>
          <p:nvPr/>
        </p:nvSpPr>
        <p:spPr>
          <a:xfrm>
            <a:off x="6865034" y="703385"/>
            <a:ext cx="4501662" cy="14489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By swapping the subordinate clause</a:t>
            </a:r>
            <a:r>
              <a:rPr lang="en-GB" sz="2400" dirty="0">
                <a:solidFill>
                  <a:schemeClr val="tx1"/>
                </a:solidFill>
              </a:rPr>
              <a:t> to follow the main clause, there is more variety.</a:t>
            </a:r>
          </a:p>
        </p:txBody>
      </p:sp>
      <p:sp>
        <p:nvSpPr>
          <p:cNvPr id="8" name="Rectangle 7">
            <a:extLst>
              <a:ext uri="{FF2B5EF4-FFF2-40B4-BE49-F238E27FC236}">
                <a16:creationId xmlns:a16="http://schemas.microsoft.com/office/drawing/2014/main" id="{B68AF85A-A0B7-42C4-9D1C-25ACA95D5C8A}"/>
              </a:ext>
            </a:extLst>
          </p:cNvPr>
          <p:cNvSpPr/>
          <p:nvPr/>
        </p:nvSpPr>
        <p:spPr>
          <a:xfrm>
            <a:off x="6865034" y="4564968"/>
            <a:ext cx="4501662" cy="1828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00FFFF"/>
                </a:highlight>
              </a:rPr>
              <a:t>In this clause</a:t>
            </a:r>
            <a:r>
              <a:rPr lang="en-GB" sz="2400" dirty="0">
                <a:solidFill>
                  <a:schemeClr val="tx1"/>
                </a:solidFill>
              </a:rPr>
              <a:t>, I have placed a subordinate clause in the middle of the main clause (it is now called a relative clause).</a:t>
            </a:r>
          </a:p>
        </p:txBody>
      </p:sp>
    </p:spTree>
    <p:extLst>
      <p:ext uri="{BB962C8B-B14F-4D97-AF65-F5344CB8AC3E}">
        <p14:creationId xmlns:p14="http://schemas.microsoft.com/office/powerpoint/2010/main" val="20657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Now read both the original and improved versions. How are they different? What is better about the improved version?</a:t>
            </a:r>
          </a:p>
        </p:txBody>
      </p:sp>
      <p:sp>
        <p:nvSpPr>
          <p:cNvPr id="2" name="Rectangle 1">
            <a:extLst>
              <a:ext uri="{FF2B5EF4-FFF2-40B4-BE49-F238E27FC236}">
                <a16:creationId xmlns:a16="http://schemas.microsoft.com/office/drawing/2014/main" id="{3721EA86-B896-4CCF-A7D5-9CE3E7A5FE50}"/>
              </a:ext>
            </a:extLst>
          </p:cNvPr>
          <p:cNvSpPr/>
          <p:nvPr/>
        </p:nvSpPr>
        <p:spPr>
          <a:xfrm>
            <a:off x="1237958" y="1927274"/>
            <a:ext cx="4445390" cy="4403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As he ran across the playground, Tom noticed that it was about to rain. Because he had been looking forward to playing frisbee with his friends, he desperately hoped it wouldn’t be an indoor break time. As he was really good at frisbee, this was his chance to shine. However hard it was thrown at him, he nearly always caught it!</a:t>
            </a:r>
          </a:p>
        </p:txBody>
      </p:sp>
      <p:sp>
        <p:nvSpPr>
          <p:cNvPr id="6" name="Rectangle 5">
            <a:extLst>
              <a:ext uri="{FF2B5EF4-FFF2-40B4-BE49-F238E27FC236}">
                <a16:creationId xmlns:a16="http://schemas.microsoft.com/office/drawing/2014/main" id="{ED858758-0622-4034-8E5A-341253B79D86}"/>
              </a:ext>
            </a:extLst>
          </p:cNvPr>
          <p:cNvSpPr/>
          <p:nvPr/>
        </p:nvSpPr>
        <p:spPr>
          <a:xfrm>
            <a:off x="6096000" y="1927274"/>
            <a:ext cx="4754880" cy="4403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As he ran across the playground, Tom noticed that it was about to rain. He desperately hoped it wouldn’t be an indoor break time because he had been looking forward to playing frisbee with his friends. Being really good at frisbee, this was his chance to shine. However hard it was thrown at him, and in whatever direction, he nearly always caught it!</a:t>
            </a:r>
          </a:p>
        </p:txBody>
      </p:sp>
    </p:spTree>
    <p:extLst>
      <p:ext uri="{BB962C8B-B14F-4D97-AF65-F5344CB8AC3E}">
        <p14:creationId xmlns:p14="http://schemas.microsoft.com/office/powerpoint/2010/main" val="56652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r>
              <a:rPr lang="en-GB" sz="3600" b="1" dirty="0">
                <a:latin typeface="+mn-lt"/>
              </a:rPr>
              <a:t>Your turn: </a:t>
            </a:r>
            <a:r>
              <a:rPr lang="en-GB" sz="3600" dirty="0">
                <a:latin typeface="+mn-lt"/>
              </a:rPr>
              <a:t>read this extract. The clause structure lacks variety. Rewrite it to so there is variety in where the subordinate clause is placed.</a:t>
            </a:r>
          </a:p>
        </p:txBody>
      </p:sp>
      <p:sp>
        <p:nvSpPr>
          <p:cNvPr id="2" name="Rectangle 1">
            <a:extLst>
              <a:ext uri="{FF2B5EF4-FFF2-40B4-BE49-F238E27FC236}">
                <a16:creationId xmlns:a16="http://schemas.microsoft.com/office/drawing/2014/main" id="{3721EA86-B896-4CCF-A7D5-9CE3E7A5FE50}"/>
              </a:ext>
            </a:extLst>
          </p:cNvPr>
          <p:cNvSpPr/>
          <p:nvPr/>
        </p:nvSpPr>
        <p:spPr>
          <a:xfrm>
            <a:off x="838201" y="1927274"/>
            <a:ext cx="10515600" cy="3756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Because it was raining, Alistair couldn’t go out training for his next competition. Even though triathlon was a tough sport, he loved it. Although he was a strong runner, his best event was the cycling. Despite the fact that this came with more danger, he loved the satisfaction of whizzing past other competitors.</a:t>
            </a:r>
          </a:p>
        </p:txBody>
      </p:sp>
    </p:spTree>
    <p:extLst>
      <p:ext uri="{BB962C8B-B14F-4D97-AF65-F5344CB8AC3E}">
        <p14:creationId xmlns:p14="http://schemas.microsoft.com/office/powerpoint/2010/main" val="405568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762000" y="239151"/>
            <a:ext cx="10515600" cy="1325563"/>
          </a:xfrm>
          <a:solidFill>
            <a:schemeClr val="accent2">
              <a:lumMod val="40000"/>
              <a:lumOff val="60000"/>
            </a:schemeClr>
          </a:solidFill>
          <a:ln>
            <a:solidFill>
              <a:schemeClr val="accent1"/>
            </a:solidFill>
          </a:ln>
        </p:spPr>
        <p:txBody>
          <a:bodyPr>
            <a:normAutofit/>
          </a:bodyPr>
          <a:lstStyle/>
          <a:p>
            <a:pPr algn="ctr"/>
            <a:r>
              <a:rPr lang="en-GB" sz="3600" dirty="0">
                <a:latin typeface="+mn-lt"/>
              </a:rPr>
              <a:t>ADVERBIALS are words, phrases or clauses that tell us more about the verb.</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2604230786"/>
              </p:ext>
            </p:extLst>
          </p:nvPr>
        </p:nvGraphicFramePr>
        <p:xfrm>
          <a:off x="762000" y="1808382"/>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835E0158-7D61-46A8-8462-771EB7A06046}"/>
              </a:ext>
            </a:extLst>
          </p:cNvPr>
          <p:cNvSpPr/>
          <p:nvPr/>
        </p:nvSpPr>
        <p:spPr>
          <a:xfrm>
            <a:off x="6555545" y="1927274"/>
            <a:ext cx="4543864" cy="15755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sentences begin with an adverbial, they are known as fronted adverbials.</a:t>
            </a:r>
          </a:p>
        </p:txBody>
      </p:sp>
      <p:sp>
        <p:nvSpPr>
          <p:cNvPr id="6" name="Rectangle: Rounded Corners 5">
            <a:extLst>
              <a:ext uri="{FF2B5EF4-FFF2-40B4-BE49-F238E27FC236}">
                <a16:creationId xmlns:a16="http://schemas.microsoft.com/office/drawing/2014/main" id="{C3B0FE1A-0628-4F90-A33F-18738DCAE70C}"/>
              </a:ext>
            </a:extLst>
          </p:cNvPr>
          <p:cNvSpPr/>
          <p:nvPr/>
        </p:nvSpPr>
        <p:spPr>
          <a:xfrm>
            <a:off x="6555546" y="3984051"/>
            <a:ext cx="4543864" cy="18850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Sometimes, writers repeat the same sort of fronted adverbials. Repeating this structure can mean the reader loses interest. </a:t>
            </a:r>
          </a:p>
        </p:txBody>
      </p:sp>
    </p:spTree>
    <p:extLst>
      <p:ext uri="{BB962C8B-B14F-4D97-AF65-F5344CB8AC3E}">
        <p14:creationId xmlns:p14="http://schemas.microsoft.com/office/powerpoint/2010/main" val="232087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21EA86-B896-4CCF-A7D5-9CE3E7A5FE50}"/>
              </a:ext>
            </a:extLst>
          </p:cNvPr>
          <p:cNvSpPr/>
          <p:nvPr/>
        </p:nvSpPr>
        <p:spPr>
          <a:xfrm>
            <a:off x="1346982" y="1927274"/>
            <a:ext cx="4206240" cy="43469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Quickly, Will ran across the playground to see his friends. Suddenly, they ran off in different directions. Anxiously, he stood on the spot, wondering what to do. Nervously, he approached one of them, hoping to find out what was going on.</a:t>
            </a:r>
          </a:p>
        </p:txBody>
      </p:sp>
      <p:sp>
        <p:nvSpPr>
          <p:cNvPr id="10" name="Rectangle: Rounded Corners 9">
            <a:extLst>
              <a:ext uri="{FF2B5EF4-FFF2-40B4-BE49-F238E27FC236}">
                <a16:creationId xmlns:a16="http://schemas.microsoft.com/office/drawing/2014/main" id="{9D7ABC84-25F8-4678-8025-408CD5973FFB}"/>
              </a:ext>
            </a:extLst>
          </p:cNvPr>
          <p:cNvSpPr/>
          <p:nvPr/>
        </p:nvSpPr>
        <p:spPr>
          <a:xfrm>
            <a:off x="450166" y="323557"/>
            <a:ext cx="4318782" cy="11535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Your turn</a:t>
            </a:r>
            <a:r>
              <a:rPr lang="en-GB" sz="2800" dirty="0">
                <a:solidFill>
                  <a:schemeClr val="tx1"/>
                </a:solidFill>
              </a:rPr>
              <a:t>: read this text. What is wrong with it? </a:t>
            </a:r>
          </a:p>
        </p:txBody>
      </p:sp>
      <p:sp>
        <p:nvSpPr>
          <p:cNvPr id="11" name="Rectangle: Rounded Corners 10">
            <a:extLst>
              <a:ext uri="{FF2B5EF4-FFF2-40B4-BE49-F238E27FC236}">
                <a16:creationId xmlns:a16="http://schemas.microsoft.com/office/drawing/2014/main" id="{2E94EC5A-05BF-4F0C-B7F0-4D291F8C3E7B}"/>
              </a:ext>
            </a:extLst>
          </p:cNvPr>
          <p:cNvSpPr/>
          <p:nvPr/>
        </p:nvSpPr>
        <p:spPr>
          <a:xfrm>
            <a:off x="5553222" y="323557"/>
            <a:ext cx="6178061" cy="11535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use of fronted adverbials, telling us HOW the verb was performed, creates the same sentence structure for every sentence.</a:t>
            </a:r>
          </a:p>
        </p:txBody>
      </p:sp>
      <p:sp>
        <p:nvSpPr>
          <p:cNvPr id="12" name="Rectangle 11">
            <a:extLst>
              <a:ext uri="{FF2B5EF4-FFF2-40B4-BE49-F238E27FC236}">
                <a16:creationId xmlns:a16="http://schemas.microsoft.com/office/drawing/2014/main" id="{DBA319A5-0292-412D-9D5C-45B3F23734D4}"/>
              </a:ext>
            </a:extLst>
          </p:cNvPr>
          <p:cNvSpPr/>
          <p:nvPr/>
        </p:nvSpPr>
        <p:spPr>
          <a:xfrm>
            <a:off x="6539133" y="1927274"/>
            <a:ext cx="4206240" cy="43469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highlight>
                  <a:srgbClr val="FF00FF"/>
                </a:highlight>
              </a:rPr>
              <a:t>Quickly</a:t>
            </a:r>
            <a:r>
              <a:rPr lang="en-GB" sz="2800" dirty="0">
                <a:solidFill>
                  <a:schemeClr val="tx1"/>
                </a:solidFill>
              </a:rPr>
              <a:t>, Will ran across the playground to see his friends. </a:t>
            </a:r>
            <a:r>
              <a:rPr lang="en-GB" sz="2800" dirty="0">
                <a:solidFill>
                  <a:schemeClr val="tx1"/>
                </a:solidFill>
                <a:highlight>
                  <a:srgbClr val="FF00FF"/>
                </a:highlight>
              </a:rPr>
              <a:t>Suddenly</a:t>
            </a:r>
            <a:r>
              <a:rPr lang="en-GB" sz="2800" dirty="0">
                <a:solidFill>
                  <a:schemeClr val="tx1"/>
                </a:solidFill>
              </a:rPr>
              <a:t>, they ran off in different directions. </a:t>
            </a:r>
            <a:r>
              <a:rPr lang="en-GB" sz="2800" dirty="0">
                <a:solidFill>
                  <a:schemeClr val="tx1"/>
                </a:solidFill>
                <a:highlight>
                  <a:srgbClr val="FF00FF"/>
                </a:highlight>
              </a:rPr>
              <a:t>Anxiously</a:t>
            </a:r>
            <a:r>
              <a:rPr lang="en-GB" sz="2800" dirty="0">
                <a:solidFill>
                  <a:schemeClr val="tx1"/>
                </a:solidFill>
              </a:rPr>
              <a:t>, he stood on the spot wondering what to do. </a:t>
            </a:r>
            <a:r>
              <a:rPr lang="en-GB" sz="2800" dirty="0">
                <a:solidFill>
                  <a:schemeClr val="tx1"/>
                </a:solidFill>
                <a:highlight>
                  <a:srgbClr val="FF00FF"/>
                </a:highlight>
              </a:rPr>
              <a:t>Nervously</a:t>
            </a:r>
            <a:r>
              <a:rPr lang="en-GB" sz="2800" dirty="0">
                <a:solidFill>
                  <a:schemeClr val="tx1"/>
                </a:solidFill>
              </a:rPr>
              <a:t>, he approached one of them, hoping to find out what was going on.</a:t>
            </a:r>
          </a:p>
        </p:txBody>
      </p:sp>
    </p:spTree>
    <p:extLst>
      <p:ext uri="{BB962C8B-B14F-4D97-AF65-F5344CB8AC3E}">
        <p14:creationId xmlns:p14="http://schemas.microsoft.com/office/powerpoint/2010/main" val="17230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21EA86-B896-4CCF-A7D5-9CE3E7A5FE50}"/>
              </a:ext>
            </a:extLst>
          </p:cNvPr>
          <p:cNvSpPr/>
          <p:nvPr/>
        </p:nvSpPr>
        <p:spPr>
          <a:xfrm>
            <a:off x="450166" y="1927274"/>
            <a:ext cx="5753686" cy="43469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Quickly, Will ran across the playground to see his friends. Suddenly, they ran off in different directions. Anxiously, he stood on the spot wondering what to do. Nervously, he approached one of them, hoping to find out what was going on.</a:t>
            </a:r>
          </a:p>
        </p:txBody>
      </p:sp>
      <p:sp>
        <p:nvSpPr>
          <p:cNvPr id="10" name="Rectangle: Rounded Corners 9">
            <a:extLst>
              <a:ext uri="{FF2B5EF4-FFF2-40B4-BE49-F238E27FC236}">
                <a16:creationId xmlns:a16="http://schemas.microsoft.com/office/drawing/2014/main" id="{9D7ABC84-25F8-4678-8025-408CD5973FFB}"/>
              </a:ext>
            </a:extLst>
          </p:cNvPr>
          <p:cNvSpPr/>
          <p:nvPr/>
        </p:nvSpPr>
        <p:spPr>
          <a:xfrm>
            <a:off x="2166426" y="323557"/>
            <a:ext cx="7610621" cy="12801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Your turn</a:t>
            </a:r>
            <a:r>
              <a:rPr lang="en-GB" sz="2800" dirty="0">
                <a:solidFill>
                  <a:schemeClr val="tx1"/>
                </a:solidFill>
              </a:rPr>
              <a:t>: can you rewrite this text to add more variety to the clause structure?</a:t>
            </a:r>
          </a:p>
        </p:txBody>
      </p:sp>
      <p:sp>
        <p:nvSpPr>
          <p:cNvPr id="3" name="Rectangle 2">
            <a:extLst>
              <a:ext uri="{FF2B5EF4-FFF2-40B4-BE49-F238E27FC236}">
                <a16:creationId xmlns:a16="http://schemas.microsoft.com/office/drawing/2014/main" id="{F46F370F-A0D4-4903-AE1B-BB37BBEB349A}"/>
              </a:ext>
            </a:extLst>
          </p:cNvPr>
          <p:cNvSpPr/>
          <p:nvPr/>
        </p:nvSpPr>
        <p:spPr>
          <a:xfrm>
            <a:off x="6578990" y="1927274"/>
            <a:ext cx="5134708" cy="47267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 must have:</a:t>
            </a:r>
          </a:p>
          <a:p>
            <a:pPr marL="457200" indent="-457200">
              <a:buFont typeface="Wingdings" panose="05000000000000000000" pitchFamily="2" charset="2"/>
              <a:buChar char="q"/>
            </a:pPr>
            <a:r>
              <a:rPr lang="en-GB" sz="2400" dirty="0">
                <a:solidFill>
                  <a:schemeClr val="tx1"/>
                </a:solidFill>
              </a:rPr>
              <a:t>One fronted adverbial</a:t>
            </a:r>
          </a:p>
          <a:p>
            <a:pPr marL="457200" indent="-457200">
              <a:buFont typeface="Wingdings" panose="05000000000000000000" pitchFamily="2" charset="2"/>
              <a:buChar char="q"/>
            </a:pPr>
            <a:r>
              <a:rPr lang="en-GB" sz="2400" dirty="0">
                <a:solidFill>
                  <a:schemeClr val="tx1"/>
                </a:solidFill>
              </a:rPr>
              <a:t>One sentence which has the subordinate clause </a:t>
            </a:r>
            <a:r>
              <a:rPr lang="en-GB" sz="2400" b="1" dirty="0">
                <a:solidFill>
                  <a:schemeClr val="tx1"/>
                </a:solidFill>
              </a:rPr>
              <a:t>after</a:t>
            </a:r>
            <a:r>
              <a:rPr lang="en-GB" sz="2400" dirty="0">
                <a:solidFill>
                  <a:schemeClr val="tx1"/>
                </a:solidFill>
              </a:rPr>
              <a:t> the main clause</a:t>
            </a:r>
          </a:p>
          <a:p>
            <a:pPr marL="457200" indent="-457200">
              <a:buFont typeface="Wingdings" panose="05000000000000000000" pitchFamily="2" charset="2"/>
              <a:buChar char="q"/>
            </a:pPr>
            <a:r>
              <a:rPr lang="en-GB" sz="2400" dirty="0">
                <a:solidFill>
                  <a:schemeClr val="tx1"/>
                </a:solidFill>
              </a:rPr>
              <a:t>One sentence which has the subordinate clause </a:t>
            </a:r>
            <a:r>
              <a:rPr lang="en-GB" sz="2400" b="1" dirty="0">
                <a:solidFill>
                  <a:schemeClr val="tx1"/>
                </a:solidFill>
              </a:rPr>
              <a:t>before </a:t>
            </a:r>
            <a:r>
              <a:rPr lang="en-GB" sz="2400" dirty="0">
                <a:solidFill>
                  <a:schemeClr val="tx1"/>
                </a:solidFill>
              </a:rPr>
              <a:t>the main clause</a:t>
            </a:r>
          </a:p>
          <a:p>
            <a:r>
              <a:rPr lang="en-GB" sz="2400" b="1" dirty="0">
                <a:solidFill>
                  <a:schemeClr val="tx1"/>
                </a:solidFill>
              </a:rPr>
              <a:t>CHALLENGE: </a:t>
            </a:r>
            <a:r>
              <a:rPr lang="en-GB" sz="2400" dirty="0">
                <a:solidFill>
                  <a:schemeClr val="tx1"/>
                </a:solidFill>
              </a:rPr>
              <a:t>Can you rewrite one sentence so the subordinate clause is in the middle of the main clause (a relative clause)?</a:t>
            </a:r>
          </a:p>
        </p:txBody>
      </p:sp>
    </p:spTree>
    <p:extLst>
      <p:ext uri="{BB962C8B-B14F-4D97-AF65-F5344CB8AC3E}">
        <p14:creationId xmlns:p14="http://schemas.microsoft.com/office/powerpoint/2010/main" val="274541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E1AB-483C-4C7D-B164-92B6B518A8C7}"/>
              </a:ext>
            </a:extLst>
          </p:cNvPr>
          <p:cNvSpPr>
            <a:spLocks noGrp="1"/>
          </p:cNvSpPr>
          <p:nvPr>
            <p:ph type="title"/>
          </p:nvPr>
        </p:nvSpPr>
        <p:spPr>
          <a:xfrm>
            <a:off x="838200" y="365126"/>
            <a:ext cx="10515600" cy="2968918"/>
          </a:xfrm>
          <a:solidFill>
            <a:schemeClr val="accent2">
              <a:lumMod val="40000"/>
              <a:lumOff val="60000"/>
            </a:schemeClr>
          </a:solidFill>
          <a:ln>
            <a:solidFill>
              <a:schemeClr val="tx1"/>
            </a:solidFill>
          </a:ln>
        </p:spPr>
        <p:txBody>
          <a:bodyPr>
            <a:normAutofit/>
          </a:bodyPr>
          <a:lstStyle/>
          <a:p>
            <a:r>
              <a:rPr lang="en-GB" sz="3600" dirty="0">
                <a:latin typeface="+mn-lt"/>
              </a:rPr>
              <a:t>So, when you are writing, focus on varying the structure of your clauses. By understanding clauses, you will have better control over your writing.</a:t>
            </a:r>
          </a:p>
        </p:txBody>
      </p:sp>
      <p:sp>
        <p:nvSpPr>
          <p:cNvPr id="4" name="Rectangle 3">
            <a:extLst>
              <a:ext uri="{FF2B5EF4-FFF2-40B4-BE49-F238E27FC236}">
                <a16:creationId xmlns:a16="http://schemas.microsoft.com/office/drawing/2014/main" id="{C322F8FB-92FB-493C-9B1F-F7B76C8C86CA}"/>
              </a:ext>
            </a:extLst>
          </p:cNvPr>
          <p:cNvSpPr/>
          <p:nvPr/>
        </p:nvSpPr>
        <p:spPr>
          <a:xfrm>
            <a:off x="838200" y="3685735"/>
            <a:ext cx="10515600" cy="260252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Before you write a sentence down, REHEARSE it verbally. EXPERIMENT with moving the clauses around. Which version creates the EFFECT which you want to have on the reader?</a:t>
            </a:r>
          </a:p>
        </p:txBody>
      </p:sp>
    </p:spTree>
    <p:extLst>
      <p:ext uri="{BB962C8B-B14F-4D97-AF65-F5344CB8AC3E}">
        <p14:creationId xmlns:p14="http://schemas.microsoft.com/office/powerpoint/2010/main" val="409762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838200" y="1825625"/>
            <a:ext cx="10515600" cy="4351338"/>
          </a:xfrm>
          <a:solidFill>
            <a:schemeClr val="accent5">
              <a:lumMod val="20000"/>
              <a:lumOff val="80000"/>
            </a:schemeClr>
          </a:solidFill>
          <a:ln>
            <a:solidFill>
              <a:schemeClr val="accent1">
                <a:lumMod val="75000"/>
              </a:schemeClr>
            </a:solidFill>
          </a:ln>
        </p:spPr>
        <p:txBody>
          <a:bodyPr>
            <a:normAutofit fontScale="85000" lnSpcReduction="20000"/>
          </a:bodyPr>
          <a:lstStyle/>
          <a:p>
            <a:pPr>
              <a:buFont typeface="Wingdings" panose="05000000000000000000" pitchFamily="2" charset="2"/>
              <a:buChar char="q"/>
            </a:pPr>
            <a:r>
              <a:rPr lang="en-GB" dirty="0"/>
              <a:t>This therapy begins by clarifying the meaning of main and subordinate clauses.</a:t>
            </a:r>
          </a:p>
          <a:p>
            <a:pPr>
              <a:buFont typeface="Wingdings" panose="05000000000000000000" pitchFamily="2" charset="2"/>
              <a:buChar char="q"/>
            </a:pPr>
            <a:r>
              <a:rPr lang="en-GB" dirty="0"/>
              <a:t>It models how moving the subordinate clause about can vary the clause structure.</a:t>
            </a:r>
          </a:p>
          <a:p>
            <a:pPr>
              <a:buFont typeface="Wingdings" panose="05000000000000000000" pitchFamily="2" charset="2"/>
              <a:buChar char="q"/>
            </a:pPr>
            <a:r>
              <a:rPr lang="en-GB" dirty="0"/>
              <a:t>If the subordinate clause is placed before the main clause, a comma is needed at the end of the subordinate clause.</a:t>
            </a:r>
          </a:p>
          <a:p>
            <a:pPr>
              <a:buFont typeface="Wingdings" panose="05000000000000000000" pitchFamily="2" charset="2"/>
              <a:buChar char="q"/>
            </a:pPr>
            <a:r>
              <a:rPr lang="en-GB" dirty="0"/>
              <a:t>If the subordinate clause follows the main clause, a conjunction will link the two.</a:t>
            </a:r>
          </a:p>
          <a:p>
            <a:pPr>
              <a:buFont typeface="Wingdings" panose="05000000000000000000" pitchFamily="2" charset="2"/>
              <a:buChar char="q"/>
            </a:pPr>
            <a:r>
              <a:rPr lang="en-GB" dirty="0"/>
              <a:t>Relative clauses are also touched upon i.e. placing the subordinate clause in the middle of the main clause.</a:t>
            </a:r>
          </a:p>
          <a:p>
            <a:pPr>
              <a:buFont typeface="Wingdings" panose="05000000000000000000" pitchFamily="2" charset="2"/>
              <a:buChar char="q"/>
            </a:pPr>
            <a:r>
              <a:rPr lang="en-GB" dirty="0"/>
              <a:t>Once pupils are clear on this, the therapy exemplifies how repeating the same clause structure creates predictable and uninteresting writing.</a:t>
            </a:r>
          </a:p>
          <a:p>
            <a:pPr>
              <a:buFont typeface="Wingdings" panose="05000000000000000000" pitchFamily="2" charset="2"/>
              <a:buChar char="q"/>
            </a:pPr>
            <a:r>
              <a:rPr lang="en-GB" dirty="0"/>
              <a:t>Throughout the therapy, pupils are given the opportunity to discuss, practise and apply the taught skills.</a:t>
            </a:r>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2800" dirty="0">
                <a:latin typeface="+mn-lt"/>
              </a:rPr>
              <a:t>As we become better writers, we can begin to experiment with different clause structures to achieve variety in our writing.</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838200" y="1962487"/>
            <a:ext cx="10515600" cy="9015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Remember: a clause is a group of words with both a subject and a verb.</a:t>
            </a:r>
          </a:p>
        </p:txBody>
      </p:sp>
      <p:sp>
        <p:nvSpPr>
          <p:cNvPr id="2" name="Rectangle 1">
            <a:extLst>
              <a:ext uri="{FF2B5EF4-FFF2-40B4-BE49-F238E27FC236}">
                <a16:creationId xmlns:a16="http://schemas.microsoft.com/office/drawing/2014/main" id="{3DEA28CE-648C-4E71-9044-73DA3339DCAC}"/>
              </a:ext>
            </a:extLst>
          </p:cNvPr>
          <p:cNvSpPr/>
          <p:nvPr/>
        </p:nvSpPr>
        <p:spPr>
          <a:xfrm>
            <a:off x="3193366" y="3047557"/>
            <a:ext cx="5190978" cy="95917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Mammals </a:t>
            </a:r>
            <a:r>
              <a:rPr lang="en-GB" sz="2400" dirty="0">
                <a:solidFill>
                  <a:schemeClr val="tx1"/>
                </a:solidFill>
              </a:rPr>
              <a:t>are warm-blooded.</a:t>
            </a:r>
          </a:p>
        </p:txBody>
      </p:sp>
      <p:sp>
        <p:nvSpPr>
          <p:cNvPr id="3" name="Arrow: Up 2">
            <a:extLst>
              <a:ext uri="{FF2B5EF4-FFF2-40B4-BE49-F238E27FC236}">
                <a16:creationId xmlns:a16="http://schemas.microsoft.com/office/drawing/2014/main" id="{0E91BDD2-C0A6-4AB9-93C4-DC808AB69291}"/>
              </a:ext>
            </a:extLst>
          </p:cNvPr>
          <p:cNvSpPr/>
          <p:nvPr/>
        </p:nvSpPr>
        <p:spPr>
          <a:xfrm>
            <a:off x="4021895" y="3770142"/>
            <a:ext cx="759655" cy="144897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8" name="Arrow: Up 7">
            <a:extLst>
              <a:ext uri="{FF2B5EF4-FFF2-40B4-BE49-F238E27FC236}">
                <a16:creationId xmlns:a16="http://schemas.microsoft.com/office/drawing/2014/main" id="{3F76E8D8-74B9-4594-BB17-29D371789357}"/>
              </a:ext>
            </a:extLst>
          </p:cNvPr>
          <p:cNvSpPr/>
          <p:nvPr/>
        </p:nvSpPr>
        <p:spPr>
          <a:xfrm>
            <a:off x="5106572" y="3782264"/>
            <a:ext cx="759655" cy="144897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 name="Rectangle 3">
            <a:extLst>
              <a:ext uri="{FF2B5EF4-FFF2-40B4-BE49-F238E27FC236}">
                <a16:creationId xmlns:a16="http://schemas.microsoft.com/office/drawing/2014/main" id="{D5588E24-63A8-4714-B950-C6ABA9C29BED}"/>
              </a:ext>
            </a:extLst>
          </p:cNvPr>
          <p:cNvSpPr/>
          <p:nvPr/>
        </p:nvSpPr>
        <p:spPr>
          <a:xfrm>
            <a:off x="3545058" y="5387926"/>
            <a:ext cx="1561514" cy="46423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subject</a:t>
            </a:r>
          </a:p>
        </p:txBody>
      </p:sp>
      <p:sp>
        <p:nvSpPr>
          <p:cNvPr id="9" name="Rectangle 8">
            <a:extLst>
              <a:ext uri="{FF2B5EF4-FFF2-40B4-BE49-F238E27FC236}">
                <a16:creationId xmlns:a16="http://schemas.microsoft.com/office/drawing/2014/main" id="{609BAFBF-6E21-4929-923E-7B188AED6D76}"/>
              </a:ext>
            </a:extLst>
          </p:cNvPr>
          <p:cNvSpPr/>
          <p:nvPr/>
        </p:nvSpPr>
        <p:spPr>
          <a:xfrm>
            <a:off x="5216183" y="5387926"/>
            <a:ext cx="1561514" cy="46423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verb</a:t>
            </a:r>
          </a:p>
        </p:txBody>
      </p:sp>
    </p:spTree>
    <p:extLst>
      <p:ext uri="{BB962C8B-B14F-4D97-AF65-F5344CB8AC3E}">
        <p14:creationId xmlns:p14="http://schemas.microsoft.com/office/powerpoint/2010/main" val="83785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22922"/>
            <a:ext cx="10515600" cy="854075"/>
          </a:xfrm>
          <a:solidFill>
            <a:schemeClr val="accent2">
              <a:lumMod val="40000"/>
              <a:lumOff val="60000"/>
            </a:schemeClr>
          </a:solidFill>
          <a:ln>
            <a:solidFill>
              <a:schemeClr val="accent1"/>
            </a:solidFill>
          </a:ln>
        </p:spPr>
        <p:txBody>
          <a:bodyPr>
            <a:normAutofit fontScale="90000"/>
          </a:bodyPr>
          <a:lstStyle/>
          <a:p>
            <a:br>
              <a:rPr lang="en-GB" sz="3100" dirty="0">
                <a:latin typeface="+mn-lt"/>
              </a:rPr>
            </a:br>
            <a:r>
              <a:rPr lang="en-GB" sz="3100" dirty="0">
                <a:latin typeface="+mn-lt"/>
              </a:rPr>
              <a:t>A main clause (or independent clause) contains both a subject and a verb and can stand alone as a sentence.</a:t>
            </a:r>
            <a:br>
              <a:rPr lang="en-GB" sz="2700" dirty="0"/>
            </a:br>
            <a:r>
              <a:rPr lang="en-GB" sz="3600" dirty="0">
                <a:latin typeface="+mn-lt"/>
              </a:rPr>
              <a:t> </a:t>
            </a:r>
          </a:p>
        </p:txBody>
      </p:sp>
      <p:sp>
        <p:nvSpPr>
          <p:cNvPr id="8" name="Rectangle 7">
            <a:extLst>
              <a:ext uri="{FF2B5EF4-FFF2-40B4-BE49-F238E27FC236}">
                <a16:creationId xmlns:a16="http://schemas.microsoft.com/office/drawing/2014/main" id="{3C9CE0A5-E4C9-4A90-8679-F44605A03179}"/>
              </a:ext>
            </a:extLst>
          </p:cNvPr>
          <p:cNvSpPr/>
          <p:nvPr/>
        </p:nvSpPr>
        <p:spPr>
          <a:xfrm>
            <a:off x="3251423" y="1392928"/>
            <a:ext cx="5190978" cy="95917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Mammals are warm-blooded.</a:t>
            </a:r>
          </a:p>
        </p:txBody>
      </p:sp>
      <p:sp>
        <p:nvSpPr>
          <p:cNvPr id="9" name="Title 4">
            <a:extLst>
              <a:ext uri="{FF2B5EF4-FFF2-40B4-BE49-F238E27FC236}">
                <a16:creationId xmlns:a16="http://schemas.microsoft.com/office/drawing/2014/main" id="{EE75FEC9-DB4A-47F1-9024-D389C85C54CF}"/>
              </a:ext>
            </a:extLst>
          </p:cNvPr>
          <p:cNvSpPr txBox="1">
            <a:spLocks/>
          </p:cNvSpPr>
          <p:nvPr/>
        </p:nvSpPr>
        <p:spPr>
          <a:xfrm>
            <a:off x="838200" y="2540681"/>
            <a:ext cx="10515600" cy="1320119"/>
          </a:xfrm>
          <a:prstGeom prst="rect">
            <a:avLst/>
          </a:prstGeom>
          <a:solidFill>
            <a:schemeClr val="accent2">
              <a:lumMod val="40000"/>
              <a:lumOff val="6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2400" dirty="0">
                <a:latin typeface="+mn-lt"/>
              </a:rPr>
            </a:br>
            <a:r>
              <a:rPr lang="en-GB" sz="2800" dirty="0">
                <a:latin typeface="+mn-lt"/>
              </a:rPr>
              <a:t>A subordinate clause (or dependent clause) contains both a subject and a verb, but cannot stand alone as a sentence. Subordinate clauses are introduced by conjunctions such as because, although etc.</a:t>
            </a:r>
            <a:br>
              <a:rPr lang="en-GB" sz="2800" dirty="0">
                <a:latin typeface="+mn-lt"/>
              </a:rPr>
            </a:br>
            <a:r>
              <a:rPr lang="en-GB" sz="2800" dirty="0">
                <a:latin typeface="+mn-lt"/>
              </a:rPr>
              <a:t> </a:t>
            </a:r>
          </a:p>
        </p:txBody>
      </p:sp>
      <p:sp>
        <p:nvSpPr>
          <p:cNvPr id="10" name="Rectangle 9">
            <a:extLst>
              <a:ext uri="{FF2B5EF4-FFF2-40B4-BE49-F238E27FC236}">
                <a16:creationId xmlns:a16="http://schemas.microsoft.com/office/drawing/2014/main" id="{0E7443AA-6AB7-49DA-BF01-5B4427334233}"/>
              </a:ext>
            </a:extLst>
          </p:cNvPr>
          <p:cNvSpPr/>
          <p:nvPr/>
        </p:nvSpPr>
        <p:spPr>
          <a:xfrm>
            <a:off x="1306286" y="4049383"/>
            <a:ext cx="9579428" cy="95917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Carrots are good for you </a:t>
            </a:r>
            <a:r>
              <a:rPr lang="en-GB" sz="2400" b="1" dirty="0">
                <a:solidFill>
                  <a:srgbClr val="0070C0"/>
                </a:solidFill>
              </a:rPr>
              <a:t>because they contain plenty of nutrients.</a:t>
            </a:r>
          </a:p>
        </p:txBody>
      </p:sp>
      <p:sp>
        <p:nvSpPr>
          <p:cNvPr id="11" name="Arrow: Up 10">
            <a:extLst>
              <a:ext uri="{FF2B5EF4-FFF2-40B4-BE49-F238E27FC236}">
                <a16:creationId xmlns:a16="http://schemas.microsoft.com/office/drawing/2014/main" id="{39DF6A94-380E-4304-841F-BDEA39AFBF66}"/>
              </a:ext>
            </a:extLst>
          </p:cNvPr>
          <p:cNvSpPr/>
          <p:nvPr/>
        </p:nvSpPr>
        <p:spPr>
          <a:xfrm>
            <a:off x="7583935" y="4731657"/>
            <a:ext cx="653143" cy="127362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3" name="Rectangle 2">
            <a:extLst>
              <a:ext uri="{FF2B5EF4-FFF2-40B4-BE49-F238E27FC236}">
                <a16:creationId xmlns:a16="http://schemas.microsoft.com/office/drawing/2014/main" id="{225F9324-8CB0-441D-8EDB-E00C4BEE7461}"/>
              </a:ext>
            </a:extLst>
          </p:cNvPr>
          <p:cNvSpPr/>
          <p:nvPr/>
        </p:nvSpPr>
        <p:spPr>
          <a:xfrm>
            <a:off x="1799994" y="5976255"/>
            <a:ext cx="2902857" cy="5007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Main clause</a:t>
            </a:r>
          </a:p>
        </p:txBody>
      </p:sp>
      <p:sp>
        <p:nvSpPr>
          <p:cNvPr id="12" name="Rectangle 11">
            <a:extLst>
              <a:ext uri="{FF2B5EF4-FFF2-40B4-BE49-F238E27FC236}">
                <a16:creationId xmlns:a16="http://schemas.microsoft.com/office/drawing/2014/main" id="{EA1A03C6-E958-47B2-8C13-AA8ADADD03AF}"/>
              </a:ext>
            </a:extLst>
          </p:cNvPr>
          <p:cNvSpPr/>
          <p:nvPr/>
        </p:nvSpPr>
        <p:spPr>
          <a:xfrm>
            <a:off x="6459079" y="6005282"/>
            <a:ext cx="2902857" cy="5007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Subordinate clause</a:t>
            </a:r>
          </a:p>
        </p:txBody>
      </p:sp>
      <p:sp>
        <p:nvSpPr>
          <p:cNvPr id="14" name="Arrow: Up 13">
            <a:extLst>
              <a:ext uri="{FF2B5EF4-FFF2-40B4-BE49-F238E27FC236}">
                <a16:creationId xmlns:a16="http://schemas.microsoft.com/office/drawing/2014/main" id="{6684DDA3-846E-4052-83E0-AF8B5182339E}"/>
              </a:ext>
            </a:extLst>
          </p:cNvPr>
          <p:cNvSpPr/>
          <p:nvPr/>
        </p:nvSpPr>
        <p:spPr>
          <a:xfrm>
            <a:off x="2924850" y="4702629"/>
            <a:ext cx="653143" cy="127362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Tree>
    <p:extLst>
      <p:ext uri="{BB962C8B-B14F-4D97-AF65-F5344CB8AC3E}">
        <p14:creationId xmlns:p14="http://schemas.microsoft.com/office/powerpoint/2010/main" val="19393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1" y="445633"/>
            <a:ext cx="10860313" cy="1325563"/>
          </a:xfrm>
          <a:solidFill>
            <a:schemeClr val="accent2">
              <a:lumMod val="40000"/>
              <a:lumOff val="60000"/>
            </a:schemeClr>
          </a:solidFill>
          <a:ln>
            <a:solidFill>
              <a:schemeClr val="accent1"/>
            </a:solidFill>
          </a:ln>
        </p:spPr>
        <p:txBody>
          <a:bodyPr>
            <a:normAutofit/>
          </a:bodyPr>
          <a:lstStyle/>
          <a:p>
            <a:r>
              <a:rPr lang="en-GB" sz="2800" dirty="0">
                <a:latin typeface="+mn-lt"/>
              </a:rPr>
              <a:t>One of the ways in which we can vary clause structures is to move the subordinate clause about. It can appear before, inside or after a main clause.</a:t>
            </a:r>
          </a:p>
        </p:txBody>
      </p:sp>
      <p:sp>
        <p:nvSpPr>
          <p:cNvPr id="2" name="Rectangle 1">
            <a:extLst>
              <a:ext uri="{FF2B5EF4-FFF2-40B4-BE49-F238E27FC236}">
                <a16:creationId xmlns:a16="http://schemas.microsoft.com/office/drawing/2014/main" id="{5381D769-ABD6-4284-8665-3873092C4401}"/>
              </a:ext>
            </a:extLst>
          </p:cNvPr>
          <p:cNvSpPr/>
          <p:nvPr/>
        </p:nvSpPr>
        <p:spPr>
          <a:xfrm>
            <a:off x="838201" y="2056721"/>
            <a:ext cx="6926942" cy="11395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Walking is one of the best forms of exercise </a:t>
            </a:r>
            <a:r>
              <a:rPr lang="en-GB" sz="2400" b="1" dirty="0">
                <a:solidFill>
                  <a:srgbClr val="FF0000"/>
                </a:solidFill>
              </a:rPr>
              <a:t>because it is not stressful on the joints.</a:t>
            </a:r>
          </a:p>
        </p:txBody>
      </p:sp>
      <p:sp>
        <p:nvSpPr>
          <p:cNvPr id="8" name="Rectangle 7">
            <a:extLst>
              <a:ext uri="{FF2B5EF4-FFF2-40B4-BE49-F238E27FC236}">
                <a16:creationId xmlns:a16="http://schemas.microsoft.com/office/drawing/2014/main" id="{2E3AA986-C50F-481A-A6E9-15474A83C09B}"/>
              </a:ext>
            </a:extLst>
          </p:cNvPr>
          <p:cNvSpPr/>
          <p:nvPr/>
        </p:nvSpPr>
        <p:spPr>
          <a:xfrm>
            <a:off x="838200" y="3409952"/>
            <a:ext cx="6926943" cy="11395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Because it is not stressful on the joints, </a:t>
            </a:r>
            <a:r>
              <a:rPr lang="en-GB" sz="2400" dirty="0">
                <a:solidFill>
                  <a:schemeClr val="tx1"/>
                </a:solidFill>
              </a:rPr>
              <a:t>walking is one of the best forms of exercise.</a:t>
            </a:r>
          </a:p>
        </p:txBody>
      </p:sp>
      <p:sp>
        <p:nvSpPr>
          <p:cNvPr id="9" name="Rectangle 8">
            <a:extLst>
              <a:ext uri="{FF2B5EF4-FFF2-40B4-BE49-F238E27FC236}">
                <a16:creationId xmlns:a16="http://schemas.microsoft.com/office/drawing/2014/main" id="{F1E10484-17DE-4268-B513-8293FDD6FE72}"/>
              </a:ext>
            </a:extLst>
          </p:cNvPr>
          <p:cNvSpPr/>
          <p:nvPr/>
        </p:nvSpPr>
        <p:spPr>
          <a:xfrm>
            <a:off x="838202" y="4701950"/>
            <a:ext cx="6926941" cy="11395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Walking, </a:t>
            </a:r>
            <a:r>
              <a:rPr lang="en-GB" sz="2400" b="1" dirty="0">
                <a:solidFill>
                  <a:srgbClr val="FF0000"/>
                </a:solidFill>
              </a:rPr>
              <a:t>which is not stressful on the joints</a:t>
            </a:r>
            <a:r>
              <a:rPr lang="en-GB" sz="2400" dirty="0">
                <a:solidFill>
                  <a:schemeClr val="tx1"/>
                </a:solidFill>
              </a:rPr>
              <a:t>, is one of the best forms of exercise.</a:t>
            </a:r>
          </a:p>
        </p:txBody>
      </p:sp>
      <p:sp>
        <p:nvSpPr>
          <p:cNvPr id="3" name="Rectangle 2">
            <a:extLst>
              <a:ext uri="{FF2B5EF4-FFF2-40B4-BE49-F238E27FC236}">
                <a16:creationId xmlns:a16="http://schemas.microsoft.com/office/drawing/2014/main" id="{2D5E835D-4058-490C-90D1-CA3199897AEF}"/>
              </a:ext>
            </a:extLst>
          </p:cNvPr>
          <p:cNvSpPr/>
          <p:nvPr/>
        </p:nvSpPr>
        <p:spPr>
          <a:xfrm>
            <a:off x="7939315" y="2056721"/>
            <a:ext cx="3759200" cy="105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Subordinate clause </a:t>
            </a:r>
            <a:r>
              <a:rPr lang="en-GB" sz="2000" b="1" dirty="0">
                <a:solidFill>
                  <a:schemeClr val="tx1"/>
                </a:solidFill>
              </a:rPr>
              <a:t>after</a:t>
            </a:r>
            <a:r>
              <a:rPr lang="en-GB" sz="2000" dirty="0">
                <a:solidFill>
                  <a:schemeClr val="tx1"/>
                </a:solidFill>
              </a:rPr>
              <a:t> the main clause – linked with the conjunction ‘because’.</a:t>
            </a:r>
          </a:p>
        </p:txBody>
      </p:sp>
      <p:sp>
        <p:nvSpPr>
          <p:cNvPr id="10" name="Rectangle 9">
            <a:extLst>
              <a:ext uri="{FF2B5EF4-FFF2-40B4-BE49-F238E27FC236}">
                <a16:creationId xmlns:a16="http://schemas.microsoft.com/office/drawing/2014/main" id="{3438F735-5179-4A8D-B402-8C591F2F8732}"/>
              </a:ext>
            </a:extLst>
          </p:cNvPr>
          <p:cNvSpPr/>
          <p:nvPr/>
        </p:nvSpPr>
        <p:spPr>
          <a:xfrm>
            <a:off x="7939315" y="4742204"/>
            <a:ext cx="3759200" cy="10590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Subordinate clause </a:t>
            </a:r>
            <a:r>
              <a:rPr lang="en-GB" sz="2000" b="1" dirty="0">
                <a:solidFill>
                  <a:schemeClr val="tx1"/>
                </a:solidFill>
              </a:rPr>
              <a:t>inside</a:t>
            </a:r>
            <a:r>
              <a:rPr lang="en-GB" sz="2000" dirty="0">
                <a:solidFill>
                  <a:schemeClr val="tx1"/>
                </a:solidFill>
              </a:rPr>
              <a:t> the main clause. Commas are used to separate it from the main clause.</a:t>
            </a:r>
          </a:p>
        </p:txBody>
      </p:sp>
      <p:sp>
        <p:nvSpPr>
          <p:cNvPr id="11" name="Rectangle 10">
            <a:extLst>
              <a:ext uri="{FF2B5EF4-FFF2-40B4-BE49-F238E27FC236}">
                <a16:creationId xmlns:a16="http://schemas.microsoft.com/office/drawing/2014/main" id="{EBBA7C52-CDAE-4EF5-BCE0-B02BD3A9A0AA}"/>
              </a:ext>
            </a:extLst>
          </p:cNvPr>
          <p:cNvSpPr/>
          <p:nvPr/>
        </p:nvSpPr>
        <p:spPr>
          <a:xfrm>
            <a:off x="7939314" y="3278700"/>
            <a:ext cx="3759200" cy="13006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Subordinate clause </a:t>
            </a:r>
            <a:r>
              <a:rPr lang="en-GB" sz="2000" b="1" dirty="0">
                <a:solidFill>
                  <a:schemeClr val="tx1"/>
                </a:solidFill>
              </a:rPr>
              <a:t>before </a:t>
            </a:r>
            <a:r>
              <a:rPr lang="en-GB" sz="2000" dirty="0">
                <a:solidFill>
                  <a:schemeClr val="tx1"/>
                </a:solidFill>
              </a:rPr>
              <a:t>the main clause, so a comma is placed to separate it from the main clause.</a:t>
            </a:r>
          </a:p>
        </p:txBody>
      </p:sp>
    </p:spTree>
    <p:extLst>
      <p:ext uri="{BB962C8B-B14F-4D97-AF65-F5344CB8AC3E}">
        <p14:creationId xmlns:p14="http://schemas.microsoft.com/office/powerpoint/2010/main" val="10037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900967"/>
          </a:xfrm>
          <a:solidFill>
            <a:schemeClr val="accent2">
              <a:lumMod val="40000"/>
              <a:lumOff val="60000"/>
            </a:schemeClr>
          </a:solidFill>
          <a:ln>
            <a:solidFill>
              <a:schemeClr val="accent1"/>
            </a:solidFill>
          </a:ln>
        </p:spPr>
        <p:txBody>
          <a:bodyPr>
            <a:normAutofit/>
          </a:bodyPr>
          <a:lstStyle/>
          <a:p>
            <a:r>
              <a:rPr lang="en-GB" sz="2800" b="1" dirty="0">
                <a:latin typeface="+mn-lt"/>
              </a:rPr>
              <a:t>Your turn</a:t>
            </a:r>
            <a:r>
              <a:rPr lang="en-GB" sz="2800" dirty="0">
                <a:latin typeface="+mn-lt"/>
              </a:rPr>
              <a:t>: decide if the subordinate clause is before, after or inside the main clause.</a:t>
            </a:r>
          </a:p>
        </p:txBody>
      </p:sp>
      <p:sp>
        <p:nvSpPr>
          <p:cNvPr id="2" name="Rectangle 1">
            <a:extLst>
              <a:ext uri="{FF2B5EF4-FFF2-40B4-BE49-F238E27FC236}">
                <a16:creationId xmlns:a16="http://schemas.microsoft.com/office/drawing/2014/main" id="{6037CE87-6CAD-41D9-8B99-2141E54354CD}"/>
              </a:ext>
            </a:extLst>
          </p:cNvPr>
          <p:cNvSpPr/>
          <p:nvPr/>
        </p:nvSpPr>
        <p:spPr>
          <a:xfrm>
            <a:off x="838200" y="1414243"/>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Liquids have a definite volume so they can be measured.</a:t>
            </a:r>
          </a:p>
        </p:txBody>
      </p:sp>
      <p:sp>
        <p:nvSpPr>
          <p:cNvPr id="8" name="Rectangle 7">
            <a:extLst>
              <a:ext uri="{FF2B5EF4-FFF2-40B4-BE49-F238E27FC236}">
                <a16:creationId xmlns:a16="http://schemas.microsoft.com/office/drawing/2014/main" id="{1740DE39-2A7D-4EA2-84FE-B9498558BFA8}"/>
              </a:ext>
            </a:extLst>
          </p:cNvPr>
          <p:cNvSpPr/>
          <p:nvPr/>
        </p:nvSpPr>
        <p:spPr>
          <a:xfrm>
            <a:off x="838200" y="3589826"/>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the particles move around freely, gases are hard to control.</a:t>
            </a:r>
          </a:p>
        </p:txBody>
      </p:sp>
      <p:sp>
        <p:nvSpPr>
          <p:cNvPr id="9" name="Rectangle 8">
            <a:extLst>
              <a:ext uri="{FF2B5EF4-FFF2-40B4-BE49-F238E27FC236}">
                <a16:creationId xmlns:a16="http://schemas.microsoft.com/office/drawing/2014/main" id="{EC874217-186D-493F-A0BE-6DD6B3A4EFF6}"/>
              </a:ext>
            </a:extLst>
          </p:cNvPr>
          <p:cNvSpPr/>
          <p:nvPr/>
        </p:nvSpPr>
        <p:spPr>
          <a:xfrm>
            <a:off x="838200" y="2502034"/>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particles of a solid, which are tightly packed together, can hardly move.</a:t>
            </a:r>
          </a:p>
        </p:txBody>
      </p:sp>
      <p:sp>
        <p:nvSpPr>
          <p:cNvPr id="10" name="Rectangle 9">
            <a:extLst>
              <a:ext uri="{FF2B5EF4-FFF2-40B4-BE49-F238E27FC236}">
                <a16:creationId xmlns:a16="http://schemas.microsoft.com/office/drawing/2014/main" id="{E9E52A3E-D63E-421A-9322-E15284DA70EF}"/>
              </a:ext>
            </a:extLst>
          </p:cNvPr>
          <p:cNvSpPr/>
          <p:nvPr/>
        </p:nvSpPr>
        <p:spPr>
          <a:xfrm>
            <a:off x="838200" y="4694580"/>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Water, which can exist in all three states, is a special substance.</a:t>
            </a:r>
          </a:p>
        </p:txBody>
      </p:sp>
      <p:sp>
        <p:nvSpPr>
          <p:cNvPr id="11" name="Rectangle 10">
            <a:extLst>
              <a:ext uri="{FF2B5EF4-FFF2-40B4-BE49-F238E27FC236}">
                <a16:creationId xmlns:a16="http://schemas.microsoft.com/office/drawing/2014/main" id="{C14FF4BB-5B3B-4023-BEF3-2616D5E4B566}"/>
              </a:ext>
            </a:extLst>
          </p:cNvPr>
          <p:cNvSpPr/>
          <p:nvPr/>
        </p:nvSpPr>
        <p:spPr>
          <a:xfrm>
            <a:off x="838200" y="5799334"/>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Ice turns to water because it is heated.</a:t>
            </a:r>
          </a:p>
        </p:txBody>
      </p:sp>
    </p:spTree>
    <p:extLst>
      <p:ext uri="{BB962C8B-B14F-4D97-AF65-F5344CB8AC3E}">
        <p14:creationId xmlns:p14="http://schemas.microsoft.com/office/powerpoint/2010/main" val="199266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531848" y="324975"/>
            <a:ext cx="3128303" cy="900967"/>
          </a:xfrm>
          <a:solidFill>
            <a:schemeClr val="accent2">
              <a:lumMod val="40000"/>
              <a:lumOff val="60000"/>
            </a:schemeClr>
          </a:solidFill>
          <a:ln>
            <a:solidFill>
              <a:schemeClr val="accent1"/>
            </a:solidFill>
          </a:ln>
        </p:spPr>
        <p:txBody>
          <a:bodyPr>
            <a:noAutofit/>
          </a:bodyPr>
          <a:lstStyle/>
          <a:p>
            <a:pPr algn="ctr"/>
            <a:r>
              <a:rPr lang="en-GB" sz="3200" dirty="0">
                <a:latin typeface="+mn-lt"/>
              </a:rPr>
              <a:t>How did you do?</a:t>
            </a:r>
          </a:p>
        </p:txBody>
      </p:sp>
      <p:sp>
        <p:nvSpPr>
          <p:cNvPr id="2" name="Rectangle 1">
            <a:extLst>
              <a:ext uri="{FF2B5EF4-FFF2-40B4-BE49-F238E27FC236}">
                <a16:creationId xmlns:a16="http://schemas.microsoft.com/office/drawing/2014/main" id="{6037CE87-6CAD-41D9-8B99-2141E54354CD}"/>
              </a:ext>
            </a:extLst>
          </p:cNvPr>
          <p:cNvSpPr/>
          <p:nvPr/>
        </p:nvSpPr>
        <p:spPr>
          <a:xfrm>
            <a:off x="838200" y="1414243"/>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Liquids have a definite volume </a:t>
            </a:r>
            <a:r>
              <a:rPr lang="en-GB" sz="2400" b="1" dirty="0">
                <a:solidFill>
                  <a:srgbClr val="FF0000"/>
                </a:solidFill>
              </a:rPr>
              <a:t>so they can be measured</a:t>
            </a:r>
            <a:r>
              <a:rPr lang="en-GB" sz="2400" dirty="0">
                <a:solidFill>
                  <a:schemeClr val="tx1"/>
                </a:solidFill>
              </a:rPr>
              <a:t>.</a:t>
            </a:r>
          </a:p>
        </p:txBody>
      </p:sp>
      <p:sp>
        <p:nvSpPr>
          <p:cNvPr id="8" name="Rectangle 7">
            <a:extLst>
              <a:ext uri="{FF2B5EF4-FFF2-40B4-BE49-F238E27FC236}">
                <a16:creationId xmlns:a16="http://schemas.microsoft.com/office/drawing/2014/main" id="{1740DE39-2A7D-4EA2-84FE-B9498558BFA8}"/>
              </a:ext>
            </a:extLst>
          </p:cNvPr>
          <p:cNvSpPr/>
          <p:nvPr/>
        </p:nvSpPr>
        <p:spPr>
          <a:xfrm>
            <a:off x="838200" y="3603894"/>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Because the particles move around freely</a:t>
            </a:r>
            <a:r>
              <a:rPr lang="en-GB" sz="2400" dirty="0">
                <a:solidFill>
                  <a:schemeClr val="tx1"/>
                </a:solidFill>
              </a:rPr>
              <a:t>, gases are hard to control.</a:t>
            </a:r>
          </a:p>
        </p:txBody>
      </p:sp>
      <p:sp>
        <p:nvSpPr>
          <p:cNvPr id="9" name="Rectangle 8">
            <a:extLst>
              <a:ext uri="{FF2B5EF4-FFF2-40B4-BE49-F238E27FC236}">
                <a16:creationId xmlns:a16="http://schemas.microsoft.com/office/drawing/2014/main" id="{EC874217-186D-493F-A0BE-6DD6B3A4EFF6}"/>
              </a:ext>
            </a:extLst>
          </p:cNvPr>
          <p:cNvSpPr/>
          <p:nvPr/>
        </p:nvSpPr>
        <p:spPr>
          <a:xfrm>
            <a:off x="838200" y="2485072"/>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particles of a solid, </a:t>
            </a:r>
            <a:r>
              <a:rPr lang="en-GB" sz="2400" b="1" dirty="0">
                <a:solidFill>
                  <a:srgbClr val="FF0000"/>
                </a:solidFill>
              </a:rPr>
              <a:t>which are tightly packed together</a:t>
            </a:r>
            <a:r>
              <a:rPr lang="en-GB" sz="2400" dirty="0">
                <a:solidFill>
                  <a:schemeClr val="tx1"/>
                </a:solidFill>
              </a:rPr>
              <a:t>, can hardly move.</a:t>
            </a:r>
          </a:p>
        </p:txBody>
      </p:sp>
      <p:sp>
        <p:nvSpPr>
          <p:cNvPr id="10" name="Rectangle 9">
            <a:extLst>
              <a:ext uri="{FF2B5EF4-FFF2-40B4-BE49-F238E27FC236}">
                <a16:creationId xmlns:a16="http://schemas.microsoft.com/office/drawing/2014/main" id="{E9E52A3E-D63E-421A-9322-E15284DA70EF}"/>
              </a:ext>
            </a:extLst>
          </p:cNvPr>
          <p:cNvSpPr/>
          <p:nvPr/>
        </p:nvSpPr>
        <p:spPr>
          <a:xfrm>
            <a:off x="838200" y="4694580"/>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Water, </a:t>
            </a:r>
            <a:r>
              <a:rPr lang="en-GB" sz="2400" b="1" dirty="0">
                <a:solidFill>
                  <a:srgbClr val="FF0000"/>
                </a:solidFill>
              </a:rPr>
              <a:t>which can exist in all three states</a:t>
            </a:r>
            <a:r>
              <a:rPr lang="en-GB" sz="2400" dirty="0">
                <a:solidFill>
                  <a:schemeClr val="tx1"/>
                </a:solidFill>
              </a:rPr>
              <a:t>, is a special substance.</a:t>
            </a:r>
          </a:p>
        </p:txBody>
      </p:sp>
      <p:sp>
        <p:nvSpPr>
          <p:cNvPr id="11" name="Rectangle 10">
            <a:extLst>
              <a:ext uri="{FF2B5EF4-FFF2-40B4-BE49-F238E27FC236}">
                <a16:creationId xmlns:a16="http://schemas.microsoft.com/office/drawing/2014/main" id="{C14FF4BB-5B3B-4023-BEF3-2616D5E4B566}"/>
              </a:ext>
            </a:extLst>
          </p:cNvPr>
          <p:cNvSpPr/>
          <p:nvPr/>
        </p:nvSpPr>
        <p:spPr>
          <a:xfrm>
            <a:off x="838200" y="5799334"/>
            <a:ext cx="10515600" cy="9566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Ice turns to water </a:t>
            </a:r>
            <a:r>
              <a:rPr lang="en-GB" sz="2400" b="1" dirty="0">
                <a:solidFill>
                  <a:srgbClr val="FF0000"/>
                </a:solidFill>
              </a:rPr>
              <a:t>because it is heated</a:t>
            </a:r>
            <a:r>
              <a:rPr lang="en-GB" sz="2400" dirty="0">
                <a:solidFill>
                  <a:schemeClr val="tx1"/>
                </a:solidFill>
              </a:rPr>
              <a:t>.</a:t>
            </a:r>
          </a:p>
        </p:txBody>
      </p:sp>
    </p:spTree>
    <p:extLst>
      <p:ext uri="{BB962C8B-B14F-4D97-AF65-F5344CB8AC3E}">
        <p14:creationId xmlns:p14="http://schemas.microsoft.com/office/powerpoint/2010/main" val="21110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r>
              <a:rPr lang="en-GB" sz="3600" dirty="0">
                <a:latin typeface="+mn-lt"/>
              </a:rPr>
              <a:t>So, now we understand types of clauses, and how we can move a subordinate clause about, let’s look at how we can use this in writing.</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669388" y="2307100"/>
            <a:ext cx="2077330" cy="30808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do you notice about the clause structure used in this extract?</a:t>
            </a:r>
          </a:p>
        </p:txBody>
      </p:sp>
      <p:sp>
        <p:nvSpPr>
          <p:cNvPr id="2" name="Rectangle 1">
            <a:extLst>
              <a:ext uri="{FF2B5EF4-FFF2-40B4-BE49-F238E27FC236}">
                <a16:creationId xmlns:a16="http://schemas.microsoft.com/office/drawing/2014/main" id="{3721EA86-B896-4CCF-A7D5-9CE3E7A5FE50}"/>
              </a:ext>
            </a:extLst>
          </p:cNvPr>
          <p:cNvSpPr/>
          <p:nvPr/>
        </p:nvSpPr>
        <p:spPr>
          <a:xfrm>
            <a:off x="3080825" y="1927274"/>
            <a:ext cx="8272975" cy="4403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As he ran across the playground, Tom noticed that it was about to rain. Because he had been looking forward to playing frisbee with his friends, he desperately hoped it wouldn’t be an  indoor break time. As he was really good at frisbee, this was his chance to shine. However hard it was thrown at him, he nearly always caught it!</a:t>
            </a:r>
          </a:p>
        </p:txBody>
      </p:sp>
    </p:spTree>
    <p:extLst>
      <p:ext uri="{BB962C8B-B14F-4D97-AF65-F5344CB8AC3E}">
        <p14:creationId xmlns:p14="http://schemas.microsoft.com/office/powerpoint/2010/main" val="312180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r>
              <a:rPr lang="en-GB" sz="3600" dirty="0">
                <a:latin typeface="+mn-lt"/>
              </a:rPr>
              <a:t>The repetition of the same clause structure makes this writing very predictable and it is less interesting to read. Each sentence begins with the subordinate clause.</a:t>
            </a:r>
          </a:p>
        </p:txBody>
      </p:sp>
      <p:sp>
        <p:nvSpPr>
          <p:cNvPr id="2" name="Rectangle 1">
            <a:extLst>
              <a:ext uri="{FF2B5EF4-FFF2-40B4-BE49-F238E27FC236}">
                <a16:creationId xmlns:a16="http://schemas.microsoft.com/office/drawing/2014/main" id="{3721EA86-B896-4CCF-A7D5-9CE3E7A5FE50}"/>
              </a:ext>
            </a:extLst>
          </p:cNvPr>
          <p:cNvSpPr/>
          <p:nvPr/>
        </p:nvSpPr>
        <p:spPr>
          <a:xfrm>
            <a:off x="838200" y="1927274"/>
            <a:ext cx="8272975" cy="44031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rPr>
              <a:t>As he ran across the playground</a:t>
            </a:r>
            <a:r>
              <a:rPr lang="en-GB" sz="3200" dirty="0">
                <a:solidFill>
                  <a:schemeClr val="tx1"/>
                </a:solidFill>
              </a:rPr>
              <a:t>, Tom noticed that it was about to rain. </a:t>
            </a:r>
            <a:r>
              <a:rPr lang="en-GB" sz="3200" b="1" dirty="0">
                <a:solidFill>
                  <a:schemeClr val="tx1"/>
                </a:solidFill>
              </a:rPr>
              <a:t>Because he had been looking forward to playing frisbee with his friends</a:t>
            </a:r>
            <a:r>
              <a:rPr lang="en-GB" sz="3200" dirty="0">
                <a:solidFill>
                  <a:schemeClr val="tx1"/>
                </a:solidFill>
              </a:rPr>
              <a:t>, he desperately hoped it wouldn’t be an  indoor break time. </a:t>
            </a:r>
            <a:r>
              <a:rPr lang="en-GB" sz="3200" b="1" dirty="0">
                <a:solidFill>
                  <a:schemeClr val="tx1"/>
                </a:solidFill>
              </a:rPr>
              <a:t>As he was really good at frisbee</a:t>
            </a:r>
            <a:r>
              <a:rPr lang="en-GB" sz="3200" dirty="0">
                <a:solidFill>
                  <a:schemeClr val="tx1"/>
                </a:solidFill>
              </a:rPr>
              <a:t>, this was his chance to shine. </a:t>
            </a:r>
            <a:r>
              <a:rPr lang="en-GB" sz="3200" b="1" dirty="0">
                <a:solidFill>
                  <a:schemeClr val="tx1"/>
                </a:solidFill>
              </a:rPr>
              <a:t>However hard it was thrown at him</a:t>
            </a:r>
            <a:r>
              <a:rPr lang="en-GB" sz="3200" dirty="0">
                <a:solidFill>
                  <a:schemeClr val="tx1"/>
                </a:solidFill>
              </a:rPr>
              <a:t>, he nearly always caught it!</a:t>
            </a:r>
          </a:p>
        </p:txBody>
      </p:sp>
      <p:sp>
        <p:nvSpPr>
          <p:cNvPr id="3" name="Rectangle: Rounded Corners 2">
            <a:extLst>
              <a:ext uri="{FF2B5EF4-FFF2-40B4-BE49-F238E27FC236}">
                <a16:creationId xmlns:a16="http://schemas.microsoft.com/office/drawing/2014/main" id="{5FF4A286-B5E5-408F-84E7-3D3090D50F38}"/>
              </a:ext>
            </a:extLst>
          </p:cNvPr>
          <p:cNvSpPr/>
          <p:nvPr/>
        </p:nvSpPr>
        <p:spPr>
          <a:xfrm>
            <a:off x="9355015" y="2278966"/>
            <a:ext cx="2222696" cy="32496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could you improve this so there is more variety in the clause structure?</a:t>
            </a:r>
          </a:p>
        </p:txBody>
      </p:sp>
    </p:spTree>
    <p:extLst>
      <p:ext uri="{BB962C8B-B14F-4D97-AF65-F5344CB8AC3E}">
        <p14:creationId xmlns:p14="http://schemas.microsoft.com/office/powerpoint/2010/main" val="89817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1655</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W2c. Experiments with clause structures to give variety to their writing. </vt:lpstr>
      <vt:lpstr>PowerPoint Presentation</vt:lpstr>
      <vt:lpstr>As we become better writers, we can begin to experiment with different clause structures to achieve variety in our writing.</vt:lpstr>
      <vt:lpstr> A main clause (or independent clause) contains both a subject and a verb and can stand alone as a sentence.  </vt:lpstr>
      <vt:lpstr>One of the ways in which we can vary clause structures is to move the subordinate clause about. It can appear before, inside or after a main clause.</vt:lpstr>
      <vt:lpstr>Your turn: decide if the subordinate clause is before, after or inside the main clause.</vt:lpstr>
      <vt:lpstr>How did you do?</vt:lpstr>
      <vt:lpstr>So, now we understand types of clauses, and how we can move a subordinate clause about, let’s look at how we can use this in writing.</vt:lpstr>
      <vt:lpstr>The repetition of the same clause structure makes this writing very predictable and it is less interesting to read. Each sentence begins with the subordinate clause.</vt:lpstr>
      <vt:lpstr>Changing the beginning of this subordinate clause gives more variety (so the phrase ‘As he ...’) isn’t repeated.</vt:lpstr>
      <vt:lpstr>Now read both the original and improved versions. How are they different? What is better about the improved version?</vt:lpstr>
      <vt:lpstr>Your turn: read this extract. The clause structure lacks variety. Rewrite it to so there is variety in where the subordinate clause is placed.</vt:lpstr>
      <vt:lpstr>ADVERBIALS are words, phrases or clauses that tell us more about the verb.</vt:lpstr>
      <vt:lpstr>PowerPoint Presentation</vt:lpstr>
      <vt:lpstr>PowerPoint Presentation</vt:lpstr>
      <vt:lpstr>So, when you are writing, focus on varying the structure of your clauses. By understanding clauses, you will have better control over your 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35</cp:revision>
  <dcterms:created xsi:type="dcterms:W3CDTF">2017-03-29T13:14:03Z</dcterms:created>
  <dcterms:modified xsi:type="dcterms:W3CDTF">2020-04-12T10:55:33Z</dcterms:modified>
</cp:coreProperties>
</file>