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82" r:id="rId3"/>
    <p:sldId id="283" r:id="rId4"/>
    <p:sldId id="284" r:id="rId5"/>
    <p:sldId id="285" r:id="rId6"/>
    <p:sldId id="286"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912" autoAdjust="0"/>
    <p:restoredTop sz="94660"/>
  </p:normalViewPr>
  <p:slideViewPr>
    <p:cSldViewPr>
      <p:cViewPr varScale="1">
        <p:scale>
          <a:sx n="65" d="100"/>
          <a:sy n="65" d="100"/>
        </p:scale>
        <p:origin x="77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57A0149-7C49-4F8D-A8F7-B3F09E38B620}" type="datetimeFigureOut">
              <a:rPr lang="en-GB" smtClean="0"/>
              <a:t>26/03/2020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63A657-5872-47BD-B421-961EC5613E85}" type="slidenum">
              <a:rPr lang="en-GB" smtClean="0"/>
              <a:t>‹#›</a:t>
            </a:fld>
            <a:endParaRPr lang="en-GB"/>
          </a:p>
        </p:txBody>
      </p:sp>
    </p:spTree>
    <p:extLst>
      <p:ext uri="{BB962C8B-B14F-4D97-AF65-F5344CB8AC3E}">
        <p14:creationId xmlns:p14="http://schemas.microsoft.com/office/powerpoint/2010/main" val="694282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7A0149-7C49-4F8D-A8F7-B3F09E38B620}" type="datetimeFigureOut">
              <a:rPr lang="en-GB" smtClean="0"/>
              <a:t>26/03/2020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63A657-5872-47BD-B421-961EC5613E85}" type="slidenum">
              <a:rPr lang="en-GB" smtClean="0"/>
              <a:t>‹#›</a:t>
            </a:fld>
            <a:endParaRPr lang="en-GB"/>
          </a:p>
        </p:txBody>
      </p:sp>
    </p:spTree>
    <p:extLst>
      <p:ext uri="{BB962C8B-B14F-4D97-AF65-F5344CB8AC3E}">
        <p14:creationId xmlns:p14="http://schemas.microsoft.com/office/powerpoint/2010/main" val="3647086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7A0149-7C49-4F8D-A8F7-B3F09E38B620}" type="datetimeFigureOut">
              <a:rPr lang="en-GB" smtClean="0"/>
              <a:t>26/03/2020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63A657-5872-47BD-B421-961EC5613E85}" type="slidenum">
              <a:rPr lang="en-GB" smtClean="0"/>
              <a:t>‹#›</a:t>
            </a:fld>
            <a:endParaRPr lang="en-GB"/>
          </a:p>
        </p:txBody>
      </p:sp>
    </p:spTree>
    <p:extLst>
      <p:ext uri="{BB962C8B-B14F-4D97-AF65-F5344CB8AC3E}">
        <p14:creationId xmlns:p14="http://schemas.microsoft.com/office/powerpoint/2010/main" val="3718353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7A0149-7C49-4F8D-A8F7-B3F09E38B620}" type="datetimeFigureOut">
              <a:rPr lang="en-GB" smtClean="0"/>
              <a:t>26/03/2020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63A657-5872-47BD-B421-961EC5613E85}" type="slidenum">
              <a:rPr lang="en-GB" smtClean="0"/>
              <a:t>‹#›</a:t>
            </a:fld>
            <a:endParaRPr lang="en-GB"/>
          </a:p>
        </p:txBody>
      </p:sp>
    </p:spTree>
    <p:extLst>
      <p:ext uri="{BB962C8B-B14F-4D97-AF65-F5344CB8AC3E}">
        <p14:creationId xmlns:p14="http://schemas.microsoft.com/office/powerpoint/2010/main" val="21488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7A0149-7C49-4F8D-A8F7-B3F09E38B620}" type="datetimeFigureOut">
              <a:rPr lang="en-GB" smtClean="0"/>
              <a:t>26/03/2020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D63A657-5872-47BD-B421-961EC5613E85}" type="slidenum">
              <a:rPr lang="en-GB" smtClean="0"/>
              <a:t>‹#›</a:t>
            </a:fld>
            <a:endParaRPr lang="en-GB"/>
          </a:p>
        </p:txBody>
      </p:sp>
    </p:spTree>
    <p:extLst>
      <p:ext uri="{BB962C8B-B14F-4D97-AF65-F5344CB8AC3E}">
        <p14:creationId xmlns:p14="http://schemas.microsoft.com/office/powerpoint/2010/main" val="1567238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57A0149-7C49-4F8D-A8F7-B3F09E38B620}" type="datetimeFigureOut">
              <a:rPr lang="en-GB" smtClean="0"/>
              <a:t>26/03/2020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63A657-5872-47BD-B421-961EC5613E85}" type="slidenum">
              <a:rPr lang="en-GB" smtClean="0"/>
              <a:t>‹#›</a:t>
            </a:fld>
            <a:endParaRPr lang="en-GB"/>
          </a:p>
        </p:txBody>
      </p:sp>
    </p:spTree>
    <p:extLst>
      <p:ext uri="{BB962C8B-B14F-4D97-AF65-F5344CB8AC3E}">
        <p14:creationId xmlns:p14="http://schemas.microsoft.com/office/powerpoint/2010/main" val="35403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57A0149-7C49-4F8D-A8F7-B3F09E38B620}" type="datetimeFigureOut">
              <a:rPr lang="en-GB" smtClean="0"/>
              <a:t>26/03/2020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D63A657-5872-47BD-B421-961EC5613E85}" type="slidenum">
              <a:rPr lang="en-GB" smtClean="0"/>
              <a:t>‹#›</a:t>
            </a:fld>
            <a:endParaRPr lang="en-GB"/>
          </a:p>
        </p:txBody>
      </p:sp>
    </p:spTree>
    <p:extLst>
      <p:ext uri="{BB962C8B-B14F-4D97-AF65-F5344CB8AC3E}">
        <p14:creationId xmlns:p14="http://schemas.microsoft.com/office/powerpoint/2010/main" val="1614054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57A0149-7C49-4F8D-A8F7-B3F09E38B620}" type="datetimeFigureOut">
              <a:rPr lang="en-GB" smtClean="0"/>
              <a:t>26/03/2020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D63A657-5872-47BD-B421-961EC5613E85}" type="slidenum">
              <a:rPr lang="en-GB" smtClean="0"/>
              <a:t>‹#›</a:t>
            </a:fld>
            <a:endParaRPr lang="en-GB"/>
          </a:p>
        </p:txBody>
      </p:sp>
    </p:spTree>
    <p:extLst>
      <p:ext uri="{BB962C8B-B14F-4D97-AF65-F5344CB8AC3E}">
        <p14:creationId xmlns:p14="http://schemas.microsoft.com/office/powerpoint/2010/main" val="1188071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7A0149-7C49-4F8D-A8F7-B3F09E38B620}" type="datetimeFigureOut">
              <a:rPr lang="en-GB" smtClean="0"/>
              <a:t>26/03/2020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D63A657-5872-47BD-B421-961EC5613E85}" type="slidenum">
              <a:rPr lang="en-GB" smtClean="0"/>
              <a:t>‹#›</a:t>
            </a:fld>
            <a:endParaRPr lang="en-GB"/>
          </a:p>
        </p:txBody>
      </p:sp>
    </p:spTree>
    <p:extLst>
      <p:ext uri="{BB962C8B-B14F-4D97-AF65-F5344CB8AC3E}">
        <p14:creationId xmlns:p14="http://schemas.microsoft.com/office/powerpoint/2010/main" val="1562205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7A0149-7C49-4F8D-A8F7-B3F09E38B620}" type="datetimeFigureOut">
              <a:rPr lang="en-GB" smtClean="0"/>
              <a:t>26/03/2020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63A657-5872-47BD-B421-961EC5613E85}" type="slidenum">
              <a:rPr lang="en-GB" smtClean="0"/>
              <a:t>‹#›</a:t>
            </a:fld>
            <a:endParaRPr lang="en-GB"/>
          </a:p>
        </p:txBody>
      </p:sp>
    </p:spTree>
    <p:extLst>
      <p:ext uri="{BB962C8B-B14F-4D97-AF65-F5344CB8AC3E}">
        <p14:creationId xmlns:p14="http://schemas.microsoft.com/office/powerpoint/2010/main" val="175298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7A0149-7C49-4F8D-A8F7-B3F09E38B620}" type="datetimeFigureOut">
              <a:rPr lang="en-GB" smtClean="0"/>
              <a:t>26/03/2020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D63A657-5872-47BD-B421-961EC5613E85}" type="slidenum">
              <a:rPr lang="en-GB" smtClean="0"/>
              <a:t>‹#›</a:t>
            </a:fld>
            <a:endParaRPr lang="en-GB"/>
          </a:p>
        </p:txBody>
      </p:sp>
    </p:spTree>
    <p:extLst>
      <p:ext uri="{BB962C8B-B14F-4D97-AF65-F5344CB8AC3E}">
        <p14:creationId xmlns:p14="http://schemas.microsoft.com/office/powerpoint/2010/main" val="3468125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7A0149-7C49-4F8D-A8F7-B3F09E38B620}" type="datetimeFigureOut">
              <a:rPr lang="en-GB" smtClean="0"/>
              <a:t>26/03/2020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63A657-5872-47BD-B421-961EC5613E85}" type="slidenum">
              <a:rPr lang="en-GB" smtClean="0"/>
              <a:t>‹#›</a:t>
            </a:fld>
            <a:endParaRPr lang="en-GB"/>
          </a:p>
        </p:txBody>
      </p:sp>
    </p:spTree>
    <p:extLst>
      <p:ext uri="{BB962C8B-B14F-4D97-AF65-F5344CB8AC3E}">
        <p14:creationId xmlns:p14="http://schemas.microsoft.com/office/powerpoint/2010/main" val="2914342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4860032" y="1484784"/>
            <a:ext cx="4104456" cy="475252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tx1"/>
                </a:solidFill>
              </a:rPr>
              <a:t>The deep furrows beneath his piercing eyes told of a long life of servitude and hardship. </a:t>
            </a:r>
          </a:p>
          <a:p>
            <a:r>
              <a:rPr lang="en-GB" sz="3200" dirty="0">
                <a:solidFill>
                  <a:schemeClr val="tx1"/>
                </a:solidFill>
              </a:rPr>
              <a:t>“Look closely my friend … ” he whispered hoarsely. </a:t>
            </a:r>
          </a:p>
        </p:txBody>
      </p:sp>
      <p:sp>
        <p:nvSpPr>
          <p:cNvPr id="2" name="Title 1"/>
          <p:cNvSpPr>
            <a:spLocks noGrp="1"/>
          </p:cNvSpPr>
          <p:nvPr>
            <p:ph type="title"/>
          </p:nvPr>
        </p:nvSpPr>
        <p:spPr>
          <a:xfrm>
            <a:off x="1237566" y="129417"/>
            <a:ext cx="7438890" cy="1143000"/>
          </a:xfrm>
        </p:spPr>
        <p:txBody>
          <a:bodyPr>
            <a:normAutofit/>
          </a:bodyPr>
          <a:lstStyle/>
          <a:p>
            <a:pPr algn="l"/>
            <a:r>
              <a:rPr lang="en-GB" sz="4000" b="1" dirty="0">
                <a:solidFill>
                  <a:schemeClr val="tx1">
                    <a:lumMod val="75000"/>
                    <a:lumOff val="25000"/>
                  </a:schemeClr>
                </a:solidFill>
              </a:rPr>
              <a:t>Task 1: The Hooded Man </a:t>
            </a: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961" t="27337" r="12668" b="11746"/>
          <a:stretch/>
        </p:blipFill>
        <p:spPr bwMode="auto">
          <a:xfrm>
            <a:off x="251520" y="188640"/>
            <a:ext cx="986046" cy="8476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descr="beard, dirty, grun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3774" y="1124744"/>
            <a:ext cx="4467862" cy="55848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1063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79851" y="2852936"/>
            <a:ext cx="7200800" cy="36833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My feet hit the rough sand. I gasped. Weak from hours of treading water, my leaden legs dragged behind me in the salty sea. Finally, I had made it to safety. With the last vestiges of my strength, I launched myself forwards. Safety, warmth and shelter were my final thoughts before I passed out. </a:t>
            </a:r>
          </a:p>
        </p:txBody>
      </p:sp>
      <p:sp>
        <p:nvSpPr>
          <p:cNvPr id="2" name="Title 1"/>
          <p:cNvSpPr>
            <a:spLocks noGrp="1"/>
          </p:cNvSpPr>
          <p:nvPr>
            <p:ph type="title"/>
          </p:nvPr>
        </p:nvSpPr>
        <p:spPr>
          <a:xfrm>
            <a:off x="1331640" y="129417"/>
            <a:ext cx="7344816" cy="1143000"/>
          </a:xfrm>
        </p:spPr>
        <p:txBody>
          <a:bodyPr>
            <a:normAutofit/>
          </a:bodyPr>
          <a:lstStyle/>
          <a:p>
            <a:pPr algn="l"/>
            <a:r>
              <a:rPr lang="en-GB" sz="4000" b="1" dirty="0">
                <a:solidFill>
                  <a:schemeClr val="tx1">
                    <a:lumMod val="75000"/>
                    <a:lumOff val="25000"/>
                  </a:schemeClr>
                </a:solidFill>
              </a:rPr>
              <a:t>Task 3: Saved? </a:t>
            </a: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961" t="27337" r="12668" b="11746"/>
          <a:stretch/>
        </p:blipFill>
        <p:spPr bwMode="auto">
          <a:xfrm>
            <a:off x="251520" y="188640"/>
            <a:ext cx="986046" cy="8476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0" name="Picture 2" descr="Exhausted man crawled out of the sea and lying on the beach. Castaway lying on the coast."/>
          <p:cNvPicPr>
            <a:picLocks noChangeAspect="1" noChangeArrowheads="1"/>
          </p:cNvPicPr>
          <p:nvPr/>
        </p:nvPicPr>
        <p:blipFill rotWithShape="1">
          <a:blip r:embed="rId3">
            <a:extLst>
              <a:ext uri="{28A0092B-C50C-407E-A947-70E740481C1C}">
                <a14:useLocalDpi xmlns:a14="http://schemas.microsoft.com/office/drawing/2010/main" val="0"/>
              </a:ext>
            </a:extLst>
          </a:blip>
          <a:srcRect b="6198"/>
          <a:stretch/>
        </p:blipFill>
        <p:spPr bwMode="auto">
          <a:xfrm>
            <a:off x="4716016" y="192963"/>
            <a:ext cx="4286250" cy="29931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5217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600200"/>
            <a:ext cx="8136904" cy="4525963"/>
          </a:xfrm>
        </p:spPr>
        <p:txBody>
          <a:bodyPr>
            <a:normAutofit/>
          </a:bodyPr>
          <a:lstStyle/>
          <a:p>
            <a:pPr marL="0" indent="0">
              <a:buNone/>
            </a:pPr>
            <a:r>
              <a:rPr lang="en-GB" sz="3000" b="1" u="sng" dirty="0">
                <a:solidFill>
                  <a:schemeClr val="tx1">
                    <a:lumMod val="75000"/>
                    <a:lumOff val="25000"/>
                  </a:schemeClr>
                </a:solidFill>
              </a:rPr>
              <a:t>Mission</a:t>
            </a:r>
            <a:r>
              <a:rPr lang="en-GB" sz="3000" b="1" dirty="0">
                <a:solidFill>
                  <a:schemeClr val="tx1">
                    <a:lumMod val="75000"/>
                    <a:lumOff val="25000"/>
                  </a:schemeClr>
                </a:solidFill>
              </a:rPr>
              <a:t>:</a:t>
            </a:r>
            <a:r>
              <a:rPr lang="en-GB" sz="3000" dirty="0">
                <a:solidFill>
                  <a:schemeClr val="tx1">
                    <a:lumMod val="75000"/>
                    <a:lumOff val="25000"/>
                  </a:schemeClr>
                </a:solidFill>
              </a:rPr>
              <a:t> </a:t>
            </a:r>
            <a:r>
              <a:rPr lang="en-GB" sz="2800" dirty="0"/>
              <a:t>Take this opener. Write the next part of the story, introducing the setting and the character. Suggest something mysterious or dangerous but don’t tell the reader what it is. Leave them on a cliff hanger. </a:t>
            </a:r>
            <a:endParaRPr lang="en-GB" sz="3000" b="1" u="sng" dirty="0">
              <a:solidFill>
                <a:schemeClr val="tx1">
                  <a:lumMod val="75000"/>
                  <a:lumOff val="25000"/>
                </a:schemeClr>
              </a:solidFill>
            </a:endParaRPr>
          </a:p>
          <a:p>
            <a:pPr marL="0" indent="0">
              <a:buNone/>
            </a:pPr>
            <a:r>
              <a:rPr lang="en-GB" sz="3000" b="1" u="sng" dirty="0">
                <a:solidFill>
                  <a:schemeClr val="tx1">
                    <a:lumMod val="75000"/>
                    <a:lumOff val="25000"/>
                  </a:schemeClr>
                </a:solidFill>
              </a:rPr>
              <a:t>Before you write</a:t>
            </a:r>
            <a:r>
              <a:rPr lang="en-GB" sz="3000" b="1" dirty="0">
                <a:solidFill>
                  <a:schemeClr val="tx1">
                    <a:lumMod val="75000"/>
                    <a:lumOff val="25000"/>
                  </a:schemeClr>
                </a:solidFill>
              </a:rPr>
              <a:t>:</a:t>
            </a:r>
          </a:p>
          <a:p>
            <a:pPr marL="0" indent="0">
              <a:buNone/>
            </a:pPr>
            <a:r>
              <a:rPr lang="en-GB" sz="3000" dirty="0">
                <a:solidFill>
                  <a:schemeClr val="tx1">
                    <a:lumMod val="75000"/>
                    <a:lumOff val="25000"/>
                  </a:schemeClr>
                </a:solidFill>
              </a:rPr>
              <a:t> </a:t>
            </a:r>
          </a:p>
          <a:p>
            <a:pPr marL="0" indent="0">
              <a:buNone/>
            </a:pPr>
            <a:endParaRPr lang="en-GB" sz="3000" dirty="0">
              <a:solidFill>
                <a:schemeClr val="tx1">
                  <a:lumMod val="75000"/>
                  <a:lumOff val="25000"/>
                </a:schemeClr>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961" t="27337" r="12668" b="11746"/>
          <a:stretch/>
        </p:blipFill>
        <p:spPr bwMode="auto">
          <a:xfrm>
            <a:off x="251520" y="277090"/>
            <a:ext cx="986046" cy="8476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ounded Rectangle 6"/>
          <p:cNvSpPr/>
          <p:nvPr/>
        </p:nvSpPr>
        <p:spPr>
          <a:xfrm>
            <a:off x="3212232" y="4221088"/>
            <a:ext cx="2664296" cy="2376264"/>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Who is the character? How can you </a:t>
            </a:r>
            <a:r>
              <a:rPr lang="en-GB" sz="2500" dirty="0">
                <a:solidFill>
                  <a:schemeClr val="tx1">
                    <a:lumMod val="75000"/>
                    <a:lumOff val="25000"/>
                  </a:schemeClr>
                </a:solidFill>
              </a:rPr>
              <a:t>suggest</a:t>
            </a:r>
            <a:r>
              <a:rPr lang="en-GB" sz="2500" dirty="0">
                <a:solidFill>
                  <a:schemeClr val="tx1"/>
                </a:solidFill>
              </a:rPr>
              <a:t> ideas about him without giving away too much?</a:t>
            </a:r>
          </a:p>
        </p:txBody>
      </p:sp>
      <p:sp>
        <p:nvSpPr>
          <p:cNvPr id="8" name="Rounded Rectangle 7"/>
          <p:cNvSpPr/>
          <p:nvPr/>
        </p:nvSpPr>
        <p:spPr>
          <a:xfrm>
            <a:off x="6012160" y="4221088"/>
            <a:ext cx="2664296" cy="2376264"/>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What will your mystery or danger be? How can you give your reader clues about this?</a:t>
            </a:r>
          </a:p>
        </p:txBody>
      </p:sp>
      <p:sp>
        <p:nvSpPr>
          <p:cNvPr id="9" name="Rounded Rectangle 8"/>
          <p:cNvSpPr/>
          <p:nvPr/>
        </p:nvSpPr>
        <p:spPr>
          <a:xfrm>
            <a:off x="395536" y="4221088"/>
            <a:ext cx="2664296" cy="2376264"/>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Where has the character arrived? What can you tell the reader about it?</a:t>
            </a:r>
          </a:p>
        </p:txBody>
      </p:sp>
      <p:sp>
        <p:nvSpPr>
          <p:cNvPr id="5" name="TextBox 4"/>
          <p:cNvSpPr txBox="1"/>
          <p:nvPr/>
        </p:nvSpPr>
        <p:spPr>
          <a:xfrm>
            <a:off x="539552" y="4462885"/>
            <a:ext cx="2376264" cy="553998"/>
          </a:xfrm>
          <a:prstGeom prst="rect">
            <a:avLst/>
          </a:prstGeom>
          <a:noFill/>
        </p:spPr>
        <p:txBody>
          <a:bodyPr wrap="square" rtlCol="0">
            <a:spAutoFit/>
          </a:bodyPr>
          <a:lstStyle/>
          <a:p>
            <a:pPr algn="ctr"/>
            <a:r>
              <a:rPr lang="en-GB" sz="3000" dirty="0">
                <a:solidFill>
                  <a:schemeClr val="tx1">
                    <a:lumMod val="75000"/>
                    <a:lumOff val="25000"/>
                  </a:schemeClr>
                </a:solidFill>
              </a:rPr>
              <a:t>	</a:t>
            </a:r>
          </a:p>
        </p:txBody>
      </p:sp>
      <p:sp>
        <p:nvSpPr>
          <p:cNvPr id="14" name="Title 1"/>
          <p:cNvSpPr>
            <a:spLocks noGrp="1"/>
          </p:cNvSpPr>
          <p:nvPr>
            <p:ph type="title"/>
          </p:nvPr>
        </p:nvSpPr>
        <p:spPr>
          <a:xfrm>
            <a:off x="1331640" y="192964"/>
            <a:ext cx="6948772" cy="1143000"/>
          </a:xfrm>
        </p:spPr>
        <p:txBody>
          <a:bodyPr>
            <a:normAutofit/>
          </a:bodyPr>
          <a:lstStyle/>
          <a:p>
            <a:pPr algn="l"/>
            <a:r>
              <a:rPr lang="en-GB" sz="4000" b="1" dirty="0">
                <a:solidFill>
                  <a:schemeClr val="tx1">
                    <a:lumMod val="75000"/>
                    <a:lumOff val="25000"/>
                  </a:schemeClr>
                </a:solidFill>
              </a:rPr>
              <a:t>Task 3: Saved?</a:t>
            </a:r>
          </a:p>
        </p:txBody>
      </p:sp>
      <p:pic>
        <p:nvPicPr>
          <p:cNvPr id="10" name="Picture 2" descr="Exhausted man crawled out of the sea and lying on the beach. Castaway lying on the coast."/>
          <p:cNvPicPr>
            <a:picLocks noChangeAspect="1" noChangeArrowheads="1"/>
          </p:cNvPicPr>
          <p:nvPr/>
        </p:nvPicPr>
        <p:blipFill rotWithShape="1">
          <a:blip r:embed="rId3">
            <a:extLst>
              <a:ext uri="{28A0092B-C50C-407E-A947-70E740481C1C}">
                <a14:useLocalDpi xmlns:a14="http://schemas.microsoft.com/office/drawing/2010/main" val="0"/>
              </a:ext>
            </a:extLst>
          </a:blip>
          <a:srcRect b="6198"/>
          <a:stretch/>
        </p:blipFill>
        <p:spPr bwMode="auto">
          <a:xfrm>
            <a:off x="6859140" y="192964"/>
            <a:ext cx="2143125" cy="14965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1914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GB" sz="3000" b="1" u="sng" dirty="0">
                <a:solidFill>
                  <a:schemeClr val="tx1">
                    <a:lumMod val="75000"/>
                    <a:lumOff val="25000"/>
                  </a:schemeClr>
                </a:solidFill>
              </a:rPr>
              <a:t>After you have written</a:t>
            </a:r>
            <a:r>
              <a:rPr lang="en-GB" sz="3000" b="1" dirty="0">
                <a:solidFill>
                  <a:schemeClr val="tx1">
                    <a:lumMod val="75000"/>
                    <a:lumOff val="25000"/>
                  </a:schemeClr>
                </a:solidFill>
              </a:rPr>
              <a:t>:</a:t>
            </a:r>
          </a:p>
          <a:p>
            <a:pPr marL="0" indent="0">
              <a:buNone/>
            </a:pPr>
            <a:r>
              <a:rPr lang="en-GB" sz="3000" dirty="0">
                <a:solidFill>
                  <a:schemeClr val="tx1">
                    <a:lumMod val="75000"/>
                    <a:lumOff val="25000"/>
                  </a:schemeClr>
                </a:solidFill>
              </a:rPr>
              <a:t> </a:t>
            </a:r>
          </a:p>
          <a:p>
            <a:pPr marL="0" indent="0">
              <a:buNone/>
            </a:pPr>
            <a:endParaRPr lang="en-GB" sz="3000" dirty="0">
              <a:solidFill>
                <a:schemeClr val="tx1">
                  <a:lumMod val="75000"/>
                  <a:lumOff val="25000"/>
                </a:schemeClr>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961" t="27337" r="12668" b="11746"/>
          <a:stretch/>
        </p:blipFill>
        <p:spPr bwMode="auto">
          <a:xfrm>
            <a:off x="251520" y="277090"/>
            <a:ext cx="986046" cy="8476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251520" y="2348880"/>
            <a:ext cx="8568952" cy="4324261"/>
          </a:xfrm>
          <a:prstGeom prst="rect">
            <a:avLst/>
          </a:prstGeom>
          <a:noFill/>
        </p:spPr>
        <p:txBody>
          <a:bodyPr wrap="square" rtlCol="0">
            <a:spAutoFit/>
          </a:bodyPr>
          <a:lstStyle/>
          <a:p>
            <a:pPr marL="457200" indent="-457200">
              <a:buFont typeface="Wingdings" panose="05000000000000000000" pitchFamily="2" charset="2"/>
              <a:buChar char="q"/>
            </a:pPr>
            <a:r>
              <a:rPr lang="en-GB" sz="2500" dirty="0">
                <a:solidFill>
                  <a:schemeClr val="tx1">
                    <a:lumMod val="75000"/>
                    <a:lumOff val="25000"/>
                  </a:schemeClr>
                </a:solidFill>
              </a:rPr>
              <a:t>Read your story opening aloud to a partner. Does it make them want to </a:t>
            </a:r>
            <a:r>
              <a:rPr lang="en-GB" sz="2500" u="sng" dirty="0">
                <a:solidFill>
                  <a:schemeClr val="tx1">
                    <a:lumMod val="75000"/>
                    <a:lumOff val="25000"/>
                  </a:schemeClr>
                </a:solidFill>
              </a:rPr>
              <a:t>read on</a:t>
            </a:r>
            <a:r>
              <a:rPr lang="en-GB" sz="2500" dirty="0">
                <a:solidFill>
                  <a:schemeClr val="tx1">
                    <a:lumMod val="75000"/>
                    <a:lumOff val="25000"/>
                  </a:schemeClr>
                </a:solidFill>
              </a:rPr>
              <a:t>? What can they </a:t>
            </a:r>
            <a:r>
              <a:rPr lang="en-GB" sz="2500" u="sng" dirty="0">
                <a:solidFill>
                  <a:schemeClr val="tx1">
                    <a:lumMod val="75000"/>
                    <a:lumOff val="25000"/>
                  </a:schemeClr>
                </a:solidFill>
              </a:rPr>
              <a:t>guess</a:t>
            </a:r>
            <a:r>
              <a:rPr lang="en-GB" sz="2500" dirty="0">
                <a:solidFill>
                  <a:schemeClr val="tx1">
                    <a:lumMod val="75000"/>
                    <a:lumOff val="25000"/>
                  </a:schemeClr>
                </a:solidFill>
              </a:rPr>
              <a:t> about the story from your </a:t>
            </a:r>
            <a:r>
              <a:rPr lang="en-GB" sz="2500" u="sng" dirty="0">
                <a:solidFill>
                  <a:schemeClr val="tx1">
                    <a:lumMod val="75000"/>
                    <a:lumOff val="25000"/>
                  </a:schemeClr>
                </a:solidFill>
              </a:rPr>
              <a:t>subtle suggestions</a:t>
            </a:r>
            <a:r>
              <a:rPr lang="en-GB" sz="2500" dirty="0">
                <a:solidFill>
                  <a:schemeClr val="tx1">
                    <a:lumMod val="75000"/>
                    <a:lumOff val="25000"/>
                  </a:schemeClr>
                </a:solidFill>
              </a:rPr>
              <a:t>?</a:t>
            </a:r>
          </a:p>
          <a:p>
            <a:pPr marL="457200" indent="-457200">
              <a:buFont typeface="Wingdings" panose="05000000000000000000" pitchFamily="2" charset="2"/>
              <a:buChar char="q"/>
            </a:pPr>
            <a:r>
              <a:rPr lang="en-GB" sz="2500" dirty="0">
                <a:solidFill>
                  <a:schemeClr val="tx1">
                    <a:lumMod val="75000"/>
                    <a:lumOff val="25000"/>
                  </a:schemeClr>
                </a:solidFill>
              </a:rPr>
              <a:t>Look carefully at the different types of </a:t>
            </a:r>
            <a:r>
              <a:rPr lang="en-GB" sz="2500" u="sng" dirty="0">
                <a:solidFill>
                  <a:schemeClr val="tx1">
                    <a:lumMod val="75000"/>
                    <a:lumOff val="25000"/>
                  </a:schemeClr>
                </a:solidFill>
              </a:rPr>
              <a:t>punctuation</a:t>
            </a:r>
            <a:r>
              <a:rPr lang="en-GB" sz="2500" dirty="0">
                <a:solidFill>
                  <a:schemeClr val="tx1">
                    <a:lumMod val="75000"/>
                    <a:lumOff val="25000"/>
                  </a:schemeClr>
                </a:solidFill>
              </a:rPr>
              <a:t> in your writing. Is it placed and used </a:t>
            </a:r>
            <a:r>
              <a:rPr lang="en-GB" sz="2500" u="sng" dirty="0">
                <a:solidFill>
                  <a:schemeClr val="tx1">
                    <a:lumMod val="75000"/>
                    <a:lumOff val="25000"/>
                  </a:schemeClr>
                </a:solidFill>
              </a:rPr>
              <a:t>accurately</a:t>
            </a:r>
            <a:r>
              <a:rPr lang="en-GB" sz="2500" dirty="0">
                <a:solidFill>
                  <a:schemeClr val="tx1">
                    <a:lumMod val="75000"/>
                    <a:lumOff val="25000"/>
                  </a:schemeClr>
                </a:solidFill>
              </a:rPr>
              <a:t>? </a:t>
            </a:r>
          </a:p>
          <a:p>
            <a:pPr marL="457200" indent="-457200">
              <a:buFont typeface="Wingdings" panose="05000000000000000000" pitchFamily="2" charset="2"/>
              <a:buChar char="q"/>
            </a:pPr>
            <a:r>
              <a:rPr lang="en-GB" sz="2500" dirty="0">
                <a:solidFill>
                  <a:schemeClr val="tx1">
                    <a:lumMod val="75000"/>
                    <a:lumOff val="25000"/>
                  </a:schemeClr>
                </a:solidFill>
              </a:rPr>
              <a:t>Notice the </a:t>
            </a:r>
            <a:r>
              <a:rPr lang="en-GB" sz="2500" u="sng" dirty="0">
                <a:solidFill>
                  <a:schemeClr val="tx1">
                    <a:lumMod val="75000"/>
                    <a:lumOff val="25000"/>
                  </a:schemeClr>
                </a:solidFill>
              </a:rPr>
              <a:t>detail</a:t>
            </a:r>
            <a:r>
              <a:rPr lang="en-GB" sz="2500" dirty="0">
                <a:solidFill>
                  <a:schemeClr val="tx1">
                    <a:lumMod val="75000"/>
                    <a:lumOff val="25000"/>
                  </a:schemeClr>
                </a:solidFill>
              </a:rPr>
              <a:t> you have included in your writing. Is there enough to </a:t>
            </a:r>
            <a:r>
              <a:rPr lang="en-GB" sz="2500" u="sng" dirty="0">
                <a:solidFill>
                  <a:schemeClr val="tx1">
                    <a:lumMod val="75000"/>
                    <a:lumOff val="25000"/>
                  </a:schemeClr>
                </a:solidFill>
              </a:rPr>
              <a:t>interest the reader</a:t>
            </a:r>
            <a:r>
              <a:rPr lang="en-GB" sz="2500" dirty="0">
                <a:solidFill>
                  <a:schemeClr val="tx1">
                    <a:lumMod val="75000"/>
                    <a:lumOff val="25000"/>
                  </a:schemeClr>
                </a:solidFill>
              </a:rPr>
              <a:t> without giving away your whole story?</a:t>
            </a:r>
          </a:p>
          <a:p>
            <a:pPr marL="457200" indent="-457200">
              <a:buFont typeface="Wingdings" panose="05000000000000000000" pitchFamily="2" charset="2"/>
              <a:buChar char="q"/>
            </a:pPr>
            <a:r>
              <a:rPr lang="en-GB" sz="2500" dirty="0">
                <a:solidFill>
                  <a:schemeClr val="tx1">
                    <a:lumMod val="75000"/>
                    <a:lumOff val="25000"/>
                  </a:schemeClr>
                </a:solidFill>
              </a:rPr>
              <a:t>Identify examples where you have chosen </a:t>
            </a:r>
            <a:r>
              <a:rPr lang="en-GB" sz="2500" u="sng" dirty="0">
                <a:solidFill>
                  <a:schemeClr val="tx1">
                    <a:lumMod val="75000"/>
                    <a:lumOff val="25000"/>
                  </a:schemeClr>
                </a:solidFill>
              </a:rPr>
              <a:t>precise vocabulary </a:t>
            </a:r>
            <a:r>
              <a:rPr lang="en-GB" sz="2500" dirty="0">
                <a:solidFill>
                  <a:schemeClr val="tx1">
                    <a:lumMod val="75000"/>
                    <a:lumOff val="25000"/>
                  </a:schemeClr>
                </a:solidFill>
              </a:rPr>
              <a:t>to build up a picture for the reader. Have you experimented with the </a:t>
            </a:r>
            <a:r>
              <a:rPr lang="en-GB" sz="2500" u="sng" dirty="0">
                <a:solidFill>
                  <a:schemeClr val="tx1">
                    <a:lumMod val="75000"/>
                    <a:lumOff val="25000"/>
                  </a:schemeClr>
                </a:solidFill>
              </a:rPr>
              <a:t>order of words</a:t>
            </a:r>
            <a:r>
              <a:rPr lang="en-GB" sz="2500" dirty="0">
                <a:solidFill>
                  <a:schemeClr val="tx1">
                    <a:lumMod val="75000"/>
                    <a:lumOff val="25000"/>
                  </a:schemeClr>
                </a:solidFill>
              </a:rPr>
              <a:t> in your sentences? </a:t>
            </a:r>
          </a:p>
        </p:txBody>
      </p:sp>
      <p:pic>
        <p:nvPicPr>
          <p:cNvPr id="2050" name="Picture 2" descr="C:\Users\LUrquhart\AppData\Local\Microsoft\Windows\Temporary Internet Files\Content.IE5\9W3CON5K\big-tick[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6256" y="109631"/>
            <a:ext cx="2088232" cy="203022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331640" y="274638"/>
            <a:ext cx="7355160" cy="1143000"/>
          </a:xfrm>
        </p:spPr>
        <p:txBody>
          <a:bodyPr>
            <a:normAutofit/>
          </a:bodyPr>
          <a:lstStyle/>
          <a:p>
            <a:pPr algn="l"/>
            <a:r>
              <a:rPr lang="en-GB" sz="4000" b="1" dirty="0">
                <a:solidFill>
                  <a:schemeClr val="tx1">
                    <a:lumMod val="75000"/>
                    <a:lumOff val="25000"/>
                  </a:schemeClr>
                </a:solidFill>
              </a:rPr>
              <a:t>Task 3: Saved?</a:t>
            </a:r>
            <a:endParaRPr lang="en-GB" sz="4000" dirty="0"/>
          </a:p>
        </p:txBody>
      </p:sp>
    </p:spTree>
    <p:extLst>
      <p:ext uri="{BB962C8B-B14F-4D97-AF65-F5344CB8AC3E}">
        <p14:creationId xmlns:p14="http://schemas.microsoft.com/office/powerpoint/2010/main" val="3109445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7566" y="274638"/>
            <a:ext cx="7449234" cy="1143000"/>
          </a:xfrm>
        </p:spPr>
        <p:txBody>
          <a:bodyPr>
            <a:normAutofit/>
          </a:bodyPr>
          <a:lstStyle/>
          <a:p>
            <a:r>
              <a:rPr lang="en-GB" sz="4000" b="1" dirty="0">
                <a:solidFill>
                  <a:schemeClr val="tx1">
                    <a:lumMod val="75000"/>
                    <a:lumOff val="25000"/>
                  </a:schemeClr>
                </a:solidFill>
              </a:rPr>
              <a:t>Task 3: Saved? </a:t>
            </a:r>
            <a:endParaRPr lang="en-GB" sz="4000" dirty="0">
              <a:solidFill>
                <a:schemeClr val="tx1">
                  <a:lumMod val="75000"/>
                  <a:lumOff val="25000"/>
                </a:schemeClr>
              </a:solidFill>
            </a:endParaRPr>
          </a:p>
        </p:txBody>
      </p:sp>
      <p:sp>
        <p:nvSpPr>
          <p:cNvPr id="3" name="Content Placeholder 2"/>
          <p:cNvSpPr>
            <a:spLocks noGrp="1"/>
          </p:cNvSpPr>
          <p:nvPr>
            <p:ph idx="1"/>
          </p:nvPr>
        </p:nvSpPr>
        <p:spPr>
          <a:xfrm>
            <a:off x="251520" y="1556792"/>
            <a:ext cx="8712968" cy="5400600"/>
          </a:xfrm>
        </p:spPr>
        <p:txBody>
          <a:bodyPr>
            <a:normAutofit lnSpcReduction="10000"/>
          </a:bodyPr>
          <a:lstStyle/>
          <a:p>
            <a:pPr marL="0" indent="0">
              <a:buNone/>
            </a:pPr>
            <a:r>
              <a:rPr lang="en-GB" sz="3600" b="1" dirty="0">
                <a:solidFill>
                  <a:schemeClr val="tx1">
                    <a:lumMod val="75000"/>
                    <a:lumOff val="25000"/>
                  </a:schemeClr>
                </a:solidFill>
              </a:rPr>
              <a:t>Before writing:</a:t>
            </a:r>
          </a:p>
          <a:p>
            <a:r>
              <a:rPr lang="en-GB" dirty="0">
                <a:solidFill>
                  <a:schemeClr val="tx1">
                    <a:lumMod val="75000"/>
                    <a:lumOff val="25000"/>
                  </a:schemeClr>
                </a:solidFill>
              </a:rPr>
              <a:t>Think about the possibilities for the character and setting. Write notes to help yourself and don’t forget it is ok to write something and then cross it out if it doesn’t fit.</a:t>
            </a:r>
          </a:p>
          <a:p>
            <a:r>
              <a:rPr lang="en-GB" dirty="0">
                <a:solidFill>
                  <a:schemeClr val="tx1">
                    <a:lumMod val="75000"/>
                    <a:lumOff val="25000"/>
                  </a:schemeClr>
                </a:solidFill>
              </a:rPr>
              <a:t>Draw a timeline or story map to help yourself. </a:t>
            </a:r>
          </a:p>
          <a:p>
            <a:r>
              <a:rPr lang="en-GB" dirty="0">
                <a:solidFill>
                  <a:schemeClr val="tx1">
                    <a:lumMod val="75000"/>
                    <a:lumOff val="25000"/>
                  </a:schemeClr>
                </a:solidFill>
              </a:rPr>
              <a:t>Dup a plan, including key language that will help them structure their writing. </a:t>
            </a:r>
          </a:p>
          <a:p>
            <a:r>
              <a:rPr lang="en-GB" dirty="0">
                <a:solidFill>
                  <a:schemeClr val="tx1">
                    <a:lumMod val="75000"/>
                    <a:lumOff val="25000"/>
                  </a:schemeClr>
                </a:solidFill>
              </a:rPr>
              <a:t>Orally rehearse what you are going to write before you commit it to paper.</a:t>
            </a: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961" t="27337" r="12668" b="11746"/>
          <a:stretch/>
        </p:blipFill>
        <p:spPr bwMode="auto">
          <a:xfrm>
            <a:off x="251520" y="277090"/>
            <a:ext cx="986046" cy="8476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92593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435280" cy="5069160"/>
          </a:xfrm>
        </p:spPr>
        <p:txBody>
          <a:bodyPr>
            <a:normAutofit fontScale="92500" lnSpcReduction="10000"/>
          </a:bodyPr>
          <a:lstStyle/>
          <a:p>
            <a:pPr marL="0" indent="0">
              <a:buNone/>
            </a:pPr>
            <a:r>
              <a:rPr lang="en-GB" b="1" dirty="0">
                <a:solidFill>
                  <a:schemeClr val="tx1">
                    <a:lumMod val="75000"/>
                    <a:lumOff val="25000"/>
                  </a:schemeClr>
                </a:solidFill>
              </a:rPr>
              <a:t>Key questions during writing:</a:t>
            </a:r>
          </a:p>
          <a:p>
            <a:r>
              <a:rPr lang="en-GB" sz="2000" dirty="0">
                <a:solidFill>
                  <a:schemeClr val="tx1">
                    <a:lumMod val="75000"/>
                    <a:lumOff val="25000"/>
                  </a:schemeClr>
                </a:solidFill>
              </a:rPr>
              <a:t>What are you trying to suggest to the reader about the character/setting/ mystery/danger? How have you done this? What information have you included/omitted to help you?</a:t>
            </a:r>
          </a:p>
          <a:p>
            <a:r>
              <a:rPr lang="en-GB" sz="2000" dirty="0">
                <a:solidFill>
                  <a:schemeClr val="tx1">
                    <a:lumMod val="75000"/>
                    <a:lumOff val="25000"/>
                  </a:schemeClr>
                </a:solidFill>
              </a:rPr>
              <a:t>Explain what you have included in each paragraph. Why have you organised your writing in this way? Why does the reader need to know ... at this point?</a:t>
            </a:r>
          </a:p>
          <a:p>
            <a:r>
              <a:rPr lang="en-GB" sz="2000" dirty="0">
                <a:solidFill>
                  <a:schemeClr val="tx1">
                    <a:lumMod val="75000"/>
                    <a:lumOff val="25000"/>
                  </a:schemeClr>
                </a:solidFill>
              </a:rPr>
              <a:t>Does your writing ‘flow’ when it is read aloud? How does the punctuation you have used help the reader to understand your writing?</a:t>
            </a:r>
          </a:p>
          <a:p>
            <a:r>
              <a:rPr lang="en-GB" sz="2000" dirty="0">
                <a:solidFill>
                  <a:schemeClr val="tx1">
                    <a:lumMod val="75000"/>
                    <a:lumOff val="25000"/>
                  </a:schemeClr>
                </a:solidFill>
              </a:rPr>
              <a:t>What sentence types are you going to use in your writing? How will this help to build intrigue and engage the reader?</a:t>
            </a:r>
          </a:p>
          <a:p>
            <a:r>
              <a:rPr lang="en-GB" sz="2000" dirty="0">
                <a:solidFill>
                  <a:schemeClr val="tx1">
                    <a:lumMod val="75000"/>
                    <a:lumOff val="25000"/>
                  </a:schemeClr>
                </a:solidFill>
              </a:rPr>
              <a:t>What language have you used to give precise detail about your story? What alternatives did you consider?</a:t>
            </a:r>
          </a:p>
          <a:p>
            <a:r>
              <a:rPr lang="en-GB" sz="2000" dirty="0">
                <a:solidFill>
                  <a:schemeClr val="tx1">
                    <a:lumMod val="75000"/>
                    <a:lumOff val="25000"/>
                  </a:schemeClr>
                </a:solidFill>
              </a:rPr>
              <a:t>What tense/perspective are you writing in/from? Have you maintained it consistently throughout your text?</a:t>
            </a:r>
          </a:p>
          <a:p>
            <a:r>
              <a:rPr lang="en-GB" sz="2000" dirty="0">
                <a:solidFill>
                  <a:schemeClr val="tx1">
                    <a:lumMod val="75000"/>
                    <a:lumOff val="25000"/>
                  </a:schemeClr>
                </a:solidFill>
              </a:rPr>
              <a:t>Would you want to read the rest of the story? Why? How are you going to leave the reader on a cliff hanger?</a:t>
            </a:r>
          </a:p>
          <a:p>
            <a:endParaRPr lang="en-GB" sz="2000" dirty="0">
              <a:solidFill>
                <a:schemeClr val="tx1">
                  <a:lumMod val="75000"/>
                  <a:lumOff val="25000"/>
                </a:schemeClr>
              </a:solidFill>
            </a:endParaRPr>
          </a:p>
          <a:p>
            <a:endParaRPr lang="en-GB" sz="2000" dirty="0">
              <a:solidFill>
                <a:schemeClr val="tx1">
                  <a:lumMod val="75000"/>
                  <a:lumOff val="25000"/>
                </a:schemeClr>
              </a:solidFill>
            </a:endParaRPr>
          </a:p>
          <a:p>
            <a:endParaRPr lang="en-GB" sz="2000" dirty="0">
              <a:solidFill>
                <a:schemeClr val="tx1">
                  <a:lumMod val="75000"/>
                  <a:lumOff val="25000"/>
                </a:schemeClr>
              </a:solidFill>
            </a:endParaRPr>
          </a:p>
          <a:p>
            <a:endParaRPr lang="en-GB" dirty="0">
              <a:solidFill>
                <a:schemeClr val="tx1">
                  <a:lumMod val="75000"/>
                  <a:lumOff val="25000"/>
                </a:schemeClr>
              </a:solidFill>
            </a:endParaRPr>
          </a:p>
          <a:p>
            <a:pPr marL="0" indent="0">
              <a:buNone/>
            </a:pPr>
            <a:endParaRPr lang="en-GB" dirty="0">
              <a:solidFill>
                <a:schemeClr val="tx1">
                  <a:lumMod val="75000"/>
                  <a:lumOff val="25000"/>
                </a:schemeClr>
              </a:solidFill>
            </a:endParaRP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961" t="27337" r="12668" b="11746"/>
          <a:stretch/>
        </p:blipFill>
        <p:spPr bwMode="auto">
          <a:xfrm>
            <a:off x="251520" y="277090"/>
            <a:ext cx="986046" cy="8476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p:cNvSpPr txBox="1">
            <a:spLocks/>
          </p:cNvSpPr>
          <p:nvPr/>
        </p:nvSpPr>
        <p:spPr>
          <a:xfrm>
            <a:off x="1237566" y="274638"/>
            <a:ext cx="7449234" cy="11430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4000" b="1" dirty="0">
                <a:solidFill>
                  <a:schemeClr val="tx1">
                    <a:lumMod val="75000"/>
                    <a:lumOff val="25000"/>
                  </a:schemeClr>
                </a:solidFill>
              </a:rPr>
              <a:t>Task 3: Saved</a:t>
            </a:r>
            <a:r>
              <a:rPr lang="en-GB" sz="4000" b="1">
                <a:solidFill>
                  <a:schemeClr val="tx1">
                    <a:lumMod val="75000"/>
                    <a:lumOff val="25000"/>
                  </a:schemeClr>
                </a:solidFill>
              </a:rPr>
              <a:t>? </a:t>
            </a:r>
            <a:endParaRPr lang="en-GB" sz="4000" dirty="0">
              <a:solidFill>
                <a:schemeClr val="tx1">
                  <a:lumMod val="75000"/>
                  <a:lumOff val="25000"/>
                </a:schemeClr>
              </a:solidFill>
            </a:endParaRPr>
          </a:p>
        </p:txBody>
      </p:sp>
    </p:spTree>
    <p:extLst>
      <p:ext uri="{BB962C8B-B14F-4D97-AF65-F5344CB8AC3E}">
        <p14:creationId xmlns:p14="http://schemas.microsoft.com/office/powerpoint/2010/main" val="3742855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4045</TotalTime>
  <Words>595</Words>
  <Application>Microsoft Office PowerPoint</Application>
  <PresentationFormat>On-screen Show (4:3)</PresentationFormat>
  <Paragraphs>38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Wingdings</vt:lpstr>
      <vt:lpstr>Office Theme</vt:lpstr>
      <vt:lpstr>Task 1: The Hooded Man </vt:lpstr>
      <vt:lpstr>Task 3: Saved? </vt:lpstr>
      <vt:lpstr>Task 3: Saved?</vt:lpstr>
      <vt:lpstr>Task 3: Saved?</vt:lpstr>
      <vt:lpstr>Task 3: Saved?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slides - Calibri 40, bold, dark grey</dc:title>
  <dc:creator>LUrquhart</dc:creator>
  <cp:lastModifiedBy>Alison Irvine</cp:lastModifiedBy>
  <cp:revision>51</cp:revision>
  <dcterms:created xsi:type="dcterms:W3CDTF">2016-08-09T10:05:30Z</dcterms:created>
  <dcterms:modified xsi:type="dcterms:W3CDTF">2020-03-26T13:10:54Z</dcterms:modified>
</cp:coreProperties>
</file>