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ACAFEA-7E74-4BB2-AD2E-B98D8DB35E4E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5F1C06-5A6F-425E-A611-9616054969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802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F1C06-5A6F-425E-A611-96160549690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711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3724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999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8515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897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731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188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3495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094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98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1858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693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96000">
              <a:srgbClr val="00B05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EBBBC-948B-4028-9A13-8EB5A4D7F6D7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617C1-45DC-46F2-BEB7-A8FDFB4520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5648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817BB56-C3D6-427E-98C3-4DD68F8C6D08}"/>
              </a:ext>
            </a:extLst>
          </p:cNvPr>
          <p:cNvSpPr/>
          <p:nvPr/>
        </p:nvSpPr>
        <p:spPr>
          <a:xfrm>
            <a:off x="7143" y="671929"/>
            <a:ext cx="9144001" cy="745435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35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C3BC96-DC3F-4070-8BBF-80C8481A6BCB}"/>
              </a:ext>
            </a:extLst>
          </p:cNvPr>
          <p:cNvSpPr txBox="1"/>
          <p:nvPr/>
        </p:nvSpPr>
        <p:spPr>
          <a:xfrm>
            <a:off x="28847" y="663295"/>
            <a:ext cx="95405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>
                <a:solidFill>
                  <a:schemeClr val="bg1"/>
                </a:solidFill>
              </a:rPr>
              <a:t>L.I: To understand subordinate clauses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F59D541-67BD-44F3-BC9D-BFA9A8F6E637}"/>
              </a:ext>
            </a:extLst>
          </p:cNvPr>
          <p:cNvSpPr/>
          <p:nvPr/>
        </p:nvSpPr>
        <p:spPr>
          <a:xfrm>
            <a:off x="1545876" y="2125309"/>
            <a:ext cx="60665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prstClr val="black"/>
                </a:solidFill>
              </a:rPr>
              <a:t>He did not hunt  </a:t>
            </a:r>
            <a:r>
              <a:rPr lang="en-GB" sz="2800" b="1" dirty="0">
                <a:solidFill>
                  <a:srgbClr val="FF0000"/>
                </a:solidFill>
              </a:rPr>
              <a:t>because it was raining</a:t>
            </a:r>
            <a:r>
              <a:rPr lang="en-GB" sz="2800" b="1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461108-9C95-4917-99DC-3F625D4A3759}"/>
              </a:ext>
            </a:extLst>
          </p:cNvPr>
          <p:cNvSpPr/>
          <p:nvPr/>
        </p:nvSpPr>
        <p:spPr>
          <a:xfrm>
            <a:off x="1545876" y="3037954"/>
            <a:ext cx="712662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srgbClr val="FF0000"/>
                </a:solidFill>
              </a:rPr>
              <a:t>As the sun was setting</a:t>
            </a:r>
            <a:r>
              <a:rPr lang="en-GB" sz="2800" b="1" dirty="0">
                <a:solidFill>
                  <a:prstClr val="black"/>
                </a:solidFill>
              </a:rPr>
              <a:t>, the tiger stalked her prey.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10A959-02C4-4918-B2C4-75024795C4B7}"/>
              </a:ext>
            </a:extLst>
          </p:cNvPr>
          <p:cNvSpPr/>
          <p:nvPr/>
        </p:nvSpPr>
        <p:spPr>
          <a:xfrm>
            <a:off x="1653888" y="4293096"/>
            <a:ext cx="6910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schemeClr val="bg1"/>
                </a:solidFill>
              </a:rPr>
              <a:t>The tiger, </a:t>
            </a:r>
            <a:r>
              <a:rPr lang="en-GB" sz="2800" b="1" dirty="0">
                <a:solidFill>
                  <a:srgbClr val="FF0000"/>
                </a:solidFill>
              </a:rPr>
              <a:t>who was ravenous</a:t>
            </a:r>
            <a:r>
              <a:rPr lang="en-GB" sz="2800" b="1" dirty="0">
                <a:solidFill>
                  <a:schemeClr val="bg1"/>
                </a:solidFill>
              </a:rPr>
              <a:t>,  stalked her prey.</a:t>
            </a:r>
          </a:p>
        </p:txBody>
      </p:sp>
    </p:spTree>
    <p:extLst>
      <p:ext uri="{BB962C8B-B14F-4D97-AF65-F5344CB8AC3E}">
        <p14:creationId xmlns:p14="http://schemas.microsoft.com/office/powerpoint/2010/main" val="2169267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1556792"/>
            <a:ext cx="6984776" cy="741672"/>
          </a:xfrm>
        </p:spPr>
        <p:txBody>
          <a:bodyPr>
            <a:normAutofit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A clause is … 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03648" y="2298464"/>
            <a:ext cx="74168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chemeClr val="bg1"/>
                </a:solidFill>
              </a:rPr>
              <a:t>a group of words that could be a sentence.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3647688"/>
            <a:ext cx="16850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It has …  </a:t>
            </a:r>
          </a:p>
        </p:txBody>
      </p:sp>
      <p:sp>
        <p:nvSpPr>
          <p:cNvPr id="7" name="Rectangle 6"/>
          <p:cNvSpPr/>
          <p:nvPr/>
        </p:nvSpPr>
        <p:spPr>
          <a:xfrm>
            <a:off x="2022748" y="4111308"/>
            <a:ext cx="6653708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a </a:t>
            </a:r>
            <a:r>
              <a:rPr lang="en-GB" sz="3200" b="1" u="sng" dirty="0">
                <a:solidFill>
                  <a:prstClr val="black"/>
                </a:solidFill>
              </a:rPr>
              <a:t>subject </a:t>
            </a:r>
            <a:r>
              <a:rPr lang="en-GB" sz="3200" b="1" dirty="0">
                <a:solidFill>
                  <a:prstClr val="black"/>
                </a:solidFill>
              </a:rPr>
              <a:t>– it is about something.</a:t>
            </a:r>
          </a:p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a </a:t>
            </a:r>
            <a:r>
              <a:rPr lang="en-GB" sz="3200" b="1" u="sng" dirty="0">
                <a:solidFill>
                  <a:prstClr val="black"/>
                </a:solidFill>
              </a:rPr>
              <a:t>verb</a:t>
            </a:r>
            <a:r>
              <a:rPr lang="en-GB" sz="3200" b="1" dirty="0">
                <a:solidFill>
                  <a:prstClr val="black"/>
                </a:solidFill>
              </a:rPr>
              <a:t> – the subject </a:t>
            </a:r>
            <a:r>
              <a:rPr lang="en-GB" sz="3200" b="1" i="1" dirty="0">
                <a:solidFill>
                  <a:prstClr val="black"/>
                </a:solidFill>
              </a:rPr>
              <a:t>does</a:t>
            </a:r>
            <a:r>
              <a:rPr lang="en-GB" sz="3200" b="1" dirty="0">
                <a:solidFill>
                  <a:prstClr val="black"/>
                </a:solidFill>
              </a:rPr>
              <a:t>, </a:t>
            </a:r>
            <a:r>
              <a:rPr lang="en-GB" sz="3200" b="1" i="1" dirty="0">
                <a:solidFill>
                  <a:prstClr val="black"/>
                </a:solidFill>
              </a:rPr>
              <a:t>feels</a:t>
            </a:r>
            <a:r>
              <a:rPr lang="en-GB" sz="3200" b="1" dirty="0">
                <a:solidFill>
                  <a:prstClr val="black"/>
                </a:solidFill>
              </a:rPr>
              <a:t> or </a:t>
            </a:r>
            <a:r>
              <a:rPr lang="en-GB" sz="3200" b="1" i="1" dirty="0">
                <a:solidFill>
                  <a:prstClr val="black"/>
                </a:solidFill>
              </a:rPr>
              <a:t>is</a:t>
            </a:r>
            <a:r>
              <a:rPr lang="en-GB" sz="3200" b="1" dirty="0">
                <a:solidFill>
                  <a:prstClr val="black"/>
                </a:solidFill>
              </a:rPr>
              <a:t> something, or something is </a:t>
            </a:r>
            <a:r>
              <a:rPr lang="en-GB" sz="3200" b="1" i="1" dirty="0">
                <a:solidFill>
                  <a:prstClr val="black"/>
                </a:solidFill>
              </a:rPr>
              <a:t>done</a:t>
            </a:r>
            <a:r>
              <a:rPr lang="en-GB" sz="3200" b="1" dirty="0">
                <a:solidFill>
                  <a:prstClr val="black"/>
                </a:solidFill>
              </a:rPr>
              <a:t> to it.</a:t>
            </a:r>
          </a:p>
        </p:txBody>
      </p:sp>
    </p:spTree>
    <p:extLst>
      <p:ext uri="{BB962C8B-B14F-4D97-AF65-F5344CB8AC3E}">
        <p14:creationId xmlns:p14="http://schemas.microsoft.com/office/powerpoint/2010/main" val="1919343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208912" cy="1034059"/>
          </a:xfrm>
        </p:spPr>
        <p:txBody>
          <a:bodyPr>
            <a:normAutofit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A clause is a </a:t>
            </a:r>
            <a:r>
              <a:rPr lang="en-GB" b="1" i="1" dirty="0">
                <a:solidFill>
                  <a:schemeClr val="bg1"/>
                </a:solidFill>
              </a:rPr>
              <a:t>clause</a:t>
            </a:r>
            <a:r>
              <a:rPr lang="en-GB" b="1" dirty="0">
                <a:solidFill>
                  <a:schemeClr val="bg1"/>
                </a:solidFill>
              </a:rPr>
              <a:t> and not a </a:t>
            </a:r>
            <a:r>
              <a:rPr lang="en-GB" b="1" i="1" dirty="0">
                <a:solidFill>
                  <a:schemeClr val="bg1"/>
                </a:solidFill>
              </a:rPr>
              <a:t>sentence </a:t>
            </a:r>
            <a:r>
              <a:rPr lang="en-GB" b="1" dirty="0">
                <a:solidFill>
                  <a:schemeClr val="bg1"/>
                </a:solidFill>
              </a:rPr>
              <a:t>when… 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59632" y="2420888"/>
            <a:ext cx="74168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chemeClr val="bg1"/>
                </a:solidFill>
              </a:rPr>
              <a:t>it joins with another </a:t>
            </a:r>
            <a:r>
              <a:rPr lang="en-GB" sz="3200" b="1" i="1" dirty="0">
                <a:solidFill>
                  <a:schemeClr val="bg1"/>
                </a:solidFill>
              </a:rPr>
              <a:t>clause</a:t>
            </a:r>
            <a:r>
              <a:rPr lang="en-GB" sz="3200" b="1" dirty="0">
                <a:solidFill>
                  <a:schemeClr val="bg1"/>
                </a:solidFill>
              </a:rPr>
              <a:t> or </a:t>
            </a:r>
            <a:r>
              <a:rPr lang="en-GB" sz="3200" b="1" i="1" dirty="0">
                <a:solidFill>
                  <a:schemeClr val="bg1"/>
                </a:solidFill>
              </a:rPr>
              <a:t>phrase</a:t>
            </a:r>
            <a:r>
              <a:rPr lang="en-GB" sz="3200" b="1" dirty="0">
                <a:solidFill>
                  <a:schemeClr val="bg1"/>
                </a:solidFill>
              </a:rPr>
              <a:t> to make one sentence.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9552" y="3852336"/>
            <a:ext cx="71287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For example here are two </a:t>
            </a:r>
            <a:r>
              <a:rPr lang="en-GB" sz="3200" b="1" i="1" dirty="0">
                <a:solidFill>
                  <a:prstClr val="black"/>
                </a:solidFill>
              </a:rPr>
              <a:t>sentences.</a:t>
            </a:r>
            <a:r>
              <a:rPr lang="en-GB" sz="3200" b="1" dirty="0">
                <a:solidFill>
                  <a:prstClr val="black"/>
                </a:solidFill>
              </a:rPr>
              <a:t>…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41376" y="4729498"/>
            <a:ext cx="3528392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He did not hunt.</a:t>
            </a:r>
          </a:p>
        </p:txBody>
      </p:sp>
      <p:sp>
        <p:nvSpPr>
          <p:cNvPr id="8" name="Rectangle 7"/>
          <p:cNvSpPr/>
          <p:nvPr/>
        </p:nvSpPr>
        <p:spPr>
          <a:xfrm>
            <a:off x="4968044" y="4729496"/>
            <a:ext cx="3528392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It was raining.</a:t>
            </a:r>
          </a:p>
        </p:txBody>
      </p:sp>
    </p:spTree>
    <p:extLst>
      <p:ext uri="{BB962C8B-B14F-4D97-AF65-F5344CB8AC3E}">
        <p14:creationId xmlns:p14="http://schemas.microsoft.com/office/powerpoint/2010/main" val="2879870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1556792"/>
            <a:ext cx="8280920" cy="1584176"/>
          </a:xfrm>
        </p:spPr>
        <p:txBody>
          <a:bodyPr>
            <a:normAutofit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If I join these two sentences with a conjunction they become one longer sentence, with two clauses.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02276" y="3267561"/>
            <a:ext cx="7494160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He did not hunt  because it was raining.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1821240" y="4290859"/>
            <a:ext cx="1512168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CLAUSE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170632" y="4411563"/>
            <a:ext cx="1512168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CLAUSE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25983" y="5316823"/>
            <a:ext cx="2314159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conjunction</a:t>
            </a:r>
          </a:p>
        </p:txBody>
      </p:sp>
      <p:sp>
        <p:nvSpPr>
          <p:cNvPr id="5" name="Right Brace 4"/>
          <p:cNvSpPr/>
          <p:nvPr/>
        </p:nvSpPr>
        <p:spPr>
          <a:xfrm rot="5400000">
            <a:off x="2358000" y="2748640"/>
            <a:ext cx="438648" cy="2549192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 rot="5400000">
            <a:off x="6491368" y="2797064"/>
            <a:ext cx="438648" cy="2549192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4749356" y="3852336"/>
            <a:ext cx="0" cy="1464487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619672" y="6023362"/>
            <a:ext cx="6732240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i="1" u="sng" dirty="0">
                <a:solidFill>
                  <a:srgbClr val="C00000"/>
                </a:solidFill>
              </a:rPr>
              <a:t>because</a:t>
            </a:r>
            <a:r>
              <a:rPr lang="en-GB" sz="3200" b="1" dirty="0">
                <a:solidFill>
                  <a:srgbClr val="C00000"/>
                </a:solidFill>
              </a:rPr>
              <a:t> is a </a:t>
            </a:r>
            <a:r>
              <a:rPr lang="en-GB" sz="3200" b="1" i="1" dirty="0">
                <a:solidFill>
                  <a:srgbClr val="C00000"/>
                </a:solidFill>
              </a:rPr>
              <a:t>subordinating conjunction</a:t>
            </a:r>
          </a:p>
        </p:txBody>
      </p:sp>
    </p:spTree>
    <p:extLst>
      <p:ext uri="{BB962C8B-B14F-4D97-AF65-F5344CB8AC3E}">
        <p14:creationId xmlns:p14="http://schemas.microsoft.com/office/powerpoint/2010/main" val="33443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5" grpId="0" animBg="1"/>
      <p:bldP spid="12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9512" y="1556792"/>
            <a:ext cx="8784976" cy="1584176"/>
          </a:xfrm>
        </p:spPr>
        <p:txBody>
          <a:bodyPr>
            <a:normAutofit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A </a:t>
            </a:r>
            <a:r>
              <a:rPr lang="en-GB" b="1" u="sng" dirty="0">
                <a:solidFill>
                  <a:schemeClr val="bg1"/>
                </a:solidFill>
              </a:rPr>
              <a:t>main clause</a:t>
            </a:r>
            <a:r>
              <a:rPr lang="en-GB" b="1" dirty="0">
                <a:solidFill>
                  <a:schemeClr val="bg1"/>
                </a:solidFill>
              </a:rPr>
              <a:t> gives the main point of a sentence.</a:t>
            </a:r>
          </a:p>
          <a:p>
            <a:pPr algn="l"/>
            <a:r>
              <a:rPr lang="en-GB" b="1" dirty="0">
                <a:solidFill>
                  <a:schemeClr val="bg1"/>
                </a:solidFill>
              </a:rPr>
              <a:t>A </a:t>
            </a:r>
            <a:r>
              <a:rPr lang="en-GB" b="1" u="sng" dirty="0">
                <a:solidFill>
                  <a:schemeClr val="bg1"/>
                </a:solidFill>
              </a:rPr>
              <a:t>subordinate clause</a:t>
            </a:r>
            <a:r>
              <a:rPr lang="en-GB" b="1" dirty="0">
                <a:solidFill>
                  <a:schemeClr val="bg1"/>
                </a:solidFill>
              </a:rPr>
              <a:t> provides extra information.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88212" y="2975173"/>
            <a:ext cx="7494160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He did not hunt  because it was raining.</a:t>
            </a:r>
          </a:p>
        </p:txBody>
      </p:sp>
      <p:sp>
        <p:nvSpPr>
          <p:cNvPr id="9" name="Rectangle 8"/>
          <p:cNvSpPr/>
          <p:nvPr/>
        </p:nvSpPr>
        <p:spPr>
          <a:xfrm>
            <a:off x="183744" y="4029075"/>
            <a:ext cx="3497716" cy="156966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MAIN CLAUSE – the main point of my sentence.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470256" y="3998596"/>
            <a:ext cx="4536504" cy="156966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SUBORDINATE CLAUSE – extra information linked to the main clause. </a:t>
            </a:r>
          </a:p>
        </p:txBody>
      </p:sp>
      <p:sp>
        <p:nvSpPr>
          <p:cNvPr id="5" name="Right Brace 4"/>
          <p:cNvSpPr/>
          <p:nvPr/>
        </p:nvSpPr>
        <p:spPr>
          <a:xfrm rot="5400000">
            <a:off x="2358000" y="2529315"/>
            <a:ext cx="438648" cy="2549192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 rot="5400000">
            <a:off x="6347352" y="2504676"/>
            <a:ext cx="438648" cy="2549192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932602" y="5770364"/>
            <a:ext cx="6176075" cy="95410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srgbClr val="C00000"/>
                </a:solidFill>
              </a:rPr>
              <a:t>The </a:t>
            </a:r>
            <a:r>
              <a:rPr lang="en-GB" sz="2800" b="1" i="1" dirty="0">
                <a:solidFill>
                  <a:srgbClr val="C00000"/>
                </a:solidFill>
              </a:rPr>
              <a:t>conjunction</a:t>
            </a:r>
            <a:r>
              <a:rPr lang="en-GB" sz="2800" b="1" dirty="0">
                <a:solidFill>
                  <a:srgbClr val="C00000"/>
                </a:solidFill>
              </a:rPr>
              <a:t> shows the relationship between the two clauses.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7493" y="3267560"/>
            <a:ext cx="493713" cy="2681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00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5" grpId="0" animBg="1"/>
      <p:bldP spid="12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06" y="32048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718" y="1052735"/>
            <a:ext cx="8828042" cy="1922437"/>
          </a:xfrm>
        </p:spPr>
        <p:txBody>
          <a:bodyPr>
            <a:normAutofit lnSpcReduction="10000"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The subordinate information can come at the start of a sentence. If a sentence starts with a subordinating conjunction, it is starting with the subordinate clause.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360" y="3834882"/>
            <a:ext cx="8931304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prstClr val="black"/>
                </a:solidFill>
              </a:rPr>
              <a:t>As the sun was setting, the tiger stalked her prey.</a:t>
            </a:r>
          </a:p>
        </p:txBody>
      </p:sp>
      <p:sp>
        <p:nvSpPr>
          <p:cNvPr id="9" name="Rectangle 8"/>
          <p:cNvSpPr/>
          <p:nvPr/>
        </p:nvSpPr>
        <p:spPr>
          <a:xfrm>
            <a:off x="5648948" y="4858305"/>
            <a:ext cx="3497716" cy="1077218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MAIN CLAUSE – the main point.</a:t>
            </a:r>
          </a:p>
        </p:txBody>
      </p:sp>
      <p:sp>
        <p:nvSpPr>
          <p:cNvPr id="10" name="Rectangle 9"/>
          <p:cNvSpPr/>
          <p:nvPr/>
        </p:nvSpPr>
        <p:spPr>
          <a:xfrm>
            <a:off x="239376" y="4841155"/>
            <a:ext cx="4536504" cy="156966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C00000"/>
                </a:solidFill>
              </a:rPr>
              <a:t>SUBORDINATE CLAUSE – extra information linked to the main clause. </a:t>
            </a:r>
          </a:p>
        </p:txBody>
      </p:sp>
      <p:sp>
        <p:nvSpPr>
          <p:cNvPr id="5" name="Right Brace 4"/>
          <p:cNvSpPr/>
          <p:nvPr/>
        </p:nvSpPr>
        <p:spPr>
          <a:xfrm rot="5400000">
            <a:off x="2228440" y="3090809"/>
            <a:ext cx="438648" cy="3096344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ight Brace 11"/>
          <p:cNvSpPr/>
          <p:nvPr/>
        </p:nvSpPr>
        <p:spPr>
          <a:xfrm rot="5400000">
            <a:off x="6285854" y="2544218"/>
            <a:ext cx="438648" cy="4136788"/>
          </a:xfrm>
          <a:prstGeom prst="rightBrace">
            <a:avLst>
              <a:gd name="adj1" fmla="val 0"/>
              <a:gd name="adj2" fmla="val 50000"/>
            </a:avLst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199623" y="2925178"/>
            <a:ext cx="4237161" cy="52322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i="1" dirty="0">
                <a:solidFill>
                  <a:srgbClr val="C00000"/>
                </a:solidFill>
              </a:rPr>
              <a:t>subordinating conjunction</a:t>
            </a:r>
            <a:endParaRPr lang="en-GB" sz="2800" b="1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331317">
            <a:off x="204271" y="3405261"/>
            <a:ext cx="493713" cy="471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004049" y="2837023"/>
            <a:ext cx="3569524" cy="954107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srgbClr val="C00000"/>
                </a:solidFill>
              </a:rPr>
              <a:t>a comma is often used between clauses</a:t>
            </a: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194972">
            <a:off x="4377703" y="3018585"/>
            <a:ext cx="493713" cy="982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7722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5" grpId="0" animBg="1"/>
      <p:bldP spid="12" grpId="0" animBg="1"/>
      <p:bldP spid="4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06" y="32048"/>
            <a:ext cx="7772400" cy="1152127"/>
          </a:xfrm>
        </p:spPr>
        <p:txBody>
          <a:bodyPr/>
          <a:lstStyle/>
          <a:p>
            <a:r>
              <a:rPr lang="en-GB" b="1" dirty="0">
                <a:solidFill>
                  <a:schemeClr val="bg1"/>
                </a:solidFill>
              </a:rPr>
              <a:t>Subordinate clauses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718" y="1052735"/>
            <a:ext cx="8828042" cy="1922437"/>
          </a:xfrm>
        </p:spPr>
        <p:txBody>
          <a:bodyPr>
            <a:normAutofit lnSpcReduction="10000"/>
          </a:bodyPr>
          <a:lstStyle/>
          <a:p>
            <a:pPr algn="l"/>
            <a:r>
              <a:rPr lang="en-GB" b="1" dirty="0">
                <a:solidFill>
                  <a:schemeClr val="bg1"/>
                </a:solidFill>
              </a:rPr>
              <a:t>A subordinate clause can also be </a:t>
            </a:r>
            <a:r>
              <a:rPr lang="en-GB" b="1" u="sng" dirty="0">
                <a:solidFill>
                  <a:schemeClr val="bg1"/>
                </a:solidFill>
              </a:rPr>
              <a:t>embedded</a:t>
            </a:r>
            <a:r>
              <a:rPr lang="en-GB" b="1" dirty="0">
                <a:solidFill>
                  <a:schemeClr val="bg1"/>
                </a:solidFill>
              </a:rPr>
              <a:t> within a main clause. The extra information is added in the middle of the main clause. Note the </a:t>
            </a:r>
            <a:r>
              <a:rPr lang="en-GB" b="1" i="1" dirty="0">
                <a:solidFill>
                  <a:schemeClr val="bg1"/>
                </a:solidFill>
              </a:rPr>
              <a:t>two comma trick</a:t>
            </a:r>
            <a:r>
              <a:rPr lang="en-GB" b="1" dirty="0">
                <a:solidFill>
                  <a:schemeClr val="bg1"/>
                </a:solidFill>
              </a:rPr>
              <a:t>.</a:t>
            </a:r>
          </a:p>
          <a:p>
            <a:pPr algn="l"/>
            <a:endParaRPr lang="en-GB" b="1" dirty="0">
              <a:solidFill>
                <a:schemeClr val="bg1"/>
              </a:solidFill>
            </a:endParaRPr>
          </a:p>
          <a:p>
            <a:pPr algn="l"/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1127" y="3844524"/>
            <a:ext cx="8358212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7030A0"/>
                </a:solidFill>
              </a:rPr>
              <a:t>The tiger</a:t>
            </a:r>
            <a:r>
              <a:rPr lang="en-GB" sz="3200" b="1" dirty="0">
                <a:solidFill>
                  <a:prstClr val="black"/>
                </a:solidFill>
              </a:rPr>
              <a:t>, </a:t>
            </a:r>
            <a:r>
              <a:rPr lang="en-GB" sz="3200" b="1" dirty="0">
                <a:solidFill>
                  <a:srgbClr val="0070C0"/>
                </a:solidFill>
              </a:rPr>
              <a:t>who was ravenous</a:t>
            </a:r>
            <a:r>
              <a:rPr lang="en-GB" sz="3200" b="1" dirty="0">
                <a:solidFill>
                  <a:prstClr val="black"/>
                </a:solidFill>
              </a:rPr>
              <a:t>,  </a:t>
            </a:r>
            <a:r>
              <a:rPr lang="en-GB" sz="3200" b="1" dirty="0">
                <a:solidFill>
                  <a:srgbClr val="7030A0"/>
                </a:solidFill>
              </a:rPr>
              <a:t>stalked her prey.</a:t>
            </a:r>
          </a:p>
        </p:txBody>
      </p:sp>
      <p:sp>
        <p:nvSpPr>
          <p:cNvPr id="9" name="Rectangle 8"/>
          <p:cNvSpPr/>
          <p:nvPr/>
        </p:nvSpPr>
        <p:spPr>
          <a:xfrm>
            <a:off x="149075" y="2849166"/>
            <a:ext cx="3805291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7030A0"/>
                </a:solidFill>
              </a:rPr>
              <a:t>MAIN CLAUSE begins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51520" y="5053896"/>
            <a:ext cx="4536504" cy="1569660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0070C0"/>
                </a:solidFill>
              </a:rPr>
              <a:t>SUBORDINATE CLAUSE – extra information linked to the main clause. </a:t>
            </a:r>
          </a:p>
        </p:txBody>
      </p:sp>
      <p:sp>
        <p:nvSpPr>
          <p:cNvPr id="5" name="Right Brace 4"/>
          <p:cNvSpPr/>
          <p:nvPr/>
        </p:nvSpPr>
        <p:spPr>
          <a:xfrm rot="5400000">
            <a:off x="3596592" y="3050946"/>
            <a:ext cx="438648" cy="3096344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148064" y="5147400"/>
            <a:ext cx="3835437" cy="138499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2800" b="1" dirty="0">
                <a:solidFill>
                  <a:srgbClr val="C00000"/>
                </a:solidFill>
              </a:rPr>
              <a:t>2 commas used to separate the embedded </a:t>
            </a:r>
            <a:r>
              <a:rPr lang="en-GB" sz="2800" b="1" i="1" dirty="0">
                <a:solidFill>
                  <a:srgbClr val="C00000"/>
                </a:solidFill>
              </a:rPr>
              <a:t>subordinate</a:t>
            </a:r>
            <a:r>
              <a:rPr lang="en-GB" sz="2800" b="1" dirty="0">
                <a:solidFill>
                  <a:srgbClr val="C00000"/>
                </a:solidFill>
              </a:rPr>
              <a:t> </a:t>
            </a:r>
            <a:r>
              <a:rPr lang="en-GB" sz="2800" b="1" i="1" dirty="0">
                <a:solidFill>
                  <a:srgbClr val="C00000"/>
                </a:solidFill>
              </a:rPr>
              <a:t>clause</a:t>
            </a:r>
            <a:r>
              <a:rPr lang="en-GB" sz="2800" b="1" dirty="0">
                <a:solidFill>
                  <a:srgbClr val="C00000"/>
                </a:solidFill>
              </a:rPr>
              <a:t>. </a:t>
            </a:r>
          </a:p>
        </p:txBody>
      </p:sp>
      <p:sp>
        <p:nvSpPr>
          <p:cNvPr id="14" name="Right Brace 13"/>
          <p:cNvSpPr/>
          <p:nvPr/>
        </p:nvSpPr>
        <p:spPr>
          <a:xfrm rot="16200000">
            <a:off x="6800948" y="2167878"/>
            <a:ext cx="438648" cy="2880320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Brace 14"/>
          <p:cNvSpPr/>
          <p:nvPr/>
        </p:nvSpPr>
        <p:spPr>
          <a:xfrm rot="16200000">
            <a:off x="1063439" y="2856242"/>
            <a:ext cx="438648" cy="1537915"/>
          </a:xfrm>
          <a:prstGeom prst="rightBrac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413978" y="4231935"/>
            <a:ext cx="742198" cy="92138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 flipV="1">
            <a:off x="2148673" y="4254449"/>
            <a:ext cx="2999391" cy="921380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391486" y="2797569"/>
            <a:ext cx="3592015" cy="584775"/>
          </a:xfrm>
          <a:prstGeom prst="rect">
            <a:avLst/>
          </a:prstGeom>
          <a:solidFill>
            <a:schemeClr val="tx1">
              <a:lumMod val="75000"/>
            </a:schemeClr>
          </a:solidFill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</a:pPr>
            <a:r>
              <a:rPr lang="en-GB" sz="3200" b="1" dirty="0">
                <a:solidFill>
                  <a:srgbClr val="7030A0"/>
                </a:solidFill>
              </a:rPr>
              <a:t>MAIN CLAUSE ends</a:t>
            </a:r>
          </a:p>
        </p:txBody>
      </p:sp>
    </p:spTree>
    <p:extLst>
      <p:ext uri="{BB962C8B-B14F-4D97-AF65-F5344CB8AC3E}">
        <p14:creationId xmlns:p14="http://schemas.microsoft.com/office/powerpoint/2010/main" val="24537005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5" grpId="0" animBg="1"/>
      <p:bldP spid="11" grpId="0" animBg="1"/>
      <p:bldP spid="14" grpId="0" animBg="1"/>
      <p:bldP spid="15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8A30033-7292-4FF2-BEA6-C61E5076D11D}"/>
              </a:ext>
            </a:extLst>
          </p:cNvPr>
          <p:cNvSpPr txBox="1"/>
          <p:nvPr/>
        </p:nvSpPr>
        <p:spPr>
          <a:xfrm>
            <a:off x="827584" y="836712"/>
            <a:ext cx="770485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Subordinate clauses are connected to a main clause by conjunctions:</a:t>
            </a:r>
          </a:p>
          <a:p>
            <a:r>
              <a:rPr lang="en-GB" sz="2800" i="1" dirty="0">
                <a:solidFill>
                  <a:schemeClr val="bg1"/>
                </a:solidFill>
              </a:rPr>
              <a:t>because , although, even though, if, than,  as, so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Subordinate clauses can start a sentence and are followed by a comma before the main clause.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sz="2800" dirty="0">
                <a:solidFill>
                  <a:schemeClr val="bg1"/>
                </a:solidFill>
              </a:rPr>
              <a:t>Subordinate clauses can be embedded  in a sentence by placing commas around them.</a:t>
            </a:r>
          </a:p>
        </p:txBody>
      </p:sp>
    </p:spTree>
    <p:extLst>
      <p:ext uri="{BB962C8B-B14F-4D97-AF65-F5344CB8AC3E}">
        <p14:creationId xmlns:p14="http://schemas.microsoft.com/office/powerpoint/2010/main" val="320354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E8DC39-FEED-4CB7-AA9B-C8AD8DE37C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644" y="446196"/>
            <a:ext cx="1231499" cy="191431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AC63822-EC3A-4CDA-A746-E60896065668}"/>
              </a:ext>
            </a:extLst>
          </p:cNvPr>
          <p:cNvSpPr txBox="1"/>
          <p:nvPr/>
        </p:nvSpPr>
        <p:spPr>
          <a:xfrm>
            <a:off x="611560" y="299695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Cleo and Ryan entered </a:t>
            </a:r>
            <a:r>
              <a:rPr lang="en-GB" sz="2800" dirty="0" err="1">
                <a:solidFill>
                  <a:schemeClr val="bg1"/>
                </a:solidFill>
              </a:rPr>
              <a:t>Smenkhkare’s</a:t>
            </a:r>
            <a:r>
              <a:rPr lang="en-GB" sz="2800" dirty="0">
                <a:solidFill>
                  <a:schemeClr val="bg1"/>
                </a:solidFill>
              </a:rPr>
              <a:t> tomb.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D90CB1-8889-49CC-8F60-6BD06487B08B}"/>
              </a:ext>
            </a:extLst>
          </p:cNvPr>
          <p:cNvSpPr txBox="1"/>
          <p:nvPr/>
        </p:nvSpPr>
        <p:spPr>
          <a:xfrm>
            <a:off x="683568" y="378904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They were nervous.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1FA2DA-39FF-4E2B-AD7B-A999C59EAF0D}"/>
              </a:ext>
            </a:extLst>
          </p:cNvPr>
          <p:cNvSpPr txBox="1"/>
          <p:nvPr/>
        </p:nvSpPr>
        <p:spPr>
          <a:xfrm>
            <a:off x="2123728" y="692696"/>
            <a:ext cx="64087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Can you use these sentences from the Phoenix code to show 3 different subordinate clauses?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3C0315-7596-42EA-B2EF-A04B794292BA}"/>
              </a:ext>
            </a:extLst>
          </p:cNvPr>
          <p:cNvSpPr txBox="1"/>
          <p:nvPr/>
        </p:nvSpPr>
        <p:spPr>
          <a:xfrm>
            <a:off x="702644" y="5085184"/>
            <a:ext cx="76137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chemeClr val="bg1"/>
                </a:solidFill>
              </a:rPr>
              <a:t>HINTS:   Although,    Who   </a:t>
            </a:r>
          </a:p>
        </p:txBody>
      </p:sp>
    </p:spTree>
    <p:extLst>
      <p:ext uri="{BB962C8B-B14F-4D97-AF65-F5344CB8AC3E}">
        <p14:creationId xmlns:p14="http://schemas.microsoft.com/office/powerpoint/2010/main" val="3598985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455</Words>
  <Application>Microsoft Office PowerPoint</Application>
  <PresentationFormat>On-screen Show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Subordinate clauses</vt:lpstr>
      <vt:lpstr>Subordinate clauses</vt:lpstr>
      <vt:lpstr>Subordinate clauses</vt:lpstr>
      <vt:lpstr>Subordinate clauses</vt:lpstr>
      <vt:lpstr>Subordinate clauses</vt:lpstr>
      <vt:lpstr>Subordinate clauses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Compound Words</dc:title>
  <dc:creator>LR C</dc:creator>
  <cp:lastModifiedBy>SHazelby</cp:lastModifiedBy>
  <cp:revision>25</cp:revision>
  <dcterms:created xsi:type="dcterms:W3CDTF">2016-06-07T11:31:38Z</dcterms:created>
  <dcterms:modified xsi:type="dcterms:W3CDTF">2021-01-26T08:06:32Z</dcterms:modified>
</cp:coreProperties>
</file>