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1" r:id="rId2"/>
    <p:sldId id="322" r:id="rId3"/>
    <p:sldId id="257" r:id="rId4"/>
    <p:sldId id="258" r:id="rId5"/>
    <p:sldId id="293" r:id="rId6"/>
    <p:sldId id="292" r:id="rId7"/>
    <p:sldId id="294" r:id="rId8"/>
    <p:sldId id="295" r:id="rId9"/>
    <p:sldId id="296" r:id="rId10"/>
    <p:sldId id="260" r:id="rId11"/>
    <p:sldId id="303" r:id="rId12"/>
    <p:sldId id="323" r:id="rId13"/>
    <p:sldId id="309" r:id="rId14"/>
    <p:sldId id="324" r:id="rId15"/>
    <p:sldId id="308" r:id="rId16"/>
    <p:sldId id="310" r:id="rId17"/>
    <p:sldId id="311" r:id="rId18"/>
    <p:sldId id="300" r:id="rId19"/>
    <p:sldId id="312" r:id="rId20"/>
    <p:sldId id="314" r:id="rId21"/>
    <p:sldId id="315" r:id="rId22"/>
    <p:sldId id="325" r:id="rId23"/>
    <p:sldId id="326" r:id="rId24"/>
    <p:sldId id="327" r:id="rId25"/>
    <p:sldId id="328" r:id="rId26"/>
    <p:sldId id="329" r:id="rId27"/>
    <p:sldId id="330" r:id="rId28"/>
    <p:sldId id="331" r:id="rId29"/>
    <p:sldId id="332" r:id="rId30"/>
    <p:sldId id="333" r:id="rId31"/>
    <p:sldId id="316" r:id="rId32"/>
    <p:sldId id="319" r:id="rId33"/>
    <p:sldId id="317" r:id="rId34"/>
    <p:sldId id="321" r:id="rId35"/>
    <p:sldId id="33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3C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56B0D-79F9-4D1B-96D4-A1B79ADAF133}" v="12" dt="2019-06-10T09:24:50.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9054" autoAdjust="0"/>
  </p:normalViewPr>
  <p:slideViewPr>
    <p:cSldViewPr>
      <p:cViewPr varScale="1">
        <p:scale>
          <a:sx n="40" d="100"/>
          <a:sy n="40" d="100"/>
        </p:scale>
        <p:origin x="140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66FBC-828E-4803-BFC0-E8A75B4EEDF7}" type="doc">
      <dgm:prSet loTypeId="urn:microsoft.com/office/officeart/2005/8/layout/radial6" loCatId="relationship" qsTypeId="urn:microsoft.com/office/officeart/2005/8/quickstyle/3d3" qsCatId="3D" csTypeId="urn:microsoft.com/office/officeart/2005/8/colors/colorful4" csCatId="colorful" phldr="1"/>
      <dgm:spPr/>
      <dgm:t>
        <a:bodyPr/>
        <a:lstStyle/>
        <a:p>
          <a:endParaRPr lang="en-GB"/>
        </a:p>
      </dgm:t>
    </dgm:pt>
    <dgm:pt modelId="{3DEB22AF-84ED-4694-B76C-09A757455E8B}">
      <dgm:prSet phldrT="[Text]"/>
      <dgm:spPr>
        <a:solidFill>
          <a:schemeClr val="bg1"/>
        </a:solidFill>
        <a:ln w="76200">
          <a:solidFill>
            <a:srgbClr val="FF0000"/>
          </a:solidFill>
        </a:ln>
      </dgm:spPr>
      <dgm:t>
        <a:bodyPr/>
        <a:lstStyle/>
        <a:p>
          <a:r>
            <a:rPr lang="en-GB" b="1" dirty="0">
              <a:solidFill>
                <a:sysClr val="windowText" lastClr="000000"/>
              </a:solidFill>
            </a:rPr>
            <a:t>Read it: </a:t>
          </a:r>
        </a:p>
        <a:p>
          <a:r>
            <a:rPr lang="en-GB" dirty="0">
              <a:solidFill>
                <a:sysClr val="windowText" lastClr="000000"/>
              </a:solidFill>
            </a:rPr>
            <a:t>order</a:t>
          </a:r>
        </a:p>
      </dgm:t>
    </dgm:pt>
    <dgm:pt modelId="{7BC24F68-6AFD-455C-9DF2-4F64A909A06A}" type="parTrans" cxnId="{0377E4AE-4DF9-4CAF-9499-32910436FDC6}">
      <dgm:prSet/>
      <dgm:spPr/>
      <dgm:t>
        <a:bodyPr/>
        <a:lstStyle/>
        <a:p>
          <a:endParaRPr lang="en-GB">
            <a:solidFill>
              <a:sysClr val="windowText" lastClr="000000"/>
            </a:solidFill>
          </a:endParaRPr>
        </a:p>
      </dgm:t>
    </dgm:pt>
    <dgm:pt modelId="{733C1E9D-19A1-476E-BBCC-8796C94533AC}" type="sibTrans" cxnId="{0377E4AE-4DF9-4CAF-9499-32910436FDC6}">
      <dgm:prSet/>
      <dgm:spPr/>
      <dgm:t>
        <a:bodyPr/>
        <a:lstStyle/>
        <a:p>
          <a:endParaRPr lang="en-GB">
            <a:solidFill>
              <a:sysClr val="windowText" lastClr="000000"/>
            </a:solidFill>
          </a:endParaRPr>
        </a:p>
      </dgm:t>
    </dgm:pt>
    <dgm:pt modelId="{E91EC288-42DC-4F57-A697-38CB0FED1BDA}">
      <dgm:prSet phldrT="[Text]" custT="1"/>
      <dgm:spPr>
        <a:solidFill>
          <a:schemeClr val="bg1"/>
        </a:solidFill>
        <a:ln w="76200">
          <a:solidFill>
            <a:srgbClr val="FFFF00"/>
          </a:solidFill>
        </a:ln>
      </dgm:spPr>
      <dgm:t>
        <a:bodyPr/>
        <a:lstStyle/>
        <a:p>
          <a:r>
            <a:rPr lang="en-GB" sz="2200" b="1" dirty="0">
              <a:solidFill>
                <a:sysClr val="windowText" lastClr="000000"/>
              </a:solidFill>
              <a:latin typeface="Calibri" charset="0"/>
              <a:ea typeface="Calibri" charset="0"/>
              <a:cs typeface="Calibri" charset="0"/>
            </a:rPr>
            <a:t>Define it</a:t>
          </a:r>
        </a:p>
      </dgm:t>
    </dgm:pt>
    <dgm:pt modelId="{44F2FDF3-18F4-401A-A6AA-A158FB8076B9}" type="parTrans" cxnId="{8014FC4A-258E-43AA-8405-3568B7982E2F}">
      <dgm:prSet/>
      <dgm:spPr/>
      <dgm:t>
        <a:bodyPr/>
        <a:lstStyle/>
        <a:p>
          <a:endParaRPr lang="en-GB">
            <a:solidFill>
              <a:sysClr val="windowText" lastClr="000000"/>
            </a:solidFill>
          </a:endParaRPr>
        </a:p>
      </dgm:t>
    </dgm:pt>
    <dgm:pt modelId="{036E4898-8D9F-4A02-8389-84E8241657BE}" type="sibTrans" cxnId="{8014FC4A-258E-43AA-8405-3568B7982E2F}">
      <dgm:prSet/>
      <dgm:spPr>
        <a:solidFill>
          <a:schemeClr val="bg1"/>
        </a:solidFill>
        <a:ln w="76200">
          <a:gradFill>
            <a:gsLst>
              <a:gs pos="99000">
                <a:srgbClr val="FFC000"/>
              </a:gs>
              <a:gs pos="4000">
                <a:srgbClr val="FFFF00"/>
              </a:gs>
              <a:gs pos="50000">
                <a:srgbClr val="FFC000"/>
              </a:gs>
              <a:gs pos="100000">
                <a:schemeClr val="accent1">
                  <a:lumMod val="30000"/>
                  <a:lumOff val="70000"/>
                </a:schemeClr>
              </a:gs>
            </a:gsLst>
            <a:lin ang="5400000" scaled="1"/>
          </a:gradFill>
        </a:ln>
      </dgm:spPr>
      <dgm:t>
        <a:bodyPr/>
        <a:lstStyle/>
        <a:p>
          <a:endParaRPr lang="en-GB">
            <a:solidFill>
              <a:sysClr val="windowText" lastClr="000000"/>
            </a:solidFill>
          </a:endParaRPr>
        </a:p>
      </dgm:t>
    </dgm:pt>
    <dgm:pt modelId="{04108759-99CD-428B-A00C-BFA46645628B}">
      <dgm:prSet phldrT="[Text]" custT="1"/>
      <dgm:spPr>
        <a:solidFill>
          <a:schemeClr val="bg1"/>
        </a:solidFill>
        <a:ln w="76200">
          <a:solidFill>
            <a:srgbClr val="FFC000"/>
          </a:solidFill>
        </a:ln>
      </dgm:spPr>
      <dgm:t>
        <a:bodyPr/>
        <a:lstStyle/>
        <a:p>
          <a:r>
            <a:rPr lang="en-GB" sz="2200" b="1" dirty="0">
              <a:solidFill>
                <a:sysClr val="windowText" lastClr="000000"/>
              </a:solidFill>
              <a:latin typeface="Calibri" charset="0"/>
              <a:ea typeface="Calibri" charset="0"/>
              <a:cs typeface="Calibri" charset="0"/>
            </a:rPr>
            <a:t>Use it</a:t>
          </a:r>
        </a:p>
      </dgm:t>
    </dgm:pt>
    <dgm:pt modelId="{42B980D7-8778-46A8-A3F9-70C507D40DB8}" type="parTrans" cxnId="{5377D5E2-505A-42FF-B05E-37D7EF751463}">
      <dgm:prSet/>
      <dgm:spPr/>
      <dgm:t>
        <a:bodyPr/>
        <a:lstStyle/>
        <a:p>
          <a:endParaRPr lang="en-GB">
            <a:solidFill>
              <a:sysClr val="windowText" lastClr="000000"/>
            </a:solidFill>
          </a:endParaRPr>
        </a:p>
      </dgm:t>
    </dgm:pt>
    <dgm:pt modelId="{DE29456A-1334-4EE7-9548-0AB52D8E7895}" type="sibTrans" cxnId="{5377D5E2-505A-42FF-B05E-37D7EF751463}">
      <dgm:prSet/>
      <dgm:spPr>
        <a:solidFill>
          <a:schemeClr val="bg1"/>
        </a:solidFill>
        <a:ln w="76200">
          <a:gradFill>
            <a:gsLst>
              <a:gs pos="0">
                <a:srgbClr val="FFC000"/>
              </a:gs>
              <a:gs pos="54000">
                <a:srgbClr val="FFC000"/>
              </a:gs>
              <a:gs pos="75000">
                <a:srgbClr val="00B050"/>
              </a:gs>
              <a:gs pos="100000">
                <a:srgbClr val="00B050"/>
              </a:gs>
            </a:gsLst>
            <a:lin ang="5400000" scaled="1"/>
          </a:gradFill>
        </a:ln>
      </dgm:spPr>
      <dgm:t>
        <a:bodyPr/>
        <a:lstStyle/>
        <a:p>
          <a:endParaRPr lang="en-GB">
            <a:solidFill>
              <a:sysClr val="windowText" lastClr="000000"/>
            </a:solidFill>
          </a:endParaRPr>
        </a:p>
      </dgm:t>
    </dgm:pt>
    <dgm:pt modelId="{2B57490C-133D-400E-ABF0-D9CD233FC728}">
      <dgm:prSet phldrT="[Text]" custT="1"/>
      <dgm:spPr>
        <a:solidFill>
          <a:schemeClr val="bg1"/>
        </a:solidFill>
        <a:ln w="76200">
          <a:solidFill>
            <a:srgbClr val="00B050"/>
          </a:solidFill>
        </a:ln>
      </dgm:spPr>
      <dgm:t>
        <a:bodyPr/>
        <a:lstStyle/>
        <a:p>
          <a:r>
            <a:rPr lang="en-GB" sz="2200" b="1" dirty="0">
              <a:solidFill>
                <a:sysClr val="windowText" lastClr="000000"/>
              </a:solidFill>
              <a:latin typeface="Calibri" charset="0"/>
              <a:ea typeface="Calibri" charset="0"/>
              <a:cs typeface="Calibri" charset="0"/>
            </a:rPr>
            <a:t>Link it</a:t>
          </a:r>
        </a:p>
      </dgm:t>
    </dgm:pt>
    <dgm:pt modelId="{9F177ECD-A44A-4D3B-A71B-218C336041B3}" type="parTrans" cxnId="{FF46994A-7FCF-49C1-86CE-8CB52B078D65}">
      <dgm:prSet/>
      <dgm:spPr/>
      <dgm:t>
        <a:bodyPr/>
        <a:lstStyle/>
        <a:p>
          <a:endParaRPr lang="en-GB">
            <a:solidFill>
              <a:sysClr val="windowText" lastClr="000000"/>
            </a:solidFill>
          </a:endParaRPr>
        </a:p>
      </dgm:t>
    </dgm:pt>
    <dgm:pt modelId="{1ACB92C9-670D-4EE6-BCA6-678B59C62CB3}" type="sibTrans" cxnId="{FF46994A-7FCF-49C1-86CE-8CB52B078D65}">
      <dgm:prSet/>
      <dgm:spPr>
        <a:solidFill>
          <a:schemeClr val="bg1"/>
        </a:solidFill>
        <a:ln w="76200">
          <a:gradFill>
            <a:gsLst>
              <a:gs pos="90000">
                <a:srgbClr val="00B050"/>
              </a:gs>
              <a:gs pos="38000">
                <a:srgbClr val="0070C0"/>
              </a:gs>
              <a:gs pos="3000">
                <a:srgbClr val="0070C0"/>
              </a:gs>
              <a:gs pos="57000">
                <a:schemeClr val="accent1">
                  <a:lumMod val="30000"/>
                  <a:lumOff val="70000"/>
                </a:schemeClr>
              </a:gs>
            </a:gsLst>
            <a:lin ang="5400000" scaled="1"/>
          </a:gradFill>
        </a:ln>
      </dgm:spPr>
      <dgm:t>
        <a:bodyPr/>
        <a:lstStyle/>
        <a:p>
          <a:endParaRPr lang="en-GB">
            <a:solidFill>
              <a:sysClr val="windowText" lastClr="000000"/>
            </a:solidFill>
          </a:endParaRPr>
        </a:p>
      </dgm:t>
    </dgm:pt>
    <dgm:pt modelId="{0605CFD8-20B5-4AF7-BE84-A0C660187C20}">
      <dgm:prSet phldrT="[Text]" custT="1"/>
      <dgm:spPr>
        <a:solidFill>
          <a:schemeClr val="bg1"/>
        </a:solidFill>
        <a:ln w="76200">
          <a:solidFill>
            <a:srgbClr val="0070C0"/>
          </a:solidFill>
        </a:ln>
      </dgm:spPr>
      <dgm:t>
        <a:bodyPr/>
        <a:lstStyle/>
        <a:p>
          <a:r>
            <a:rPr lang="en-GB" sz="2200" b="1" dirty="0">
              <a:solidFill>
                <a:sysClr val="windowText" lastClr="000000"/>
              </a:solidFill>
              <a:latin typeface="Calibri" charset="0"/>
              <a:ea typeface="Calibri" charset="0"/>
              <a:cs typeface="Calibri" charset="0"/>
            </a:rPr>
            <a:t>Deconstruct it</a:t>
          </a:r>
          <a:r>
            <a:rPr lang="en-GB" sz="2200" dirty="0">
              <a:solidFill>
                <a:sysClr val="windowText" lastClr="000000"/>
              </a:solidFill>
              <a:latin typeface="Calibri" charset="0"/>
              <a:ea typeface="Calibri" charset="0"/>
              <a:cs typeface="Calibri" charset="0"/>
            </a:rPr>
            <a:t> </a:t>
          </a:r>
        </a:p>
      </dgm:t>
    </dgm:pt>
    <dgm:pt modelId="{21016A8D-59E0-49F3-B5CB-4343AB533063}" type="parTrans" cxnId="{4A85EE2F-A035-4884-B871-8EEF2D0A6BB1}">
      <dgm:prSet/>
      <dgm:spPr/>
      <dgm:t>
        <a:bodyPr/>
        <a:lstStyle/>
        <a:p>
          <a:endParaRPr lang="en-GB">
            <a:solidFill>
              <a:sysClr val="windowText" lastClr="000000"/>
            </a:solidFill>
          </a:endParaRPr>
        </a:p>
      </dgm:t>
    </dgm:pt>
    <dgm:pt modelId="{6AB065E9-7BE5-4775-AD71-D6887E29947A}" type="sibTrans" cxnId="{4A85EE2F-A035-4884-B871-8EEF2D0A6BB1}">
      <dgm:prSet/>
      <dgm:spPr>
        <a:solidFill>
          <a:schemeClr val="bg1"/>
        </a:solidFill>
        <a:ln w="76200">
          <a:gradFill>
            <a:gsLst>
              <a:gs pos="60000">
                <a:srgbClr val="0070C0"/>
              </a:gs>
              <a:gs pos="45000">
                <a:schemeClr val="accent1">
                  <a:lumMod val="45000"/>
                  <a:lumOff val="55000"/>
                </a:schemeClr>
              </a:gs>
              <a:gs pos="1000">
                <a:srgbClr val="FFFF00"/>
              </a:gs>
            </a:gsLst>
            <a:lin ang="5400000" scaled="1"/>
          </a:gradFill>
        </a:ln>
      </dgm:spPr>
      <dgm:t>
        <a:bodyPr/>
        <a:lstStyle/>
        <a:p>
          <a:endParaRPr lang="en-GB">
            <a:solidFill>
              <a:sysClr val="windowText" lastClr="000000"/>
            </a:solidFill>
          </a:endParaRPr>
        </a:p>
      </dgm:t>
    </dgm:pt>
    <dgm:pt modelId="{AE6D098A-B9D2-47FD-B441-92CDC9A49683}">
      <dgm:prSet/>
      <dgm:spPr/>
      <dgm:t>
        <a:bodyPr/>
        <a:lstStyle/>
        <a:p>
          <a:endParaRPr lang="en-GB"/>
        </a:p>
      </dgm:t>
    </dgm:pt>
    <dgm:pt modelId="{16D85D1A-B366-410A-9762-777606F5CCD9}" type="parTrans" cxnId="{159587C9-2384-40FE-809C-737665E0FF18}">
      <dgm:prSet/>
      <dgm:spPr/>
      <dgm:t>
        <a:bodyPr/>
        <a:lstStyle/>
        <a:p>
          <a:endParaRPr lang="en-GB"/>
        </a:p>
      </dgm:t>
    </dgm:pt>
    <dgm:pt modelId="{42498783-CF6E-414F-8A28-082D9FC47852}" type="sibTrans" cxnId="{159587C9-2384-40FE-809C-737665E0FF18}">
      <dgm:prSet/>
      <dgm:spPr/>
      <dgm:t>
        <a:bodyPr/>
        <a:lstStyle/>
        <a:p>
          <a:endParaRPr lang="en-GB"/>
        </a:p>
      </dgm:t>
    </dgm:pt>
    <dgm:pt modelId="{5C53D4E2-F77E-46D6-A1AF-1E1656B6894E}">
      <dgm:prSet/>
      <dgm:spPr/>
      <dgm:t>
        <a:bodyPr/>
        <a:lstStyle/>
        <a:p>
          <a:endParaRPr lang="en-GB"/>
        </a:p>
      </dgm:t>
    </dgm:pt>
    <dgm:pt modelId="{13448208-228A-4BE6-AE91-E7398504F6BD}" type="parTrans" cxnId="{90E06F45-C896-47AD-9D59-73E57C3E1895}">
      <dgm:prSet/>
      <dgm:spPr/>
      <dgm:t>
        <a:bodyPr/>
        <a:lstStyle/>
        <a:p>
          <a:endParaRPr lang="en-GB"/>
        </a:p>
      </dgm:t>
    </dgm:pt>
    <dgm:pt modelId="{64DF9FE7-1967-4F14-993F-404BB097BCB5}" type="sibTrans" cxnId="{90E06F45-C896-47AD-9D59-73E57C3E1895}">
      <dgm:prSet/>
      <dgm:spPr/>
      <dgm:t>
        <a:bodyPr/>
        <a:lstStyle/>
        <a:p>
          <a:endParaRPr lang="en-GB"/>
        </a:p>
      </dgm:t>
    </dgm:pt>
    <dgm:pt modelId="{6E846294-3F7A-48D8-A724-FA88DEAEC167}">
      <dgm:prSet/>
      <dgm:spPr/>
      <dgm:t>
        <a:bodyPr/>
        <a:lstStyle/>
        <a:p>
          <a:endParaRPr lang="en-GB"/>
        </a:p>
      </dgm:t>
    </dgm:pt>
    <dgm:pt modelId="{FC65E560-7FAA-443E-BF1E-514BA51EF9D3}" type="parTrans" cxnId="{DBC3C736-D4B7-44FE-B309-D4BE35A4B3DE}">
      <dgm:prSet/>
      <dgm:spPr/>
      <dgm:t>
        <a:bodyPr/>
        <a:lstStyle/>
        <a:p>
          <a:endParaRPr lang="en-GB"/>
        </a:p>
      </dgm:t>
    </dgm:pt>
    <dgm:pt modelId="{56B2C504-ABA0-4BF1-81CF-D767F0B5CD16}" type="sibTrans" cxnId="{DBC3C736-D4B7-44FE-B309-D4BE35A4B3DE}">
      <dgm:prSet/>
      <dgm:spPr/>
      <dgm:t>
        <a:bodyPr/>
        <a:lstStyle/>
        <a:p>
          <a:endParaRPr lang="en-GB"/>
        </a:p>
      </dgm:t>
    </dgm:pt>
    <dgm:pt modelId="{EA3132F4-4E5F-440E-8354-9C7A731C0914}">
      <dgm:prSet/>
      <dgm:spPr/>
      <dgm:t>
        <a:bodyPr/>
        <a:lstStyle/>
        <a:p>
          <a:endParaRPr lang="en-GB"/>
        </a:p>
      </dgm:t>
    </dgm:pt>
    <dgm:pt modelId="{81213E7C-2BBA-4736-837A-F60A03DC4301}" type="parTrans" cxnId="{32009044-4B03-4F7E-A41A-06123B113B4B}">
      <dgm:prSet/>
      <dgm:spPr/>
      <dgm:t>
        <a:bodyPr/>
        <a:lstStyle/>
        <a:p>
          <a:endParaRPr lang="en-GB"/>
        </a:p>
      </dgm:t>
    </dgm:pt>
    <dgm:pt modelId="{2B31CDDC-36A2-4C2C-8DDC-C6CC7D3E8742}" type="sibTrans" cxnId="{32009044-4B03-4F7E-A41A-06123B113B4B}">
      <dgm:prSet/>
      <dgm:spPr/>
      <dgm:t>
        <a:bodyPr/>
        <a:lstStyle/>
        <a:p>
          <a:endParaRPr lang="en-GB"/>
        </a:p>
      </dgm:t>
    </dgm:pt>
    <dgm:pt modelId="{2BBED7F7-5C12-496B-A319-BA1D1FC97B14}">
      <dgm:prSet/>
      <dgm:spPr/>
      <dgm:t>
        <a:bodyPr/>
        <a:lstStyle/>
        <a:p>
          <a:endParaRPr lang="en-GB"/>
        </a:p>
      </dgm:t>
    </dgm:pt>
    <dgm:pt modelId="{C3931F0F-2266-4ABA-86C0-FF2C980CB084}" type="parTrans" cxnId="{8E821A39-5BF1-4775-A8AC-3C706249F29E}">
      <dgm:prSet/>
      <dgm:spPr/>
      <dgm:t>
        <a:bodyPr/>
        <a:lstStyle/>
        <a:p>
          <a:endParaRPr lang="en-GB"/>
        </a:p>
      </dgm:t>
    </dgm:pt>
    <dgm:pt modelId="{9F511EB2-3E57-4AF1-A604-6ADFB6F4EC23}" type="sibTrans" cxnId="{8E821A39-5BF1-4775-A8AC-3C706249F29E}">
      <dgm:prSet/>
      <dgm:spPr/>
      <dgm:t>
        <a:bodyPr/>
        <a:lstStyle/>
        <a:p>
          <a:endParaRPr lang="en-GB"/>
        </a:p>
      </dgm:t>
    </dgm:pt>
    <dgm:pt modelId="{70CA631F-3EAE-47BF-9A88-71DFA19512AA}">
      <dgm:prSet/>
      <dgm:spPr/>
      <dgm:t>
        <a:bodyPr/>
        <a:lstStyle/>
        <a:p>
          <a:endParaRPr lang="en-GB"/>
        </a:p>
      </dgm:t>
    </dgm:pt>
    <dgm:pt modelId="{5F45AFBA-AF2E-40BF-94CF-1D6AB5AD5975}" type="parTrans" cxnId="{9D2BB878-29BE-469D-A5EB-8950AADE4495}">
      <dgm:prSet/>
      <dgm:spPr/>
      <dgm:t>
        <a:bodyPr/>
        <a:lstStyle/>
        <a:p>
          <a:endParaRPr lang="en-GB"/>
        </a:p>
      </dgm:t>
    </dgm:pt>
    <dgm:pt modelId="{B2DBFEC7-06FE-4734-868D-2B2F52F43DAD}" type="sibTrans" cxnId="{9D2BB878-29BE-469D-A5EB-8950AADE4495}">
      <dgm:prSet/>
      <dgm:spPr/>
      <dgm:t>
        <a:bodyPr/>
        <a:lstStyle/>
        <a:p>
          <a:endParaRPr lang="en-GB"/>
        </a:p>
      </dgm:t>
    </dgm:pt>
    <dgm:pt modelId="{C0CD399E-4E13-4209-901A-4D12FE3052E3}">
      <dgm:prSet/>
      <dgm:spPr/>
      <dgm:t>
        <a:bodyPr/>
        <a:lstStyle/>
        <a:p>
          <a:endParaRPr lang="en-GB"/>
        </a:p>
      </dgm:t>
    </dgm:pt>
    <dgm:pt modelId="{673D4BE9-83FC-458C-8DDC-7C733988F6B0}" type="parTrans" cxnId="{C9DB8FB4-5E92-4AB3-A15E-B4DC88D602F4}">
      <dgm:prSet/>
      <dgm:spPr/>
      <dgm:t>
        <a:bodyPr/>
        <a:lstStyle/>
        <a:p>
          <a:endParaRPr lang="en-GB"/>
        </a:p>
      </dgm:t>
    </dgm:pt>
    <dgm:pt modelId="{C2B242BD-CE84-4766-8C45-868F99B77706}" type="sibTrans" cxnId="{C9DB8FB4-5E92-4AB3-A15E-B4DC88D602F4}">
      <dgm:prSet/>
      <dgm:spPr/>
      <dgm:t>
        <a:bodyPr/>
        <a:lstStyle/>
        <a:p>
          <a:endParaRPr lang="en-GB"/>
        </a:p>
      </dgm:t>
    </dgm:pt>
    <dgm:pt modelId="{20F24511-F8EC-495F-892D-76FD8EBAAAFA}">
      <dgm:prSet/>
      <dgm:spPr/>
      <dgm:t>
        <a:bodyPr/>
        <a:lstStyle/>
        <a:p>
          <a:endParaRPr lang="en-GB"/>
        </a:p>
      </dgm:t>
    </dgm:pt>
    <dgm:pt modelId="{5D930754-2130-4424-B927-3F96B0686146}" type="parTrans" cxnId="{87B4FAAB-75A7-42D4-9D78-FEDA2D37CA0D}">
      <dgm:prSet/>
      <dgm:spPr/>
      <dgm:t>
        <a:bodyPr/>
        <a:lstStyle/>
        <a:p>
          <a:endParaRPr lang="en-GB"/>
        </a:p>
      </dgm:t>
    </dgm:pt>
    <dgm:pt modelId="{6A1DE81D-2F2F-4050-BA51-A4EC924D1667}" type="sibTrans" cxnId="{87B4FAAB-75A7-42D4-9D78-FEDA2D37CA0D}">
      <dgm:prSet/>
      <dgm:spPr/>
      <dgm:t>
        <a:bodyPr/>
        <a:lstStyle/>
        <a:p>
          <a:endParaRPr lang="en-GB"/>
        </a:p>
      </dgm:t>
    </dgm:pt>
    <dgm:pt modelId="{894F224B-EB2C-4250-A651-77D748BF98BA}" type="pres">
      <dgm:prSet presAssocID="{65766FBC-828E-4803-BFC0-E8A75B4EEDF7}" presName="Name0" presStyleCnt="0">
        <dgm:presLayoutVars>
          <dgm:chMax val="1"/>
          <dgm:dir/>
          <dgm:animLvl val="ctr"/>
          <dgm:resizeHandles val="exact"/>
        </dgm:presLayoutVars>
      </dgm:prSet>
      <dgm:spPr/>
    </dgm:pt>
    <dgm:pt modelId="{5F214674-B189-4C22-BB92-7FCD63B8801D}" type="pres">
      <dgm:prSet presAssocID="{3DEB22AF-84ED-4694-B76C-09A757455E8B}" presName="centerShape" presStyleLbl="node0" presStyleIdx="0" presStyleCnt="1" custScaleX="119843" custLinFactNeighborX="-10641" custLinFactNeighborY="-2930"/>
      <dgm:spPr/>
    </dgm:pt>
    <dgm:pt modelId="{6D7A40A8-E59D-4465-80D0-394B3B1139EE}" type="pres">
      <dgm:prSet presAssocID="{E91EC288-42DC-4F57-A697-38CB0FED1BDA}" presName="node" presStyleLbl="node1" presStyleIdx="0" presStyleCnt="4" custScaleX="143591" custRadScaleRad="116863" custRadScaleInc="-47228">
        <dgm:presLayoutVars>
          <dgm:bulletEnabled val="1"/>
        </dgm:presLayoutVars>
      </dgm:prSet>
      <dgm:spPr/>
    </dgm:pt>
    <dgm:pt modelId="{98C0A6EF-D100-4C88-B953-EF8C05054C0C}" type="pres">
      <dgm:prSet presAssocID="{E91EC288-42DC-4F57-A697-38CB0FED1BDA}" presName="dummy" presStyleCnt="0"/>
      <dgm:spPr/>
    </dgm:pt>
    <dgm:pt modelId="{297FC968-8399-423A-9E9D-0F5D35968004}" type="pres">
      <dgm:prSet presAssocID="{036E4898-8D9F-4A02-8389-84E8241657BE}" presName="sibTrans" presStyleLbl="sibTrans2D1" presStyleIdx="0" presStyleCnt="4" custLinFactNeighborX="379"/>
      <dgm:spPr/>
    </dgm:pt>
    <dgm:pt modelId="{429973DF-C82C-4672-822F-BBE88F24FF15}" type="pres">
      <dgm:prSet presAssocID="{04108759-99CD-428B-A00C-BFA46645628B}" presName="node" presStyleLbl="node1" presStyleIdx="1" presStyleCnt="4" custScaleX="151565" custScaleY="131991" custRadScaleRad="115298" custRadScaleInc="-10262">
        <dgm:presLayoutVars>
          <dgm:bulletEnabled val="1"/>
        </dgm:presLayoutVars>
      </dgm:prSet>
      <dgm:spPr/>
    </dgm:pt>
    <dgm:pt modelId="{6BCEE7A2-5D21-4E0A-8C10-64FBA08AA909}" type="pres">
      <dgm:prSet presAssocID="{04108759-99CD-428B-A00C-BFA46645628B}" presName="dummy" presStyleCnt="0"/>
      <dgm:spPr/>
    </dgm:pt>
    <dgm:pt modelId="{42C20324-EB92-4445-B3CF-EDC69159A55D}" type="pres">
      <dgm:prSet presAssocID="{DE29456A-1334-4EE7-9548-0AB52D8E7895}" presName="sibTrans" presStyleLbl="sibTrans2D1" presStyleIdx="1" presStyleCnt="4" custLinFactNeighborX="-190" custLinFactNeighborY="569"/>
      <dgm:spPr/>
    </dgm:pt>
    <dgm:pt modelId="{F38BA563-BEB6-458F-B7B7-285A765CD6E3}" type="pres">
      <dgm:prSet presAssocID="{2B57490C-133D-400E-ABF0-D9CD233FC728}" presName="node" presStyleLbl="node1" presStyleIdx="2" presStyleCnt="4" custScaleX="156407" custRadScaleRad="104492" custRadScaleInc="34401">
        <dgm:presLayoutVars>
          <dgm:bulletEnabled val="1"/>
        </dgm:presLayoutVars>
      </dgm:prSet>
      <dgm:spPr/>
    </dgm:pt>
    <dgm:pt modelId="{30603798-9C9E-4E46-B7E3-CFD7481AF8D8}" type="pres">
      <dgm:prSet presAssocID="{2B57490C-133D-400E-ABF0-D9CD233FC728}" presName="dummy" presStyleCnt="0"/>
      <dgm:spPr/>
    </dgm:pt>
    <dgm:pt modelId="{311740A2-0535-462A-BD17-0F718FB10364}" type="pres">
      <dgm:prSet presAssocID="{1ACB92C9-670D-4EE6-BCA6-678B59C62CB3}" presName="sibTrans" presStyleLbl="sibTrans2D1" presStyleIdx="2" presStyleCnt="4"/>
      <dgm:spPr/>
    </dgm:pt>
    <dgm:pt modelId="{AA6AC4A2-44C1-4EEB-9B5C-CBF88EC7C79D}" type="pres">
      <dgm:prSet presAssocID="{0605CFD8-20B5-4AF7-BE84-A0C660187C20}" presName="node" presStyleLbl="node1" presStyleIdx="3" presStyleCnt="4" custScaleX="173344" custScaleY="141956" custRadScaleRad="146320" custRadScaleInc="0">
        <dgm:presLayoutVars>
          <dgm:bulletEnabled val="1"/>
        </dgm:presLayoutVars>
      </dgm:prSet>
      <dgm:spPr/>
    </dgm:pt>
    <dgm:pt modelId="{57FD51E6-E803-4D83-A257-AD0239B23111}" type="pres">
      <dgm:prSet presAssocID="{0605CFD8-20B5-4AF7-BE84-A0C660187C20}" presName="dummy" presStyleCnt="0"/>
      <dgm:spPr/>
    </dgm:pt>
    <dgm:pt modelId="{7688C676-141B-4E2F-9227-7338E45EC4EE}" type="pres">
      <dgm:prSet presAssocID="{6AB065E9-7BE5-4775-AD71-D6887E29947A}" presName="sibTrans" presStyleLbl="sibTrans2D1" presStyleIdx="3" presStyleCnt="4"/>
      <dgm:spPr/>
    </dgm:pt>
  </dgm:ptLst>
  <dgm:cxnLst>
    <dgm:cxn modelId="{36545001-4E06-734A-B5A0-45A8491D500C}" type="presOf" srcId="{E91EC288-42DC-4F57-A697-38CB0FED1BDA}" destId="{6D7A40A8-E59D-4465-80D0-394B3B1139EE}" srcOrd="0" destOrd="0" presId="urn:microsoft.com/office/officeart/2005/8/layout/radial6"/>
    <dgm:cxn modelId="{52C24C0E-8323-984A-AA1B-FFADF2E26FAE}" type="presOf" srcId="{04108759-99CD-428B-A00C-BFA46645628B}" destId="{429973DF-C82C-4672-822F-BBE88F24FF15}" srcOrd="0" destOrd="0" presId="urn:microsoft.com/office/officeart/2005/8/layout/radial6"/>
    <dgm:cxn modelId="{E486951D-100B-A542-9EA6-BE2F20CB1232}" type="presOf" srcId="{0605CFD8-20B5-4AF7-BE84-A0C660187C20}" destId="{AA6AC4A2-44C1-4EEB-9B5C-CBF88EC7C79D}" srcOrd="0" destOrd="0" presId="urn:microsoft.com/office/officeart/2005/8/layout/radial6"/>
    <dgm:cxn modelId="{4A85EE2F-A035-4884-B871-8EEF2D0A6BB1}" srcId="{3DEB22AF-84ED-4694-B76C-09A757455E8B}" destId="{0605CFD8-20B5-4AF7-BE84-A0C660187C20}" srcOrd="3" destOrd="0" parTransId="{21016A8D-59E0-49F3-B5CB-4343AB533063}" sibTransId="{6AB065E9-7BE5-4775-AD71-D6887E29947A}"/>
    <dgm:cxn modelId="{DBC3C736-D4B7-44FE-B309-D4BE35A4B3DE}" srcId="{65766FBC-828E-4803-BFC0-E8A75B4EEDF7}" destId="{6E846294-3F7A-48D8-A724-FA88DEAEC167}" srcOrd="3" destOrd="0" parTransId="{FC65E560-7FAA-443E-BF1E-514BA51EF9D3}" sibTransId="{56B2C504-ABA0-4BF1-81CF-D767F0B5CD16}"/>
    <dgm:cxn modelId="{8E821A39-5BF1-4775-A8AC-3C706249F29E}" srcId="{65766FBC-828E-4803-BFC0-E8A75B4EEDF7}" destId="{2BBED7F7-5C12-496B-A319-BA1D1FC97B14}" srcOrd="5" destOrd="0" parTransId="{C3931F0F-2266-4ABA-86C0-FF2C980CB084}" sibTransId="{9F511EB2-3E57-4AF1-A604-6ADFB6F4EC23}"/>
    <dgm:cxn modelId="{81B8AA60-82AC-0C4C-AC60-83F526458E18}" type="presOf" srcId="{2B57490C-133D-400E-ABF0-D9CD233FC728}" destId="{F38BA563-BEB6-458F-B7B7-285A765CD6E3}" srcOrd="0" destOrd="0" presId="urn:microsoft.com/office/officeart/2005/8/layout/radial6"/>
    <dgm:cxn modelId="{32009044-4B03-4F7E-A41A-06123B113B4B}" srcId="{65766FBC-828E-4803-BFC0-E8A75B4EEDF7}" destId="{EA3132F4-4E5F-440E-8354-9C7A731C0914}" srcOrd="4" destOrd="0" parTransId="{81213E7C-2BBA-4736-837A-F60A03DC4301}" sibTransId="{2B31CDDC-36A2-4C2C-8DDC-C6CC7D3E8742}"/>
    <dgm:cxn modelId="{90E06F45-C896-47AD-9D59-73E57C3E1895}" srcId="{65766FBC-828E-4803-BFC0-E8A75B4EEDF7}" destId="{5C53D4E2-F77E-46D6-A1AF-1E1656B6894E}" srcOrd="2" destOrd="0" parTransId="{13448208-228A-4BE6-AE91-E7398504F6BD}" sibTransId="{64DF9FE7-1967-4F14-993F-404BB097BCB5}"/>
    <dgm:cxn modelId="{72549566-EB75-4645-BC98-084177ABF4BE}" type="presOf" srcId="{6AB065E9-7BE5-4775-AD71-D6887E29947A}" destId="{7688C676-141B-4E2F-9227-7338E45EC4EE}" srcOrd="0" destOrd="0" presId="urn:microsoft.com/office/officeart/2005/8/layout/radial6"/>
    <dgm:cxn modelId="{FF46994A-7FCF-49C1-86CE-8CB52B078D65}" srcId="{3DEB22AF-84ED-4694-B76C-09A757455E8B}" destId="{2B57490C-133D-400E-ABF0-D9CD233FC728}" srcOrd="2" destOrd="0" parTransId="{9F177ECD-A44A-4D3B-A71B-218C336041B3}" sibTransId="{1ACB92C9-670D-4EE6-BCA6-678B59C62CB3}"/>
    <dgm:cxn modelId="{8014FC4A-258E-43AA-8405-3568B7982E2F}" srcId="{3DEB22AF-84ED-4694-B76C-09A757455E8B}" destId="{E91EC288-42DC-4F57-A697-38CB0FED1BDA}" srcOrd="0" destOrd="0" parTransId="{44F2FDF3-18F4-401A-A6AA-A158FB8076B9}" sibTransId="{036E4898-8D9F-4A02-8389-84E8241657BE}"/>
    <dgm:cxn modelId="{ED48A36C-8078-3B46-8F30-BAFDC91C29DB}" type="presOf" srcId="{1ACB92C9-670D-4EE6-BCA6-678B59C62CB3}" destId="{311740A2-0535-462A-BD17-0F718FB10364}" srcOrd="0" destOrd="0" presId="urn:microsoft.com/office/officeart/2005/8/layout/radial6"/>
    <dgm:cxn modelId="{9D2BB878-29BE-469D-A5EB-8950AADE4495}" srcId="{65766FBC-828E-4803-BFC0-E8A75B4EEDF7}" destId="{70CA631F-3EAE-47BF-9A88-71DFA19512AA}" srcOrd="6" destOrd="0" parTransId="{5F45AFBA-AF2E-40BF-94CF-1D6AB5AD5975}" sibTransId="{B2DBFEC7-06FE-4734-868D-2B2F52F43DAD}"/>
    <dgm:cxn modelId="{901B2386-7617-1544-A4C7-FDDB36C7FF1A}" type="presOf" srcId="{3DEB22AF-84ED-4694-B76C-09A757455E8B}" destId="{5F214674-B189-4C22-BB92-7FCD63B8801D}" srcOrd="0" destOrd="0" presId="urn:microsoft.com/office/officeart/2005/8/layout/radial6"/>
    <dgm:cxn modelId="{29C2D68A-7B60-CE4F-A104-2FC1CB2DA5D7}" type="presOf" srcId="{DE29456A-1334-4EE7-9548-0AB52D8E7895}" destId="{42C20324-EB92-4445-B3CF-EDC69159A55D}" srcOrd="0" destOrd="0" presId="urn:microsoft.com/office/officeart/2005/8/layout/radial6"/>
    <dgm:cxn modelId="{00177A98-B9A5-C64C-A37D-0CC50E1C7D10}" type="presOf" srcId="{65766FBC-828E-4803-BFC0-E8A75B4EEDF7}" destId="{894F224B-EB2C-4250-A651-77D748BF98BA}" srcOrd="0" destOrd="0" presId="urn:microsoft.com/office/officeart/2005/8/layout/radial6"/>
    <dgm:cxn modelId="{87B4FAAB-75A7-42D4-9D78-FEDA2D37CA0D}" srcId="{65766FBC-828E-4803-BFC0-E8A75B4EEDF7}" destId="{20F24511-F8EC-495F-892D-76FD8EBAAAFA}" srcOrd="8" destOrd="0" parTransId="{5D930754-2130-4424-B927-3F96B0686146}" sibTransId="{6A1DE81D-2F2F-4050-BA51-A4EC924D1667}"/>
    <dgm:cxn modelId="{0377E4AE-4DF9-4CAF-9499-32910436FDC6}" srcId="{65766FBC-828E-4803-BFC0-E8A75B4EEDF7}" destId="{3DEB22AF-84ED-4694-B76C-09A757455E8B}" srcOrd="0" destOrd="0" parTransId="{7BC24F68-6AFD-455C-9DF2-4F64A909A06A}" sibTransId="{733C1E9D-19A1-476E-BBCC-8796C94533AC}"/>
    <dgm:cxn modelId="{C9DB8FB4-5E92-4AB3-A15E-B4DC88D602F4}" srcId="{65766FBC-828E-4803-BFC0-E8A75B4EEDF7}" destId="{C0CD399E-4E13-4209-901A-4D12FE3052E3}" srcOrd="7" destOrd="0" parTransId="{673D4BE9-83FC-458C-8DDC-7C733988F6B0}" sibTransId="{C2B242BD-CE84-4766-8C45-868F99B77706}"/>
    <dgm:cxn modelId="{F6FF07C5-1248-2E45-8B60-2AC078C6581F}" type="presOf" srcId="{036E4898-8D9F-4A02-8389-84E8241657BE}" destId="{297FC968-8399-423A-9E9D-0F5D35968004}" srcOrd="0" destOrd="0" presId="urn:microsoft.com/office/officeart/2005/8/layout/radial6"/>
    <dgm:cxn modelId="{159587C9-2384-40FE-809C-737665E0FF18}" srcId="{65766FBC-828E-4803-BFC0-E8A75B4EEDF7}" destId="{AE6D098A-B9D2-47FD-B441-92CDC9A49683}" srcOrd="1" destOrd="0" parTransId="{16D85D1A-B366-410A-9762-777606F5CCD9}" sibTransId="{42498783-CF6E-414F-8A28-082D9FC47852}"/>
    <dgm:cxn modelId="{5377D5E2-505A-42FF-B05E-37D7EF751463}" srcId="{3DEB22AF-84ED-4694-B76C-09A757455E8B}" destId="{04108759-99CD-428B-A00C-BFA46645628B}" srcOrd="1" destOrd="0" parTransId="{42B980D7-8778-46A8-A3F9-70C507D40DB8}" sibTransId="{DE29456A-1334-4EE7-9548-0AB52D8E7895}"/>
    <dgm:cxn modelId="{ADDFD776-0DB5-FD44-9783-CF5F1D97C7DD}" type="presParOf" srcId="{894F224B-EB2C-4250-A651-77D748BF98BA}" destId="{5F214674-B189-4C22-BB92-7FCD63B8801D}" srcOrd="0" destOrd="0" presId="urn:microsoft.com/office/officeart/2005/8/layout/radial6"/>
    <dgm:cxn modelId="{6A66181D-6671-3541-913D-C2651877F7CA}" type="presParOf" srcId="{894F224B-EB2C-4250-A651-77D748BF98BA}" destId="{6D7A40A8-E59D-4465-80D0-394B3B1139EE}" srcOrd="1" destOrd="0" presId="urn:microsoft.com/office/officeart/2005/8/layout/radial6"/>
    <dgm:cxn modelId="{C13AA6B9-6D7E-054C-9D31-A8BD46219D1C}" type="presParOf" srcId="{894F224B-EB2C-4250-A651-77D748BF98BA}" destId="{98C0A6EF-D100-4C88-B953-EF8C05054C0C}" srcOrd="2" destOrd="0" presId="urn:microsoft.com/office/officeart/2005/8/layout/radial6"/>
    <dgm:cxn modelId="{2A78ABDF-4398-A441-A33D-43DA990BFD32}" type="presParOf" srcId="{894F224B-EB2C-4250-A651-77D748BF98BA}" destId="{297FC968-8399-423A-9E9D-0F5D35968004}" srcOrd="3" destOrd="0" presId="urn:microsoft.com/office/officeart/2005/8/layout/radial6"/>
    <dgm:cxn modelId="{D92EDBF6-E057-7245-927F-2F6CA9FBCB7D}" type="presParOf" srcId="{894F224B-EB2C-4250-A651-77D748BF98BA}" destId="{429973DF-C82C-4672-822F-BBE88F24FF15}" srcOrd="4" destOrd="0" presId="urn:microsoft.com/office/officeart/2005/8/layout/radial6"/>
    <dgm:cxn modelId="{F24EFB68-8A45-E942-9402-42823ED6952A}" type="presParOf" srcId="{894F224B-EB2C-4250-A651-77D748BF98BA}" destId="{6BCEE7A2-5D21-4E0A-8C10-64FBA08AA909}" srcOrd="5" destOrd="0" presId="urn:microsoft.com/office/officeart/2005/8/layout/radial6"/>
    <dgm:cxn modelId="{DD1B70AD-A9A4-CA45-AC88-E70CA671F341}" type="presParOf" srcId="{894F224B-EB2C-4250-A651-77D748BF98BA}" destId="{42C20324-EB92-4445-B3CF-EDC69159A55D}" srcOrd="6" destOrd="0" presId="urn:microsoft.com/office/officeart/2005/8/layout/radial6"/>
    <dgm:cxn modelId="{37C53761-7D60-864D-9022-F578D5926A7A}" type="presParOf" srcId="{894F224B-EB2C-4250-A651-77D748BF98BA}" destId="{F38BA563-BEB6-458F-B7B7-285A765CD6E3}" srcOrd="7" destOrd="0" presId="urn:microsoft.com/office/officeart/2005/8/layout/radial6"/>
    <dgm:cxn modelId="{4B84150D-9897-6A49-83D6-A00A5699439D}" type="presParOf" srcId="{894F224B-EB2C-4250-A651-77D748BF98BA}" destId="{30603798-9C9E-4E46-B7E3-CFD7481AF8D8}" srcOrd="8" destOrd="0" presId="urn:microsoft.com/office/officeart/2005/8/layout/radial6"/>
    <dgm:cxn modelId="{BD947EDF-3356-5B47-A470-3F5D609F8332}" type="presParOf" srcId="{894F224B-EB2C-4250-A651-77D748BF98BA}" destId="{311740A2-0535-462A-BD17-0F718FB10364}" srcOrd="9" destOrd="0" presId="urn:microsoft.com/office/officeart/2005/8/layout/radial6"/>
    <dgm:cxn modelId="{D4E639E4-94E2-884E-96C1-DAC1DD4531B1}" type="presParOf" srcId="{894F224B-EB2C-4250-A651-77D748BF98BA}" destId="{AA6AC4A2-44C1-4EEB-9B5C-CBF88EC7C79D}" srcOrd="10" destOrd="0" presId="urn:microsoft.com/office/officeart/2005/8/layout/radial6"/>
    <dgm:cxn modelId="{2A1C559E-1D10-0947-9148-8225A0708A1E}" type="presParOf" srcId="{894F224B-EB2C-4250-A651-77D748BF98BA}" destId="{57FD51E6-E803-4D83-A257-AD0239B23111}" srcOrd="11" destOrd="0" presId="urn:microsoft.com/office/officeart/2005/8/layout/radial6"/>
    <dgm:cxn modelId="{C6F96439-9D9E-AD4A-9EFF-ADCBCA0F5051}" type="presParOf" srcId="{894F224B-EB2C-4250-A651-77D748BF98BA}" destId="{7688C676-141B-4E2F-9227-7338E45EC4EE}" srcOrd="12" destOrd="0" presId="urn:microsoft.com/office/officeart/2005/8/layout/radial6"/>
  </dgm:cxnLst>
  <dgm:bg>
    <a:solidFill>
      <a:schemeClr val="accent5"/>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8C676-141B-4E2F-9227-7338E45EC4EE}">
      <dsp:nvSpPr>
        <dsp:cNvPr id="0" name=""/>
        <dsp:cNvSpPr/>
      </dsp:nvSpPr>
      <dsp:spPr>
        <a:xfrm>
          <a:off x="1291703" y="561687"/>
          <a:ext cx="3962104" cy="3962104"/>
        </a:xfrm>
        <a:prstGeom prst="blockArc">
          <a:avLst>
            <a:gd name="adj1" fmla="val 10742436"/>
            <a:gd name="adj2" fmla="val 16812722"/>
            <a:gd name="adj3" fmla="val 4640"/>
          </a:avLst>
        </a:prstGeom>
        <a:solidFill>
          <a:schemeClr val="bg1"/>
        </a:solidFill>
        <a:ln w="76200">
          <a:gradFill>
            <a:gsLst>
              <a:gs pos="60000">
                <a:srgbClr val="0070C0"/>
              </a:gs>
              <a:gs pos="45000">
                <a:schemeClr val="accent1">
                  <a:lumMod val="45000"/>
                  <a:lumOff val="55000"/>
                </a:schemeClr>
              </a:gs>
              <a:gs pos="1000">
                <a:srgbClr val="FFFF00"/>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11740A2-0535-462A-BD17-0F718FB10364}">
      <dsp:nvSpPr>
        <dsp:cNvPr id="0" name=""/>
        <dsp:cNvSpPr/>
      </dsp:nvSpPr>
      <dsp:spPr>
        <a:xfrm>
          <a:off x="1290428" y="671444"/>
          <a:ext cx="3962104" cy="3962104"/>
        </a:xfrm>
        <a:prstGeom prst="blockArc">
          <a:avLst>
            <a:gd name="adj1" fmla="val 4435837"/>
            <a:gd name="adj2" fmla="val 10937461"/>
            <a:gd name="adj3" fmla="val 4640"/>
          </a:avLst>
        </a:prstGeom>
        <a:solidFill>
          <a:schemeClr val="bg1"/>
        </a:solidFill>
        <a:ln w="76200">
          <a:gradFill>
            <a:gsLst>
              <a:gs pos="90000">
                <a:srgbClr val="00B050"/>
              </a:gs>
              <a:gs pos="38000">
                <a:srgbClr val="0070C0"/>
              </a:gs>
              <a:gs pos="3000">
                <a:srgbClr val="0070C0"/>
              </a:gs>
              <a:gs pos="57000">
                <a:schemeClr val="accent1">
                  <a:lumMod val="30000"/>
                  <a:lumOff val="70000"/>
                </a:schemeClr>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2C20324-EB92-4445-B3CF-EDC69159A55D}">
      <dsp:nvSpPr>
        <dsp:cNvPr id="0" name=""/>
        <dsp:cNvSpPr/>
      </dsp:nvSpPr>
      <dsp:spPr>
        <a:xfrm>
          <a:off x="2488699" y="738130"/>
          <a:ext cx="3962104" cy="3962104"/>
        </a:xfrm>
        <a:prstGeom prst="blockArc">
          <a:avLst>
            <a:gd name="adj1" fmla="val 21170166"/>
            <a:gd name="adj2" fmla="val 6615747"/>
            <a:gd name="adj3" fmla="val 4640"/>
          </a:avLst>
        </a:prstGeom>
        <a:solidFill>
          <a:schemeClr val="bg1"/>
        </a:solidFill>
        <a:ln w="76200">
          <a:gradFill>
            <a:gsLst>
              <a:gs pos="0">
                <a:srgbClr val="FFC000"/>
              </a:gs>
              <a:gs pos="54000">
                <a:srgbClr val="FFC000"/>
              </a:gs>
              <a:gs pos="75000">
                <a:srgbClr val="00B050"/>
              </a:gs>
              <a:gs pos="100000">
                <a:srgbClr val="00B050"/>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97FC968-8399-423A-9E9D-0F5D35968004}">
      <dsp:nvSpPr>
        <dsp:cNvPr id="0" name=""/>
        <dsp:cNvSpPr/>
      </dsp:nvSpPr>
      <dsp:spPr>
        <a:xfrm>
          <a:off x="2497693" y="396690"/>
          <a:ext cx="3962104" cy="3962104"/>
        </a:xfrm>
        <a:prstGeom prst="blockArc">
          <a:avLst>
            <a:gd name="adj1" fmla="val 14640775"/>
            <a:gd name="adj2" fmla="val 137849"/>
            <a:gd name="adj3" fmla="val 4640"/>
          </a:avLst>
        </a:prstGeom>
        <a:solidFill>
          <a:schemeClr val="bg1"/>
        </a:solidFill>
        <a:ln w="76200">
          <a:gradFill>
            <a:gsLst>
              <a:gs pos="99000">
                <a:srgbClr val="FFC000"/>
              </a:gs>
              <a:gs pos="4000">
                <a:srgbClr val="FFFF00"/>
              </a:gs>
              <a:gs pos="50000">
                <a:srgbClr val="FFC000"/>
              </a:gs>
              <a:gs pos="100000">
                <a:schemeClr val="accent1">
                  <a:lumMod val="30000"/>
                  <a:lumOff val="70000"/>
                </a:schemeClr>
              </a:gs>
            </a:gsLst>
            <a:lin ang="5400000" scaled="1"/>
          </a:gra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F214674-B189-4C22-BB92-7FCD63B8801D}">
      <dsp:nvSpPr>
        <dsp:cNvPr id="0" name=""/>
        <dsp:cNvSpPr/>
      </dsp:nvSpPr>
      <dsp:spPr>
        <a:xfrm>
          <a:off x="2664738" y="1549887"/>
          <a:ext cx="2185594" cy="1823714"/>
        </a:xfrm>
        <a:prstGeom prst="ellipse">
          <a:avLst/>
        </a:prstGeom>
        <a:solidFill>
          <a:schemeClr val="bg1"/>
        </a:solidFill>
        <a:ln w="76200">
          <a:solidFill>
            <a:srgbClr val="FF000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GB" sz="3500" b="1" kern="1200" dirty="0">
              <a:solidFill>
                <a:sysClr val="windowText" lastClr="000000"/>
              </a:solidFill>
            </a:rPr>
            <a:t>Read it: </a:t>
          </a:r>
        </a:p>
        <a:p>
          <a:pPr marL="0" lvl="0" indent="0" algn="ctr" defTabSz="1555750">
            <a:lnSpc>
              <a:spcPct val="90000"/>
            </a:lnSpc>
            <a:spcBef>
              <a:spcPct val="0"/>
            </a:spcBef>
            <a:spcAft>
              <a:spcPct val="35000"/>
            </a:spcAft>
            <a:buNone/>
          </a:pPr>
          <a:r>
            <a:rPr lang="en-GB" sz="3500" kern="1200" dirty="0">
              <a:solidFill>
                <a:sysClr val="windowText" lastClr="000000"/>
              </a:solidFill>
            </a:rPr>
            <a:t>order</a:t>
          </a:r>
        </a:p>
      </dsp:txBody>
      <dsp:txXfrm>
        <a:off x="2984811" y="1816964"/>
        <a:ext cx="1545448" cy="1289560"/>
      </dsp:txXfrm>
    </dsp:sp>
    <dsp:sp modelId="{6D7A40A8-E59D-4465-80D0-394B3B1139EE}">
      <dsp:nvSpPr>
        <dsp:cNvPr id="0" name=""/>
        <dsp:cNvSpPr/>
      </dsp:nvSpPr>
      <dsp:spPr>
        <a:xfrm>
          <a:off x="2699289" y="0"/>
          <a:ext cx="1833083" cy="1276600"/>
        </a:xfrm>
        <a:prstGeom prst="ellipse">
          <a:avLst/>
        </a:prstGeom>
        <a:solidFill>
          <a:schemeClr val="bg1"/>
        </a:solidFill>
        <a:ln w="76200">
          <a:solidFill>
            <a:srgbClr val="FFFF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ysClr val="windowText" lastClr="000000"/>
              </a:solidFill>
              <a:latin typeface="Calibri" charset="0"/>
              <a:ea typeface="Calibri" charset="0"/>
              <a:cs typeface="Calibri" charset="0"/>
            </a:rPr>
            <a:t>Define it</a:t>
          </a:r>
        </a:p>
      </dsp:txBody>
      <dsp:txXfrm>
        <a:off x="2967738" y="186954"/>
        <a:ext cx="1296185" cy="902692"/>
      </dsp:txXfrm>
    </dsp:sp>
    <dsp:sp modelId="{429973DF-C82C-4672-822F-BBE88F24FF15}">
      <dsp:nvSpPr>
        <dsp:cNvPr id="0" name=""/>
        <dsp:cNvSpPr/>
      </dsp:nvSpPr>
      <dsp:spPr>
        <a:xfrm>
          <a:off x="5429828" y="1612817"/>
          <a:ext cx="1934879" cy="1684997"/>
        </a:xfrm>
        <a:prstGeom prst="ellipse">
          <a:avLst/>
        </a:prstGeom>
        <a:solidFill>
          <a:schemeClr val="bg1"/>
        </a:solidFill>
        <a:ln w="76200">
          <a:solidFill>
            <a:srgbClr val="FFC0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ysClr val="windowText" lastClr="000000"/>
              </a:solidFill>
              <a:latin typeface="Calibri" charset="0"/>
              <a:ea typeface="Calibri" charset="0"/>
              <a:cs typeface="Calibri" charset="0"/>
            </a:rPr>
            <a:t>Use it</a:t>
          </a:r>
        </a:p>
      </dsp:txBody>
      <dsp:txXfrm>
        <a:off x="5713184" y="1859579"/>
        <a:ext cx="1368167" cy="1191473"/>
      </dsp:txXfrm>
    </dsp:sp>
    <dsp:sp modelId="{F38BA563-BEB6-458F-B7B7-285A765CD6E3}">
      <dsp:nvSpPr>
        <dsp:cNvPr id="0" name=""/>
        <dsp:cNvSpPr/>
      </dsp:nvSpPr>
      <dsp:spPr>
        <a:xfrm>
          <a:off x="2808770" y="3873681"/>
          <a:ext cx="1996692" cy="1276600"/>
        </a:xfrm>
        <a:prstGeom prst="ellipse">
          <a:avLst/>
        </a:prstGeom>
        <a:solidFill>
          <a:schemeClr val="bg1"/>
        </a:solidFill>
        <a:ln w="76200">
          <a:solidFill>
            <a:srgbClr val="00B05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ysClr val="windowText" lastClr="000000"/>
              </a:solidFill>
              <a:latin typeface="Calibri" charset="0"/>
              <a:ea typeface="Calibri" charset="0"/>
              <a:cs typeface="Calibri" charset="0"/>
            </a:rPr>
            <a:t>Link it</a:t>
          </a:r>
        </a:p>
      </dsp:txBody>
      <dsp:txXfrm>
        <a:off x="3101179" y="4060635"/>
        <a:ext cx="1411874" cy="902692"/>
      </dsp:txXfrm>
    </dsp:sp>
    <dsp:sp modelId="{AA6AC4A2-44C1-4EEB-9B5C-CBF88EC7C79D}">
      <dsp:nvSpPr>
        <dsp:cNvPr id="0" name=""/>
        <dsp:cNvSpPr/>
      </dsp:nvSpPr>
      <dsp:spPr>
        <a:xfrm>
          <a:off x="231477" y="1669035"/>
          <a:ext cx="2212910" cy="1812210"/>
        </a:xfrm>
        <a:prstGeom prst="ellipse">
          <a:avLst/>
        </a:prstGeom>
        <a:solidFill>
          <a:schemeClr val="bg1"/>
        </a:solidFill>
        <a:ln w="76200">
          <a:solidFill>
            <a:srgbClr val="0070C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ysClr val="windowText" lastClr="000000"/>
              </a:solidFill>
              <a:latin typeface="Calibri" charset="0"/>
              <a:ea typeface="Calibri" charset="0"/>
              <a:cs typeface="Calibri" charset="0"/>
            </a:rPr>
            <a:t>Deconstruct it</a:t>
          </a:r>
          <a:r>
            <a:rPr lang="en-GB" sz="2200" kern="1200" dirty="0">
              <a:solidFill>
                <a:sysClr val="windowText" lastClr="000000"/>
              </a:solidFill>
              <a:latin typeface="Calibri" charset="0"/>
              <a:ea typeface="Calibri" charset="0"/>
              <a:cs typeface="Calibri" charset="0"/>
            </a:rPr>
            <a:t> </a:t>
          </a:r>
        </a:p>
      </dsp:txBody>
      <dsp:txXfrm>
        <a:off x="555550" y="1934427"/>
        <a:ext cx="1564764" cy="128142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47DFB-2178-42A7-B833-5EA686BD00F3}" type="datetimeFigureOut">
              <a:rPr lang="en-GB" smtClean="0"/>
              <a:t>12/04/2020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55C28-C7D3-48CA-B3F2-923D53FB29DD}" type="slidenum">
              <a:rPr lang="en-GB" smtClean="0"/>
              <a:t>‹#›</a:t>
            </a:fld>
            <a:endParaRPr lang="en-GB"/>
          </a:p>
        </p:txBody>
      </p:sp>
    </p:spTree>
    <p:extLst>
      <p:ext uri="{BB962C8B-B14F-4D97-AF65-F5344CB8AC3E}">
        <p14:creationId xmlns:p14="http://schemas.microsoft.com/office/powerpoint/2010/main" val="10195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64BD6E5-D7CF-44B8-BFC1-CB613219D005}" type="slidenum">
              <a:rPr lang="en-GB" altLang="en-US"/>
              <a:pPr/>
              <a:t>1</a:t>
            </a:fld>
            <a:endParaRPr lang="en-GB" altLang="en-US"/>
          </a:p>
        </p:txBody>
      </p:sp>
    </p:spTree>
    <p:extLst>
      <p:ext uri="{BB962C8B-B14F-4D97-AF65-F5344CB8AC3E}">
        <p14:creationId xmlns:p14="http://schemas.microsoft.com/office/powerpoint/2010/main" val="117519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3A4EB8DD-8126-5A49-9845-5F48DC1C77F6}" type="slidenum">
              <a:rPr lang="en-GB" altLang="en-US">
                <a:solidFill>
                  <a:srgbClr val="000000"/>
                </a:solidFill>
              </a:rPr>
              <a:pPr/>
              <a:t>2</a:t>
            </a:fld>
            <a:endParaRPr lang="en-GB" altLang="en-US">
              <a:solidFill>
                <a:srgbClr val="000000"/>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spcBef>
                <a:spcPct val="0"/>
              </a:spcBef>
            </a:pPr>
            <a:endParaRPr lang="en-GB" altLang="en-US">
              <a:latin typeface="Arial" charset="0"/>
              <a:cs typeface="Arial" charset="0"/>
            </a:endParaRPr>
          </a:p>
        </p:txBody>
      </p:sp>
    </p:spTree>
    <p:extLst>
      <p:ext uri="{BB962C8B-B14F-4D97-AF65-F5344CB8AC3E}">
        <p14:creationId xmlns:p14="http://schemas.microsoft.com/office/powerpoint/2010/main" val="15030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 Note: </a:t>
            </a:r>
            <a:r>
              <a:rPr lang="en-GB" dirty="0"/>
              <a:t>Students will need copies of the texts ‘Thrown’ and ‘Where the Grass is Greener’ from the R4d. Folder. </a:t>
            </a:r>
            <a:endParaRPr lang="en-GB" b="1" dirty="0">
              <a:ln w="22225">
                <a:solidFill>
                  <a:schemeClr val="accent2"/>
                </a:solidFill>
                <a:prstDash val="solid"/>
              </a:ln>
              <a:solidFill>
                <a:schemeClr val="accent2">
                  <a:lumMod val="40000"/>
                  <a:lumOff val="60000"/>
                </a:schemeClr>
              </a:solidFill>
            </a:endParaRPr>
          </a:p>
          <a:p>
            <a:endParaRPr lang="en-US" dirty="0"/>
          </a:p>
        </p:txBody>
      </p:sp>
      <p:sp>
        <p:nvSpPr>
          <p:cNvPr id="4" name="Slide Number Placeholder 3"/>
          <p:cNvSpPr>
            <a:spLocks noGrp="1"/>
          </p:cNvSpPr>
          <p:nvPr>
            <p:ph type="sldNum" sz="quarter" idx="10"/>
          </p:nvPr>
        </p:nvSpPr>
        <p:spPr/>
        <p:txBody>
          <a:bodyPr/>
          <a:lstStyle/>
          <a:p>
            <a:fld id="{71255C28-C7D3-48CA-B3F2-923D53FB29DD}" type="slidenum">
              <a:rPr lang="en-GB" smtClean="0"/>
              <a:t>3</a:t>
            </a:fld>
            <a:endParaRPr lang="en-GB"/>
          </a:p>
        </p:txBody>
      </p:sp>
    </p:spTree>
    <p:extLst>
      <p:ext uri="{BB962C8B-B14F-4D97-AF65-F5344CB8AC3E}">
        <p14:creationId xmlns:p14="http://schemas.microsoft.com/office/powerpoint/2010/main" val="156502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a:t>
            </a:r>
            <a:r>
              <a:rPr lang="en-US" baseline="0" dirty="0"/>
              <a:t> copes of the text ‘Thrown’ in advance.</a:t>
            </a:r>
            <a:endParaRPr lang="en-US" dirty="0"/>
          </a:p>
        </p:txBody>
      </p:sp>
      <p:sp>
        <p:nvSpPr>
          <p:cNvPr id="4" name="Slide Number Placeholder 3"/>
          <p:cNvSpPr>
            <a:spLocks noGrp="1"/>
          </p:cNvSpPr>
          <p:nvPr>
            <p:ph type="sldNum" sz="quarter" idx="10"/>
          </p:nvPr>
        </p:nvSpPr>
        <p:spPr/>
        <p:txBody>
          <a:bodyPr/>
          <a:lstStyle/>
          <a:p>
            <a:fld id="{71255C28-C7D3-48CA-B3F2-923D53FB29DD}" type="slidenum">
              <a:rPr lang="en-GB" smtClean="0"/>
              <a:t>11</a:t>
            </a:fld>
            <a:endParaRPr lang="en-GB"/>
          </a:p>
        </p:txBody>
      </p:sp>
    </p:spTree>
    <p:extLst>
      <p:ext uri="{BB962C8B-B14F-4D97-AF65-F5344CB8AC3E}">
        <p14:creationId xmlns:p14="http://schemas.microsoft.com/office/powerpoint/2010/main" val="66945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copy of this printed</a:t>
            </a:r>
            <a:r>
              <a:rPr lang="en-US" baseline="0" dirty="0"/>
              <a:t> for the adults. </a:t>
            </a:r>
          </a:p>
        </p:txBody>
      </p:sp>
      <p:sp>
        <p:nvSpPr>
          <p:cNvPr id="4" name="Slide Number Placeholder 3"/>
          <p:cNvSpPr>
            <a:spLocks noGrp="1"/>
          </p:cNvSpPr>
          <p:nvPr>
            <p:ph type="sldNum" sz="quarter" idx="10"/>
          </p:nvPr>
        </p:nvSpPr>
        <p:spPr/>
        <p:txBody>
          <a:bodyPr/>
          <a:lstStyle/>
          <a:p>
            <a:fld id="{71255C28-C7D3-48CA-B3F2-923D53FB29DD}" type="slidenum">
              <a:rPr lang="en-GB" smtClean="0"/>
              <a:t>31</a:t>
            </a:fld>
            <a:endParaRPr lang="en-GB"/>
          </a:p>
        </p:txBody>
      </p:sp>
    </p:spTree>
    <p:extLst>
      <p:ext uri="{BB962C8B-B14F-4D97-AF65-F5344CB8AC3E}">
        <p14:creationId xmlns:p14="http://schemas.microsoft.com/office/powerpoint/2010/main" val="42513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6942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36470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371835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06DF0BF0-E640-4002-BAFE-F6EBE8BBD0D0}" type="slidenum">
              <a:rPr lang="en-GB" altLang="en-US"/>
              <a:pPr/>
              <a:t>‹#›</a:t>
            </a:fld>
            <a:endParaRPr lang="en-GB" altLang="en-US"/>
          </a:p>
        </p:txBody>
      </p:sp>
    </p:spTree>
    <p:extLst>
      <p:ext uri="{BB962C8B-B14F-4D97-AF65-F5344CB8AC3E}">
        <p14:creationId xmlns:p14="http://schemas.microsoft.com/office/powerpoint/2010/main" val="200770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21488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15672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354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7A0149-7C49-4F8D-A8F7-B3F09E38B620}" type="datetimeFigureOut">
              <a:rPr lang="en-GB" smtClean="0"/>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16140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7A0149-7C49-4F8D-A8F7-B3F09E38B620}" type="datetimeFigureOut">
              <a:rPr lang="en-GB" smtClean="0"/>
              <a:t>12/04/2020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118807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0149-7C49-4F8D-A8F7-B3F09E38B620}" type="datetimeFigureOut">
              <a:rPr lang="en-GB" smtClean="0"/>
              <a:t>12/04/2020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156220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17529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a:p>
        </p:txBody>
      </p:sp>
    </p:spTree>
    <p:extLst>
      <p:ext uri="{BB962C8B-B14F-4D97-AF65-F5344CB8AC3E}">
        <p14:creationId xmlns:p14="http://schemas.microsoft.com/office/powerpoint/2010/main" val="34681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A0149-7C49-4F8D-A8F7-B3F09E38B620}" type="datetimeFigureOut">
              <a:rPr lang="en-GB" smtClean="0"/>
              <a:t>12/04/2020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3A657-5872-47BD-B421-961EC5613E85}" type="slidenum">
              <a:rPr lang="en-GB" smtClean="0"/>
              <a:t>‹#›</a:t>
            </a:fld>
            <a:endParaRPr lang="en-GB"/>
          </a:p>
        </p:txBody>
      </p:sp>
    </p:spTree>
    <p:extLst>
      <p:ext uri="{BB962C8B-B14F-4D97-AF65-F5344CB8AC3E}">
        <p14:creationId xmlns:p14="http://schemas.microsoft.com/office/powerpoint/2010/main" val="291434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39C22773-3E03-4C8B-9216-B56D0FE217EA}" type="slidenum">
              <a:rPr lang="en-GB" altLang="en-US" sz="1400"/>
              <a:pPr>
                <a:spcBef>
                  <a:spcPct val="0"/>
                </a:spcBef>
                <a:buFontTx/>
                <a:buNone/>
              </a:pPr>
              <a:t>1</a:t>
            </a:fld>
            <a:endParaRPr lang="en-GB" altLang="en-US" sz="1400"/>
          </a:p>
        </p:txBody>
      </p:sp>
      <p:sp>
        <p:nvSpPr>
          <p:cNvPr id="2" name="Rectangle 1"/>
          <p:cNvSpPr/>
          <p:nvPr/>
        </p:nvSpPr>
        <p:spPr>
          <a:xfrm>
            <a:off x="1414884" y="1052736"/>
            <a:ext cx="6397476" cy="1169551"/>
          </a:xfrm>
          <a:prstGeom prst="rect">
            <a:avLst/>
          </a:prstGeom>
        </p:spPr>
        <p:txBody>
          <a:bodyPr wrap="square">
            <a:spAutoFit/>
          </a:bodyPr>
          <a:lstStyle/>
          <a:p>
            <a:pPr algn="ctr"/>
            <a:r>
              <a:rPr lang="en-GB" sz="3500" b="1" dirty="0"/>
              <a:t>R4 Summarise main ideas from more than one paragraph. </a:t>
            </a:r>
            <a:endParaRPr lang="en-GB" sz="35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538" y="212725"/>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17278" y="2310147"/>
            <a:ext cx="7848872" cy="1077218"/>
          </a:xfrm>
          <a:prstGeom prst="rect">
            <a:avLst/>
          </a:prstGeom>
          <a:solidFill>
            <a:srgbClr val="F4F5D7"/>
          </a:solidFill>
        </p:spPr>
        <p:txBody>
          <a:bodyPr wrap="square" rtlCol="0">
            <a:spAutoFit/>
          </a:bodyPr>
          <a:lstStyle/>
          <a:p>
            <a:pPr algn="ctr"/>
            <a:r>
              <a:rPr lang="en-GB" sz="3200" dirty="0"/>
              <a:t>R4d. Can accurately order summaries of different paragraphs within a text. </a:t>
            </a:r>
          </a:p>
        </p:txBody>
      </p:sp>
      <p:sp>
        <p:nvSpPr>
          <p:cNvPr id="11" name="Rectangle 10"/>
          <p:cNvSpPr/>
          <p:nvPr/>
        </p:nvSpPr>
        <p:spPr>
          <a:xfrm>
            <a:off x="2771800" y="6171686"/>
            <a:ext cx="4041043" cy="369332"/>
          </a:xfrm>
          <a:prstGeom prst="rect">
            <a:avLst/>
          </a:prstGeom>
        </p:spPr>
        <p:txBody>
          <a:bodyPr wrap="none">
            <a:spAutoFit/>
          </a:bodyPr>
          <a:lstStyle/>
          <a:p>
            <a:pPr>
              <a:spcBef>
                <a:spcPct val="0"/>
              </a:spcBef>
            </a:pPr>
            <a:r>
              <a:rPr lang="en-GB" altLang="en-US" dirty="0">
                <a:latin typeface="Calibri" charset="0"/>
              </a:rPr>
              <a:t>© Copyright The </a:t>
            </a:r>
            <a:r>
              <a:rPr lang="en-GB" altLang="en-US" dirty="0" err="1">
                <a:latin typeface="Calibri" charset="0"/>
              </a:rPr>
              <a:t>PiXL</a:t>
            </a:r>
            <a:r>
              <a:rPr lang="en-GB" altLang="en-US" dirty="0">
                <a:latin typeface="Calibri" charset="0"/>
              </a:rPr>
              <a:t> Club Limited, 2019</a:t>
            </a:r>
            <a:r>
              <a:rPr lang="en-US" altLang="en-US" dirty="0">
                <a:latin typeface="Calibri" charset="0"/>
              </a:rPr>
              <a:t> </a:t>
            </a:r>
          </a:p>
        </p:txBody>
      </p:sp>
      <p:sp>
        <p:nvSpPr>
          <p:cNvPr id="12" name="TextBox 5"/>
          <p:cNvSpPr txBox="1">
            <a:spLocks noChangeArrowheads="1"/>
          </p:cNvSpPr>
          <p:nvPr/>
        </p:nvSpPr>
        <p:spPr bwMode="auto">
          <a:xfrm>
            <a:off x="2978943" y="4290832"/>
            <a:ext cx="3186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US" altLang="en-US" sz="1600" dirty="0">
                <a:latin typeface="Calibri" charset="0"/>
              </a:rPr>
              <a:t>Commissioned by The </a:t>
            </a:r>
            <a:r>
              <a:rPr lang="en-US" altLang="en-US" sz="1600" dirty="0" err="1">
                <a:latin typeface="Calibri" charset="0"/>
              </a:rPr>
              <a:t>PiXL</a:t>
            </a:r>
            <a:r>
              <a:rPr lang="en-US" altLang="en-US" sz="1600" dirty="0">
                <a:latin typeface="Calibri" charset="0"/>
              </a:rPr>
              <a:t> Club Ltd.</a:t>
            </a:r>
          </a:p>
          <a:p>
            <a:pPr algn="ctr" eaLnBrk="1" hangingPunct="1">
              <a:spcBef>
                <a:spcPct val="0"/>
              </a:spcBef>
              <a:buFontTx/>
              <a:buNone/>
            </a:pPr>
            <a:r>
              <a:rPr lang="en-US" altLang="en-US" sz="1600" dirty="0">
                <a:latin typeface="Calibri" charset="0"/>
              </a:rPr>
              <a:t>May 2019</a:t>
            </a:r>
          </a:p>
        </p:txBody>
      </p:sp>
      <p:sp>
        <p:nvSpPr>
          <p:cNvPr id="13" name="Text Box 4">
            <a:extLst>
              <a:ext uri="{FF2B5EF4-FFF2-40B4-BE49-F238E27FC236}">
                <a16:creationId xmlns:a16="http://schemas.microsoft.com/office/drawing/2014/main" id="{72F5D1C1-6E19-416B-BAB0-B8A13A8DA783}"/>
              </a:ext>
            </a:extLst>
          </p:cNvPr>
          <p:cNvSpPr txBox="1">
            <a:spLocks noChangeArrowheads="1"/>
          </p:cNvSpPr>
          <p:nvPr/>
        </p:nvSpPr>
        <p:spPr bwMode="auto">
          <a:xfrm>
            <a:off x="1474788" y="4943475"/>
            <a:ext cx="6410325" cy="1222375"/>
          </a:xfrm>
          <a:prstGeom prst="rect">
            <a:avLst/>
          </a:prstGeom>
          <a:solidFill>
            <a:srgbClr val="FFFFFF"/>
          </a:solidFill>
          <a:ln w="38100" cmpd="dbl">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GB" altLang="en-US" sz="1000" dirty="0">
                <a:latin typeface="Calibri" panose="020F0502020204030204" pitchFamily="34" charset="0"/>
                <a:cs typeface="Calibri" panose="020F0502020204030204" pitchFamily="34" charset="0"/>
              </a:rPr>
              <a:t>This resource is strictly for the use of member schools for as long as they remain members of The </a:t>
            </a:r>
            <a:r>
              <a:rPr lang="en-GB" altLang="en-US" sz="1000" dirty="0" err="1">
                <a:latin typeface="Calibri" panose="020F0502020204030204" pitchFamily="34" charset="0"/>
                <a:cs typeface="Calibri" panose="020F0502020204030204" pitchFamily="34" charset="0"/>
              </a:rPr>
              <a:t>PiXL</a:t>
            </a:r>
            <a:r>
              <a:rPr lang="en-GB" altLang="en-US" sz="1000" dirty="0">
                <a:latin typeface="Calibri" panose="020F0502020204030204" pitchFamily="34" charset="0"/>
                <a:cs typeface="Calibri" panose="020F0502020204030204" pitchFamily="34" charset="0"/>
              </a:rPr>
              <a:t> Club. It may not be copied, sold nor transferred to a third party or used by the school after membership ceases. Until such time it may be freely used within the member school.</a:t>
            </a:r>
          </a:p>
          <a:p>
            <a:pPr algn="ctr">
              <a:buFontTx/>
              <a:buNone/>
            </a:pPr>
            <a:r>
              <a:rPr lang="en-GB" altLang="en-US" sz="1000" dirty="0">
                <a:latin typeface="Calibri" panose="020F0502020204030204" pitchFamily="34" charset="0"/>
                <a:cs typeface="Calibri" panose="020F0502020204030204" pitchFamily="34" charset="0"/>
              </a:rPr>
              <a:t>All opinions and contributions are those of the authors. The contents of this resource are not connected with nor endorsed by any other company, organisation or institution.</a:t>
            </a:r>
          </a:p>
          <a:p>
            <a:pPr algn="ctr">
              <a:buFontTx/>
              <a:buNone/>
            </a:pPr>
            <a:r>
              <a:rPr lang="en-GB" altLang="en-US" sz="1000" dirty="0" err="1">
                <a:latin typeface="Calibri" panose="020F0502020204030204" pitchFamily="34" charset="0"/>
                <a:cs typeface="Calibri" panose="020F0502020204030204" pitchFamily="34" charset="0"/>
              </a:rPr>
              <a:t>PiXL</a:t>
            </a:r>
            <a:r>
              <a:rPr lang="en-GB" altLang="en-US" sz="1000" dirty="0">
                <a:latin typeface="Calibri" panose="020F0502020204030204" pitchFamily="34" charset="0"/>
                <a:cs typeface="Calibri" panose="020F0502020204030204" pitchFamily="34" charset="0"/>
              </a:rPr>
              <a:t> Club Ltd endeavour to trace and contact copyright owners. If there are any inadvertent omissions or errors in the acknowledgements or usage, this is unintended and </a:t>
            </a:r>
            <a:r>
              <a:rPr lang="en-GB" altLang="en-US" sz="1000" dirty="0" err="1">
                <a:latin typeface="Calibri" panose="020F0502020204030204" pitchFamily="34" charset="0"/>
                <a:cs typeface="Calibri" panose="020F0502020204030204" pitchFamily="34" charset="0"/>
              </a:rPr>
              <a:t>PiXL</a:t>
            </a:r>
            <a:r>
              <a:rPr lang="en-GB" altLang="en-US" sz="1000" dirty="0">
                <a:latin typeface="Calibri" panose="020F0502020204030204" pitchFamily="34" charset="0"/>
                <a:cs typeface="Calibri" panose="020F0502020204030204" pitchFamily="34" charset="0"/>
              </a:rPr>
              <a:t> will remedy these on written notification.</a:t>
            </a:r>
          </a:p>
        </p:txBody>
      </p:sp>
    </p:spTree>
    <p:extLst>
      <p:ext uri="{BB962C8B-B14F-4D97-AF65-F5344CB8AC3E}">
        <p14:creationId xmlns:p14="http://schemas.microsoft.com/office/powerpoint/2010/main" val="329186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28191"/>
            <a:ext cx="6192688" cy="1143000"/>
          </a:xfrm>
        </p:spPr>
        <p:txBody>
          <a:bodyPr>
            <a:noAutofit/>
          </a:bodyPr>
          <a:lstStyle/>
          <a:p>
            <a:r>
              <a:rPr lang="en-GB" sz="4000" dirty="0"/>
              <a:t>How do we approach this style of question?</a:t>
            </a:r>
            <a:endParaRPr lang="en-GB" sz="4000" dirty="0">
              <a:solidFill>
                <a:schemeClr val="tx1">
                  <a:lumMod val="75000"/>
                  <a:lumOff val="25000"/>
                </a:schemeClr>
              </a:solidFill>
            </a:endParaRPr>
          </a:p>
        </p:txBody>
      </p:sp>
      <p:sp>
        <p:nvSpPr>
          <p:cNvPr id="10" name="Rounded Rectangle 7"/>
          <p:cNvSpPr/>
          <p:nvPr/>
        </p:nvSpPr>
        <p:spPr>
          <a:xfrm>
            <a:off x="171446" y="1433945"/>
            <a:ext cx="8804286" cy="1144937"/>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282828"/>
                </a:solidFill>
                <a:latin typeface="Calibri" panose="020F0502020204030204" pitchFamily="34" charset="0"/>
              </a:rPr>
              <a:t>To answer this type of question, we need to use our </a:t>
            </a:r>
            <a:r>
              <a:rPr lang="en-GB" sz="3000" b="1" dirty="0">
                <a:solidFill>
                  <a:srgbClr val="282828"/>
                </a:solidFill>
                <a:latin typeface="Calibri" panose="020F0502020204030204" pitchFamily="34" charset="0"/>
              </a:rPr>
              <a:t>scanning </a:t>
            </a:r>
            <a:r>
              <a:rPr lang="en-GB" sz="3000" dirty="0">
                <a:solidFill>
                  <a:srgbClr val="282828"/>
                </a:solidFill>
                <a:latin typeface="Calibri" panose="020F0502020204030204" pitchFamily="34" charset="0"/>
              </a:rPr>
              <a:t>and </a:t>
            </a:r>
            <a:r>
              <a:rPr lang="en-GB" sz="3000" b="1" dirty="0">
                <a:solidFill>
                  <a:srgbClr val="282828"/>
                </a:solidFill>
                <a:latin typeface="Calibri" panose="020F0502020204030204" pitchFamily="34" charset="0"/>
              </a:rPr>
              <a:t>text marking</a:t>
            </a:r>
            <a:r>
              <a:rPr lang="en-GB" sz="3000" dirty="0">
                <a:solidFill>
                  <a:srgbClr val="282828"/>
                </a:solidFill>
                <a:latin typeface="Calibri" panose="020F0502020204030204" pitchFamily="34" charset="0"/>
              </a:rPr>
              <a:t> skills. </a:t>
            </a:r>
          </a:p>
        </p:txBody>
      </p:sp>
      <p:sp>
        <p:nvSpPr>
          <p:cNvPr id="3" name="Oval 2"/>
          <p:cNvSpPr/>
          <p:nvPr/>
        </p:nvSpPr>
        <p:spPr>
          <a:xfrm>
            <a:off x="909984" y="3647064"/>
            <a:ext cx="2448272" cy="1656184"/>
          </a:xfrm>
          <a:prstGeom prst="ellipse">
            <a:avLst/>
          </a:prstGeom>
          <a:solidFill>
            <a:srgbClr val="F4F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1"/>
                </a:solidFill>
              </a:rPr>
              <a:t>Text Marking</a:t>
            </a:r>
          </a:p>
        </p:txBody>
      </p:sp>
      <p:cxnSp>
        <p:nvCxnSpPr>
          <p:cNvPr id="7" name="Straight Arrow Connector 6"/>
          <p:cNvCxnSpPr>
            <a:stCxn id="3" idx="7"/>
          </p:cNvCxnSpPr>
          <p:nvPr/>
        </p:nvCxnSpPr>
        <p:spPr>
          <a:xfrm flipV="1">
            <a:off x="2999715" y="3276135"/>
            <a:ext cx="622343" cy="61347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44922" y="5041161"/>
            <a:ext cx="564033" cy="60782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77451" y="3276135"/>
            <a:ext cx="457272" cy="69425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90063" y="4912685"/>
            <a:ext cx="432048" cy="691479"/>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7864" y="2852936"/>
            <a:ext cx="1779974" cy="477054"/>
          </a:xfrm>
          <a:prstGeom prst="rect">
            <a:avLst/>
          </a:prstGeom>
          <a:noFill/>
        </p:spPr>
        <p:txBody>
          <a:bodyPr wrap="none" rtlCol="0">
            <a:spAutoFit/>
          </a:bodyPr>
          <a:lstStyle/>
          <a:p>
            <a:r>
              <a:rPr lang="en-GB" sz="2500" b="1" dirty="0"/>
              <a:t>Highlighting</a:t>
            </a:r>
          </a:p>
        </p:txBody>
      </p:sp>
      <p:sp>
        <p:nvSpPr>
          <p:cNvPr id="18" name="TextBox 17"/>
          <p:cNvSpPr txBox="1"/>
          <p:nvPr/>
        </p:nvSpPr>
        <p:spPr>
          <a:xfrm>
            <a:off x="2771800" y="5674177"/>
            <a:ext cx="1744388" cy="477054"/>
          </a:xfrm>
          <a:prstGeom prst="rect">
            <a:avLst/>
          </a:prstGeom>
          <a:noFill/>
        </p:spPr>
        <p:txBody>
          <a:bodyPr wrap="none" rtlCol="0">
            <a:spAutoFit/>
          </a:bodyPr>
          <a:lstStyle/>
          <a:p>
            <a:r>
              <a:rPr lang="en-GB" sz="2500" b="1" dirty="0"/>
              <a:t>Underlining</a:t>
            </a:r>
          </a:p>
        </p:txBody>
      </p:sp>
      <p:sp>
        <p:nvSpPr>
          <p:cNvPr id="20" name="TextBox 19"/>
          <p:cNvSpPr txBox="1"/>
          <p:nvPr/>
        </p:nvSpPr>
        <p:spPr>
          <a:xfrm>
            <a:off x="171446" y="5674177"/>
            <a:ext cx="1158009" cy="477054"/>
          </a:xfrm>
          <a:prstGeom prst="rect">
            <a:avLst/>
          </a:prstGeom>
          <a:noFill/>
        </p:spPr>
        <p:txBody>
          <a:bodyPr wrap="none" rtlCol="0">
            <a:spAutoFit/>
          </a:bodyPr>
          <a:lstStyle/>
          <a:p>
            <a:r>
              <a:rPr lang="en-GB" sz="2500" b="1" dirty="0"/>
              <a:t>Circling</a:t>
            </a:r>
          </a:p>
        </p:txBody>
      </p:sp>
      <p:sp>
        <p:nvSpPr>
          <p:cNvPr id="21" name="TextBox 20"/>
          <p:cNvSpPr txBox="1"/>
          <p:nvPr/>
        </p:nvSpPr>
        <p:spPr>
          <a:xfrm>
            <a:off x="113277" y="2775808"/>
            <a:ext cx="2858796" cy="477054"/>
          </a:xfrm>
          <a:prstGeom prst="rect">
            <a:avLst/>
          </a:prstGeom>
          <a:noFill/>
        </p:spPr>
        <p:txBody>
          <a:bodyPr wrap="none" rtlCol="0">
            <a:spAutoFit/>
          </a:bodyPr>
          <a:lstStyle/>
          <a:p>
            <a:r>
              <a:rPr lang="en-GB" sz="2500" b="1" dirty="0"/>
              <a:t>Specific information</a:t>
            </a:r>
          </a:p>
        </p:txBody>
      </p:sp>
      <p:sp>
        <p:nvSpPr>
          <p:cNvPr id="26" name="Rounded Rectangle 25"/>
          <p:cNvSpPr/>
          <p:nvPr/>
        </p:nvSpPr>
        <p:spPr>
          <a:xfrm>
            <a:off x="5509967" y="3204720"/>
            <a:ext cx="3384376" cy="2180232"/>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a:solidFill>
                  <a:srgbClr val="222222"/>
                </a:solidFill>
              </a:rPr>
              <a:t>Scanning</a:t>
            </a:r>
            <a:r>
              <a:rPr lang="en-GB" sz="2500" dirty="0">
                <a:solidFill>
                  <a:srgbClr val="222222"/>
                </a:solidFill>
              </a:rPr>
              <a:t> means to </a:t>
            </a:r>
            <a:r>
              <a:rPr lang="en-GB" sz="2500" b="1" dirty="0">
                <a:solidFill>
                  <a:srgbClr val="222222"/>
                </a:solidFill>
              </a:rPr>
              <a:t>read</a:t>
            </a:r>
            <a:r>
              <a:rPr lang="en-GB" sz="2500" dirty="0">
                <a:solidFill>
                  <a:srgbClr val="222222"/>
                </a:solidFill>
              </a:rPr>
              <a:t> a text quickly in order to find </a:t>
            </a:r>
            <a:r>
              <a:rPr lang="en-GB" sz="2500" b="1" dirty="0">
                <a:solidFill>
                  <a:srgbClr val="222222"/>
                </a:solidFill>
              </a:rPr>
              <a:t>specific information</a:t>
            </a:r>
            <a:r>
              <a:rPr lang="en-GB" sz="2500" dirty="0">
                <a:solidFill>
                  <a:srgbClr val="222222"/>
                </a:solidFill>
              </a:rPr>
              <a:t>.</a:t>
            </a:r>
            <a:r>
              <a:rPr lang="en-GB" sz="2500" b="1" dirty="0">
                <a:solidFill>
                  <a:srgbClr val="222222"/>
                </a:solidFill>
              </a:rPr>
              <a:t> </a:t>
            </a:r>
            <a:endParaRPr lang="en-GB" sz="2500" b="1"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46" y="290825"/>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95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0707" t="28345" r="12366" b="19485"/>
          <a:stretch/>
        </p:blipFill>
        <p:spPr>
          <a:xfrm>
            <a:off x="284327" y="2801094"/>
            <a:ext cx="6873991" cy="2880320"/>
          </a:xfrm>
          <a:prstGeom prst="rect">
            <a:avLst/>
          </a:prstGeom>
        </p:spPr>
      </p:pic>
      <p:sp>
        <p:nvSpPr>
          <p:cNvPr id="5" name="Rounded Rectangle 7"/>
          <p:cNvSpPr/>
          <p:nvPr/>
        </p:nvSpPr>
        <p:spPr>
          <a:xfrm>
            <a:off x="179512" y="1772816"/>
            <a:ext cx="8804286" cy="673100"/>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You will need a copy of the text ‘Thrown’. </a:t>
            </a:r>
          </a:p>
        </p:txBody>
      </p:sp>
      <p:sp>
        <p:nvSpPr>
          <p:cNvPr id="6"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Ordering summaries of different paragraphs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1146" y="290825"/>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7312782" y="5085184"/>
            <a:ext cx="1572642" cy="1440160"/>
          </a:xfrm>
          <a:prstGeom prst="rect">
            <a:avLst/>
          </a:prstGeom>
        </p:spPr>
      </p:pic>
    </p:spTree>
    <p:extLst>
      <p:ext uri="{BB962C8B-B14F-4D97-AF65-F5344CB8AC3E}">
        <p14:creationId xmlns:p14="http://schemas.microsoft.com/office/powerpoint/2010/main" val="343409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8"/>
          <p:cNvSpPr/>
          <p:nvPr/>
        </p:nvSpPr>
        <p:spPr>
          <a:xfrm>
            <a:off x="539552" y="1916832"/>
            <a:ext cx="8136904" cy="403244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chemeClr val="tx1"/>
                </a:solidFill>
              </a:rPr>
              <a:t>On the next slide there are some summaries of different paragraphs from the text.</a:t>
            </a:r>
          </a:p>
          <a:p>
            <a:r>
              <a:rPr lang="en-GB" sz="3000" dirty="0">
                <a:solidFill>
                  <a:schemeClr val="tx1"/>
                </a:solidFill>
              </a:rPr>
              <a:t>	</a:t>
            </a:r>
          </a:p>
          <a:p>
            <a:r>
              <a:rPr lang="en-GB" sz="3000" dirty="0">
                <a:solidFill>
                  <a:schemeClr val="tx1"/>
                </a:solidFill>
              </a:rPr>
              <a:t>Number them 1 – 5 to show the order in which events happen in the text.</a:t>
            </a:r>
          </a:p>
          <a:p>
            <a:endParaRPr lang="en-GB" sz="3000" dirty="0">
              <a:solidFill>
                <a:schemeClr val="tx1"/>
              </a:solidFill>
            </a:endParaRPr>
          </a:p>
          <a:p>
            <a:r>
              <a:rPr lang="en-GB" sz="3000" dirty="0">
                <a:solidFill>
                  <a:schemeClr val="tx1"/>
                </a:solidFill>
              </a:rPr>
              <a:t>The first one has been done for you.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358367"/>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a:xfrm>
            <a:off x="1331640" y="274638"/>
            <a:ext cx="6552728"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Ordering summaries of different paragraphs</a:t>
            </a:r>
            <a:endParaRPr lang="en-GB" dirty="0"/>
          </a:p>
        </p:txBody>
      </p:sp>
    </p:spTree>
    <p:extLst>
      <p:ext uri="{BB962C8B-B14F-4D97-AF65-F5344CB8AC3E}">
        <p14:creationId xmlns:p14="http://schemas.microsoft.com/office/powerpoint/2010/main" val="174042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44008" y="386104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8"/>
          <p:cNvSpPr/>
          <p:nvPr/>
        </p:nvSpPr>
        <p:spPr>
          <a:xfrm>
            <a:off x="513886" y="1417639"/>
            <a:ext cx="8447518" cy="5107706"/>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r>
              <a:rPr lang="en-GB" sz="2600" dirty="0">
                <a:solidFill>
                  <a:schemeClr val="tx1"/>
                </a:solidFill>
                <a:latin typeface="Calibri" panose="020F0502020204030204" pitchFamily="34" charset="0"/>
              </a:rPr>
              <a:t>It is suggested that there should be a contest to</a:t>
            </a:r>
          </a:p>
          <a:p>
            <a:r>
              <a:rPr lang="en-GB" sz="2600" dirty="0">
                <a:solidFill>
                  <a:schemeClr val="tx1"/>
                </a:solidFill>
                <a:latin typeface="Calibri" panose="020F0502020204030204" pitchFamily="34" charset="0"/>
              </a:rPr>
              <a:t>win the house. </a:t>
            </a:r>
          </a:p>
          <a:p>
            <a:endParaRPr lang="en-GB" sz="2600" dirty="0">
              <a:solidFill>
                <a:schemeClr val="tx1"/>
              </a:solidFill>
              <a:latin typeface="Calibri" panose="020F0502020204030204" pitchFamily="34" charset="0"/>
            </a:endParaRPr>
          </a:p>
          <a:p>
            <a:r>
              <a:rPr lang="en-GB" sz="2600" dirty="0">
                <a:solidFill>
                  <a:schemeClr val="tx1"/>
                </a:solidFill>
                <a:latin typeface="Calibri" panose="020F0502020204030204" pitchFamily="34" charset="0"/>
              </a:rPr>
              <a:t>William is caught cheating in the challenge.</a:t>
            </a:r>
          </a:p>
          <a:p>
            <a:r>
              <a:rPr lang="en-GB" sz="2600" dirty="0">
                <a:solidFill>
                  <a:schemeClr val="tx1"/>
                </a:solidFill>
                <a:latin typeface="Calibri" panose="020F0502020204030204" pitchFamily="34" charset="0"/>
              </a:rPr>
              <a:t> </a:t>
            </a:r>
          </a:p>
          <a:p>
            <a:r>
              <a:rPr lang="en-GB" sz="2600" dirty="0">
                <a:solidFill>
                  <a:schemeClr val="tx1"/>
                </a:solidFill>
                <a:latin typeface="Calibri" panose="020F0502020204030204" pitchFamily="34" charset="0"/>
              </a:rPr>
              <a:t>Alice uses the ice to defeat her siblings. </a:t>
            </a:r>
          </a:p>
          <a:p>
            <a:endParaRPr lang="en-GB" sz="2600" dirty="0">
              <a:solidFill>
                <a:schemeClr val="tx1"/>
              </a:solidFill>
              <a:latin typeface="Calibri" panose="020F0502020204030204" pitchFamily="34" charset="0"/>
            </a:endParaRPr>
          </a:p>
          <a:p>
            <a:r>
              <a:rPr lang="en-GB" sz="2600" dirty="0">
                <a:solidFill>
                  <a:schemeClr val="tx1"/>
                </a:solidFill>
                <a:latin typeface="Calibri" panose="020F0502020204030204" pitchFamily="34" charset="0"/>
              </a:rPr>
              <a:t>They receive some bad news about their father. </a:t>
            </a:r>
          </a:p>
          <a:p>
            <a:endParaRPr lang="en-GB" sz="2600" dirty="0">
              <a:solidFill>
                <a:schemeClr val="tx1"/>
              </a:solidFill>
              <a:latin typeface="Calibri" panose="020F0502020204030204" pitchFamily="34" charset="0"/>
            </a:endParaRPr>
          </a:p>
          <a:p>
            <a:r>
              <a:rPr lang="en-GB" sz="2600" dirty="0">
                <a:solidFill>
                  <a:schemeClr val="tx1"/>
                </a:solidFill>
                <a:latin typeface="Calibri" panose="020F0502020204030204" pitchFamily="34" charset="0"/>
              </a:rPr>
              <a:t>There is a discussion about what will happen to </a:t>
            </a:r>
          </a:p>
          <a:p>
            <a:r>
              <a:rPr lang="en-GB" sz="2600" dirty="0">
                <a:solidFill>
                  <a:schemeClr val="tx1"/>
                </a:solidFill>
                <a:latin typeface="Calibri" panose="020F0502020204030204" pitchFamily="34" charset="0"/>
              </a:rPr>
              <a:t>the house. </a:t>
            </a:r>
          </a:p>
          <a:p>
            <a:endParaRPr lang="en-GB" sz="26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endParaRPr>
          </a:p>
          <a:p>
            <a:endParaRPr lang="en-GB" sz="2500" dirty="0">
              <a:solidFill>
                <a:schemeClr val="tx1">
                  <a:lumMod val="75000"/>
                  <a:lumOff val="25000"/>
                </a:schemeClr>
              </a:solidFill>
              <a:latin typeface="Calibri" panose="020F0502020204030204" pitchFamily="34" charset="0"/>
            </a:endParaRPr>
          </a:p>
        </p:txBody>
      </p:sp>
      <p:sp>
        <p:nvSpPr>
          <p:cNvPr id="10" name="Rectangle 9"/>
          <p:cNvSpPr/>
          <p:nvPr/>
        </p:nvSpPr>
        <p:spPr>
          <a:xfrm>
            <a:off x="7882843" y="1871002"/>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881318" y="3036195"/>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358367"/>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a:xfrm>
            <a:off x="1331640" y="274638"/>
            <a:ext cx="6552728"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Ordering summaries of different paragraphs</a:t>
            </a:r>
            <a:endParaRPr lang="en-GB" dirty="0"/>
          </a:p>
        </p:txBody>
      </p:sp>
      <p:sp>
        <p:nvSpPr>
          <p:cNvPr id="19" name="Rectangle 18"/>
          <p:cNvSpPr/>
          <p:nvPr/>
        </p:nvSpPr>
        <p:spPr>
          <a:xfrm>
            <a:off x="7881318" y="3827476"/>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871868" y="4618757"/>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Rectangle 21"/>
          <p:cNvSpPr/>
          <p:nvPr/>
        </p:nvSpPr>
        <p:spPr>
          <a:xfrm>
            <a:off x="7881318" y="541003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545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p:cNvSpPr/>
          <p:nvPr/>
        </p:nvSpPr>
        <p:spPr>
          <a:xfrm>
            <a:off x="179512" y="1484784"/>
            <a:ext cx="8758700" cy="2736304"/>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chemeClr val="tx1"/>
                </a:solidFill>
              </a:rPr>
              <a:t>The first thing we must do is find the paragraphs that the summaries are about. </a:t>
            </a:r>
          </a:p>
          <a:p>
            <a:r>
              <a:rPr lang="en-GB" sz="3000" dirty="0">
                <a:solidFill>
                  <a:schemeClr val="tx1"/>
                </a:solidFill>
              </a:rPr>
              <a:t>Once we have found these we </a:t>
            </a:r>
            <a:r>
              <a:rPr lang="en-GB" sz="3000" b="1" u="sng" dirty="0">
                <a:solidFill>
                  <a:schemeClr val="tx1"/>
                </a:solidFill>
              </a:rPr>
              <a:t>scan</a:t>
            </a:r>
            <a:r>
              <a:rPr lang="en-GB" sz="3000" b="1" dirty="0">
                <a:solidFill>
                  <a:schemeClr val="tx1"/>
                </a:solidFill>
              </a:rPr>
              <a:t> </a:t>
            </a:r>
            <a:r>
              <a:rPr lang="en-GB" sz="3000" dirty="0">
                <a:solidFill>
                  <a:schemeClr val="tx1"/>
                </a:solidFill>
              </a:rPr>
              <a:t>the text and </a:t>
            </a:r>
            <a:r>
              <a:rPr lang="en-GB" sz="3000" b="1" u="sng" dirty="0">
                <a:solidFill>
                  <a:schemeClr val="tx1"/>
                </a:solidFill>
              </a:rPr>
              <a:t>text mark </a:t>
            </a:r>
            <a:r>
              <a:rPr lang="en-GB" sz="3000" dirty="0">
                <a:solidFill>
                  <a:schemeClr val="tx1"/>
                </a:solidFill>
              </a:rPr>
              <a:t>them. We should do this for </a:t>
            </a:r>
            <a:r>
              <a:rPr lang="en-GB" sz="3000" b="1" dirty="0">
                <a:solidFill>
                  <a:schemeClr val="tx1"/>
                </a:solidFill>
              </a:rPr>
              <a:t>all</a:t>
            </a:r>
            <a:r>
              <a:rPr lang="en-GB" sz="3000" dirty="0">
                <a:solidFill>
                  <a:schemeClr val="tx1"/>
                </a:solidFill>
              </a:rPr>
              <a:t> of the paragraphs before deciding on the right order. </a:t>
            </a:r>
            <a:endParaRPr lang="en-GB" sz="3000" b="1" dirty="0">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7"/>
          <p:cNvSpPr/>
          <p:nvPr/>
        </p:nvSpPr>
        <p:spPr>
          <a:xfrm>
            <a:off x="202704" y="4653136"/>
            <a:ext cx="8758700" cy="1224136"/>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chemeClr val="tx1"/>
                </a:solidFill>
              </a:rPr>
              <a:t>We will now go through each of the summaries in the question, one by one. </a:t>
            </a:r>
            <a:endParaRPr lang="en-GB" sz="3000" b="1" dirty="0">
              <a:solidFill>
                <a:schemeClr val="tx1"/>
              </a:solidFill>
            </a:endParaRPr>
          </a:p>
        </p:txBody>
      </p:sp>
    </p:spTree>
    <p:extLst>
      <p:ext uri="{BB962C8B-B14F-4D97-AF65-F5344CB8AC3E}">
        <p14:creationId xmlns:p14="http://schemas.microsoft.com/office/powerpoint/2010/main" val="100495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259633" y="243102"/>
            <a:ext cx="6624736" cy="79402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a:p>
            <a:pPr algn="ctr"/>
            <a:r>
              <a:rPr lang="en-GB" sz="2800" dirty="0">
                <a:solidFill>
                  <a:schemeClr val="tx1"/>
                </a:solidFill>
              </a:rPr>
              <a:t>Summary 1 – It is suggested that there should be a contest.</a:t>
            </a:r>
            <a:r>
              <a:rPr lang="en-GB" sz="2800" dirty="0">
                <a:solidFill>
                  <a:srgbClr val="FF0000"/>
                </a:solidFill>
              </a:rPr>
              <a:t> </a:t>
            </a:r>
          </a:p>
          <a:p>
            <a:pPr algn="ctr"/>
            <a:r>
              <a:rPr lang="en-GB" sz="2800" dirty="0">
                <a:solidFill>
                  <a:schemeClr val="tx1"/>
                </a:solidFill>
              </a:rPr>
              <a:t>  </a:t>
            </a:r>
          </a:p>
        </p:txBody>
      </p:sp>
      <p:sp>
        <p:nvSpPr>
          <p:cNvPr id="5" name="Rounded Rectangle 7"/>
          <p:cNvSpPr/>
          <p:nvPr/>
        </p:nvSpPr>
        <p:spPr>
          <a:xfrm>
            <a:off x="206499" y="3429000"/>
            <a:ext cx="8754905" cy="3240360"/>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that this is the correct paragraph as it says: </a:t>
            </a:r>
            <a:r>
              <a:rPr lang="en-GB" sz="2500" b="1" i="1" dirty="0">
                <a:solidFill>
                  <a:schemeClr val="tx1"/>
                </a:solidFill>
              </a:rPr>
              <a:t>Max proposed a competition </a:t>
            </a:r>
            <a:r>
              <a:rPr lang="en-GB" sz="2500" dirty="0">
                <a:solidFill>
                  <a:schemeClr val="tx1"/>
                </a:solidFill>
              </a:rPr>
              <a:t>and we know that </a:t>
            </a:r>
            <a:r>
              <a:rPr lang="en-GB" sz="2500" b="1" dirty="0">
                <a:solidFill>
                  <a:schemeClr val="tx1"/>
                </a:solidFill>
              </a:rPr>
              <a:t>proposed</a:t>
            </a:r>
            <a:r>
              <a:rPr lang="en-GB" sz="2500" dirty="0">
                <a:solidFill>
                  <a:schemeClr val="tx1"/>
                </a:solidFill>
              </a:rPr>
              <a:t> means the same as </a:t>
            </a:r>
            <a:r>
              <a:rPr lang="en-GB" sz="2500" b="1" dirty="0">
                <a:solidFill>
                  <a:schemeClr val="tx1"/>
                </a:solidFill>
              </a:rPr>
              <a:t>suggested</a:t>
            </a:r>
            <a:r>
              <a:rPr lang="en-GB" sz="2500" dirty="0">
                <a:solidFill>
                  <a:schemeClr val="tx1"/>
                </a:solidFill>
              </a:rPr>
              <a:t>. We also know that </a:t>
            </a:r>
            <a:r>
              <a:rPr lang="en-GB" sz="2500" b="1" dirty="0">
                <a:solidFill>
                  <a:schemeClr val="tx1"/>
                </a:solidFill>
              </a:rPr>
              <a:t>competition</a:t>
            </a:r>
            <a:r>
              <a:rPr lang="en-GB" sz="2500" dirty="0">
                <a:solidFill>
                  <a:schemeClr val="tx1"/>
                </a:solidFill>
              </a:rPr>
              <a:t> means the same as </a:t>
            </a:r>
            <a:r>
              <a:rPr lang="en-GB" sz="2500" b="1" dirty="0">
                <a:solidFill>
                  <a:schemeClr val="tx1"/>
                </a:solidFill>
              </a:rPr>
              <a:t>contest. </a:t>
            </a:r>
            <a:r>
              <a:rPr lang="en-GB" sz="2500" dirty="0">
                <a:solidFill>
                  <a:schemeClr val="tx1"/>
                </a:solidFill>
              </a:rPr>
              <a:t>The paragraph also contains the word </a:t>
            </a:r>
            <a:r>
              <a:rPr lang="en-GB" sz="2500" b="1" dirty="0">
                <a:solidFill>
                  <a:schemeClr val="tx1"/>
                </a:solidFill>
              </a:rPr>
              <a:t>contest</a:t>
            </a:r>
            <a:r>
              <a:rPr lang="en-GB" sz="2500" dirty="0">
                <a:solidFill>
                  <a:schemeClr val="tx1"/>
                </a:solidFill>
              </a:rPr>
              <a:t> which gives us a clue, but it is always important to check the information surrounding this, to check we have got it right. </a:t>
            </a:r>
            <a:endParaRPr lang="en-GB" sz="2500" b="1" dirty="0">
              <a:solidFill>
                <a:schemeClr val="tx1"/>
              </a:solidFill>
            </a:endParaRPr>
          </a:p>
        </p:txBody>
      </p:sp>
      <p:pic>
        <p:nvPicPr>
          <p:cNvPr id="6" name="Picture 5"/>
          <p:cNvPicPr>
            <a:picLocks noChangeAspect="1"/>
          </p:cNvPicPr>
          <p:nvPr/>
        </p:nvPicPr>
        <p:blipFill rotWithShape="1">
          <a:blip r:embed="rId2"/>
          <a:srcRect l="50554" t="36320" r="1851" b="50000"/>
          <a:stretch/>
        </p:blipFill>
        <p:spPr>
          <a:xfrm>
            <a:off x="115925" y="1851538"/>
            <a:ext cx="8912152" cy="1440160"/>
          </a:xfrm>
          <a:prstGeom prst="rect">
            <a:avLst/>
          </a:prstGeom>
        </p:spPr>
      </p:pic>
      <p:cxnSp>
        <p:nvCxnSpPr>
          <p:cNvPr id="8" name="Straight Connector 7"/>
          <p:cNvCxnSpPr/>
          <p:nvPr/>
        </p:nvCxnSpPr>
        <p:spPr>
          <a:xfrm>
            <a:off x="1187624" y="2204864"/>
            <a:ext cx="741682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323528" y="2585698"/>
            <a:ext cx="41044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7290557" y="2564904"/>
            <a:ext cx="864096"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7"/>
          <p:cNvSpPr/>
          <p:nvPr/>
        </p:nvSpPr>
        <p:spPr>
          <a:xfrm>
            <a:off x="3178413" y="1192906"/>
            <a:ext cx="2787175" cy="48074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u="sng" dirty="0">
                <a:solidFill>
                  <a:schemeClr val="tx1"/>
                </a:solidFill>
              </a:rPr>
              <a:t>Scan</a:t>
            </a:r>
            <a:r>
              <a:rPr lang="en-GB" sz="2500" b="1" dirty="0">
                <a:solidFill>
                  <a:schemeClr val="tx1"/>
                </a:solidFill>
              </a:rPr>
              <a:t> </a:t>
            </a:r>
            <a:r>
              <a:rPr lang="en-GB" sz="2500" dirty="0">
                <a:solidFill>
                  <a:schemeClr val="tx1"/>
                </a:solidFill>
              </a:rPr>
              <a:t>and </a:t>
            </a:r>
            <a:r>
              <a:rPr lang="en-GB" sz="2500" b="1" u="sng" dirty="0">
                <a:solidFill>
                  <a:schemeClr val="tx1"/>
                </a:solidFill>
              </a:rPr>
              <a:t>text mark</a:t>
            </a:r>
            <a:endParaRPr lang="en-GB" sz="2500" b="1" dirty="0">
              <a:solidFill>
                <a:schemeClr val="tx1"/>
              </a:solidFill>
            </a:endParaRPr>
          </a:p>
        </p:txBody>
      </p:sp>
    </p:spTree>
    <p:extLst>
      <p:ext uri="{BB962C8B-B14F-4D97-AF65-F5344CB8AC3E}">
        <p14:creationId xmlns:p14="http://schemas.microsoft.com/office/powerpoint/2010/main" val="343001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708282" y="129012"/>
            <a:ext cx="5760640" cy="79402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a:p>
            <a:pPr algn="ctr"/>
            <a:r>
              <a:rPr lang="en-GB" sz="2800" dirty="0">
                <a:solidFill>
                  <a:schemeClr val="tx1"/>
                </a:solidFill>
              </a:rPr>
              <a:t>Summary 2 – William is caught cheating in the challenge.</a:t>
            </a:r>
          </a:p>
          <a:p>
            <a:pPr algn="ctr"/>
            <a:endParaRPr lang="en-GB" sz="2800" dirty="0">
              <a:solidFill>
                <a:schemeClr val="tx1"/>
              </a:solidFill>
            </a:endParaRPr>
          </a:p>
        </p:txBody>
      </p:sp>
      <p:sp>
        <p:nvSpPr>
          <p:cNvPr id="5" name="Rounded Rectangle 7"/>
          <p:cNvSpPr/>
          <p:nvPr/>
        </p:nvSpPr>
        <p:spPr>
          <a:xfrm>
            <a:off x="206499" y="3754742"/>
            <a:ext cx="8754905" cy="291461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we have found the correct paragraph as it says: </a:t>
            </a:r>
            <a:r>
              <a:rPr lang="en-GB" sz="2500" b="1" i="1" dirty="0">
                <a:solidFill>
                  <a:schemeClr val="tx1"/>
                </a:solidFill>
              </a:rPr>
              <a:t>‘Aha!’ from Max, who was now holding aloft a length of strong elastic which had been concealed in the sleeve of William’s coat. </a:t>
            </a:r>
            <a:r>
              <a:rPr lang="en-GB" sz="2500" dirty="0">
                <a:solidFill>
                  <a:schemeClr val="tx1"/>
                </a:solidFill>
              </a:rPr>
              <a:t>It also says: </a:t>
            </a:r>
            <a:r>
              <a:rPr lang="en-GB" sz="2500" b="1" i="1" dirty="0">
                <a:solidFill>
                  <a:schemeClr val="tx1"/>
                </a:solidFill>
              </a:rPr>
              <a:t>‘… no catapults, sling shots, or any other devices’ </a:t>
            </a:r>
            <a:r>
              <a:rPr lang="en-GB" sz="2500" dirty="0">
                <a:solidFill>
                  <a:schemeClr val="tx1"/>
                </a:solidFill>
              </a:rPr>
              <a:t>as well as </a:t>
            </a:r>
            <a:r>
              <a:rPr lang="en-GB" sz="2500" b="1" i="1" dirty="0">
                <a:solidFill>
                  <a:schemeClr val="tx1"/>
                </a:solidFill>
              </a:rPr>
              <a:t>‘Your throw is disqualified.’</a:t>
            </a:r>
            <a:r>
              <a:rPr lang="en-GB" sz="2500" dirty="0">
                <a:solidFill>
                  <a:schemeClr val="tx1"/>
                </a:solidFill>
              </a:rPr>
              <a:t> All of this tells us that William has cheated by using some elastic as a sling shot/catapult.  </a:t>
            </a:r>
            <a:endParaRPr lang="en-GB" sz="2500" b="1" dirty="0">
              <a:solidFill>
                <a:schemeClr val="tx1"/>
              </a:solidFill>
            </a:endParaRPr>
          </a:p>
        </p:txBody>
      </p:sp>
      <p:pic>
        <p:nvPicPr>
          <p:cNvPr id="3" name="Picture 2"/>
          <p:cNvPicPr>
            <a:picLocks noChangeAspect="1"/>
          </p:cNvPicPr>
          <p:nvPr/>
        </p:nvPicPr>
        <p:blipFill rotWithShape="1">
          <a:blip r:embed="rId2"/>
          <a:srcRect t="63049" r="51660" b="17321"/>
          <a:stretch/>
        </p:blipFill>
        <p:spPr>
          <a:xfrm>
            <a:off x="533258" y="1841179"/>
            <a:ext cx="7920880" cy="1808461"/>
          </a:xfrm>
          <a:prstGeom prst="rect">
            <a:avLst/>
          </a:prstGeom>
        </p:spPr>
      </p:pic>
      <p:cxnSp>
        <p:nvCxnSpPr>
          <p:cNvPr id="9" name="Straight Connector 8"/>
          <p:cNvCxnSpPr/>
          <p:nvPr/>
        </p:nvCxnSpPr>
        <p:spPr>
          <a:xfrm>
            <a:off x="5868144" y="2348880"/>
            <a:ext cx="21602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608714" y="2708920"/>
            <a:ext cx="7635694" cy="1"/>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1367644" y="3280691"/>
            <a:ext cx="5364596" cy="74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1493658" y="3573016"/>
            <a:ext cx="25562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611560" y="2996952"/>
            <a:ext cx="3168352" cy="0"/>
          </a:xfrm>
          <a:prstGeom prst="line">
            <a:avLst/>
          </a:prstGeom>
        </p:spPr>
        <p:style>
          <a:lnRef idx="3">
            <a:schemeClr val="accent2"/>
          </a:lnRef>
          <a:fillRef idx="0">
            <a:schemeClr val="accent2"/>
          </a:fillRef>
          <a:effectRef idx="2">
            <a:schemeClr val="accent2"/>
          </a:effectRef>
          <a:fontRef idx="minor">
            <a:schemeClr val="tx1"/>
          </a:fontRef>
        </p:style>
      </p:cxnSp>
      <p:sp>
        <p:nvSpPr>
          <p:cNvPr id="24" name="Rounded Rectangle 7"/>
          <p:cNvSpPr/>
          <p:nvPr/>
        </p:nvSpPr>
        <p:spPr>
          <a:xfrm>
            <a:off x="3059832" y="1166525"/>
            <a:ext cx="3312368" cy="495795"/>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1" u="sng" dirty="0">
                <a:solidFill>
                  <a:schemeClr val="tx1"/>
                </a:solidFill>
              </a:rPr>
              <a:t>Scan</a:t>
            </a:r>
            <a:r>
              <a:rPr lang="en-GB" sz="3000" b="1" dirty="0">
                <a:solidFill>
                  <a:schemeClr val="tx1"/>
                </a:solidFill>
              </a:rPr>
              <a:t> </a:t>
            </a:r>
            <a:r>
              <a:rPr lang="en-GB" sz="3000" dirty="0">
                <a:solidFill>
                  <a:schemeClr val="tx1"/>
                </a:solidFill>
              </a:rPr>
              <a:t>and </a:t>
            </a:r>
            <a:r>
              <a:rPr lang="en-GB" sz="3000" b="1" u="sng" dirty="0">
                <a:solidFill>
                  <a:schemeClr val="tx1"/>
                </a:solidFill>
              </a:rPr>
              <a:t>text mark</a:t>
            </a:r>
            <a:endParaRPr lang="en-GB" sz="3000" b="1" dirty="0">
              <a:solidFill>
                <a:schemeClr val="tx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54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763689" y="205264"/>
            <a:ext cx="5256584" cy="79402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a:p>
            <a:pPr algn="ctr"/>
            <a:r>
              <a:rPr lang="en-GB" sz="2800" dirty="0">
                <a:solidFill>
                  <a:schemeClr val="tx1"/>
                </a:solidFill>
              </a:rPr>
              <a:t>Summary 3 – Alice uses the ice to defeat her siblings. </a:t>
            </a:r>
          </a:p>
          <a:p>
            <a:endParaRPr lang="en-GB" sz="2800" dirty="0">
              <a:solidFill>
                <a:schemeClr val="tx1"/>
              </a:solidFill>
            </a:endParaRPr>
          </a:p>
        </p:txBody>
      </p:sp>
      <p:sp>
        <p:nvSpPr>
          <p:cNvPr id="5" name="Rounded Rectangle 7"/>
          <p:cNvSpPr/>
          <p:nvPr/>
        </p:nvSpPr>
        <p:spPr>
          <a:xfrm>
            <a:off x="161884" y="4022704"/>
            <a:ext cx="8754905" cy="257464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that this is the correct paragraph as she uses the ice to slide the stone into the bank and win the house. It says: </a:t>
            </a:r>
            <a:r>
              <a:rPr lang="en-GB" sz="2500" b="1" i="1" dirty="0">
                <a:solidFill>
                  <a:schemeClr val="tx1"/>
                </a:solidFill>
              </a:rPr>
              <a:t>the stone zipped across the smooth surface of the ice that covered the lake… </a:t>
            </a:r>
            <a:r>
              <a:rPr lang="en-GB" sz="2500" dirty="0">
                <a:solidFill>
                  <a:schemeClr val="tx1"/>
                </a:solidFill>
              </a:rPr>
              <a:t>it also says </a:t>
            </a:r>
            <a:r>
              <a:rPr lang="en-GB" sz="2500" b="1" i="1" dirty="0">
                <a:solidFill>
                  <a:schemeClr val="tx1"/>
                </a:solidFill>
              </a:rPr>
              <a:t>…where it thumped into the far bank. </a:t>
            </a:r>
            <a:r>
              <a:rPr lang="en-GB" sz="2500" dirty="0">
                <a:solidFill>
                  <a:schemeClr val="tx1"/>
                </a:solidFill>
              </a:rPr>
              <a:t>We know she had to get the stone to the far bank to beat her siblings and win the house. </a:t>
            </a:r>
          </a:p>
        </p:txBody>
      </p:sp>
      <p:pic>
        <p:nvPicPr>
          <p:cNvPr id="2" name="Picture 1"/>
          <p:cNvPicPr>
            <a:picLocks noChangeAspect="1"/>
          </p:cNvPicPr>
          <p:nvPr/>
        </p:nvPicPr>
        <p:blipFill rotWithShape="1">
          <a:blip r:embed="rId2"/>
          <a:srcRect l="50553" t="48713" r="1298" b="35032"/>
          <a:stretch/>
        </p:blipFill>
        <p:spPr>
          <a:xfrm>
            <a:off x="107504" y="2054659"/>
            <a:ext cx="8897282" cy="1715817"/>
          </a:xfrm>
          <a:prstGeom prst="rect">
            <a:avLst/>
          </a:prstGeom>
        </p:spPr>
      </p:pic>
      <p:cxnSp>
        <p:nvCxnSpPr>
          <p:cNvPr id="7" name="Straight Connector 6"/>
          <p:cNvCxnSpPr>
            <a:cxnSpLocks/>
          </p:cNvCxnSpPr>
          <p:nvPr/>
        </p:nvCxnSpPr>
        <p:spPr>
          <a:xfrm>
            <a:off x="7635352" y="2348880"/>
            <a:ext cx="111311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a:cxnSpLocks/>
          </p:cNvCxnSpPr>
          <p:nvPr/>
        </p:nvCxnSpPr>
        <p:spPr>
          <a:xfrm>
            <a:off x="323528" y="2708920"/>
            <a:ext cx="5877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a:cxnSpLocks/>
          </p:cNvCxnSpPr>
          <p:nvPr/>
        </p:nvCxnSpPr>
        <p:spPr>
          <a:xfrm>
            <a:off x="323528" y="3429000"/>
            <a:ext cx="2938654" cy="0"/>
          </a:xfrm>
          <a:prstGeom prst="line">
            <a:avLst/>
          </a:prstGeom>
        </p:spPr>
        <p:style>
          <a:lnRef idx="3">
            <a:schemeClr val="accent2"/>
          </a:lnRef>
          <a:fillRef idx="0">
            <a:schemeClr val="accent2"/>
          </a:fillRef>
          <a:effectRef idx="2">
            <a:schemeClr val="accent2"/>
          </a:effectRef>
          <a:fontRef idx="minor">
            <a:schemeClr val="tx1"/>
          </a:fontRef>
        </p:style>
      </p:cxnSp>
      <p:sp>
        <p:nvSpPr>
          <p:cNvPr id="28" name="Rounded Rectangle 7"/>
          <p:cNvSpPr/>
          <p:nvPr/>
        </p:nvSpPr>
        <p:spPr>
          <a:xfrm>
            <a:off x="2888468" y="1231229"/>
            <a:ext cx="3312368" cy="57120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1" u="sng" dirty="0">
                <a:solidFill>
                  <a:schemeClr val="tx1"/>
                </a:solidFill>
              </a:rPr>
              <a:t>Scan</a:t>
            </a:r>
            <a:r>
              <a:rPr lang="en-GB" sz="3000" b="1" dirty="0">
                <a:solidFill>
                  <a:schemeClr val="tx1"/>
                </a:solidFill>
              </a:rPr>
              <a:t> </a:t>
            </a:r>
            <a:r>
              <a:rPr lang="en-GB" sz="3000" dirty="0">
                <a:solidFill>
                  <a:schemeClr val="tx1"/>
                </a:solidFill>
              </a:rPr>
              <a:t>and </a:t>
            </a:r>
            <a:r>
              <a:rPr lang="en-GB" sz="3000" b="1" u="sng" dirty="0">
                <a:solidFill>
                  <a:schemeClr val="tx1"/>
                </a:solidFill>
              </a:rPr>
              <a:t>text mark</a:t>
            </a:r>
            <a:endParaRPr lang="en-GB" sz="3000" b="1"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29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92080" y="2636912"/>
            <a:ext cx="3410815"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2"/>
          <a:srcRect t="33468" r="52214" b="49798"/>
          <a:stretch/>
        </p:blipFill>
        <p:spPr>
          <a:xfrm>
            <a:off x="359010" y="1972761"/>
            <a:ext cx="8411970" cy="1656184"/>
          </a:xfrm>
          <a:prstGeom prst="rect">
            <a:avLst/>
          </a:prstGeom>
        </p:spPr>
      </p:pic>
      <p:sp>
        <p:nvSpPr>
          <p:cNvPr id="6" name="Rounded Rectangle 7"/>
          <p:cNvSpPr/>
          <p:nvPr/>
        </p:nvSpPr>
        <p:spPr>
          <a:xfrm>
            <a:off x="147684" y="4114608"/>
            <a:ext cx="8820980" cy="2341041"/>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that they have received some bad news about their father in this paragraph as it says: </a:t>
            </a:r>
            <a:r>
              <a:rPr lang="en-GB" sz="2500" b="1" i="1" dirty="0">
                <a:solidFill>
                  <a:schemeClr val="tx1"/>
                </a:solidFill>
              </a:rPr>
              <a:t>his test results don’t look very hopeful</a:t>
            </a:r>
            <a:r>
              <a:rPr lang="en-GB" sz="2500" dirty="0">
                <a:solidFill>
                  <a:schemeClr val="tx1"/>
                </a:solidFill>
              </a:rPr>
              <a:t>. We can also tell this by the way the characters act e.g. </a:t>
            </a:r>
            <a:r>
              <a:rPr lang="en-GB" sz="2500" b="1" i="1" dirty="0">
                <a:solidFill>
                  <a:schemeClr val="tx1"/>
                </a:solidFill>
              </a:rPr>
              <a:t>Alice gasped and threw her arms around him and William muttered ‘Oh, bad luck Pa.’</a:t>
            </a:r>
          </a:p>
        </p:txBody>
      </p:sp>
      <p:sp>
        <p:nvSpPr>
          <p:cNvPr id="7" name="Rounded Rectangle 8"/>
          <p:cNvSpPr/>
          <p:nvPr/>
        </p:nvSpPr>
        <p:spPr>
          <a:xfrm>
            <a:off x="1475656" y="189039"/>
            <a:ext cx="6264696" cy="864097"/>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a:p>
            <a:pPr algn="ctr"/>
            <a:r>
              <a:rPr lang="en-GB" sz="2800" dirty="0">
                <a:solidFill>
                  <a:schemeClr val="tx1"/>
                </a:solidFill>
              </a:rPr>
              <a:t>Summary 4 – They receive some bad news about their father. </a:t>
            </a:r>
          </a:p>
          <a:p>
            <a:endParaRPr lang="en-GB" sz="2800" dirty="0">
              <a:solidFill>
                <a:srgbClr val="FF0000"/>
              </a:solidFill>
              <a:latin typeface="Calibri" panose="020F0502020204030204" pitchFamily="34" charset="0"/>
            </a:endParaRPr>
          </a:p>
        </p:txBody>
      </p:sp>
      <p:cxnSp>
        <p:nvCxnSpPr>
          <p:cNvPr id="18" name="Straight Connector 17"/>
          <p:cNvCxnSpPr/>
          <p:nvPr/>
        </p:nvCxnSpPr>
        <p:spPr>
          <a:xfrm>
            <a:off x="5292079" y="2276872"/>
            <a:ext cx="341081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467544" y="2564904"/>
            <a:ext cx="1893381"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a:cxnSpLocks/>
          </p:cNvCxnSpPr>
          <p:nvPr/>
        </p:nvCxnSpPr>
        <p:spPr>
          <a:xfrm>
            <a:off x="5881362" y="3212976"/>
            <a:ext cx="207501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406993" y="3573016"/>
            <a:ext cx="409745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a:cxnSpLocks/>
          </p:cNvCxnSpPr>
          <p:nvPr/>
        </p:nvCxnSpPr>
        <p:spPr>
          <a:xfrm flipV="1">
            <a:off x="1259632" y="2924944"/>
            <a:ext cx="4900996" cy="19144"/>
          </a:xfrm>
          <a:prstGeom prst="line">
            <a:avLst/>
          </a:prstGeom>
        </p:spPr>
        <p:style>
          <a:lnRef idx="3">
            <a:schemeClr val="accent2"/>
          </a:lnRef>
          <a:fillRef idx="0">
            <a:schemeClr val="accent2"/>
          </a:fillRef>
          <a:effectRef idx="2">
            <a:schemeClr val="accent2"/>
          </a:effectRef>
          <a:fontRef idx="minor">
            <a:schemeClr val="tx1"/>
          </a:fontRef>
        </p:style>
      </p:cxnSp>
      <p:sp>
        <p:nvSpPr>
          <p:cNvPr id="31" name="Rounded Rectangle 7"/>
          <p:cNvSpPr/>
          <p:nvPr/>
        </p:nvSpPr>
        <p:spPr>
          <a:xfrm>
            <a:off x="2848260" y="1255639"/>
            <a:ext cx="3312368" cy="44674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1" u="sng" dirty="0">
                <a:solidFill>
                  <a:schemeClr val="tx1"/>
                </a:solidFill>
              </a:rPr>
              <a:t>Scan</a:t>
            </a:r>
            <a:r>
              <a:rPr lang="en-GB" sz="3000" b="1" dirty="0">
                <a:solidFill>
                  <a:schemeClr val="tx1"/>
                </a:solidFill>
              </a:rPr>
              <a:t> </a:t>
            </a:r>
            <a:r>
              <a:rPr lang="en-GB" sz="3000" dirty="0">
                <a:solidFill>
                  <a:schemeClr val="tx1"/>
                </a:solidFill>
              </a:rPr>
              <a:t>and </a:t>
            </a:r>
            <a:r>
              <a:rPr lang="en-GB" sz="3000" b="1" u="sng" dirty="0">
                <a:solidFill>
                  <a:schemeClr val="tx1"/>
                </a:solidFill>
              </a:rPr>
              <a:t>text mark</a:t>
            </a:r>
            <a:endParaRPr lang="en-GB" sz="3000" b="1" dirty="0">
              <a:solidFill>
                <a:schemeClr val="tx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9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636319" y="275869"/>
            <a:ext cx="6048672" cy="864096"/>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a:p>
            <a:r>
              <a:rPr lang="en-GB" sz="2800" dirty="0">
                <a:solidFill>
                  <a:schemeClr val="tx1"/>
                </a:solidFill>
              </a:rPr>
              <a:t>Summary 5 – </a:t>
            </a:r>
            <a:r>
              <a:rPr lang="en-GB" sz="2800" dirty="0">
                <a:solidFill>
                  <a:schemeClr val="tx1"/>
                </a:solidFill>
                <a:latin typeface="Calibri" panose="020F0502020204030204" pitchFamily="34" charset="0"/>
              </a:rPr>
              <a:t>There is a discussion about what will happen to the house. </a:t>
            </a:r>
          </a:p>
          <a:p>
            <a:endParaRPr lang="en-GB" sz="2800" dirty="0">
              <a:solidFill>
                <a:schemeClr val="tx1"/>
              </a:solidFill>
            </a:endParaRPr>
          </a:p>
        </p:txBody>
      </p:sp>
      <p:sp>
        <p:nvSpPr>
          <p:cNvPr id="5" name="Rounded Rectangle 7"/>
          <p:cNvSpPr/>
          <p:nvPr/>
        </p:nvSpPr>
        <p:spPr>
          <a:xfrm>
            <a:off x="176680" y="4382771"/>
            <a:ext cx="8754905" cy="2233501"/>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this is the right paragraph as their father says: </a:t>
            </a:r>
            <a:r>
              <a:rPr lang="en-GB" sz="2500" b="1" i="1" dirty="0">
                <a:solidFill>
                  <a:schemeClr val="tx1"/>
                </a:solidFill>
              </a:rPr>
              <a:t>‘The biggest question is what to do with the house.’  </a:t>
            </a:r>
            <a:r>
              <a:rPr lang="en-GB" sz="2500" dirty="0">
                <a:solidFill>
                  <a:schemeClr val="tx1"/>
                </a:solidFill>
              </a:rPr>
              <a:t>William also says</a:t>
            </a:r>
            <a:r>
              <a:rPr lang="en-GB" sz="2500" i="1" dirty="0">
                <a:solidFill>
                  <a:schemeClr val="tx1"/>
                </a:solidFill>
              </a:rPr>
              <a:t>: </a:t>
            </a:r>
            <a:r>
              <a:rPr lang="en-GB" sz="2500" b="1" i="1" dirty="0">
                <a:solidFill>
                  <a:schemeClr val="tx1"/>
                </a:solidFill>
              </a:rPr>
              <a:t>‘Simple. Sell it off...’ </a:t>
            </a:r>
            <a:r>
              <a:rPr lang="en-GB" sz="2500" dirty="0">
                <a:solidFill>
                  <a:schemeClr val="tx1"/>
                </a:solidFill>
              </a:rPr>
              <a:t>There is also further discussion about their father wanting to keep the house in the family and that he wants it to be their legacy. </a:t>
            </a:r>
          </a:p>
        </p:txBody>
      </p:sp>
      <p:pic>
        <p:nvPicPr>
          <p:cNvPr id="7" name="Picture 6"/>
          <p:cNvPicPr>
            <a:picLocks noChangeAspect="1"/>
          </p:cNvPicPr>
          <p:nvPr/>
        </p:nvPicPr>
        <p:blipFill rotWithShape="1">
          <a:blip r:embed="rId2"/>
          <a:srcRect l="24905" t="57401" r="26393" b="26375"/>
          <a:stretch/>
        </p:blipFill>
        <p:spPr>
          <a:xfrm>
            <a:off x="210778" y="2376954"/>
            <a:ext cx="8842977" cy="1844134"/>
          </a:xfrm>
          <a:prstGeom prst="rect">
            <a:avLst/>
          </a:prstGeom>
        </p:spPr>
      </p:pic>
      <p:cxnSp>
        <p:nvCxnSpPr>
          <p:cNvPr id="10" name="Straight Connector 9"/>
          <p:cNvCxnSpPr/>
          <p:nvPr/>
        </p:nvCxnSpPr>
        <p:spPr>
          <a:xfrm>
            <a:off x="7740352" y="2636912"/>
            <a:ext cx="8640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257269" y="2852936"/>
            <a:ext cx="310899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a:cxnSpLocks/>
          </p:cNvCxnSpPr>
          <p:nvPr/>
        </p:nvCxnSpPr>
        <p:spPr>
          <a:xfrm>
            <a:off x="827584" y="3140968"/>
            <a:ext cx="13681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a:cxnSpLocks/>
          </p:cNvCxnSpPr>
          <p:nvPr/>
        </p:nvCxnSpPr>
        <p:spPr>
          <a:xfrm>
            <a:off x="8052942" y="3645024"/>
            <a:ext cx="87864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a:cxnSpLocks/>
          </p:cNvCxnSpPr>
          <p:nvPr/>
        </p:nvCxnSpPr>
        <p:spPr>
          <a:xfrm>
            <a:off x="257269" y="3933056"/>
            <a:ext cx="4818787" cy="0"/>
          </a:xfrm>
          <a:prstGeom prst="line">
            <a:avLst/>
          </a:prstGeom>
        </p:spPr>
        <p:style>
          <a:lnRef idx="3">
            <a:schemeClr val="accent2"/>
          </a:lnRef>
          <a:fillRef idx="0">
            <a:schemeClr val="accent2"/>
          </a:fillRef>
          <a:effectRef idx="2">
            <a:schemeClr val="accent2"/>
          </a:effectRef>
          <a:fontRef idx="minor">
            <a:schemeClr val="tx1"/>
          </a:fontRef>
        </p:style>
      </p:cxnSp>
      <p:sp>
        <p:nvSpPr>
          <p:cNvPr id="30" name="Rounded Rectangle 7"/>
          <p:cNvSpPr/>
          <p:nvPr/>
        </p:nvSpPr>
        <p:spPr>
          <a:xfrm>
            <a:off x="2976082" y="1563648"/>
            <a:ext cx="3312368" cy="418338"/>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1" u="sng" dirty="0">
                <a:solidFill>
                  <a:schemeClr val="tx1"/>
                </a:solidFill>
              </a:rPr>
              <a:t>Scan</a:t>
            </a:r>
            <a:r>
              <a:rPr lang="en-GB" sz="3000" b="1" dirty="0">
                <a:solidFill>
                  <a:schemeClr val="tx1"/>
                </a:solidFill>
              </a:rPr>
              <a:t> </a:t>
            </a:r>
            <a:r>
              <a:rPr lang="en-GB" sz="3000" dirty="0">
                <a:solidFill>
                  <a:schemeClr val="tx1"/>
                </a:solidFill>
              </a:rPr>
              <a:t>and </a:t>
            </a:r>
            <a:r>
              <a:rPr lang="en-GB" sz="3000" b="1" u="sng" dirty="0">
                <a:solidFill>
                  <a:schemeClr val="tx1"/>
                </a:solidFill>
              </a:rPr>
              <a:t>text mark</a:t>
            </a:r>
            <a:endParaRPr lang="en-GB" sz="3000" b="1" dirty="0">
              <a:solidFill>
                <a:schemeClr val="tx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20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04775"/>
            <a:ext cx="862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6"/>
          <p:cNvSpPr txBox="1">
            <a:spLocks noChangeArrowheads="1"/>
          </p:cNvSpPr>
          <p:nvPr/>
        </p:nvSpPr>
        <p:spPr bwMode="auto">
          <a:xfrm>
            <a:off x="1597025" y="311590"/>
            <a:ext cx="6170613" cy="708025"/>
          </a:xfrm>
          <a:prstGeom prst="rect">
            <a:avLst/>
          </a:prstGeom>
          <a:solidFill>
            <a:srgbClr val="F4F5D7"/>
          </a:solidFill>
          <a:ln>
            <a:noFill/>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x-none" sz="4000" dirty="0">
                <a:solidFill>
                  <a:srgbClr val="000000"/>
                </a:solidFill>
                <a:latin typeface="+mn-lt"/>
              </a:rPr>
              <a:t>Vocabulary: </a:t>
            </a:r>
          </a:p>
        </p:txBody>
      </p:sp>
      <p:pic>
        <p:nvPicPr>
          <p:cNvPr id="194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213" y="119063"/>
            <a:ext cx="11112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2125566270"/>
              </p:ext>
            </p:extLst>
          </p:nvPr>
        </p:nvGraphicFramePr>
        <p:xfrm>
          <a:off x="548754" y="1412776"/>
          <a:ext cx="8199710" cy="51502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46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3775" y="82550"/>
            <a:ext cx="16938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793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what we have done…</a:t>
            </a:r>
          </a:p>
        </p:txBody>
      </p:sp>
      <p:sp>
        <p:nvSpPr>
          <p:cNvPr id="5" name="Rounded Rectangle 7"/>
          <p:cNvSpPr/>
          <p:nvPr/>
        </p:nvSpPr>
        <p:spPr>
          <a:xfrm>
            <a:off x="179512" y="1988840"/>
            <a:ext cx="8804286" cy="4536504"/>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So far we have: </a:t>
            </a:r>
          </a:p>
          <a:p>
            <a:pPr marL="457200" indent="-457200">
              <a:buFont typeface="Arial" charset="0"/>
              <a:buChar char="•"/>
            </a:pPr>
            <a:r>
              <a:rPr lang="en-GB" sz="3200" b="1" dirty="0">
                <a:solidFill>
                  <a:schemeClr val="tx1"/>
                </a:solidFill>
              </a:rPr>
              <a:t>scanned </a:t>
            </a:r>
            <a:r>
              <a:rPr lang="en-GB" sz="3200" dirty="0">
                <a:solidFill>
                  <a:schemeClr val="tx1"/>
                </a:solidFill>
              </a:rPr>
              <a:t>the whole text</a:t>
            </a:r>
          </a:p>
          <a:p>
            <a:pPr marL="457200" indent="-457200">
              <a:buFont typeface="Arial" charset="0"/>
              <a:buChar char="•"/>
            </a:pPr>
            <a:r>
              <a:rPr lang="en-GB" sz="3200" dirty="0">
                <a:solidFill>
                  <a:schemeClr val="tx1"/>
                </a:solidFill>
              </a:rPr>
              <a:t>found the paragraphs that the summaries are about </a:t>
            </a:r>
          </a:p>
          <a:p>
            <a:pPr marL="457200" indent="-457200">
              <a:buFont typeface="Arial" charset="0"/>
              <a:buChar char="•"/>
            </a:pPr>
            <a:r>
              <a:rPr lang="en-GB" sz="3200" b="1" dirty="0">
                <a:solidFill>
                  <a:schemeClr val="tx1"/>
                </a:solidFill>
              </a:rPr>
              <a:t>text</a:t>
            </a:r>
            <a:r>
              <a:rPr lang="en-GB" sz="3200" dirty="0">
                <a:solidFill>
                  <a:schemeClr val="tx1"/>
                </a:solidFill>
              </a:rPr>
              <a:t> </a:t>
            </a:r>
            <a:r>
              <a:rPr lang="en-GB" sz="3200" b="1" dirty="0">
                <a:solidFill>
                  <a:schemeClr val="tx1"/>
                </a:solidFill>
              </a:rPr>
              <a:t>marked</a:t>
            </a:r>
            <a:r>
              <a:rPr lang="en-GB" sz="3200" dirty="0">
                <a:solidFill>
                  <a:schemeClr val="tx1"/>
                </a:solidFill>
              </a:rPr>
              <a:t> all of the summaries. </a:t>
            </a:r>
          </a:p>
          <a:p>
            <a:endParaRPr lang="en-GB" sz="3200" dirty="0">
              <a:solidFill>
                <a:schemeClr val="tx1"/>
              </a:solidFill>
            </a:endParaRPr>
          </a:p>
          <a:p>
            <a:r>
              <a:rPr lang="en-GB" sz="3200" b="1" dirty="0">
                <a:solidFill>
                  <a:schemeClr val="tx1"/>
                </a:solidFill>
              </a:rPr>
              <a:t>Next,</a:t>
            </a:r>
            <a:r>
              <a:rPr lang="en-GB" sz="3200" dirty="0">
                <a:solidFill>
                  <a:schemeClr val="tx1"/>
                </a:solidFill>
              </a:rPr>
              <a:t> we simply number them in the </a:t>
            </a:r>
            <a:r>
              <a:rPr lang="en-GB" sz="3200" b="1" dirty="0">
                <a:solidFill>
                  <a:schemeClr val="tx1"/>
                </a:solidFill>
              </a:rPr>
              <a:t>order</a:t>
            </a:r>
            <a:r>
              <a:rPr lang="en-GB" sz="3200" dirty="0">
                <a:solidFill>
                  <a:schemeClr val="tx1"/>
                </a:solidFill>
              </a:rPr>
              <a:t> in which they appear in the text…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6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79713" y="260648"/>
            <a:ext cx="5472608" cy="624631"/>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solidFill>
                <a:schemeClr val="tx1"/>
              </a:solidFill>
            </a:endParaRPr>
          </a:p>
          <a:p>
            <a:pPr algn="ctr"/>
            <a:r>
              <a:rPr lang="en-GB" sz="4000" dirty="0">
                <a:solidFill>
                  <a:schemeClr val="tx1"/>
                </a:solidFill>
              </a:rPr>
              <a:t>The answer…</a:t>
            </a:r>
          </a:p>
          <a:p>
            <a:pPr algn="ctr"/>
            <a:endParaRPr lang="en-GB" sz="2500" dirty="0">
              <a:solidFill>
                <a:srgbClr val="282828"/>
              </a:solidFill>
              <a:latin typeface="Calibri" panose="020F0502020204030204" pitchFamily="34" charset="0"/>
            </a:endParaRPr>
          </a:p>
        </p:txBody>
      </p:sp>
      <p:sp>
        <p:nvSpPr>
          <p:cNvPr id="5" name="Rounded Rectangle 8"/>
          <p:cNvSpPr/>
          <p:nvPr/>
        </p:nvSpPr>
        <p:spPr>
          <a:xfrm>
            <a:off x="249837" y="1052737"/>
            <a:ext cx="3328689" cy="572851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solidFill>
                  <a:schemeClr val="tx1"/>
                </a:solidFill>
                <a:latin typeface="Calibri" panose="020F0502020204030204" pitchFamily="34" charset="0"/>
              </a:rPr>
              <a:t>Here are some summaries </a:t>
            </a:r>
            <a:r>
              <a:rPr lang="en-GB" sz="2500" dirty="0">
                <a:solidFill>
                  <a:schemeClr val="tx1"/>
                </a:solidFill>
              </a:rPr>
              <a:t>of different paragraphs from the text.</a:t>
            </a:r>
          </a:p>
          <a:p>
            <a:r>
              <a:rPr lang="en-GB" sz="2500" dirty="0">
                <a:solidFill>
                  <a:schemeClr val="tx1"/>
                </a:solidFill>
              </a:rPr>
              <a:t>	</a:t>
            </a:r>
          </a:p>
          <a:p>
            <a:r>
              <a:rPr lang="en-GB" sz="2500" dirty="0">
                <a:solidFill>
                  <a:schemeClr val="tx1"/>
                </a:solidFill>
              </a:rPr>
              <a:t>Number them 1 – 5 to show the order in which they appear in the text.</a:t>
            </a:r>
          </a:p>
          <a:p>
            <a:endParaRPr lang="en-GB" sz="2500" dirty="0">
              <a:solidFill>
                <a:schemeClr val="tx1"/>
              </a:solidFill>
            </a:endParaRPr>
          </a:p>
          <a:p>
            <a:r>
              <a:rPr lang="en-GB" sz="2500" dirty="0">
                <a:solidFill>
                  <a:schemeClr val="tx1"/>
                </a:solidFill>
              </a:rPr>
              <a:t>The first one has been done for you. </a:t>
            </a:r>
          </a:p>
          <a:p>
            <a:endParaRPr lang="en-GB" sz="2500" dirty="0">
              <a:solidFill>
                <a:schemeClr val="tx1">
                  <a:lumMod val="75000"/>
                  <a:lumOff val="25000"/>
                </a:schemeClr>
              </a:solidFill>
              <a:latin typeface="Calibri" panose="020F0502020204030204" pitchFamily="34" charset="0"/>
            </a:endParaRPr>
          </a:p>
        </p:txBody>
      </p:sp>
      <p:sp>
        <p:nvSpPr>
          <p:cNvPr id="11" name="Rectangle 10"/>
          <p:cNvSpPr/>
          <p:nvPr/>
        </p:nvSpPr>
        <p:spPr>
          <a:xfrm>
            <a:off x="4644008" y="386104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8"/>
          <p:cNvSpPr/>
          <p:nvPr/>
        </p:nvSpPr>
        <p:spPr>
          <a:xfrm>
            <a:off x="3779912" y="975993"/>
            <a:ext cx="5169937" cy="5805263"/>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It is suggested that there should be a contest to win the house.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William is caught cheating in the challenge.</a:t>
            </a:r>
          </a:p>
          <a:p>
            <a:r>
              <a:rPr lang="en-GB" sz="2400" dirty="0">
                <a:solidFill>
                  <a:schemeClr val="tx1"/>
                </a:solidFill>
                <a:latin typeface="Calibri" panose="020F0502020204030204" pitchFamily="34" charset="0"/>
              </a:rPr>
              <a:t> </a:t>
            </a:r>
          </a:p>
          <a:p>
            <a:r>
              <a:rPr lang="en-GB" sz="2400" dirty="0">
                <a:solidFill>
                  <a:schemeClr val="tx1"/>
                </a:solidFill>
                <a:latin typeface="Calibri" panose="020F0502020204030204" pitchFamily="34" charset="0"/>
              </a:rPr>
              <a:t>Alice uses the ice to defeat her siblings.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They receive some bad news about their father.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There is a discussion about what will happen to the house. </a:t>
            </a: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endParaRPr>
          </a:p>
          <a:p>
            <a:endParaRPr lang="en-GB" sz="2500" dirty="0">
              <a:solidFill>
                <a:schemeClr val="tx1">
                  <a:lumMod val="75000"/>
                  <a:lumOff val="25000"/>
                </a:schemeClr>
              </a:solidFill>
              <a:latin typeface="Calibri" panose="020F0502020204030204" pitchFamily="34" charset="0"/>
            </a:endParaRPr>
          </a:p>
        </p:txBody>
      </p:sp>
      <p:sp>
        <p:nvSpPr>
          <p:cNvPr id="10" name="Rectangle 9"/>
          <p:cNvSpPr/>
          <p:nvPr/>
        </p:nvSpPr>
        <p:spPr>
          <a:xfrm>
            <a:off x="7592542" y="170080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7" name="Rectangle 6"/>
          <p:cNvSpPr/>
          <p:nvPr/>
        </p:nvSpPr>
        <p:spPr>
          <a:xfrm>
            <a:off x="5539807" y="2813033"/>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9" name="Rectangle 8"/>
          <p:cNvSpPr/>
          <p:nvPr/>
        </p:nvSpPr>
        <p:spPr>
          <a:xfrm>
            <a:off x="5299398" y="3916996"/>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8" name="Rectangle 7"/>
          <p:cNvSpPr/>
          <p:nvPr/>
        </p:nvSpPr>
        <p:spPr>
          <a:xfrm>
            <a:off x="5711624" y="5005777"/>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4" name="Rectangle 13"/>
          <p:cNvSpPr/>
          <p:nvPr/>
        </p:nvSpPr>
        <p:spPr>
          <a:xfrm>
            <a:off x="7308304" y="6093296"/>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792088" cy="8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60649"/>
            <a:ext cx="789004" cy="6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31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792088" cy="8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60649"/>
            <a:ext cx="789004" cy="6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555775" y="260648"/>
            <a:ext cx="4392489" cy="624631"/>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solidFill>
                <a:schemeClr val="tx1"/>
              </a:solidFill>
            </a:endParaRPr>
          </a:p>
          <a:p>
            <a:pPr algn="ctr"/>
            <a:r>
              <a:rPr lang="en-GB" sz="4000" dirty="0">
                <a:solidFill>
                  <a:schemeClr val="tx1"/>
                </a:solidFill>
              </a:rPr>
              <a:t>Practise</a:t>
            </a:r>
          </a:p>
          <a:p>
            <a:pPr algn="ctr"/>
            <a:endParaRPr lang="en-GB" sz="2500" dirty="0">
              <a:solidFill>
                <a:srgbClr val="282828"/>
              </a:solidFill>
              <a:latin typeface="Calibri" panose="020F0502020204030204" pitchFamily="34" charset="0"/>
            </a:endParaRPr>
          </a:p>
        </p:txBody>
      </p:sp>
      <p:sp>
        <p:nvSpPr>
          <p:cNvPr id="5" name="Rounded Rectangle 7"/>
          <p:cNvSpPr/>
          <p:nvPr/>
        </p:nvSpPr>
        <p:spPr>
          <a:xfrm>
            <a:off x="169857" y="1581191"/>
            <a:ext cx="8804286" cy="911706"/>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You will need a copy of the text ‘</a:t>
            </a:r>
            <a:r>
              <a:rPr lang="en-GB" sz="3200" dirty="0" err="1">
                <a:solidFill>
                  <a:schemeClr val="tx1"/>
                </a:solidFill>
              </a:rPr>
              <a:t>Astronuts</a:t>
            </a:r>
            <a:r>
              <a:rPr lang="en-GB" sz="3200" dirty="0">
                <a:solidFill>
                  <a:schemeClr val="tx1"/>
                </a:solidFill>
              </a:rPr>
              <a:t>’. </a:t>
            </a:r>
          </a:p>
        </p:txBody>
      </p:sp>
      <p:sp>
        <p:nvSpPr>
          <p:cNvPr id="6" name="Rounded Rectangle 7"/>
          <p:cNvSpPr/>
          <p:nvPr/>
        </p:nvSpPr>
        <p:spPr>
          <a:xfrm>
            <a:off x="323528" y="2852936"/>
            <a:ext cx="8660270" cy="367240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charset="0"/>
              <a:buChar char="•"/>
            </a:pPr>
            <a:r>
              <a:rPr lang="en-GB" sz="3200" b="1" dirty="0">
                <a:solidFill>
                  <a:schemeClr val="tx1"/>
                </a:solidFill>
              </a:rPr>
              <a:t>Scan </a:t>
            </a:r>
            <a:r>
              <a:rPr lang="en-GB" sz="3200" dirty="0">
                <a:solidFill>
                  <a:schemeClr val="tx1"/>
                </a:solidFill>
              </a:rPr>
              <a:t>the whole text.</a:t>
            </a:r>
          </a:p>
          <a:p>
            <a:pPr marL="457200" indent="-457200">
              <a:buFont typeface="Arial" charset="0"/>
              <a:buChar char="•"/>
            </a:pPr>
            <a:r>
              <a:rPr lang="en-GB" sz="3200" dirty="0">
                <a:solidFill>
                  <a:schemeClr val="tx1"/>
                </a:solidFill>
              </a:rPr>
              <a:t>Find the paragraphs that the summaries are about. </a:t>
            </a:r>
          </a:p>
          <a:p>
            <a:pPr marL="457200" indent="-457200">
              <a:buFont typeface="Arial" charset="0"/>
              <a:buChar char="•"/>
            </a:pPr>
            <a:r>
              <a:rPr lang="en-GB" sz="3200" b="1" dirty="0">
                <a:solidFill>
                  <a:schemeClr val="tx1"/>
                </a:solidFill>
              </a:rPr>
              <a:t>Text</a:t>
            </a:r>
            <a:r>
              <a:rPr lang="en-GB" sz="3200" dirty="0">
                <a:solidFill>
                  <a:schemeClr val="tx1"/>
                </a:solidFill>
              </a:rPr>
              <a:t> </a:t>
            </a:r>
            <a:r>
              <a:rPr lang="en-GB" sz="3200" b="1" dirty="0">
                <a:solidFill>
                  <a:schemeClr val="tx1"/>
                </a:solidFill>
              </a:rPr>
              <a:t>mark</a:t>
            </a:r>
            <a:r>
              <a:rPr lang="en-GB" sz="3200" dirty="0">
                <a:solidFill>
                  <a:schemeClr val="tx1"/>
                </a:solidFill>
              </a:rPr>
              <a:t> all of the summaries. </a:t>
            </a:r>
          </a:p>
          <a:p>
            <a:pPr marL="457200" indent="-457200">
              <a:buFont typeface="Arial" charset="0"/>
              <a:buChar char="•"/>
            </a:pPr>
            <a:r>
              <a:rPr lang="en-GB" sz="3200" dirty="0">
                <a:solidFill>
                  <a:schemeClr val="tx1"/>
                </a:solidFill>
              </a:rPr>
              <a:t>Number the paragraphs in the </a:t>
            </a:r>
            <a:r>
              <a:rPr lang="en-GB" sz="3200" b="1" dirty="0">
                <a:solidFill>
                  <a:schemeClr val="tx1"/>
                </a:solidFill>
              </a:rPr>
              <a:t>order</a:t>
            </a:r>
            <a:r>
              <a:rPr lang="en-GB" sz="3200" dirty="0">
                <a:solidFill>
                  <a:schemeClr val="tx1"/>
                </a:solidFill>
              </a:rPr>
              <a:t> in which they appear in the text.</a:t>
            </a:r>
          </a:p>
        </p:txBody>
      </p:sp>
    </p:spTree>
    <p:extLst>
      <p:ext uri="{BB962C8B-B14F-4D97-AF65-F5344CB8AC3E}">
        <p14:creationId xmlns:p14="http://schemas.microsoft.com/office/powerpoint/2010/main" val="1581658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79713" y="260648"/>
            <a:ext cx="5472608" cy="624631"/>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solidFill>
                <a:schemeClr val="tx1"/>
              </a:solidFill>
            </a:endParaRPr>
          </a:p>
          <a:p>
            <a:pPr algn="ctr"/>
            <a:r>
              <a:rPr lang="en-GB" sz="4000" dirty="0">
                <a:solidFill>
                  <a:schemeClr val="tx1"/>
                </a:solidFill>
              </a:rPr>
              <a:t>Practise</a:t>
            </a:r>
          </a:p>
          <a:p>
            <a:pPr algn="ctr"/>
            <a:endParaRPr lang="en-GB" sz="2500" dirty="0">
              <a:solidFill>
                <a:srgbClr val="282828"/>
              </a:solidFill>
              <a:latin typeface="Calibri" panose="020F0502020204030204" pitchFamily="34" charset="0"/>
            </a:endParaRPr>
          </a:p>
        </p:txBody>
      </p:sp>
      <p:sp>
        <p:nvSpPr>
          <p:cNvPr id="5" name="Rounded Rectangle 8"/>
          <p:cNvSpPr/>
          <p:nvPr/>
        </p:nvSpPr>
        <p:spPr>
          <a:xfrm>
            <a:off x="227026" y="1856874"/>
            <a:ext cx="3119597" cy="417620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solidFill>
                  <a:schemeClr val="tx1"/>
                </a:solidFill>
              </a:rPr>
              <a:t>Here are some summaries of different paragraphs from the text.</a:t>
            </a:r>
          </a:p>
          <a:p>
            <a:r>
              <a:rPr lang="en-GB" sz="2500" dirty="0">
                <a:solidFill>
                  <a:schemeClr val="tx1"/>
                </a:solidFill>
              </a:rPr>
              <a:t>	</a:t>
            </a:r>
          </a:p>
          <a:p>
            <a:r>
              <a:rPr lang="en-GB" sz="2500" dirty="0">
                <a:solidFill>
                  <a:schemeClr val="tx1"/>
                </a:solidFill>
              </a:rPr>
              <a:t>Number them 1 – 5 to show the order in which they appear in the text.</a:t>
            </a:r>
          </a:p>
        </p:txBody>
      </p:sp>
      <p:sp>
        <p:nvSpPr>
          <p:cNvPr id="11" name="Rectangle 10"/>
          <p:cNvSpPr/>
          <p:nvPr/>
        </p:nvSpPr>
        <p:spPr>
          <a:xfrm>
            <a:off x="4644008" y="386104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8"/>
          <p:cNvSpPr/>
          <p:nvPr/>
        </p:nvSpPr>
        <p:spPr>
          <a:xfrm>
            <a:off x="3532247" y="1003818"/>
            <a:ext cx="5414849" cy="5805263"/>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The spacecraft disappeared before the farm hand could speak to them.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One evening, Alan and Beth took their parents’ vehicle for a drive.</a:t>
            </a:r>
          </a:p>
          <a:p>
            <a:r>
              <a:rPr lang="en-GB" sz="2400" dirty="0">
                <a:solidFill>
                  <a:schemeClr val="tx1"/>
                </a:solidFill>
                <a:latin typeface="Calibri" panose="020F0502020204030204" pitchFamily="34" charset="0"/>
              </a:rPr>
              <a:t> </a:t>
            </a:r>
          </a:p>
          <a:p>
            <a:r>
              <a:rPr lang="en-GB" sz="2400" dirty="0">
                <a:solidFill>
                  <a:schemeClr val="tx1"/>
                </a:solidFill>
                <a:latin typeface="Calibri" panose="020F0502020204030204" pitchFamily="34" charset="0"/>
              </a:rPr>
              <a:t>A farm hand stood, ready for his dinner, after a day’s work.</a:t>
            </a:r>
            <a:endParaRPr lang="en-GB" sz="2400" dirty="0">
              <a:solidFill>
                <a:schemeClr val="tx1"/>
              </a:solidFill>
            </a:endParaRPr>
          </a:p>
          <a:p>
            <a:r>
              <a:rPr lang="en-GB" sz="2400" dirty="0">
                <a:solidFill>
                  <a:schemeClr val="tx1"/>
                </a:solidFill>
                <a:latin typeface="Calibri" panose="020F0502020204030204" pitchFamily="34" charset="0"/>
              </a:rPr>
              <a:t> </a:t>
            </a:r>
          </a:p>
          <a:p>
            <a:r>
              <a:rPr lang="en-GB" sz="2400" dirty="0">
                <a:solidFill>
                  <a:schemeClr val="tx1"/>
                </a:solidFill>
                <a:latin typeface="Calibri" panose="020F0502020204030204" pitchFamily="34" charset="0"/>
              </a:rPr>
              <a:t>Beth and Alan both had fun at the other species’ expense, believing they were far superior.</a:t>
            </a:r>
            <a:endParaRPr lang="en-GB" sz="2400" dirty="0">
              <a:solidFill>
                <a:schemeClr val="tx1"/>
              </a:solidFill>
            </a:endParaRP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Beth and Alan decided to travel to</a:t>
            </a:r>
          </a:p>
          <a:p>
            <a:r>
              <a:rPr lang="en-GB" sz="2400" dirty="0">
                <a:solidFill>
                  <a:schemeClr val="tx1"/>
                </a:solidFill>
                <a:latin typeface="Calibri" panose="020F0502020204030204" pitchFamily="34" charset="0"/>
              </a:rPr>
              <a:t>the planet and be mischievous. </a:t>
            </a: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endParaRPr>
          </a:p>
          <a:p>
            <a:endParaRPr lang="en-GB" sz="2500" dirty="0">
              <a:solidFill>
                <a:schemeClr val="tx1">
                  <a:lumMod val="75000"/>
                  <a:lumOff val="25000"/>
                </a:schemeClr>
              </a:solidFill>
              <a:latin typeface="Calibri" panose="020F0502020204030204" pitchFamily="34" charset="0"/>
            </a:endParaRPr>
          </a:p>
        </p:txBody>
      </p:sp>
      <p:sp>
        <p:nvSpPr>
          <p:cNvPr id="10" name="Rectangle 9"/>
          <p:cNvSpPr/>
          <p:nvPr/>
        </p:nvSpPr>
        <p:spPr>
          <a:xfrm>
            <a:off x="8422886" y="1556792"/>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6"/>
          <p:cNvSpPr/>
          <p:nvPr/>
        </p:nvSpPr>
        <p:spPr>
          <a:xfrm>
            <a:off x="8422886" y="2633330"/>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p:cNvSpPr/>
          <p:nvPr/>
        </p:nvSpPr>
        <p:spPr>
          <a:xfrm>
            <a:off x="8422886" y="3592375"/>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Rectangle 7"/>
          <p:cNvSpPr/>
          <p:nvPr/>
        </p:nvSpPr>
        <p:spPr>
          <a:xfrm>
            <a:off x="8422886" y="4527042"/>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p:cNvSpPr/>
          <p:nvPr/>
        </p:nvSpPr>
        <p:spPr>
          <a:xfrm>
            <a:off x="8422886" y="602128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792088" cy="8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60649"/>
            <a:ext cx="789004" cy="6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45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259633" y="243102"/>
            <a:ext cx="6624736" cy="79402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a:p>
            <a:pPr algn="ctr"/>
            <a:r>
              <a:rPr lang="en-GB" sz="2800" dirty="0">
                <a:solidFill>
                  <a:schemeClr val="tx1"/>
                </a:solidFill>
              </a:rPr>
              <a:t>Summary 1 – </a:t>
            </a:r>
            <a:r>
              <a:rPr lang="en-GB" sz="2800" dirty="0">
                <a:solidFill>
                  <a:schemeClr val="tx1"/>
                </a:solidFill>
                <a:latin typeface="Calibri" panose="020F0502020204030204" pitchFamily="34" charset="0"/>
              </a:rPr>
              <a:t>The spacecraft left before the farm hand could speak to them. </a:t>
            </a:r>
          </a:p>
          <a:p>
            <a:pPr algn="ctr"/>
            <a:endParaRPr lang="en-GB" sz="2800" dirty="0">
              <a:solidFill>
                <a:schemeClr val="tx1"/>
              </a:solidFill>
            </a:endParaRPr>
          </a:p>
        </p:txBody>
      </p:sp>
      <p:sp>
        <p:nvSpPr>
          <p:cNvPr id="5" name="Rounded Rectangle 7"/>
          <p:cNvSpPr/>
          <p:nvPr/>
        </p:nvSpPr>
        <p:spPr>
          <a:xfrm>
            <a:off x="270720" y="4437112"/>
            <a:ext cx="8754905" cy="1681152"/>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that this is the correct paragraph as it says that he called out, ‘</a:t>
            </a:r>
            <a:r>
              <a:rPr lang="en-GB" sz="2500" b="1" dirty="0">
                <a:solidFill>
                  <a:schemeClr val="tx1"/>
                </a:solidFill>
              </a:rPr>
              <a:t>Take me with you</a:t>
            </a:r>
            <a:r>
              <a:rPr lang="en-GB" sz="2500" dirty="0">
                <a:solidFill>
                  <a:schemeClr val="tx1"/>
                </a:solidFill>
              </a:rPr>
              <a:t>’ but that ‘</a:t>
            </a:r>
            <a:r>
              <a:rPr lang="en-GB" sz="2500" b="1" dirty="0">
                <a:solidFill>
                  <a:schemeClr val="tx1"/>
                </a:solidFill>
              </a:rPr>
              <a:t>they were gone</a:t>
            </a:r>
            <a:r>
              <a:rPr lang="en-GB" sz="2500" dirty="0">
                <a:solidFill>
                  <a:schemeClr val="tx1"/>
                </a:solidFill>
              </a:rPr>
              <a:t>.’ ‘Left’ and ‘gone’ mean the same thing.</a:t>
            </a:r>
            <a:endParaRPr lang="en-GB" sz="2500" b="1" dirty="0">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7"/>
          <p:cNvSpPr/>
          <p:nvPr/>
        </p:nvSpPr>
        <p:spPr>
          <a:xfrm>
            <a:off x="3178413" y="1348388"/>
            <a:ext cx="2787175" cy="48074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u="sng" dirty="0">
                <a:solidFill>
                  <a:schemeClr val="tx1"/>
                </a:solidFill>
              </a:rPr>
              <a:t>Scan</a:t>
            </a:r>
            <a:r>
              <a:rPr lang="en-GB" sz="2500" b="1" dirty="0">
                <a:solidFill>
                  <a:schemeClr val="tx1"/>
                </a:solidFill>
              </a:rPr>
              <a:t> </a:t>
            </a:r>
            <a:r>
              <a:rPr lang="en-GB" sz="2500" dirty="0">
                <a:solidFill>
                  <a:schemeClr val="tx1"/>
                </a:solidFill>
              </a:rPr>
              <a:t>and </a:t>
            </a:r>
            <a:r>
              <a:rPr lang="en-GB" sz="2500" b="1" u="sng" dirty="0">
                <a:solidFill>
                  <a:schemeClr val="tx1"/>
                </a:solidFill>
              </a:rPr>
              <a:t>text mark</a:t>
            </a:r>
            <a:endParaRPr lang="en-GB" sz="2500" b="1" dirty="0">
              <a:solidFill>
                <a:schemeClr val="tx1"/>
              </a:solidFill>
            </a:endParaRPr>
          </a:p>
        </p:txBody>
      </p:sp>
      <p:sp>
        <p:nvSpPr>
          <p:cNvPr id="2" name="Rectangle 1"/>
          <p:cNvSpPr/>
          <p:nvPr/>
        </p:nvSpPr>
        <p:spPr>
          <a:xfrm>
            <a:off x="271525" y="2103684"/>
            <a:ext cx="8689879" cy="1631216"/>
          </a:xfrm>
          <a:prstGeom prst="rect">
            <a:avLst/>
          </a:prstGeom>
          <a:solidFill>
            <a:schemeClr val="bg1"/>
          </a:solidFill>
        </p:spPr>
        <p:txBody>
          <a:bodyPr wrap="square">
            <a:spAutoFit/>
          </a:bodyPr>
          <a:lstStyle/>
          <a:p>
            <a:pPr indent="457200"/>
            <a:r>
              <a:rPr lang="en-GB" sz="2500" dirty="0">
                <a:latin typeface="Calibri" charset="0"/>
                <a:ea typeface="ＭＳ 明朝" charset="-128"/>
                <a:cs typeface="Times New Roman" charset="0"/>
              </a:rPr>
              <a:t>Thaddeus fell to his knees, begging, ‘Take me with you, enlightened ones,’ but they were gone. Still trying to make sense of what he had seen, he sprinted home and telephoned everyone he knew and some he didn’t, including the local radio station. </a:t>
            </a:r>
            <a:endParaRPr lang="en-GB" sz="2500" dirty="0">
              <a:effectLst/>
              <a:latin typeface="Cambria" charset="0"/>
              <a:ea typeface="ＭＳ 明朝" charset="-128"/>
              <a:cs typeface="Times New Roman" charset="0"/>
            </a:endParaRPr>
          </a:p>
        </p:txBody>
      </p:sp>
      <p:cxnSp>
        <p:nvCxnSpPr>
          <p:cNvPr id="7" name="Straight Connector 6"/>
          <p:cNvCxnSpPr>
            <a:cxnSpLocks/>
          </p:cNvCxnSpPr>
          <p:nvPr/>
        </p:nvCxnSpPr>
        <p:spPr>
          <a:xfrm>
            <a:off x="5580112" y="2492896"/>
            <a:ext cx="23042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8634" y="2878535"/>
            <a:ext cx="4943446" cy="171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36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259633" y="243102"/>
            <a:ext cx="6624736" cy="1266296"/>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a:p>
            <a:pPr algn="ctr"/>
            <a:r>
              <a:rPr lang="en-GB" sz="2800" dirty="0">
                <a:solidFill>
                  <a:schemeClr val="tx1"/>
                </a:solidFill>
              </a:rPr>
              <a:t>Summary 2 </a:t>
            </a:r>
            <a:r>
              <a:rPr lang="mr-IN" sz="2800" dirty="0">
                <a:solidFill>
                  <a:schemeClr val="tx1"/>
                </a:solidFill>
              </a:rPr>
              <a:t>–</a:t>
            </a:r>
            <a:r>
              <a:rPr lang="en-GB" sz="2800" dirty="0">
                <a:solidFill>
                  <a:schemeClr val="tx1"/>
                </a:solidFill>
              </a:rPr>
              <a:t> One evening, </a:t>
            </a:r>
            <a:r>
              <a:rPr lang="en-GB" sz="2800" dirty="0">
                <a:solidFill>
                  <a:schemeClr val="tx1"/>
                </a:solidFill>
                <a:latin typeface="Calibri" panose="020F0502020204030204" pitchFamily="34" charset="0"/>
              </a:rPr>
              <a:t>Alan and Beth took their parents’ vehicle for a drive. </a:t>
            </a:r>
          </a:p>
          <a:p>
            <a:pPr algn="ctr"/>
            <a:endParaRPr lang="en-GB" sz="2800" dirty="0">
              <a:solidFill>
                <a:schemeClr val="tx1"/>
              </a:solidFill>
            </a:endParaRPr>
          </a:p>
        </p:txBody>
      </p:sp>
      <p:sp>
        <p:nvSpPr>
          <p:cNvPr id="5" name="Rounded Rectangle 7"/>
          <p:cNvSpPr/>
          <p:nvPr/>
        </p:nvSpPr>
        <p:spPr>
          <a:xfrm>
            <a:off x="270720" y="4437112"/>
            <a:ext cx="8754905" cy="1681152"/>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that this is the correct paragraph as it says they </a:t>
            </a:r>
            <a:r>
              <a:rPr lang="en-GB" sz="2500" b="1" dirty="0">
                <a:solidFill>
                  <a:schemeClr val="tx1"/>
                </a:solidFill>
              </a:rPr>
              <a:t>‘were taking their parents’ </a:t>
            </a:r>
            <a:r>
              <a:rPr lang="mr-IN" sz="2500" b="1" dirty="0">
                <a:solidFill>
                  <a:schemeClr val="tx1"/>
                </a:solidFill>
              </a:rPr>
              <a:t>…</a:t>
            </a:r>
            <a:r>
              <a:rPr lang="en-GB" sz="2500" b="1" dirty="0">
                <a:solidFill>
                  <a:schemeClr val="tx1"/>
                </a:solidFill>
              </a:rPr>
              <a:t> spacecraft for a quick spin’</a:t>
            </a:r>
            <a:r>
              <a:rPr lang="en-GB" sz="2500" dirty="0">
                <a:solidFill>
                  <a:schemeClr val="tx1"/>
                </a:solidFill>
              </a:rPr>
              <a:t>. A ‘quick spin’ means a drive and a spacecraft is a type of vehicle. Also we know that you eat supper in the evening so the time of day is correct. </a:t>
            </a:r>
            <a:endParaRPr lang="en-GB" sz="2500" b="1" dirty="0">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7"/>
          <p:cNvSpPr/>
          <p:nvPr/>
        </p:nvSpPr>
        <p:spPr>
          <a:xfrm>
            <a:off x="3178413" y="1701193"/>
            <a:ext cx="2787175" cy="48074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u="sng" dirty="0">
                <a:solidFill>
                  <a:schemeClr val="tx1"/>
                </a:solidFill>
              </a:rPr>
              <a:t>Scan</a:t>
            </a:r>
            <a:r>
              <a:rPr lang="en-GB" sz="2500" b="1" dirty="0">
                <a:solidFill>
                  <a:schemeClr val="tx1"/>
                </a:solidFill>
              </a:rPr>
              <a:t> </a:t>
            </a:r>
            <a:r>
              <a:rPr lang="en-GB" sz="2500" dirty="0">
                <a:solidFill>
                  <a:schemeClr val="tx1"/>
                </a:solidFill>
              </a:rPr>
              <a:t>and </a:t>
            </a:r>
            <a:r>
              <a:rPr lang="en-GB" sz="2500" b="1" u="sng" dirty="0">
                <a:solidFill>
                  <a:schemeClr val="tx1"/>
                </a:solidFill>
              </a:rPr>
              <a:t>text mark</a:t>
            </a:r>
            <a:endParaRPr lang="en-GB" sz="2500" b="1" dirty="0">
              <a:solidFill>
                <a:schemeClr val="tx1"/>
              </a:solidFill>
            </a:endParaRPr>
          </a:p>
        </p:txBody>
      </p:sp>
      <p:sp>
        <p:nvSpPr>
          <p:cNvPr id="3" name="Rectangle 2"/>
          <p:cNvSpPr/>
          <p:nvPr/>
        </p:nvSpPr>
        <p:spPr>
          <a:xfrm>
            <a:off x="302830" y="2396612"/>
            <a:ext cx="8690684" cy="1631216"/>
          </a:xfrm>
          <a:prstGeom prst="rect">
            <a:avLst/>
          </a:prstGeom>
          <a:solidFill>
            <a:schemeClr val="bg1"/>
          </a:solidFill>
          <a:ln>
            <a:solidFill>
              <a:schemeClr val="tx1"/>
            </a:solidFill>
          </a:ln>
        </p:spPr>
        <p:txBody>
          <a:bodyPr wrap="square">
            <a:spAutoFit/>
          </a:bodyPr>
          <a:lstStyle/>
          <a:p>
            <a:r>
              <a:rPr lang="en-GB" sz="2500" dirty="0">
                <a:latin typeface="Calibri" charset="0"/>
                <a:ea typeface="ＭＳ 明朝" charset="-128"/>
                <a:cs typeface="Times New Roman" charset="0"/>
              </a:rPr>
              <a:t>In a star system many, many light-years away, Alan and Beth, a couple of young </a:t>
            </a:r>
            <a:r>
              <a:rPr lang="en-GB" sz="2500" dirty="0" err="1">
                <a:latin typeface="Calibri" charset="0"/>
                <a:ea typeface="ＭＳ 明朝" charset="-128"/>
                <a:cs typeface="Times New Roman" charset="0"/>
              </a:rPr>
              <a:t>Zarkians</a:t>
            </a:r>
            <a:r>
              <a:rPr lang="en-GB" sz="2500" dirty="0">
                <a:latin typeface="Calibri" charset="0"/>
                <a:ea typeface="ＭＳ 明朝" charset="-128"/>
                <a:cs typeface="Times New Roman" charset="0"/>
              </a:rPr>
              <a:t> (alien beings, for want of a better term), were taking their parents’ Galaxy Hopper spacecraft for a quick spin before supper. </a:t>
            </a:r>
            <a:endParaRPr lang="en-US" sz="2500" dirty="0"/>
          </a:p>
        </p:txBody>
      </p:sp>
      <p:cxnSp>
        <p:nvCxnSpPr>
          <p:cNvPr id="8" name="Straight Connector 7"/>
          <p:cNvCxnSpPr/>
          <p:nvPr/>
        </p:nvCxnSpPr>
        <p:spPr>
          <a:xfrm flipV="1">
            <a:off x="1127026" y="3560766"/>
            <a:ext cx="7477422" cy="122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95536" y="3973916"/>
            <a:ext cx="2356470" cy="83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727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259633" y="243102"/>
            <a:ext cx="6624736" cy="158942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Summary 3 </a:t>
            </a:r>
            <a:r>
              <a:rPr lang="mr-IN" sz="2800" dirty="0">
                <a:solidFill>
                  <a:schemeClr val="tx1"/>
                </a:solidFill>
              </a:rPr>
              <a:t>–</a:t>
            </a:r>
            <a:r>
              <a:rPr lang="en-GB" sz="2800" dirty="0">
                <a:solidFill>
                  <a:schemeClr val="tx1"/>
                </a:solidFill>
              </a:rPr>
              <a:t> </a:t>
            </a:r>
            <a:r>
              <a:rPr lang="en-GB" sz="2800" dirty="0">
                <a:solidFill>
                  <a:schemeClr val="tx1"/>
                </a:solidFill>
                <a:latin typeface="Calibri" panose="020F0502020204030204" pitchFamily="34" charset="0"/>
              </a:rPr>
              <a:t>Beth and Alan both had fun at the other species’ expense, believing they were far superior.</a:t>
            </a:r>
            <a:endParaRPr lang="en-GB" sz="2800" dirty="0">
              <a:solidFill>
                <a:schemeClr val="tx1"/>
              </a:solidFill>
            </a:endParaRPr>
          </a:p>
        </p:txBody>
      </p:sp>
      <p:sp>
        <p:nvSpPr>
          <p:cNvPr id="5" name="Rounded Rectangle 7"/>
          <p:cNvSpPr/>
          <p:nvPr/>
        </p:nvSpPr>
        <p:spPr>
          <a:xfrm>
            <a:off x="262654" y="4949693"/>
            <a:ext cx="8754905" cy="1681152"/>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that this is the correct paragraph as they refer to the species as ‘</a:t>
            </a:r>
            <a:r>
              <a:rPr lang="en-GB" sz="2500" b="1" dirty="0">
                <a:solidFill>
                  <a:schemeClr val="tx1"/>
                </a:solidFill>
              </a:rPr>
              <a:t>simple</a:t>
            </a:r>
            <a:r>
              <a:rPr lang="en-GB" sz="2500" dirty="0">
                <a:solidFill>
                  <a:schemeClr val="tx1"/>
                </a:solidFill>
              </a:rPr>
              <a:t>’,</a:t>
            </a:r>
            <a:r>
              <a:rPr lang="en-GB" sz="2500" b="1" dirty="0">
                <a:solidFill>
                  <a:schemeClr val="tx1"/>
                </a:solidFill>
              </a:rPr>
              <a:t> </a:t>
            </a:r>
            <a:r>
              <a:rPr lang="en-GB" sz="2500" dirty="0">
                <a:solidFill>
                  <a:schemeClr val="tx1"/>
                </a:solidFill>
              </a:rPr>
              <a:t>which implies they think they are much more complex, clever or superior. We know they are having fun as we read they are ‘</a:t>
            </a:r>
            <a:r>
              <a:rPr lang="en-GB" sz="2500" b="1" dirty="0">
                <a:solidFill>
                  <a:schemeClr val="tx1"/>
                </a:solidFill>
              </a:rPr>
              <a:t>howling with laughter</a:t>
            </a:r>
            <a:r>
              <a:rPr lang="en-GB" sz="2500" dirty="0">
                <a:solidFill>
                  <a:schemeClr val="tx1"/>
                </a:solidFill>
              </a:rPr>
              <a:t>’.</a:t>
            </a:r>
            <a:r>
              <a:rPr lang="en-GB" sz="2500" b="1" dirty="0">
                <a:solidFill>
                  <a:schemeClr val="tx1"/>
                </a:solidFill>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7"/>
          <p:cNvSpPr/>
          <p:nvPr/>
        </p:nvSpPr>
        <p:spPr>
          <a:xfrm>
            <a:off x="3178413" y="2042655"/>
            <a:ext cx="2787175" cy="48074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u="sng" dirty="0">
                <a:solidFill>
                  <a:schemeClr val="tx1"/>
                </a:solidFill>
              </a:rPr>
              <a:t>Scan</a:t>
            </a:r>
            <a:r>
              <a:rPr lang="en-GB" sz="2500" b="1" dirty="0">
                <a:solidFill>
                  <a:schemeClr val="tx1"/>
                </a:solidFill>
              </a:rPr>
              <a:t> </a:t>
            </a:r>
            <a:r>
              <a:rPr lang="en-GB" sz="2500" dirty="0">
                <a:solidFill>
                  <a:schemeClr val="tx1"/>
                </a:solidFill>
              </a:rPr>
              <a:t>and </a:t>
            </a:r>
            <a:r>
              <a:rPr lang="en-GB" sz="2500" b="1" u="sng" dirty="0">
                <a:solidFill>
                  <a:schemeClr val="tx1"/>
                </a:solidFill>
              </a:rPr>
              <a:t>text mark</a:t>
            </a:r>
            <a:endParaRPr lang="en-GB" sz="2500" b="1" dirty="0">
              <a:solidFill>
                <a:schemeClr val="tx1"/>
              </a:solidFill>
            </a:endParaRPr>
          </a:p>
        </p:txBody>
      </p:sp>
      <p:sp>
        <p:nvSpPr>
          <p:cNvPr id="3" name="Rectangle 2"/>
          <p:cNvSpPr/>
          <p:nvPr/>
        </p:nvSpPr>
        <p:spPr>
          <a:xfrm>
            <a:off x="326875" y="2923215"/>
            <a:ext cx="8690684" cy="1815882"/>
          </a:xfrm>
          <a:prstGeom prst="rect">
            <a:avLst/>
          </a:prstGeom>
          <a:solidFill>
            <a:schemeClr val="bg1"/>
          </a:solidFill>
          <a:ln>
            <a:solidFill>
              <a:schemeClr val="tx1"/>
            </a:solidFill>
          </a:ln>
        </p:spPr>
        <p:txBody>
          <a:bodyPr wrap="square">
            <a:spAutoFit/>
          </a:bodyPr>
          <a:lstStyle/>
          <a:p>
            <a:r>
              <a:rPr lang="en-GB" sz="2800" dirty="0"/>
              <a:t>‘They then seem to believe that it’s some profound message. Simple really – just like them.’ Still howling with laughter, they star-jumped all the way back to their home system.</a:t>
            </a:r>
            <a:endParaRPr lang="en-US" sz="2500" dirty="0"/>
          </a:p>
        </p:txBody>
      </p:sp>
      <p:cxnSp>
        <p:nvCxnSpPr>
          <p:cNvPr id="8" name="Straight Connector 7"/>
          <p:cNvCxnSpPr>
            <a:cxnSpLocks/>
          </p:cNvCxnSpPr>
          <p:nvPr/>
        </p:nvCxnSpPr>
        <p:spPr>
          <a:xfrm>
            <a:off x="1790337" y="3773022"/>
            <a:ext cx="68861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5536" y="4213236"/>
            <a:ext cx="1224136" cy="78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14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259633" y="243102"/>
            <a:ext cx="6624736" cy="106117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Summary 4 </a:t>
            </a:r>
            <a:r>
              <a:rPr lang="mr-IN" sz="2800" dirty="0">
                <a:solidFill>
                  <a:schemeClr val="tx1"/>
                </a:solidFill>
              </a:rPr>
              <a:t>–</a:t>
            </a:r>
            <a:r>
              <a:rPr lang="en-GB" sz="2800" dirty="0">
                <a:solidFill>
                  <a:schemeClr val="tx1"/>
                </a:solidFill>
              </a:rPr>
              <a:t> </a:t>
            </a:r>
            <a:r>
              <a:rPr lang="en-GB" sz="2800" dirty="0">
                <a:solidFill>
                  <a:schemeClr val="tx1"/>
                </a:solidFill>
                <a:latin typeface="Calibri" panose="020F0502020204030204" pitchFamily="34" charset="0"/>
              </a:rPr>
              <a:t>A farm hand stood, ready for his dinner, after a day’s work.</a:t>
            </a:r>
            <a:endParaRPr lang="en-GB" sz="2800" dirty="0">
              <a:solidFill>
                <a:schemeClr val="tx1"/>
              </a:solidFill>
            </a:endParaRPr>
          </a:p>
        </p:txBody>
      </p:sp>
      <p:sp>
        <p:nvSpPr>
          <p:cNvPr id="5" name="Rounded Rectangle 7"/>
          <p:cNvSpPr/>
          <p:nvPr/>
        </p:nvSpPr>
        <p:spPr>
          <a:xfrm>
            <a:off x="262654" y="4773809"/>
            <a:ext cx="8754905" cy="1751535"/>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that this is the correct paragraph because we read he is thinking of dinner as it says </a:t>
            </a:r>
            <a:r>
              <a:rPr lang="en-GB" sz="2500" b="1" dirty="0">
                <a:solidFill>
                  <a:schemeClr val="tx1"/>
                </a:solidFill>
              </a:rPr>
              <a:t>‘Tuesday night was bean stew night.’ </a:t>
            </a:r>
            <a:r>
              <a:rPr lang="en-GB" sz="2500" dirty="0">
                <a:solidFill>
                  <a:schemeClr val="tx1"/>
                </a:solidFill>
              </a:rPr>
              <a:t>Also we know he’s been working because he has a pitchfork and he ‘</a:t>
            </a:r>
            <a:r>
              <a:rPr lang="en-GB" sz="2500" b="1" dirty="0">
                <a:solidFill>
                  <a:schemeClr val="tx1"/>
                </a:solidFill>
              </a:rPr>
              <a:t>wiped his hands on his denim dungarees</a:t>
            </a:r>
            <a:r>
              <a:rPr lang="en-GB" sz="2500" dirty="0">
                <a:solidFill>
                  <a:schemeClr val="tx1"/>
                </a:solidFill>
              </a:rPr>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7"/>
          <p:cNvSpPr/>
          <p:nvPr/>
        </p:nvSpPr>
        <p:spPr>
          <a:xfrm>
            <a:off x="3203848" y="1570930"/>
            <a:ext cx="2787175" cy="48074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u="sng" dirty="0">
                <a:solidFill>
                  <a:schemeClr val="tx1"/>
                </a:solidFill>
              </a:rPr>
              <a:t>Scan</a:t>
            </a:r>
            <a:r>
              <a:rPr lang="en-GB" sz="2500" b="1" dirty="0">
                <a:solidFill>
                  <a:schemeClr val="tx1"/>
                </a:solidFill>
              </a:rPr>
              <a:t> </a:t>
            </a:r>
            <a:r>
              <a:rPr lang="en-GB" sz="2500" dirty="0">
                <a:solidFill>
                  <a:schemeClr val="tx1"/>
                </a:solidFill>
              </a:rPr>
              <a:t>and </a:t>
            </a:r>
            <a:r>
              <a:rPr lang="en-GB" sz="2500" b="1" u="sng" dirty="0">
                <a:solidFill>
                  <a:schemeClr val="tx1"/>
                </a:solidFill>
              </a:rPr>
              <a:t>text mark</a:t>
            </a:r>
            <a:endParaRPr lang="en-GB" sz="2500" b="1" dirty="0">
              <a:solidFill>
                <a:schemeClr val="tx1"/>
              </a:solidFill>
            </a:endParaRPr>
          </a:p>
        </p:txBody>
      </p:sp>
      <p:sp>
        <p:nvSpPr>
          <p:cNvPr id="3" name="Rectangle 2"/>
          <p:cNvSpPr/>
          <p:nvPr/>
        </p:nvSpPr>
        <p:spPr>
          <a:xfrm>
            <a:off x="326875" y="2263425"/>
            <a:ext cx="8690684" cy="2246769"/>
          </a:xfrm>
          <a:prstGeom prst="rect">
            <a:avLst/>
          </a:prstGeom>
          <a:solidFill>
            <a:schemeClr val="bg1"/>
          </a:solidFill>
          <a:ln>
            <a:solidFill>
              <a:schemeClr val="tx1"/>
            </a:solidFill>
          </a:ln>
        </p:spPr>
        <p:txBody>
          <a:bodyPr wrap="square">
            <a:spAutoFit/>
          </a:bodyPr>
          <a:lstStyle/>
          <a:p>
            <a:r>
              <a:rPr lang="en-GB" sz="2800" dirty="0"/>
              <a:t>Resting on his pitchfork under a vast prairie sky, Thaddeus Jackson wiped his hands on his denim dungarees, tipped back the brim of his straw hat and glanced towards the western horizon. Night was falling – time to head back to the farm. Tuesday night was bean stew night! </a:t>
            </a:r>
          </a:p>
        </p:txBody>
      </p:sp>
      <p:cxnSp>
        <p:nvCxnSpPr>
          <p:cNvPr id="8" name="Straight Connector 7"/>
          <p:cNvCxnSpPr/>
          <p:nvPr/>
        </p:nvCxnSpPr>
        <p:spPr>
          <a:xfrm>
            <a:off x="1619672" y="3140968"/>
            <a:ext cx="58326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35696" y="4437112"/>
            <a:ext cx="4968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9772" y="2708920"/>
            <a:ext cx="13681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93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p:cNvSpPr/>
          <p:nvPr/>
        </p:nvSpPr>
        <p:spPr>
          <a:xfrm>
            <a:off x="1259633" y="243103"/>
            <a:ext cx="6624736" cy="917646"/>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a:p>
            <a:pPr algn="ctr"/>
            <a:r>
              <a:rPr lang="en-GB" sz="2800" dirty="0">
                <a:solidFill>
                  <a:schemeClr val="tx1"/>
                </a:solidFill>
              </a:rPr>
              <a:t>Summary 5 </a:t>
            </a:r>
            <a:r>
              <a:rPr lang="mr-IN" sz="2800" dirty="0">
                <a:solidFill>
                  <a:schemeClr val="tx1"/>
                </a:solidFill>
              </a:rPr>
              <a:t>–</a:t>
            </a:r>
            <a:r>
              <a:rPr lang="en-GB" sz="2800" dirty="0">
                <a:solidFill>
                  <a:schemeClr val="tx1"/>
                </a:solidFill>
              </a:rPr>
              <a:t> </a:t>
            </a:r>
            <a:r>
              <a:rPr lang="en-GB" sz="2800" dirty="0">
                <a:solidFill>
                  <a:schemeClr val="tx1"/>
                </a:solidFill>
                <a:latin typeface="Calibri" panose="020F0502020204030204" pitchFamily="34" charset="0"/>
              </a:rPr>
              <a:t>Beth and Alan decided to travel to the planet and be mischievous. </a:t>
            </a:r>
          </a:p>
          <a:p>
            <a:pPr algn="ctr"/>
            <a:r>
              <a:rPr lang="en-GB" sz="2800" dirty="0">
                <a:solidFill>
                  <a:schemeClr val="tx1"/>
                </a:solidFill>
              </a:rPr>
              <a:t> </a:t>
            </a:r>
          </a:p>
        </p:txBody>
      </p:sp>
      <p:sp>
        <p:nvSpPr>
          <p:cNvPr id="5" name="Rounded Rectangle 7"/>
          <p:cNvSpPr/>
          <p:nvPr/>
        </p:nvSpPr>
        <p:spPr>
          <a:xfrm>
            <a:off x="241037" y="4488843"/>
            <a:ext cx="8754905" cy="1751535"/>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500" dirty="0">
                <a:solidFill>
                  <a:schemeClr val="tx1"/>
                </a:solidFill>
              </a:rPr>
              <a:t>We know that this is the correct paragraph because Beth says </a:t>
            </a:r>
            <a:r>
              <a:rPr lang="en-GB" sz="2500" b="1" dirty="0">
                <a:solidFill>
                  <a:schemeClr val="tx1"/>
                </a:solidFill>
              </a:rPr>
              <a:t>‘…want to have a closer look at the planet?’ </a:t>
            </a:r>
            <a:r>
              <a:rPr lang="en-GB" sz="2500" dirty="0">
                <a:solidFill>
                  <a:schemeClr val="tx1"/>
                </a:solidFill>
              </a:rPr>
              <a:t>and also we know they're planning on being mischievous as she says </a:t>
            </a:r>
            <a:r>
              <a:rPr lang="en-GB" sz="2500" b="1" dirty="0">
                <a:solidFill>
                  <a:schemeClr val="tx1"/>
                </a:solidFill>
              </a:rPr>
              <a:t>‘then we can have a little fun with one of them.’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7"/>
          <p:cNvSpPr/>
          <p:nvPr/>
        </p:nvSpPr>
        <p:spPr>
          <a:xfrm>
            <a:off x="3275856" y="1365873"/>
            <a:ext cx="2787175" cy="48074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u="sng" dirty="0">
                <a:solidFill>
                  <a:schemeClr val="tx1"/>
                </a:solidFill>
              </a:rPr>
              <a:t>Scan</a:t>
            </a:r>
            <a:r>
              <a:rPr lang="en-GB" sz="2500" b="1" dirty="0">
                <a:solidFill>
                  <a:schemeClr val="tx1"/>
                </a:solidFill>
              </a:rPr>
              <a:t> </a:t>
            </a:r>
            <a:r>
              <a:rPr lang="en-GB" sz="2500" dirty="0">
                <a:solidFill>
                  <a:schemeClr val="tx1"/>
                </a:solidFill>
              </a:rPr>
              <a:t>and </a:t>
            </a:r>
            <a:r>
              <a:rPr lang="en-GB" sz="2500" b="1" u="sng" dirty="0">
                <a:solidFill>
                  <a:schemeClr val="tx1"/>
                </a:solidFill>
              </a:rPr>
              <a:t>text mark</a:t>
            </a:r>
            <a:endParaRPr lang="en-GB" sz="2500" b="1" dirty="0">
              <a:solidFill>
                <a:schemeClr val="tx1"/>
              </a:solidFill>
            </a:endParaRPr>
          </a:p>
        </p:txBody>
      </p:sp>
      <p:sp>
        <p:nvSpPr>
          <p:cNvPr id="3" name="Rectangle 2"/>
          <p:cNvSpPr/>
          <p:nvPr/>
        </p:nvSpPr>
        <p:spPr>
          <a:xfrm>
            <a:off x="326875" y="2263425"/>
            <a:ext cx="8690684" cy="1815882"/>
          </a:xfrm>
          <a:prstGeom prst="rect">
            <a:avLst/>
          </a:prstGeom>
          <a:solidFill>
            <a:schemeClr val="bg1"/>
          </a:solidFill>
          <a:ln>
            <a:solidFill>
              <a:schemeClr val="tx1"/>
            </a:solidFill>
          </a:ln>
        </p:spPr>
        <p:txBody>
          <a:bodyPr wrap="square">
            <a:spAutoFit/>
          </a:bodyPr>
          <a:lstStyle/>
          <a:p>
            <a:r>
              <a:rPr lang="en-GB" sz="2800" dirty="0"/>
              <a:t>‘Anyway, want to take a closer look at the planet? We just have to be a little careful of all the junk they leave orbiting the place, messy creatures, then we can have a little fun with one of them.’</a:t>
            </a:r>
          </a:p>
        </p:txBody>
      </p:sp>
      <p:cxnSp>
        <p:nvCxnSpPr>
          <p:cNvPr id="8" name="Straight Connector 7"/>
          <p:cNvCxnSpPr/>
          <p:nvPr/>
        </p:nvCxnSpPr>
        <p:spPr>
          <a:xfrm>
            <a:off x="4319972" y="3573016"/>
            <a:ext cx="41858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5536" y="4005064"/>
            <a:ext cx="25202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1835696" y="2708920"/>
            <a:ext cx="56526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15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90220" y="1412776"/>
            <a:ext cx="8804286" cy="4536504"/>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So far we have: </a:t>
            </a:r>
          </a:p>
          <a:p>
            <a:pPr marL="457200" indent="-457200">
              <a:buFont typeface="Arial" charset="0"/>
              <a:buChar char="•"/>
            </a:pPr>
            <a:r>
              <a:rPr lang="en-GB" sz="3200" b="1" dirty="0">
                <a:solidFill>
                  <a:schemeClr val="tx1"/>
                </a:solidFill>
              </a:rPr>
              <a:t>scanned </a:t>
            </a:r>
            <a:r>
              <a:rPr lang="en-GB" sz="3200" dirty="0">
                <a:solidFill>
                  <a:schemeClr val="tx1"/>
                </a:solidFill>
              </a:rPr>
              <a:t>the whole text</a:t>
            </a:r>
          </a:p>
          <a:p>
            <a:pPr marL="457200" indent="-457200">
              <a:buFont typeface="Arial" charset="0"/>
              <a:buChar char="•"/>
            </a:pPr>
            <a:r>
              <a:rPr lang="en-GB" sz="3200" dirty="0">
                <a:solidFill>
                  <a:schemeClr val="tx1"/>
                </a:solidFill>
              </a:rPr>
              <a:t>found the paragraphs that the summaries are about </a:t>
            </a:r>
          </a:p>
          <a:p>
            <a:pPr marL="457200" indent="-457200">
              <a:buFont typeface="Arial" charset="0"/>
              <a:buChar char="•"/>
            </a:pPr>
            <a:r>
              <a:rPr lang="en-GB" sz="3200" b="1" dirty="0">
                <a:solidFill>
                  <a:schemeClr val="tx1"/>
                </a:solidFill>
              </a:rPr>
              <a:t>text</a:t>
            </a:r>
            <a:r>
              <a:rPr lang="en-GB" sz="3200" dirty="0">
                <a:solidFill>
                  <a:schemeClr val="tx1"/>
                </a:solidFill>
              </a:rPr>
              <a:t> </a:t>
            </a:r>
            <a:r>
              <a:rPr lang="en-GB" sz="3200" b="1" dirty="0">
                <a:solidFill>
                  <a:schemeClr val="tx1"/>
                </a:solidFill>
              </a:rPr>
              <a:t>marked</a:t>
            </a:r>
            <a:r>
              <a:rPr lang="en-GB" sz="3200" dirty="0">
                <a:solidFill>
                  <a:schemeClr val="tx1"/>
                </a:solidFill>
              </a:rPr>
              <a:t> all of the summaries. </a:t>
            </a:r>
          </a:p>
          <a:p>
            <a:endParaRPr lang="en-GB" sz="3200" dirty="0">
              <a:solidFill>
                <a:schemeClr val="tx1"/>
              </a:solidFill>
            </a:endParaRPr>
          </a:p>
          <a:p>
            <a:r>
              <a:rPr lang="en-GB" sz="3200" b="1" dirty="0">
                <a:solidFill>
                  <a:schemeClr val="tx1"/>
                </a:solidFill>
              </a:rPr>
              <a:t>Next,</a:t>
            </a:r>
            <a:r>
              <a:rPr lang="en-GB" sz="3200" dirty="0">
                <a:solidFill>
                  <a:schemeClr val="tx1"/>
                </a:solidFill>
              </a:rPr>
              <a:t> we simply number them in the </a:t>
            </a:r>
            <a:r>
              <a:rPr lang="en-GB" sz="3200" b="1" dirty="0">
                <a:solidFill>
                  <a:schemeClr val="tx1"/>
                </a:solidFill>
              </a:rPr>
              <a:t>order</a:t>
            </a:r>
            <a:r>
              <a:rPr lang="en-GB" sz="3200" dirty="0">
                <a:solidFill>
                  <a:schemeClr val="tx1"/>
                </a:solidFill>
              </a:rPr>
              <a:t> in which they appear in the text…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260648"/>
            <a:ext cx="911225" cy="77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14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8"/>
          <p:cNvSpPr/>
          <p:nvPr/>
        </p:nvSpPr>
        <p:spPr>
          <a:xfrm>
            <a:off x="473073" y="1715629"/>
            <a:ext cx="8180287" cy="2808312"/>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charset="0"/>
              <a:buChar char="•"/>
            </a:pPr>
            <a:r>
              <a:rPr lang="en-GB" sz="3000" dirty="0">
                <a:solidFill>
                  <a:schemeClr val="tx1"/>
                </a:solidFill>
              </a:rPr>
              <a:t>We will practise the skill of being able to </a:t>
            </a:r>
            <a:r>
              <a:rPr lang="en-GB" sz="3000" b="1" dirty="0">
                <a:solidFill>
                  <a:schemeClr val="tx1"/>
                </a:solidFill>
              </a:rPr>
              <a:t>order summaries</a:t>
            </a:r>
            <a:r>
              <a:rPr lang="en-GB" sz="3000" dirty="0">
                <a:solidFill>
                  <a:schemeClr val="tx1"/>
                </a:solidFill>
              </a:rPr>
              <a:t> of paragraphs across a whole text.</a:t>
            </a:r>
          </a:p>
          <a:p>
            <a:pPr marL="457200" indent="-457200">
              <a:buFont typeface="Arial" charset="0"/>
              <a:buChar char="•"/>
            </a:pPr>
            <a:r>
              <a:rPr lang="en-GB" sz="3000" dirty="0">
                <a:solidFill>
                  <a:schemeClr val="tx1"/>
                </a:solidFill>
              </a:rPr>
              <a:t>We will use our </a:t>
            </a:r>
            <a:r>
              <a:rPr lang="en-GB" sz="3000" b="1" dirty="0">
                <a:solidFill>
                  <a:schemeClr val="tx1"/>
                </a:solidFill>
              </a:rPr>
              <a:t>scanning</a:t>
            </a:r>
            <a:r>
              <a:rPr lang="en-GB" sz="3000" dirty="0">
                <a:solidFill>
                  <a:schemeClr val="tx1"/>
                </a:solidFill>
              </a:rPr>
              <a:t> and </a:t>
            </a:r>
            <a:r>
              <a:rPr lang="en-GB" sz="3000" b="1" dirty="0">
                <a:solidFill>
                  <a:schemeClr val="tx1"/>
                </a:solidFill>
              </a:rPr>
              <a:t>text marking </a:t>
            </a:r>
            <a:r>
              <a:rPr lang="en-GB" sz="3000" dirty="0">
                <a:solidFill>
                  <a:schemeClr val="tx1"/>
                </a:solidFill>
              </a:rPr>
              <a:t>skills to locate specific information within the whole text.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538" y="212725"/>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txBox="1">
            <a:spLocks noGrp="1"/>
          </p:cNvSpPr>
          <p:nvPr>
            <p:ph type="title"/>
          </p:nvPr>
        </p:nvSpPr>
        <p:spPr>
          <a:xfrm>
            <a:off x="1286854" y="212725"/>
            <a:ext cx="6552728" cy="1077218"/>
          </a:xfrm>
          <a:prstGeom prst="rect">
            <a:avLst/>
          </a:prstGeom>
          <a:noFill/>
          <a:ln>
            <a:noFill/>
          </a:ln>
        </p:spPr>
        <p:txBody>
          <a:bodyPr wrap="square" rtlCol="0">
            <a:spAutoFit/>
          </a:bodyPr>
          <a:lstStyle/>
          <a:p>
            <a:pPr algn="ctr"/>
            <a:r>
              <a:rPr lang="en-GB" sz="3200" dirty="0"/>
              <a:t>R4d. Can accurately order summaries of different paragraphs within a text. </a:t>
            </a:r>
          </a:p>
        </p:txBody>
      </p:sp>
      <p:pic>
        <p:nvPicPr>
          <p:cNvPr id="3" name="Picture 2"/>
          <p:cNvPicPr>
            <a:picLocks noChangeAspect="1"/>
          </p:cNvPicPr>
          <p:nvPr/>
        </p:nvPicPr>
        <p:blipFill>
          <a:blip r:embed="rId5"/>
          <a:stretch>
            <a:fillRect/>
          </a:stretch>
        </p:blipFill>
        <p:spPr>
          <a:xfrm>
            <a:off x="3070198" y="4653136"/>
            <a:ext cx="2986038" cy="1854487"/>
          </a:xfrm>
          <a:prstGeom prst="rect">
            <a:avLst/>
          </a:prstGeom>
        </p:spPr>
      </p:pic>
    </p:spTree>
    <p:extLst>
      <p:ext uri="{BB962C8B-B14F-4D97-AF65-F5344CB8AC3E}">
        <p14:creationId xmlns:p14="http://schemas.microsoft.com/office/powerpoint/2010/main" val="929047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79713" y="260648"/>
            <a:ext cx="5472608" cy="624631"/>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solidFill>
                <a:schemeClr val="tx1"/>
              </a:solidFill>
            </a:endParaRPr>
          </a:p>
          <a:p>
            <a:pPr algn="ctr"/>
            <a:r>
              <a:rPr lang="en-GB" sz="4000" dirty="0">
                <a:solidFill>
                  <a:schemeClr val="tx1"/>
                </a:solidFill>
              </a:rPr>
              <a:t>Practise</a:t>
            </a:r>
          </a:p>
          <a:p>
            <a:pPr algn="ctr"/>
            <a:endParaRPr lang="en-GB" sz="2500" dirty="0">
              <a:solidFill>
                <a:srgbClr val="282828"/>
              </a:solidFill>
              <a:latin typeface="Calibri" panose="020F0502020204030204" pitchFamily="34" charset="0"/>
            </a:endParaRPr>
          </a:p>
        </p:txBody>
      </p:sp>
      <p:sp>
        <p:nvSpPr>
          <p:cNvPr id="5" name="Rounded Rectangle 8"/>
          <p:cNvSpPr/>
          <p:nvPr/>
        </p:nvSpPr>
        <p:spPr>
          <a:xfrm>
            <a:off x="196904" y="1710205"/>
            <a:ext cx="3119597" cy="4392487"/>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solidFill>
                  <a:schemeClr val="tx1"/>
                </a:solidFill>
              </a:rPr>
              <a:t>Here are some summaries of different paragraphs from the text.</a:t>
            </a:r>
          </a:p>
          <a:p>
            <a:r>
              <a:rPr lang="en-GB" sz="2500" dirty="0">
                <a:solidFill>
                  <a:schemeClr val="tx1"/>
                </a:solidFill>
              </a:rPr>
              <a:t>	</a:t>
            </a:r>
          </a:p>
          <a:p>
            <a:r>
              <a:rPr lang="en-GB" sz="2500" dirty="0">
                <a:solidFill>
                  <a:schemeClr val="tx1"/>
                </a:solidFill>
              </a:rPr>
              <a:t>Number them 1 – 5 to show the order in which they appear in the text.</a:t>
            </a:r>
          </a:p>
        </p:txBody>
      </p:sp>
      <p:sp>
        <p:nvSpPr>
          <p:cNvPr id="11" name="Rectangle 10"/>
          <p:cNvSpPr/>
          <p:nvPr/>
        </p:nvSpPr>
        <p:spPr>
          <a:xfrm>
            <a:off x="4644008" y="386104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8"/>
          <p:cNvSpPr/>
          <p:nvPr/>
        </p:nvSpPr>
        <p:spPr>
          <a:xfrm>
            <a:off x="3532247" y="1003818"/>
            <a:ext cx="5414849" cy="5805263"/>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The spacecraft disappeared before the farm hand could speak to them.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One evening, Alan and Beth took their parents’ vehicle for a drive.</a:t>
            </a:r>
          </a:p>
          <a:p>
            <a:r>
              <a:rPr lang="en-GB" sz="2400" dirty="0">
                <a:solidFill>
                  <a:schemeClr val="tx1"/>
                </a:solidFill>
                <a:latin typeface="Calibri" panose="020F0502020204030204" pitchFamily="34" charset="0"/>
              </a:rPr>
              <a:t> </a:t>
            </a:r>
          </a:p>
          <a:p>
            <a:r>
              <a:rPr lang="en-GB" sz="2400" dirty="0">
                <a:solidFill>
                  <a:schemeClr val="tx1"/>
                </a:solidFill>
                <a:latin typeface="Calibri" panose="020F0502020204030204" pitchFamily="34" charset="0"/>
              </a:rPr>
              <a:t>A farm hand stood, ready for his dinner, after a day’s work.</a:t>
            </a:r>
            <a:endParaRPr lang="en-GB" sz="2400" dirty="0">
              <a:solidFill>
                <a:schemeClr val="tx1"/>
              </a:solidFill>
            </a:endParaRPr>
          </a:p>
          <a:p>
            <a:r>
              <a:rPr lang="en-GB" sz="2400" dirty="0">
                <a:solidFill>
                  <a:schemeClr val="tx1"/>
                </a:solidFill>
                <a:latin typeface="Calibri" panose="020F0502020204030204" pitchFamily="34" charset="0"/>
              </a:rPr>
              <a:t> </a:t>
            </a:r>
          </a:p>
          <a:p>
            <a:r>
              <a:rPr lang="en-GB" sz="2400" dirty="0">
                <a:solidFill>
                  <a:schemeClr val="tx1"/>
                </a:solidFill>
                <a:latin typeface="Calibri" panose="020F0502020204030204" pitchFamily="34" charset="0"/>
              </a:rPr>
              <a:t>Beth and Alan both had fun at the other species’ expense, believing they were far superior.</a:t>
            </a:r>
            <a:endParaRPr lang="en-GB" sz="2400" dirty="0">
              <a:solidFill>
                <a:schemeClr val="tx1"/>
              </a:solidFill>
            </a:endParaRP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Beth and Alan decided to travel to </a:t>
            </a:r>
          </a:p>
          <a:p>
            <a:r>
              <a:rPr lang="en-GB" sz="2400" dirty="0">
                <a:solidFill>
                  <a:schemeClr val="tx1"/>
                </a:solidFill>
                <a:latin typeface="Calibri" panose="020F0502020204030204" pitchFamily="34" charset="0"/>
              </a:rPr>
              <a:t>the planet and be mischievous. </a:t>
            </a: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endParaRPr>
          </a:p>
          <a:p>
            <a:endParaRPr lang="en-GB" sz="2500" dirty="0">
              <a:solidFill>
                <a:schemeClr val="tx1">
                  <a:lumMod val="75000"/>
                  <a:lumOff val="25000"/>
                </a:schemeClr>
              </a:solidFill>
              <a:latin typeface="Calibri" panose="020F0502020204030204" pitchFamily="34" charset="0"/>
            </a:endParaRPr>
          </a:p>
        </p:txBody>
      </p:sp>
      <p:sp>
        <p:nvSpPr>
          <p:cNvPr id="10" name="Rectangle 9"/>
          <p:cNvSpPr/>
          <p:nvPr/>
        </p:nvSpPr>
        <p:spPr>
          <a:xfrm>
            <a:off x="8422886" y="1556792"/>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7" name="Rectangle 6"/>
          <p:cNvSpPr/>
          <p:nvPr/>
        </p:nvSpPr>
        <p:spPr>
          <a:xfrm>
            <a:off x="8422886" y="2348880"/>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9" name="Rectangle 8"/>
          <p:cNvSpPr/>
          <p:nvPr/>
        </p:nvSpPr>
        <p:spPr>
          <a:xfrm>
            <a:off x="8422886" y="3429000"/>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8" name="Rectangle 7"/>
          <p:cNvSpPr/>
          <p:nvPr/>
        </p:nvSpPr>
        <p:spPr>
          <a:xfrm>
            <a:off x="8422886" y="4509120"/>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14" name="Rectangle 13"/>
          <p:cNvSpPr/>
          <p:nvPr/>
        </p:nvSpPr>
        <p:spPr>
          <a:xfrm>
            <a:off x="8422886" y="5949280"/>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792088" cy="8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60649"/>
            <a:ext cx="789004" cy="6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63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96390" y="301220"/>
            <a:ext cx="4896544" cy="87086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Your turn</a:t>
            </a:r>
          </a:p>
        </p:txBody>
      </p:sp>
      <p:sp>
        <p:nvSpPr>
          <p:cNvPr id="3" name="Rounded Rectangle 7"/>
          <p:cNvSpPr/>
          <p:nvPr/>
        </p:nvSpPr>
        <p:spPr>
          <a:xfrm>
            <a:off x="467544" y="1628800"/>
            <a:ext cx="8208912" cy="115212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a:solidFill>
                  <a:schemeClr val="tx1"/>
                </a:solidFill>
              </a:rPr>
              <a:t>You will need a copy of the text ‘Where the Grass is Greener’ for this task. </a:t>
            </a:r>
          </a:p>
        </p:txBody>
      </p:sp>
      <p:pic>
        <p:nvPicPr>
          <p:cNvPr id="4" name="Picture 3"/>
          <p:cNvPicPr>
            <a:picLocks noChangeAspect="1"/>
          </p:cNvPicPr>
          <p:nvPr/>
        </p:nvPicPr>
        <p:blipFill rotWithShape="1">
          <a:blip r:embed="rId3"/>
          <a:srcRect l="24542" t="20008" r="26203" b="39639"/>
          <a:stretch/>
        </p:blipFill>
        <p:spPr>
          <a:xfrm>
            <a:off x="1340306" y="2996952"/>
            <a:ext cx="6408712" cy="29519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8996"/>
            <a:ext cx="792088" cy="8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00" y="260649"/>
            <a:ext cx="789004" cy="6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579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8"/>
          <p:cNvSpPr/>
          <p:nvPr/>
        </p:nvSpPr>
        <p:spPr>
          <a:xfrm>
            <a:off x="249837" y="1628800"/>
            <a:ext cx="3328689" cy="4936432"/>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solidFill>
                  <a:schemeClr val="tx1"/>
                </a:solidFill>
                <a:latin typeface="Calibri" panose="020F0502020204030204" pitchFamily="34" charset="0"/>
              </a:rPr>
              <a:t>Here are some summaries </a:t>
            </a:r>
            <a:r>
              <a:rPr lang="en-GB" sz="2500" dirty="0">
                <a:solidFill>
                  <a:schemeClr val="tx1"/>
                </a:solidFill>
              </a:rPr>
              <a:t>of different paragraphs from the text.</a:t>
            </a:r>
          </a:p>
          <a:p>
            <a:r>
              <a:rPr lang="en-GB" sz="2500" dirty="0">
                <a:solidFill>
                  <a:schemeClr val="tx1"/>
                </a:solidFill>
              </a:rPr>
              <a:t>	</a:t>
            </a:r>
          </a:p>
          <a:p>
            <a:r>
              <a:rPr lang="en-GB" sz="2500" dirty="0">
                <a:solidFill>
                  <a:schemeClr val="tx1"/>
                </a:solidFill>
              </a:rPr>
              <a:t>Number them 1 – 5 to show the order in which they appear in the text.</a:t>
            </a:r>
          </a:p>
          <a:p>
            <a:endParaRPr lang="en-GB" sz="2500" dirty="0">
              <a:solidFill>
                <a:schemeClr val="tx1"/>
              </a:solidFill>
            </a:endParaRPr>
          </a:p>
          <a:p>
            <a:r>
              <a:rPr lang="en-GB" sz="2500" dirty="0">
                <a:solidFill>
                  <a:schemeClr val="tx1"/>
                </a:solidFill>
              </a:rPr>
              <a:t>The first one has been done for you. </a:t>
            </a:r>
          </a:p>
        </p:txBody>
      </p:sp>
      <p:sp>
        <p:nvSpPr>
          <p:cNvPr id="11" name="Rectangle 10"/>
          <p:cNvSpPr/>
          <p:nvPr/>
        </p:nvSpPr>
        <p:spPr>
          <a:xfrm>
            <a:off x="4644008" y="386104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8"/>
          <p:cNvSpPr/>
          <p:nvPr/>
        </p:nvSpPr>
        <p:spPr>
          <a:xfrm>
            <a:off x="3779912" y="1340768"/>
            <a:ext cx="5169937" cy="544048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Billy thinks about what he should do with Alice.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He wonders what the noise on </a:t>
            </a:r>
          </a:p>
          <a:p>
            <a:r>
              <a:rPr lang="en-GB" sz="2400" dirty="0">
                <a:solidFill>
                  <a:schemeClr val="tx1"/>
                </a:solidFill>
                <a:latin typeface="Calibri" panose="020F0502020204030204" pitchFamily="34" charset="0"/>
              </a:rPr>
              <a:t>the dales is.</a:t>
            </a:r>
          </a:p>
          <a:p>
            <a:r>
              <a:rPr lang="en-GB" sz="2400" dirty="0">
                <a:solidFill>
                  <a:schemeClr val="tx1"/>
                </a:solidFill>
                <a:latin typeface="Calibri" panose="020F0502020204030204" pitchFamily="34" charset="0"/>
              </a:rPr>
              <a:t> </a:t>
            </a:r>
          </a:p>
          <a:p>
            <a:r>
              <a:rPr lang="en-GB" sz="2400" dirty="0">
                <a:solidFill>
                  <a:schemeClr val="tx1"/>
                </a:solidFill>
                <a:latin typeface="Calibri" panose="020F0502020204030204" pitchFamily="34" charset="0"/>
              </a:rPr>
              <a:t>He encounters men from the Mill.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Billy is annoyed with himself.</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Alice explains what has happened to her. </a:t>
            </a: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endParaRPr>
          </a:p>
          <a:p>
            <a:endParaRPr lang="en-GB" sz="2500" dirty="0">
              <a:solidFill>
                <a:schemeClr val="tx1">
                  <a:lumMod val="75000"/>
                  <a:lumOff val="25000"/>
                </a:schemeClr>
              </a:solidFill>
              <a:latin typeface="Calibri" panose="020F0502020204030204" pitchFamily="34" charset="0"/>
            </a:endParaRPr>
          </a:p>
        </p:txBody>
      </p:sp>
      <p:sp>
        <p:nvSpPr>
          <p:cNvPr id="10" name="Rectangle 9"/>
          <p:cNvSpPr/>
          <p:nvPr/>
        </p:nvSpPr>
        <p:spPr>
          <a:xfrm>
            <a:off x="8388424" y="1944836"/>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88424" y="3030037"/>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388424" y="4126882"/>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388424" y="5609184"/>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388424" y="4860274"/>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792088" cy="8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60649"/>
            <a:ext cx="789004" cy="6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
            <a:extLst>
              <a:ext uri="{FF2B5EF4-FFF2-40B4-BE49-F238E27FC236}">
                <a16:creationId xmlns:a16="http://schemas.microsoft.com/office/drawing/2014/main" id="{EDFB60EE-F6D9-4829-9DFB-087118D66EE1}"/>
              </a:ext>
            </a:extLst>
          </p:cNvPr>
          <p:cNvSpPr/>
          <p:nvPr/>
        </p:nvSpPr>
        <p:spPr>
          <a:xfrm>
            <a:off x="2096390" y="301220"/>
            <a:ext cx="4896544" cy="87086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Your turn</a:t>
            </a:r>
          </a:p>
        </p:txBody>
      </p:sp>
    </p:spTree>
    <p:extLst>
      <p:ext uri="{BB962C8B-B14F-4D97-AF65-F5344CB8AC3E}">
        <p14:creationId xmlns:p14="http://schemas.microsoft.com/office/powerpoint/2010/main" val="2140418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7"/>
          <p:cNvSpPr/>
          <p:nvPr/>
        </p:nvSpPr>
        <p:spPr>
          <a:xfrm>
            <a:off x="251520" y="1412776"/>
            <a:ext cx="8660270" cy="3960440"/>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rPr>
              <a:t>Remember to do the following: </a:t>
            </a:r>
          </a:p>
          <a:p>
            <a:pPr marL="457200" indent="-457200">
              <a:buFont typeface="Arial" charset="0"/>
              <a:buChar char="•"/>
            </a:pPr>
            <a:endParaRPr lang="en-GB" sz="3200" b="1" dirty="0">
              <a:solidFill>
                <a:schemeClr val="tx1"/>
              </a:solidFill>
            </a:endParaRPr>
          </a:p>
          <a:p>
            <a:pPr marL="457200" indent="-457200">
              <a:buFont typeface="Arial" charset="0"/>
              <a:buChar char="•"/>
            </a:pPr>
            <a:r>
              <a:rPr lang="en-GB" sz="3200" b="1" dirty="0">
                <a:solidFill>
                  <a:schemeClr val="tx1"/>
                </a:solidFill>
              </a:rPr>
              <a:t>Scan </a:t>
            </a:r>
            <a:r>
              <a:rPr lang="en-GB" sz="3200" dirty="0">
                <a:solidFill>
                  <a:schemeClr val="tx1"/>
                </a:solidFill>
              </a:rPr>
              <a:t>the whole text.</a:t>
            </a:r>
          </a:p>
          <a:p>
            <a:pPr marL="457200" indent="-457200">
              <a:buFont typeface="Arial" charset="0"/>
              <a:buChar char="•"/>
            </a:pPr>
            <a:r>
              <a:rPr lang="en-GB" sz="3200" dirty="0">
                <a:solidFill>
                  <a:schemeClr val="tx1"/>
                </a:solidFill>
              </a:rPr>
              <a:t>Find the paragraphs that the summaries were about. </a:t>
            </a:r>
          </a:p>
          <a:p>
            <a:pPr marL="457200" indent="-457200">
              <a:buFont typeface="Arial" charset="0"/>
              <a:buChar char="•"/>
            </a:pPr>
            <a:r>
              <a:rPr lang="en-GB" sz="3200" b="1" dirty="0">
                <a:solidFill>
                  <a:schemeClr val="tx1"/>
                </a:solidFill>
              </a:rPr>
              <a:t>Text</a:t>
            </a:r>
            <a:r>
              <a:rPr lang="en-GB" sz="3200" dirty="0">
                <a:solidFill>
                  <a:schemeClr val="tx1"/>
                </a:solidFill>
              </a:rPr>
              <a:t> </a:t>
            </a:r>
            <a:r>
              <a:rPr lang="en-GB" sz="3200" b="1" dirty="0">
                <a:solidFill>
                  <a:schemeClr val="tx1"/>
                </a:solidFill>
              </a:rPr>
              <a:t>mark</a:t>
            </a:r>
            <a:r>
              <a:rPr lang="en-GB" sz="3200" dirty="0">
                <a:solidFill>
                  <a:schemeClr val="tx1"/>
                </a:solidFill>
              </a:rPr>
              <a:t> all of the summaries. </a:t>
            </a:r>
          </a:p>
          <a:p>
            <a:pPr marL="457200" indent="-457200">
              <a:buFont typeface="Arial" charset="0"/>
              <a:buChar char="•"/>
            </a:pPr>
            <a:r>
              <a:rPr lang="en-GB" sz="3200" dirty="0">
                <a:solidFill>
                  <a:schemeClr val="tx1"/>
                </a:solidFill>
              </a:rPr>
              <a:t>Number the paragraphs in the order in which they appear in the text.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792088" cy="8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60649"/>
            <a:ext cx="789004" cy="6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1">
            <a:extLst>
              <a:ext uri="{FF2B5EF4-FFF2-40B4-BE49-F238E27FC236}">
                <a16:creationId xmlns:a16="http://schemas.microsoft.com/office/drawing/2014/main" id="{1791D575-A537-4BE3-8711-A14C6ABFA25F}"/>
              </a:ext>
            </a:extLst>
          </p:cNvPr>
          <p:cNvSpPr/>
          <p:nvPr/>
        </p:nvSpPr>
        <p:spPr>
          <a:xfrm>
            <a:off x="2096390" y="301220"/>
            <a:ext cx="4896544" cy="870868"/>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Your turn</a:t>
            </a:r>
          </a:p>
        </p:txBody>
      </p:sp>
    </p:spTree>
    <p:extLst>
      <p:ext uri="{BB962C8B-B14F-4D97-AF65-F5344CB8AC3E}">
        <p14:creationId xmlns:p14="http://schemas.microsoft.com/office/powerpoint/2010/main" val="1833286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8"/>
          <p:cNvSpPr/>
          <p:nvPr/>
        </p:nvSpPr>
        <p:spPr>
          <a:xfrm>
            <a:off x="223404" y="1403497"/>
            <a:ext cx="3328689" cy="504055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solidFill>
                  <a:schemeClr val="tx1"/>
                </a:solidFill>
                <a:latin typeface="Calibri" panose="020F0502020204030204" pitchFamily="34" charset="0"/>
              </a:rPr>
              <a:t>Here are some summaries </a:t>
            </a:r>
            <a:r>
              <a:rPr lang="en-GB" sz="2500" dirty="0">
                <a:solidFill>
                  <a:schemeClr val="tx1"/>
                </a:solidFill>
              </a:rPr>
              <a:t>of different paragraphs from the text.</a:t>
            </a:r>
          </a:p>
          <a:p>
            <a:r>
              <a:rPr lang="en-GB" sz="2500" dirty="0">
                <a:solidFill>
                  <a:schemeClr val="tx1"/>
                </a:solidFill>
              </a:rPr>
              <a:t>	</a:t>
            </a:r>
          </a:p>
          <a:p>
            <a:r>
              <a:rPr lang="en-GB" sz="2500" dirty="0">
                <a:solidFill>
                  <a:schemeClr val="tx1"/>
                </a:solidFill>
              </a:rPr>
              <a:t>Number them 1 – 5 to show the order in which they appear in the text.</a:t>
            </a:r>
          </a:p>
          <a:p>
            <a:endParaRPr lang="en-GB" sz="2500" dirty="0">
              <a:solidFill>
                <a:schemeClr val="tx1"/>
              </a:solidFill>
            </a:endParaRPr>
          </a:p>
          <a:p>
            <a:r>
              <a:rPr lang="en-GB" sz="2500" dirty="0">
                <a:solidFill>
                  <a:schemeClr val="tx1"/>
                </a:solidFill>
              </a:rPr>
              <a:t>The first one has been done for you. </a:t>
            </a:r>
          </a:p>
        </p:txBody>
      </p:sp>
      <p:sp>
        <p:nvSpPr>
          <p:cNvPr id="11" name="Rectangle 10"/>
          <p:cNvSpPr/>
          <p:nvPr/>
        </p:nvSpPr>
        <p:spPr>
          <a:xfrm>
            <a:off x="4644008" y="386104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8"/>
          <p:cNvSpPr/>
          <p:nvPr/>
        </p:nvSpPr>
        <p:spPr>
          <a:xfrm>
            <a:off x="3791467" y="1196752"/>
            <a:ext cx="5169937" cy="5526367"/>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Billy thinks about what he should do with Alice.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He wonders what the noise on the dales is.</a:t>
            </a:r>
          </a:p>
          <a:p>
            <a:r>
              <a:rPr lang="en-GB" sz="2400" dirty="0">
                <a:solidFill>
                  <a:schemeClr val="tx1"/>
                </a:solidFill>
                <a:latin typeface="Calibri" panose="020F0502020204030204" pitchFamily="34" charset="0"/>
              </a:rPr>
              <a:t> </a:t>
            </a:r>
          </a:p>
          <a:p>
            <a:r>
              <a:rPr lang="en-GB" sz="2400" dirty="0">
                <a:solidFill>
                  <a:schemeClr val="tx1"/>
                </a:solidFill>
                <a:latin typeface="Calibri" panose="020F0502020204030204" pitchFamily="34" charset="0"/>
              </a:rPr>
              <a:t>He encounters men from the Mill. </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Billy is annoyed with himself.</a:t>
            </a:r>
          </a:p>
          <a:p>
            <a:endParaRPr lang="en-GB"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Alice explains what has happened to her. </a:t>
            </a: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latin typeface="Calibri" panose="020F0502020204030204" pitchFamily="34" charset="0"/>
            </a:endParaRPr>
          </a:p>
          <a:p>
            <a:endParaRPr lang="en-GB" sz="2500" dirty="0">
              <a:solidFill>
                <a:schemeClr val="tx1"/>
              </a:solidFill>
            </a:endParaRPr>
          </a:p>
          <a:p>
            <a:endParaRPr lang="en-GB" sz="2500" dirty="0">
              <a:solidFill>
                <a:schemeClr val="tx1">
                  <a:lumMod val="75000"/>
                  <a:lumOff val="25000"/>
                </a:schemeClr>
              </a:solidFill>
              <a:latin typeface="Calibri" panose="020F0502020204030204" pitchFamily="34" charset="0"/>
            </a:endParaRPr>
          </a:p>
        </p:txBody>
      </p:sp>
      <p:sp>
        <p:nvSpPr>
          <p:cNvPr id="10" name="Rectangle 9"/>
          <p:cNvSpPr/>
          <p:nvPr/>
        </p:nvSpPr>
        <p:spPr>
          <a:xfrm>
            <a:off x="8420926" y="1735336"/>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7" name="Rectangle 6"/>
          <p:cNvSpPr/>
          <p:nvPr/>
        </p:nvSpPr>
        <p:spPr>
          <a:xfrm>
            <a:off x="8433998" y="2876008"/>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9" name="Rectangle 8"/>
          <p:cNvSpPr/>
          <p:nvPr/>
        </p:nvSpPr>
        <p:spPr>
          <a:xfrm>
            <a:off x="8420926" y="3923777"/>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14" name="Rectangle 13"/>
          <p:cNvSpPr/>
          <p:nvPr/>
        </p:nvSpPr>
        <p:spPr>
          <a:xfrm>
            <a:off x="8433998" y="5535601"/>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13" name="Rounded Rectangle 12"/>
          <p:cNvSpPr/>
          <p:nvPr/>
        </p:nvSpPr>
        <p:spPr>
          <a:xfrm>
            <a:off x="2275063" y="242114"/>
            <a:ext cx="5025921" cy="624631"/>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solidFill>
                <a:schemeClr val="tx1"/>
              </a:solidFill>
            </a:endParaRPr>
          </a:p>
          <a:p>
            <a:pPr algn="ctr"/>
            <a:r>
              <a:rPr lang="en-GB" sz="4000" dirty="0">
                <a:solidFill>
                  <a:schemeClr val="tx1"/>
                </a:solidFill>
              </a:rPr>
              <a:t>  </a:t>
            </a:r>
            <a:r>
              <a:rPr lang="en-GB" sz="3600" dirty="0">
                <a:solidFill>
                  <a:schemeClr val="tx1"/>
                </a:solidFill>
              </a:rPr>
              <a:t>How did you do?</a:t>
            </a:r>
          </a:p>
          <a:p>
            <a:pPr algn="ctr"/>
            <a:endParaRPr lang="en-GB" sz="2500" dirty="0">
              <a:solidFill>
                <a:srgbClr val="282828"/>
              </a:solidFill>
              <a:latin typeface="Calibri" panose="020F0502020204030204" pitchFamily="34" charset="0"/>
            </a:endParaRPr>
          </a:p>
        </p:txBody>
      </p:sp>
      <p:sp>
        <p:nvSpPr>
          <p:cNvPr id="16" name="Rectangle 15"/>
          <p:cNvSpPr/>
          <p:nvPr/>
        </p:nvSpPr>
        <p:spPr>
          <a:xfrm>
            <a:off x="8420926" y="4728344"/>
            <a:ext cx="288032"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792088" cy="8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260649"/>
            <a:ext cx="789004" cy="66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50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651000"/>
            <a:ext cx="8064500" cy="1787525"/>
          </a:xfrm>
          <a:solidFill>
            <a:srgbClr val="FFFED8"/>
          </a:solidFill>
          <a:ln>
            <a:solidFill>
              <a:schemeClr val="tx1"/>
            </a:solidFill>
          </a:ln>
        </p:spPr>
        <p:txBody>
          <a:bodyPr>
            <a:normAutofit/>
          </a:bodyPr>
          <a:lstStyle/>
          <a:p>
            <a:pPr>
              <a:defRPr/>
            </a:pPr>
            <a:r>
              <a:rPr lang="en-GB" sz="3400" dirty="0">
                <a:solidFill>
                  <a:srgbClr val="002060"/>
                </a:solidFill>
                <a:latin typeface="Calibri" charset="0"/>
                <a:ea typeface="Calibri" charset="0"/>
                <a:cs typeface="Calibri" charset="0"/>
              </a:rPr>
              <a:t>Are you confident in accurately ordering summaries of different paragraphs within a text? </a:t>
            </a:r>
          </a:p>
        </p:txBody>
      </p:sp>
      <p:sp>
        <p:nvSpPr>
          <p:cNvPr id="7" name="Rectangle: Rounded Corners 6"/>
          <p:cNvSpPr/>
          <p:nvPr/>
        </p:nvSpPr>
        <p:spPr>
          <a:xfrm>
            <a:off x="1042988" y="4703763"/>
            <a:ext cx="2997200" cy="159226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r>
              <a:rPr lang="en-GB" altLang="x-none" sz="2400">
                <a:solidFill>
                  <a:srgbClr val="002060"/>
                </a:solidFill>
              </a:rPr>
              <a:t>I am confident with …</a:t>
            </a:r>
          </a:p>
        </p:txBody>
      </p:sp>
      <p:sp>
        <p:nvSpPr>
          <p:cNvPr id="8" name="Smiley Face 7"/>
          <p:cNvSpPr/>
          <p:nvPr/>
        </p:nvSpPr>
        <p:spPr>
          <a:xfrm>
            <a:off x="1939925" y="3905250"/>
            <a:ext cx="1203325" cy="113823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endParaRPr lang="x-none" altLang="x-none" sz="1800">
              <a:solidFill>
                <a:srgbClr val="FFFFFF"/>
              </a:solidFill>
            </a:endParaRPr>
          </a:p>
        </p:txBody>
      </p:sp>
      <p:sp>
        <p:nvSpPr>
          <p:cNvPr id="9" name="Rectangle: Rounded Corners 8"/>
          <p:cNvSpPr/>
          <p:nvPr/>
        </p:nvSpPr>
        <p:spPr>
          <a:xfrm>
            <a:off x="4725988" y="4703763"/>
            <a:ext cx="2997200" cy="159226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r>
              <a:rPr lang="en-GB" altLang="x-none" sz="2400">
                <a:solidFill>
                  <a:srgbClr val="002060"/>
                </a:solidFill>
              </a:rPr>
              <a:t>I would like more practice with …</a:t>
            </a:r>
          </a:p>
        </p:txBody>
      </p:sp>
      <p:sp>
        <p:nvSpPr>
          <p:cNvPr id="10" name="Smiley Face 9"/>
          <p:cNvSpPr/>
          <p:nvPr/>
        </p:nvSpPr>
        <p:spPr>
          <a:xfrm>
            <a:off x="5594350" y="3962400"/>
            <a:ext cx="1201738" cy="1139825"/>
          </a:xfrm>
          <a:prstGeom prst="smileyFace">
            <a:avLst>
              <a:gd name="adj" fmla="val -46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endParaRPr lang="x-none" altLang="x-none" sz="1800">
              <a:solidFill>
                <a:srgbClr val="FFFFFF"/>
              </a:solidFill>
            </a:endParaRPr>
          </a:p>
        </p:txBody>
      </p:sp>
      <p:pic>
        <p:nvPicPr>
          <p:cNvPr id="46087"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88913"/>
            <a:ext cx="10001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188913"/>
            <a:ext cx="11112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66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415431"/>
            <a:ext cx="8229600" cy="2013569"/>
          </a:xfrm>
        </p:spPr>
        <p:txBody>
          <a:bodyPr>
            <a:noAutofit/>
          </a:bodyPr>
          <a:lstStyle/>
          <a:p>
            <a:pPr marL="0" indent="0">
              <a:buNone/>
            </a:pPr>
            <a:endParaRPr lang="en-GB" sz="2800" dirty="0">
              <a:solidFill>
                <a:srgbClr val="282828"/>
              </a:solidFill>
              <a:latin typeface="Calibri" panose="020F0502020204030204" pitchFamily="34" charset="0"/>
            </a:endParaRPr>
          </a:p>
          <a:p>
            <a:pPr marL="0" indent="0">
              <a:buNone/>
            </a:pPr>
            <a:endParaRPr lang="en-GB" sz="3000" dirty="0">
              <a:solidFill>
                <a:srgbClr val="282828"/>
              </a:solidFill>
              <a:latin typeface="Calibri" panose="020F0502020204030204" pitchFamily="34" charset="0"/>
            </a:endParaRPr>
          </a:p>
        </p:txBody>
      </p:sp>
      <p:sp>
        <p:nvSpPr>
          <p:cNvPr id="6" name="Rounded Rectangle 5"/>
          <p:cNvSpPr/>
          <p:nvPr/>
        </p:nvSpPr>
        <p:spPr>
          <a:xfrm>
            <a:off x="220648" y="1875532"/>
            <a:ext cx="8615665" cy="3888432"/>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u="sng" dirty="0">
                <a:solidFill>
                  <a:schemeClr val="tx1"/>
                </a:solidFill>
              </a:rPr>
              <a:t>Why do we need to summarise? </a:t>
            </a:r>
            <a:endParaRPr lang="en-GB" sz="3600" b="1" u="sng" dirty="0">
              <a:solidFill>
                <a:schemeClr val="tx1"/>
              </a:solidFill>
            </a:endParaRPr>
          </a:p>
          <a:p>
            <a:r>
              <a:rPr lang="en-GB" sz="3600" b="1" dirty="0">
                <a:solidFill>
                  <a:schemeClr val="tx1"/>
                </a:solidFill>
              </a:rPr>
              <a:t>Summarising</a:t>
            </a:r>
            <a:r>
              <a:rPr lang="en-GB" sz="3600" dirty="0">
                <a:solidFill>
                  <a:schemeClr val="tx1"/>
                </a:solidFill>
              </a:rPr>
              <a:t> teaches us how to recognise the most important ideas in a text and how to ignore information that is not important. </a:t>
            </a:r>
            <a:r>
              <a:rPr lang="en-GB" sz="3600" b="1" dirty="0">
                <a:solidFill>
                  <a:schemeClr val="tx1"/>
                </a:solidFill>
              </a:rPr>
              <a:t>Summarising</a:t>
            </a:r>
            <a:r>
              <a:rPr lang="en-GB" sz="3600" dirty="0">
                <a:solidFill>
                  <a:schemeClr val="tx1"/>
                </a:solidFill>
              </a:rPr>
              <a:t> improves our ability to remember what we have read.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952" y="158677"/>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1"/>
          <p:cNvSpPr txBox="1">
            <a:spLocks noGrp="1"/>
          </p:cNvSpPr>
          <p:nvPr>
            <p:ph type="title"/>
          </p:nvPr>
        </p:nvSpPr>
        <p:spPr>
          <a:xfrm>
            <a:off x="1343051" y="214660"/>
            <a:ext cx="6370860" cy="1077218"/>
          </a:xfrm>
          <a:prstGeom prst="rect">
            <a:avLst/>
          </a:prstGeom>
          <a:noFill/>
          <a:ln>
            <a:noFill/>
          </a:ln>
        </p:spPr>
        <p:txBody>
          <a:bodyPr wrap="square" rtlCol="0">
            <a:spAutoFit/>
          </a:bodyPr>
          <a:lstStyle/>
          <a:p>
            <a:pPr algn="ctr"/>
            <a:r>
              <a:rPr lang="en-GB" sz="3200" dirty="0"/>
              <a:t>R4d. Can accurately order summaries of different paragraphs within a text. </a:t>
            </a:r>
          </a:p>
        </p:txBody>
      </p:sp>
    </p:spTree>
    <p:extLst>
      <p:ext uri="{BB962C8B-B14F-4D97-AF65-F5344CB8AC3E}">
        <p14:creationId xmlns:p14="http://schemas.microsoft.com/office/powerpoint/2010/main" val="226667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4270" y="1760604"/>
            <a:ext cx="8563780" cy="4714383"/>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u="sng" dirty="0">
                <a:solidFill>
                  <a:schemeClr val="tx1"/>
                </a:solidFill>
              </a:rPr>
              <a:t>When do we use summarising in everyday life? </a:t>
            </a:r>
            <a:endParaRPr lang="en-GB" sz="3200" b="1" u="sng" dirty="0">
              <a:solidFill>
                <a:schemeClr val="tx1"/>
              </a:solidFill>
            </a:endParaRPr>
          </a:p>
          <a:p>
            <a:pPr algn="ctr"/>
            <a:r>
              <a:rPr lang="en-GB" sz="3200" b="1" dirty="0">
                <a:solidFill>
                  <a:schemeClr val="tx1"/>
                </a:solidFill>
              </a:rPr>
              <a:t>Summarising</a:t>
            </a:r>
            <a:r>
              <a:rPr lang="en-GB" sz="3200" dirty="0">
                <a:solidFill>
                  <a:schemeClr val="tx1"/>
                </a:solidFill>
              </a:rPr>
              <a:t> helps us with our research skills. For example, if we were looking for information about </a:t>
            </a:r>
            <a:r>
              <a:rPr lang="en-GB" sz="3200" i="1" dirty="0">
                <a:solidFill>
                  <a:schemeClr val="tx1"/>
                </a:solidFill>
              </a:rPr>
              <a:t>Space</a:t>
            </a:r>
            <a:r>
              <a:rPr lang="en-GB" sz="3200" dirty="0">
                <a:solidFill>
                  <a:schemeClr val="tx1"/>
                </a:solidFill>
              </a:rPr>
              <a:t> for a project, we would read lots of texts about </a:t>
            </a:r>
            <a:r>
              <a:rPr lang="en-GB" sz="3200" i="1" dirty="0">
                <a:solidFill>
                  <a:schemeClr val="tx1"/>
                </a:solidFill>
              </a:rPr>
              <a:t>Space</a:t>
            </a:r>
            <a:r>
              <a:rPr lang="en-GB" sz="3200" dirty="0">
                <a:solidFill>
                  <a:schemeClr val="tx1"/>
                </a:solidFill>
              </a:rPr>
              <a:t> to find ideas for our writing. It would be impossible to include every detail we read, therefore we would select the </a:t>
            </a:r>
            <a:r>
              <a:rPr lang="en-GB" sz="3200" b="1" dirty="0">
                <a:solidFill>
                  <a:schemeClr val="tx1"/>
                </a:solidFill>
              </a:rPr>
              <a:t>most important </a:t>
            </a:r>
            <a:r>
              <a:rPr lang="en-GB" sz="3200" dirty="0">
                <a:solidFill>
                  <a:schemeClr val="tx1"/>
                </a:solidFill>
              </a:rPr>
              <a:t>ideas and </a:t>
            </a:r>
            <a:r>
              <a:rPr lang="en-GB" sz="3200" b="1" dirty="0">
                <a:solidFill>
                  <a:schemeClr val="tx1"/>
                </a:solidFill>
              </a:rPr>
              <a:t>summarise</a:t>
            </a:r>
            <a:r>
              <a:rPr lang="en-GB" sz="3200" dirty="0">
                <a:solidFill>
                  <a:schemeClr val="tx1"/>
                </a:solidFill>
              </a:rPr>
              <a:t> these in our own words.  </a:t>
            </a:r>
            <a:endParaRPr lang="en-GB" sz="3600" dirty="0">
              <a:solidFill>
                <a:schemeClr val="tx1"/>
              </a:solidFill>
            </a:endParaRPr>
          </a:p>
        </p:txBody>
      </p:sp>
      <p:sp>
        <p:nvSpPr>
          <p:cNvPr id="5" name="Title 11"/>
          <p:cNvSpPr txBox="1">
            <a:spLocks noGrp="1"/>
          </p:cNvSpPr>
          <p:nvPr>
            <p:ph type="title"/>
          </p:nvPr>
        </p:nvSpPr>
        <p:spPr>
          <a:xfrm>
            <a:off x="457200" y="368300"/>
            <a:ext cx="8229600" cy="1143000"/>
          </a:xfrm>
          <a:prstGeom prst="rect">
            <a:avLst/>
          </a:prstGeom>
          <a:noFill/>
          <a:ln>
            <a:noFill/>
          </a:ln>
        </p:spPr>
        <p:txBody>
          <a:bodyPr wrap="square" rtlCol="0">
            <a:spAutoFit/>
          </a:bodyPr>
          <a:lstStyle/>
          <a:p>
            <a:pPr algn="ctr"/>
            <a:r>
              <a:rPr lang="en-GB" sz="3200" dirty="0"/>
              <a:t>R4d. Can accurately order summaries of different paragraphs within a text.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358367"/>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1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534" y="1988840"/>
            <a:ext cx="8229600" cy="1143000"/>
          </a:xfrm>
        </p:spPr>
        <p:txBody>
          <a:bodyPr>
            <a:normAutofit fontScale="90000"/>
          </a:bodyPr>
          <a:lstStyle/>
          <a:p>
            <a:br>
              <a:rPr lang="en-GB"/>
            </a:br>
            <a:br>
              <a:rPr lang="en-GB"/>
            </a:br>
            <a:r>
              <a:rPr lang="en-GB"/>
              <a:t>Top </a:t>
            </a:r>
            <a:r>
              <a:rPr lang="en-GB" dirty="0"/>
              <a:t>tips for general summarising: </a:t>
            </a:r>
          </a:p>
        </p:txBody>
      </p:sp>
      <p:sp>
        <p:nvSpPr>
          <p:cNvPr id="4" name="Rounded Rectangle 8"/>
          <p:cNvSpPr/>
          <p:nvPr/>
        </p:nvSpPr>
        <p:spPr>
          <a:xfrm>
            <a:off x="323528" y="1600200"/>
            <a:ext cx="8379367" cy="4957749"/>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u="sng" dirty="0">
                <a:solidFill>
                  <a:schemeClr val="tx1"/>
                </a:solidFill>
              </a:rPr>
              <a:t>Steps to successful summarising </a:t>
            </a:r>
          </a:p>
          <a:p>
            <a:pPr marL="457200" indent="-457200">
              <a:buFont typeface="Arial" charset="0"/>
              <a:buChar char="•"/>
            </a:pPr>
            <a:r>
              <a:rPr lang="en-GB" sz="3200" dirty="0">
                <a:solidFill>
                  <a:schemeClr val="tx1"/>
                </a:solidFill>
              </a:rPr>
              <a:t>Read and understand the text carefully.</a:t>
            </a:r>
          </a:p>
          <a:p>
            <a:pPr marL="457200" indent="-457200">
              <a:buFont typeface="Arial" charset="0"/>
              <a:buChar char="•"/>
            </a:pPr>
            <a:r>
              <a:rPr lang="en-GB" sz="3200" dirty="0">
                <a:solidFill>
                  <a:schemeClr val="tx1"/>
                </a:solidFill>
              </a:rPr>
              <a:t>Think about the purpose of the text. </a:t>
            </a:r>
          </a:p>
          <a:p>
            <a:pPr marL="457200" indent="-457200">
              <a:buFont typeface="Arial" charset="0"/>
              <a:buChar char="•"/>
            </a:pPr>
            <a:r>
              <a:rPr lang="en-GB" sz="3200" dirty="0">
                <a:solidFill>
                  <a:schemeClr val="tx1"/>
                </a:solidFill>
              </a:rPr>
              <a:t>Scan and select the relevant information.</a:t>
            </a:r>
          </a:p>
          <a:p>
            <a:pPr marL="457200" indent="-457200">
              <a:buFont typeface="Arial" charset="0"/>
              <a:buChar char="•"/>
            </a:pPr>
            <a:r>
              <a:rPr lang="en-GB" sz="3200" dirty="0">
                <a:solidFill>
                  <a:schemeClr val="tx1"/>
                </a:solidFill>
              </a:rPr>
              <a:t>Find the main ideas – what is important?</a:t>
            </a:r>
          </a:p>
          <a:p>
            <a:pPr marL="457200" indent="-457200">
              <a:buFont typeface="Arial" charset="0"/>
              <a:buChar char="•"/>
            </a:pPr>
            <a:r>
              <a:rPr lang="en-GB" sz="3200" dirty="0">
                <a:solidFill>
                  <a:schemeClr val="tx1"/>
                </a:solidFill>
              </a:rPr>
              <a:t>Rewrite the main ideas in complete sentences in your own words.</a:t>
            </a:r>
          </a:p>
          <a:p>
            <a:pPr marL="457200" indent="-457200">
              <a:buFont typeface="Arial" charset="0"/>
              <a:buChar char="•"/>
            </a:pPr>
            <a:r>
              <a:rPr lang="en-GB" sz="3200" dirty="0">
                <a:solidFill>
                  <a:schemeClr val="tx1"/>
                </a:solidFill>
              </a:rPr>
              <a:t>Check that you have summarised accurately. </a:t>
            </a:r>
          </a:p>
        </p:txBody>
      </p:sp>
      <p:sp>
        <p:nvSpPr>
          <p:cNvPr id="6" name="Title 11"/>
          <p:cNvSpPr txBox="1">
            <a:spLocks/>
          </p:cNvSpPr>
          <p:nvPr/>
        </p:nvSpPr>
        <p:spPr>
          <a:xfrm>
            <a:off x="1343051" y="214660"/>
            <a:ext cx="6370860" cy="1077218"/>
          </a:xfrm>
          <a:prstGeom prst="rect">
            <a:avLst/>
          </a:prstGeom>
          <a:noFill/>
          <a:ln>
            <a:no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a:t>R4d. Can accurately order summaries of different paragraphs within a text. </a:t>
            </a:r>
            <a:endParaRPr lang="en-GB"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358367"/>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42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528" y="294893"/>
            <a:ext cx="6685334" cy="1143000"/>
          </a:xfrm>
        </p:spPr>
        <p:txBody>
          <a:bodyPr/>
          <a:lstStyle/>
          <a:p>
            <a:r>
              <a:rPr lang="en-GB"/>
              <a:t>Using our summarising </a:t>
            </a:r>
            <a:r>
              <a:rPr lang="en-GB" dirty="0"/>
              <a:t>skills</a:t>
            </a:r>
          </a:p>
        </p:txBody>
      </p:sp>
      <p:sp>
        <p:nvSpPr>
          <p:cNvPr id="4" name="Rounded Rectangle 7"/>
          <p:cNvSpPr/>
          <p:nvPr/>
        </p:nvSpPr>
        <p:spPr>
          <a:xfrm>
            <a:off x="169857" y="1715038"/>
            <a:ext cx="8804286" cy="1144937"/>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Using the steps from the last slide – summarise the following paragraph:</a:t>
            </a:r>
          </a:p>
        </p:txBody>
      </p:sp>
      <p:pic>
        <p:nvPicPr>
          <p:cNvPr id="6" name="Picture 5"/>
          <p:cNvPicPr>
            <a:picLocks noChangeAspect="1"/>
          </p:cNvPicPr>
          <p:nvPr/>
        </p:nvPicPr>
        <p:blipFill rotWithShape="1">
          <a:blip r:embed="rId2"/>
          <a:srcRect l="51660" t="59062" r="3512" b="18500"/>
          <a:stretch/>
        </p:blipFill>
        <p:spPr>
          <a:xfrm>
            <a:off x="323528" y="3278352"/>
            <a:ext cx="8444081" cy="2886952"/>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358367"/>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80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6264696" cy="1143000"/>
          </a:xfrm>
        </p:spPr>
        <p:txBody>
          <a:bodyPr>
            <a:normAutofit fontScale="90000"/>
          </a:bodyPr>
          <a:lstStyle/>
          <a:p>
            <a:r>
              <a:rPr lang="en-GB" dirty="0"/>
              <a:t>Summary of </a:t>
            </a:r>
            <a:r>
              <a:rPr lang="en-GB"/>
              <a:t>the paragraph </a:t>
            </a:r>
            <a:endParaRPr lang="en-GB" dirty="0"/>
          </a:p>
        </p:txBody>
      </p:sp>
      <p:sp>
        <p:nvSpPr>
          <p:cNvPr id="4" name="Rounded Rectangle 8"/>
          <p:cNvSpPr/>
          <p:nvPr/>
        </p:nvSpPr>
        <p:spPr>
          <a:xfrm>
            <a:off x="346312" y="2276872"/>
            <a:ext cx="8379367" cy="3052936"/>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charset="0"/>
              <a:buChar char="•"/>
            </a:pPr>
            <a:r>
              <a:rPr lang="en-GB" sz="3200" dirty="0">
                <a:solidFill>
                  <a:schemeClr val="tx1"/>
                </a:solidFill>
              </a:rPr>
              <a:t>Their dad will leave the house to whoever can throw a stone to the far bank.</a:t>
            </a:r>
          </a:p>
          <a:p>
            <a:pPr marL="457200" indent="-457200">
              <a:buFont typeface="Arial" charset="0"/>
              <a:buChar char="•"/>
            </a:pPr>
            <a:r>
              <a:rPr lang="en-GB" sz="3200" dirty="0">
                <a:solidFill>
                  <a:schemeClr val="tx1"/>
                </a:solidFill>
              </a:rPr>
              <a:t>They can’t use anything to help them. </a:t>
            </a:r>
          </a:p>
          <a:p>
            <a:pPr marL="457200" indent="-457200">
              <a:buFont typeface="Arial" charset="0"/>
              <a:buChar char="•"/>
            </a:pPr>
            <a:r>
              <a:rPr lang="en-GB" sz="3200" dirty="0">
                <a:solidFill>
                  <a:schemeClr val="tx1"/>
                </a:solidFill>
              </a:rPr>
              <a:t>If no one can do it, the house will be given to charity. </a:t>
            </a:r>
          </a:p>
          <a:p>
            <a:pPr marL="457200" indent="-457200">
              <a:buFont typeface="Wingdings" panose="05000000000000000000" pitchFamily="2" charset="2"/>
              <a:buChar char="ü"/>
            </a:pPr>
            <a:endParaRPr lang="en-GB" sz="3200" dirty="0">
              <a:solidFill>
                <a:schemeClr val="tx1"/>
              </a:solidFill>
            </a:endParaRPr>
          </a:p>
          <a:p>
            <a:endParaRPr lang="en-GB"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358367"/>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02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6552728" cy="1143000"/>
          </a:xfrm>
        </p:spPr>
        <p:txBody>
          <a:bodyPr>
            <a:normAutofit fontScale="90000"/>
          </a:bodyPr>
          <a:lstStyle/>
          <a:p>
            <a:r>
              <a:rPr lang="en-GB" dirty="0"/>
              <a:t>Ordering summaries of different paragraphs</a:t>
            </a:r>
          </a:p>
        </p:txBody>
      </p:sp>
      <p:sp>
        <p:nvSpPr>
          <p:cNvPr id="5" name="Rounded Rectangle 7"/>
          <p:cNvSpPr/>
          <p:nvPr/>
        </p:nvSpPr>
        <p:spPr>
          <a:xfrm>
            <a:off x="205861" y="2204864"/>
            <a:ext cx="8755543" cy="3168352"/>
          </a:xfrm>
          <a:prstGeom prst="roundRect">
            <a:avLst/>
          </a:prstGeom>
          <a:solidFill>
            <a:srgbClr val="F4F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It is essential that we have the skills to summarise. However, sometimes we need to answer questions where someone has </a:t>
            </a:r>
            <a:r>
              <a:rPr lang="en-GB" sz="3200" b="1" dirty="0">
                <a:solidFill>
                  <a:schemeClr val="tx1"/>
                </a:solidFill>
              </a:rPr>
              <a:t>already</a:t>
            </a:r>
            <a:r>
              <a:rPr lang="en-GB" sz="3200" dirty="0">
                <a:solidFill>
                  <a:schemeClr val="tx1"/>
                </a:solidFill>
              </a:rPr>
              <a:t> </a:t>
            </a:r>
            <a:r>
              <a:rPr lang="en-GB" sz="3200" b="1" dirty="0">
                <a:solidFill>
                  <a:schemeClr val="tx1"/>
                </a:solidFill>
              </a:rPr>
              <a:t>summarised</a:t>
            </a:r>
            <a:r>
              <a:rPr lang="en-GB" sz="3200" dirty="0">
                <a:solidFill>
                  <a:schemeClr val="tx1"/>
                </a:solidFill>
              </a:rPr>
              <a:t> the text for us and we need to put their summaries </a:t>
            </a:r>
            <a:r>
              <a:rPr lang="en-GB" sz="3200" b="1" dirty="0">
                <a:solidFill>
                  <a:schemeClr val="tx1"/>
                </a:solidFill>
              </a:rPr>
              <a:t>in order</a:t>
            </a:r>
            <a:r>
              <a:rPr lang="en-GB" sz="3200" dirty="0">
                <a:solidFill>
                  <a:schemeClr val="tx1"/>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8996"/>
            <a:ext cx="947514" cy="1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179" y="358367"/>
            <a:ext cx="911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457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2578</Words>
  <Application>Microsoft Office PowerPoint</Application>
  <PresentationFormat>On-screen Show (4:3)</PresentationFormat>
  <Paragraphs>313</Paragraphs>
  <Slides>35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明朝</vt:lpstr>
      <vt:lpstr>Arial</vt:lpstr>
      <vt:lpstr>Calibri</vt:lpstr>
      <vt:lpstr>Cambria</vt:lpstr>
      <vt:lpstr>Mangal</vt:lpstr>
      <vt:lpstr>Times New Roman</vt:lpstr>
      <vt:lpstr>Wingdings</vt:lpstr>
      <vt:lpstr>Office Theme</vt:lpstr>
      <vt:lpstr>PowerPoint Presentation</vt:lpstr>
      <vt:lpstr>PowerPoint Presentation</vt:lpstr>
      <vt:lpstr>R4d. Can accurately order summaries of different paragraphs within a text. </vt:lpstr>
      <vt:lpstr>R4d. Can accurately order summaries of different paragraphs within a text. </vt:lpstr>
      <vt:lpstr>R4d. Can accurately order summaries of different paragraphs within a text. </vt:lpstr>
      <vt:lpstr>  Top tips for general summarising: </vt:lpstr>
      <vt:lpstr>Using our summarising skills</vt:lpstr>
      <vt:lpstr>Summary of the paragraph </vt:lpstr>
      <vt:lpstr>Ordering summaries of different paragraphs</vt:lpstr>
      <vt:lpstr>How do we approach this style of question?</vt:lpstr>
      <vt:lpstr>Ordering summaries of different paragraphs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what we have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confident in accurately ordering summaries of different paragraphs within a text?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slides - Calibri 40, bold, dark grey</dc:title>
  <dc:creator>LUrquhart</dc:creator>
  <cp:lastModifiedBy>Jessica Flisher</cp:lastModifiedBy>
  <cp:revision>234</cp:revision>
  <dcterms:created xsi:type="dcterms:W3CDTF">2016-08-09T10:05:30Z</dcterms:created>
  <dcterms:modified xsi:type="dcterms:W3CDTF">2020-04-12T13:05:55Z</dcterms:modified>
</cp:coreProperties>
</file>