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316" r:id="rId3"/>
    <p:sldId id="338" r:id="rId4"/>
    <p:sldId id="321" r:id="rId5"/>
    <p:sldId id="339" r:id="rId6"/>
    <p:sldId id="318" r:id="rId7"/>
    <p:sldId id="317" r:id="rId8"/>
    <p:sldId id="341" r:id="rId9"/>
    <p:sldId id="340" r:id="rId10"/>
    <p:sldId id="342" r:id="rId11"/>
    <p:sldId id="343" r:id="rId12"/>
    <p:sldId id="333" r:id="rId13"/>
    <p:sldId id="326" r:id="rId14"/>
    <p:sldId id="319" r:id="rId15"/>
    <p:sldId id="327" r:id="rId16"/>
    <p:sldId id="344" r:id="rId17"/>
    <p:sldId id="328" r:id="rId18"/>
    <p:sldId id="330" r:id="rId19"/>
    <p:sldId id="345" r:id="rId20"/>
    <p:sldId id="348" r:id="rId21"/>
    <p:sldId id="332" r:id="rId22"/>
    <p:sldId id="346" r:id="rId23"/>
    <p:sldId id="314" r:id="rId24"/>
    <p:sldId id="337" r:id="rId25"/>
    <p:sldId id="34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D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13582-B6CF-453D-8EC3-D31BEF92CCEC}" v="9" dt="2019-06-10T09:58:16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21"/>
  </p:normalViewPr>
  <p:slideViewPr>
    <p:cSldViewPr>
      <p:cViewPr varScale="1">
        <p:scale>
          <a:sx n="41" d="100"/>
          <a:sy n="41" d="100"/>
        </p:scale>
        <p:origin x="137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66FBC-828E-4803-BFC0-E8A75B4EEDF7}" type="doc">
      <dgm:prSet loTypeId="urn:microsoft.com/office/officeart/2005/8/layout/radial6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DEB22AF-84ED-4694-B76C-09A757455E8B}">
      <dgm:prSet phldrT="[Text]"/>
      <dgm:spPr>
        <a:solidFill>
          <a:schemeClr val="bg1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GB" b="1" dirty="0">
              <a:solidFill>
                <a:sysClr val="windowText" lastClr="000000"/>
              </a:solidFill>
            </a:rPr>
            <a:t>Read it: </a:t>
          </a:r>
        </a:p>
        <a:p>
          <a:r>
            <a:rPr lang="en-GB" dirty="0">
              <a:solidFill>
                <a:sysClr val="windowText" lastClr="000000"/>
              </a:solidFill>
            </a:rPr>
            <a:t>message</a:t>
          </a:r>
        </a:p>
      </dgm:t>
    </dgm:pt>
    <dgm:pt modelId="{7BC24F68-6AFD-455C-9DF2-4F64A909A06A}" type="parTrans" cxnId="{0377E4AE-4DF9-4CAF-9499-32910436FDC6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733C1E9D-19A1-476E-BBCC-8796C94533AC}" type="sibTrans" cxnId="{0377E4AE-4DF9-4CAF-9499-32910436FDC6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E91EC288-42DC-4F57-A697-38CB0FED1BDA}">
      <dgm:prSet phldrT="[Text]" custT="1"/>
      <dgm:spPr>
        <a:solidFill>
          <a:schemeClr val="bg1"/>
        </a:solidFill>
        <a:ln w="76200">
          <a:solidFill>
            <a:srgbClr val="FFFF0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Define it</a:t>
          </a:r>
        </a:p>
      </dgm:t>
    </dgm:pt>
    <dgm:pt modelId="{44F2FDF3-18F4-401A-A6AA-A158FB8076B9}" type="parTrans" cxnId="{8014FC4A-258E-43AA-8405-3568B7982E2F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36E4898-8D9F-4A02-8389-84E8241657BE}" type="sibTrans" cxnId="{8014FC4A-258E-43AA-8405-3568B7982E2F}">
      <dgm:prSet/>
      <dgm:spPr>
        <a:solidFill>
          <a:schemeClr val="bg1"/>
        </a:solidFill>
        <a:ln w="76200">
          <a:gradFill>
            <a:gsLst>
              <a:gs pos="99000">
                <a:srgbClr val="FFC000"/>
              </a:gs>
              <a:gs pos="4000">
                <a:srgbClr val="FFFF00"/>
              </a:gs>
              <a:gs pos="5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4108759-99CD-428B-A00C-BFA46645628B}">
      <dgm:prSet phldrT="[Text]" custT="1"/>
      <dgm:spPr>
        <a:solidFill>
          <a:schemeClr val="bg1"/>
        </a:solidFill>
        <a:ln w="76200">
          <a:solidFill>
            <a:srgbClr val="FFC00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Use it</a:t>
          </a:r>
        </a:p>
      </dgm:t>
    </dgm:pt>
    <dgm:pt modelId="{42B980D7-8778-46A8-A3F9-70C507D40DB8}" type="parTrans" cxnId="{5377D5E2-505A-42FF-B05E-37D7EF751463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DE29456A-1334-4EE7-9548-0AB52D8E7895}" type="sibTrans" cxnId="{5377D5E2-505A-42FF-B05E-37D7EF751463}">
      <dgm:prSet/>
      <dgm:spPr>
        <a:solidFill>
          <a:schemeClr val="bg1"/>
        </a:solidFill>
        <a:ln w="76200">
          <a:gradFill>
            <a:gsLst>
              <a:gs pos="0">
                <a:srgbClr val="FFC000"/>
              </a:gs>
              <a:gs pos="54000">
                <a:srgbClr val="FFC000"/>
              </a:gs>
              <a:gs pos="75000">
                <a:srgbClr val="00B050"/>
              </a:gs>
              <a:gs pos="100000">
                <a:srgbClr val="00B050"/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2B57490C-133D-400E-ABF0-D9CD233FC728}">
      <dgm:prSet phldrT="[Text]" custT="1"/>
      <dgm:spPr>
        <a:solidFill>
          <a:schemeClr val="bg1"/>
        </a:solidFill>
        <a:ln w="76200">
          <a:solidFill>
            <a:srgbClr val="00B05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Link it</a:t>
          </a:r>
        </a:p>
      </dgm:t>
    </dgm:pt>
    <dgm:pt modelId="{9F177ECD-A44A-4D3B-A71B-218C336041B3}" type="parTrans" cxnId="{FF46994A-7FCF-49C1-86CE-8CB52B078D65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1ACB92C9-670D-4EE6-BCA6-678B59C62CB3}" type="sibTrans" cxnId="{FF46994A-7FCF-49C1-86CE-8CB52B078D65}">
      <dgm:prSet/>
      <dgm:spPr>
        <a:solidFill>
          <a:schemeClr val="bg1"/>
        </a:solidFill>
        <a:ln w="76200">
          <a:gradFill>
            <a:gsLst>
              <a:gs pos="90000">
                <a:srgbClr val="00B050"/>
              </a:gs>
              <a:gs pos="38000">
                <a:srgbClr val="0070C0"/>
              </a:gs>
              <a:gs pos="3000">
                <a:srgbClr val="0070C0"/>
              </a:gs>
              <a:gs pos="5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0605CFD8-20B5-4AF7-BE84-A0C660187C20}">
      <dgm:prSet phldrT="[Text]" custT="1"/>
      <dgm:spPr>
        <a:solidFill>
          <a:schemeClr val="bg1"/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en-GB" sz="2200" b="1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Deconstruct it</a:t>
          </a:r>
          <a:r>
            <a:rPr lang="en-GB" sz="2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 </a:t>
          </a:r>
        </a:p>
      </dgm:t>
    </dgm:pt>
    <dgm:pt modelId="{21016A8D-59E0-49F3-B5CB-4343AB533063}" type="parTrans" cxnId="{4A85EE2F-A035-4884-B871-8EEF2D0A6BB1}">
      <dgm:prSet/>
      <dgm:spPr/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6AB065E9-7BE5-4775-AD71-D6887E29947A}" type="sibTrans" cxnId="{4A85EE2F-A035-4884-B871-8EEF2D0A6BB1}">
      <dgm:prSet/>
      <dgm:spPr>
        <a:solidFill>
          <a:schemeClr val="bg1"/>
        </a:solidFill>
        <a:ln w="76200">
          <a:gradFill>
            <a:gsLst>
              <a:gs pos="60000">
                <a:srgbClr val="0070C0"/>
              </a:gs>
              <a:gs pos="45000">
                <a:schemeClr val="accent1">
                  <a:lumMod val="45000"/>
                  <a:lumOff val="55000"/>
                </a:schemeClr>
              </a:gs>
              <a:gs pos="1000">
                <a:srgbClr val="FFFF00"/>
              </a:gs>
            </a:gsLst>
            <a:lin ang="5400000" scaled="1"/>
          </a:gradFill>
        </a:ln>
      </dgm:spPr>
      <dgm:t>
        <a:bodyPr/>
        <a:lstStyle/>
        <a:p>
          <a:endParaRPr lang="en-GB">
            <a:solidFill>
              <a:sysClr val="windowText" lastClr="000000"/>
            </a:solidFill>
          </a:endParaRPr>
        </a:p>
      </dgm:t>
    </dgm:pt>
    <dgm:pt modelId="{AE6D098A-B9D2-47FD-B441-92CDC9A49683}">
      <dgm:prSet/>
      <dgm:spPr/>
      <dgm:t>
        <a:bodyPr/>
        <a:lstStyle/>
        <a:p>
          <a:endParaRPr lang="en-GB"/>
        </a:p>
      </dgm:t>
    </dgm:pt>
    <dgm:pt modelId="{16D85D1A-B366-410A-9762-777606F5CCD9}" type="parTrans" cxnId="{159587C9-2384-40FE-809C-737665E0FF18}">
      <dgm:prSet/>
      <dgm:spPr/>
      <dgm:t>
        <a:bodyPr/>
        <a:lstStyle/>
        <a:p>
          <a:endParaRPr lang="en-GB"/>
        </a:p>
      </dgm:t>
    </dgm:pt>
    <dgm:pt modelId="{42498783-CF6E-414F-8A28-082D9FC47852}" type="sibTrans" cxnId="{159587C9-2384-40FE-809C-737665E0FF18}">
      <dgm:prSet/>
      <dgm:spPr/>
      <dgm:t>
        <a:bodyPr/>
        <a:lstStyle/>
        <a:p>
          <a:endParaRPr lang="en-GB"/>
        </a:p>
      </dgm:t>
    </dgm:pt>
    <dgm:pt modelId="{5C53D4E2-F77E-46D6-A1AF-1E1656B6894E}">
      <dgm:prSet/>
      <dgm:spPr/>
      <dgm:t>
        <a:bodyPr/>
        <a:lstStyle/>
        <a:p>
          <a:endParaRPr lang="en-GB"/>
        </a:p>
      </dgm:t>
    </dgm:pt>
    <dgm:pt modelId="{13448208-228A-4BE6-AE91-E7398504F6BD}" type="parTrans" cxnId="{90E06F45-C896-47AD-9D59-73E57C3E1895}">
      <dgm:prSet/>
      <dgm:spPr/>
      <dgm:t>
        <a:bodyPr/>
        <a:lstStyle/>
        <a:p>
          <a:endParaRPr lang="en-GB"/>
        </a:p>
      </dgm:t>
    </dgm:pt>
    <dgm:pt modelId="{64DF9FE7-1967-4F14-993F-404BB097BCB5}" type="sibTrans" cxnId="{90E06F45-C896-47AD-9D59-73E57C3E1895}">
      <dgm:prSet/>
      <dgm:spPr/>
      <dgm:t>
        <a:bodyPr/>
        <a:lstStyle/>
        <a:p>
          <a:endParaRPr lang="en-GB"/>
        </a:p>
      </dgm:t>
    </dgm:pt>
    <dgm:pt modelId="{6E846294-3F7A-48D8-A724-FA88DEAEC167}">
      <dgm:prSet/>
      <dgm:spPr/>
      <dgm:t>
        <a:bodyPr/>
        <a:lstStyle/>
        <a:p>
          <a:endParaRPr lang="en-GB"/>
        </a:p>
      </dgm:t>
    </dgm:pt>
    <dgm:pt modelId="{FC65E560-7FAA-443E-BF1E-514BA51EF9D3}" type="parTrans" cxnId="{DBC3C736-D4B7-44FE-B309-D4BE35A4B3DE}">
      <dgm:prSet/>
      <dgm:spPr/>
      <dgm:t>
        <a:bodyPr/>
        <a:lstStyle/>
        <a:p>
          <a:endParaRPr lang="en-GB"/>
        </a:p>
      </dgm:t>
    </dgm:pt>
    <dgm:pt modelId="{56B2C504-ABA0-4BF1-81CF-D767F0B5CD16}" type="sibTrans" cxnId="{DBC3C736-D4B7-44FE-B309-D4BE35A4B3DE}">
      <dgm:prSet/>
      <dgm:spPr/>
      <dgm:t>
        <a:bodyPr/>
        <a:lstStyle/>
        <a:p>
          <a:endParaRPr lang="en-GB"/>
        </a:p>
      </dgm:t>
    </dgm:pt>
    <dgm:pt modelId="{EA3132F4-4E5F-440E-8354-9C7A731C0914}">
      <dgm:prSet/>
      <dgm:spPr/>
      <dgm:t>
        <a:bodyPr/>
        <a:lstStyle/>
        <a:p>
          <a:endParaRPr lang="en-GB"/>
        </a:p>
      </dgm:t>
    </dgm:pt>
    <dgm:pt modelId="{81213E7C-2BBA-4736-837A-F60A03DC4301}" type="parTrans" cxnId="{32009044-4B03-4F7E-A41A-06123B113B4B}">
      <dgm:prSet/>
      <dgm:spPr/>
      <dgm:t>
        <a:bodyPr/>
        <a:lstStyle/>
        <a:p>
          <a:endParaRPr lang="en-GB"/>
        </a:p>
      </dgm:t>
    </dgm:pt>
    <dgm:pt modelId="{2B31CDDC-36A2-4C2C-8DDC-C6CC7D3E8742}" type="sibTrans" cxnId="{32009044-4B03-4F7E-A41A-06123B113B4B}">
      <dgm:prSet/>
      <dgm:spPr/>
      <dgm:t>
        <a:bodyPr/>
        <a:lstStyle/>
        <a:p>
          <a:endParaRPr lang="en-GB"/>
        </a:p>
      </dgm:t>
    </dgm:pt>
    <dgm:pt modelId="{2BBED7F7-5C12-496B-A319-BA1D1FC97B14}">
      <dgm:prSet/>
      <dgm:spPr/>
      <dgm:t>
        <a:bodyPr/>
        <a:lstStyle/>
        <a:p>
          <a:endParaRPr lang="en-GB"/>
        </a:p>
      </dgm:t>
    </dgm:pt>
    <dgm:pt modelId="{C3931F0F-2266-4ABA-86C0-FF2C980CB084}" type="parTrans" cxnId="{8E821A39-5BF1-4775-A8AC-3C706249F29E}">
      <dgm:prSet/>
      <dgm:spPr/>
      <dgm:t>
        <a:bodyPr/>
        <a:lstStyle/>
        <a:p>
          <a:endParaRPr lang="en-GB"/>
        </a:p>
      </dgm:t>
    </dgm:pt>
    <dgm:pt modelId="{9F511EB2-3E57-4AF1-A604-6ADFB6F4EC23}" type="sibTrans" cxnId="{8E821A39-5BF1-4775-A8AC-3C706249F29E}">
      <dgm:prSet/>
      <dgm:spPr/>
      <dgm:t>
        <a:bodyPr/>
        <a:lstStyle/>
        <a:p>
          <a:endParaRPr lang="en-GB"/>
        </a:p>
      </dgm:t>
    </dgm:pt>
    <dgm:pt modelId="{70CA631F-3EAE-47BF-9A88-71DFA19512AA}">
      <dgm:prSet/>
      <dgm:spPr/>
      <dgm:t>
        <a:bodyPr/>
        <a:lstStyle/>
        <a:p>
          <a:endParaRPr lang="en-GB"/>
        </a:p>
      </dgm:t>
    </dgm:pt>
    <dgm:pt modelId="{5F45AFBA-AF2E-40BF-94CF-1D6AB5AD5975}" type="parTrans" cxnId="{9D2BB878-29BE-469D-A5EB-8950AADE4495}">
      <dgm:prSet/>
      <dgm:spPr/>
      <dgm:t>
        <a:bodyPr/>
        <a:lstStyle/>
        <a:p>
          <a:endParaRPr lang="en-GB"/>
        </a:p>
      </dgm:t>
    </dgm:pt>
    <dgm:pt modelId="{B2DBFEC7-06FE-4734-868D-2B2F52F43DAD}" type="sibTrans" cxnId="{9D2BB878-29BE-469D-A5EB-8950AADE4495}">
      <dgm:prSet/>
      <dgm:spPr/>
      <dgm:t>
        <a:bodyPr/>
        <a:lstStyle/>
        <a:p>
          <a:endParaRPr lang="en-GB"/>
        </a:p>
      </dgm:t>
    </dgm:pt>
    <dgm:pt modelId="{C0CD399E-4E13-4209-901A-4D12FE3052E3}">
      <dgm:prSet/>
      <dgm:spPr/>
      <dgm:t>
        <a:bodyPr/>
        <a:lstStyle/>
        <a:p>
          <a:endParaRPr lang="en-GB"/>
        </a:p>
      </dgm:t>
    </dgm:pt>
    <dgm:pt modelId="{673D4BE9-83FC-458C-8DDC-7C733988F6B0}" type="parTrans" cxnId="{C9DB8FB4-5E92-4AB3-A15E-B4DC88D602F4}">
      <dgm:prSet/>
      <dgm:spPr/>
      <dgm:t>
        <a:bodyPr/>
        <a:lstStyle/>
        <a:p>
          <a:endParaRPr lang="en-GB"/>
        </a:p>
      </dgm:t>
    </dgm:pt>
    <dgm:pt modelId="{C2B242BD-CE84-4766-8C45-868F99B77706}" type="sibTrans" cxnId="{C9DB8FB4-5E92-4AB3-A15E-B4DC88D602F4}">
      <dgm:prSet/>
      <dgm:spPr/>
      <dgm:t>
        <a:bodyPr/>
        <a:lstStyle/>
        <a:p>
          <a:endParaRPr lang="en-GB"/>
        </a:p>
      </dgm:t>
    </dgm:pt>
    <dgm:pt modelId="{20F24511-F8EC-495F-892D-76FD8EBAAAFA}">
      <dgm:prSet/>
      <dgm:spPr/>
      <dgm:t>
        <a:bodyPr/>
        <a:lstStyle/>
        <a:p>
          <a:endParaRPr lang="en-GB"/>
        </a:p>
      </dgm:t>
    </dgm:pt>
    <dgm:pt modelId="{5D930754-2130-4424-B927-3F96B0686146}" type="parTrans" cxnId="{87B4FAAB-75A7-42D4-9D78-FEDA2D37CA0D}">
      <dgm:prSet/>
      <dgm:spPr/>
      <dgm:t>
        <a:bodyPr/>
        <a:lstStyle/>
        <a:p>
          <a:endParaRPr lang="en-GB"/>
        </a:p>
      </dgm:t>
    </dgm:pt>
    <dgm:pt modelId="{6A1DE81D-2F2F-4050-BA51-A4EC924D1667}" type="sibTrans" cxnId="{87B4FAAB-75A7-42D4-9D78-FEDA2D37CA0D}">
      <dgm:prSet/>
      <dgm:spPr/>
      <dgm:t>
        <a:bodyPr/>
        <a:lstStyle/>
        <a:p>
          <a:endParaRPr lang="en-GB"/>
        </a:p>
      </dgm:t>
    </dgm:pt>
    <dgm:pt modelId="{894F224B-EB2C-4250-A651-77D748BF98BA}" type="pres">
      <dgm:prSet presAssocID="{65766FBC-828E-4803-BFC0-E8A75B4EED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214674-B189-4C22-BB92-7FCD63B8801D}" type="pres">
      <dgm:prSet presAssocID="{3DEB22AF-84ED-4694-B76C-09A757455E8B}" presName="centerShape" presStyleLbl="node0" presStyleIdx="0" presStyleCnt="1" custScaleX="119843" custLinFactNeighborX="-10641" custLinFactNeighborY="-2930"/>
      <dgm:spPr/>
    </dgm:pt>
    <dgm:pt modelId="{6D7A40A8-E59D-4465-80D0-394B3B1139EE}" type="pres">
      <dgm:prSet presAssocID="{E91EC288-42DC-4F57-A697-38CB0FED1BDA}" presName="node" presStyleLbl="node1" presStyleIdx="0" presStyleCnt="4" custScaleX="143591" custRadScaleRad="116863" custRadScaleInc="-47228">
        <dgm:presLayoutVars>
          <dgm:bulletEnabled val="1"/>
        </dgm:presLayoutVars>
      </dgm:prSet>
      <dgm:spPr/>
    </dgm:pt>
    <dgm:pt modelId="{98C0A6EF-D100-4C88-B953-EF8C05054C0C}" type="pres">
      <dgm:prSet presAssocID="{E91EC288-42DC-4F57-A697-38CB0FED1BDA}" presName="dummy" presStyleCnt="0"/>
      <dgm:spPr/>
    </dgm:pt>
    <dgm:pt modelId="{297FC968-8399-423A-9E9D-0F5D35968004}" type="pres">
      <dgm:prSet presAssocID="{036E4898-8D9F-4A02-8389-84E8241657BE}" presName="sibTrans" presStyleLbl="sibTrans2D1" presStyleIdx="0" presStyleCnt="4" custLinFactNeighborX="379"/>
      <dgm:spPr/>
    </dgm:pt>
    <dgm:pt modelId="{429973DF-C82C-4672-822F-BBE88F24FF15}" type="pres">
      <dgm:prSet presAssocID="{04108759-99CD-428B-A00C-BFA46645628B}" presName="node" presStyleLbl="node1" presStyleIdx="1" presStyleCnt="4" custScaleX="151565" custScaleY="131991" custRadScaleRad="115298" custRadScaleInc="-10262">
        <dgm:presLayoutVars>
          <dgm:bulletEnabled val="1"/>
        </dgm:presLayoutVars>
      </dgm:prSet>
      <dgm:spPr/>
    </dgm:pt>
    <dgm:pt modelId="{6BCEE7A2-5D21-4E0A-8C10-64FBA08AA909}" type="pres">
      <dgm:prSet presAssocID="{04108759-99CD-428B-A00C-BFA46645628B}" presName="dummy" presStyleCnt="0"/>
      <dgm:spPr/>
    </dgm:pt>
    <dgm:pt modelId="{42C20324-EB92-4445-B3CF-EDC69159A55D}" type="pres">
      <dgm:prSet presAssocID="{DE29456A-1334-4EE7-9548-0AB52D8E7895}" presName="sibTrans" presStyleLbl="sibTrans2D1" presStyleIdx="1" presStyleCnt="4" custLinFactNeighborX="-190" custLinFactNeighborY="569"/>
      <dgm:spPr/>
    </dgm:pt>
    <dgm:pt modelId="{F38BA563-BEB6-458F-B7B7-285A765CD6E3}" type="pres">
      <dgm:prSet presAssocID="{2B57490C-133D-400E-ABF0-D9CD233FC728}" presName="node" presStyleLbl="node1" presStyleIdx="2" presStyleCnt="4" custScaleX="156407" custRadScaleRad="104492" custRadScaleInc="34401">
        <dgm:presLayoutVars>
          <dgm:bulletEnabled val="1"/>
        </dgm:presLayoutVars>
      </dgm:prSet>
      <dgm:spPr/>
    </dgm:pt>
    <dgm:pt modelId="{30603798-9C9E-4E46-B7E3-CFD7481AF8D8}" type="pres">
      <dgm:prSet presAssocID="{2B57490C-133D-400E-ABF0-D9CD233FC728}" presName="dummy" presStyleCnt="0"/>
      <dgm:spPr/>
    </dgm:pt>
    <dgm:pt modelId="{311740A2-0535-462A-BD17-0F718FB10364}" type="pres">
      <dgm:prSet presAssocID="{1ACB92C9-670D-4EE6-BCA6-678B59C62CB3}" presName="sibTrans" presStyleLbl="sibTrans2D1" presStyleIdx="2" presStyleCnt="4"/>
      <dgm:spPr/>
    </dgm:pt>
    <dgm:pt modelId="{AA6AC4A2-44C1-4EEB-9B5C-CBF88EC7C79D}" type="pres">
      <dgm:prSet presAssocID="{0605CFD8-20B5-4AF7-BE84-A0C660187C20}" presName="node" presStyleLbl="node1" presStyleIdx="3" presStyleCnt="4" custScaleX="173344" custScaleY="141956" custRadScaleRad="146320" custRadScaleInc="0">
        <dgm:presLayoutVars>
          <dgm:bulletEnabled val="1"/>
        </dgm:presLayoutVars>
      </dgm:prSet>
      <dgm:spPr/>
    </dgm:pt>
    <dgm:pt modelId="{57FD51E6-E803-4D83-A257-AD0239B23111}" type="pres">
      <dgm:prSet presAssocID="{0605CFD8-20B5-4AF7-BE84-A0C660187C20}" presName="dummy" presStyleCnt="0"/>
      <dgm:spPr/>
    </dgm:pt>
    <dgm:pt modelId="{7688C676-141B-4E2F-9227-7338E45EC4EE}" type="pres">
      <dgm:prSet presAssocID="{6AB065E9-7BE5-4775-AD71-D6887E29947A}" presName="sibTrans" presStyleLbl="sibTrans2D1" presStyleIdx="3" presStyleCnt="4"/>
      <dgm:spPr/>
    </dgm:pt>
  </dgm:ptLst>
  <dgm:cxnLst>
    <dgm:cxn modelId="{F8DC6022-9F45-BB42-B64F-7B6E9A48E046}" type="presOf" srcId="{3DEB22AF-84ED-4694-B76C-09A757455E8B}" destId="{5F214674-B189-4C22-BB92-7FCD63B8801D}" srcOrd="0" destOrd="0" presId="urn:microsoft.com/office/officeart/2005/8/layout/radial6"/>
    <dgm:cxn modelId="{4A85EE2F-A035-4884-B871-8EEF2D0A6BB1}" srcId="{3DEB22AF-84ED-4694-B76C-09A757455E8B}" destId="{0605CFD8-20B5-4AF7-BE84-A0C660187C20}" srcOrd="3" destOrd="0" parTransId="{21016A8D-59E0-49F3-B5CB-4343AB533063}" sibTransId="{6AB065E9-7BE5-4775-AD71-D6887E29947A}"/>
    <dgm:cxn modelId="{DBC3C736-D4B7-44FE-B309-D4BE35A4B3DE}" srcId="{65766FBC-828E-4803-BFC0-E8A75B4EEDF7}" destId="{6E846294-3F7A-48D8-A724-FA88DEAEC167}" srcOrd="3" destOrd="0" parTransId="{FC65E560-7FAA-443E-BF1E-514BA51EF9D3}" sibTransId="{56B2C504-ABA0-4BF1-81CF-D767F0B5CD16}"/>
    <dgm:cxn modelId="{8E821A39-5BF1-4775-A8AC-3C706249F29E}" srcId="{65766FBC-828E-4803-BFC0-E8A75B4EEDF7}" destId="{2BBED7F7-5C12-496B-A319-BA1D1FC97B14}" srcOrd="5" destOrd="0" parTransId="{C3931F0F-2266-4ABA-86C0-FF2C980CB084}" sibTransId="{9F511EB2-3E57-4AF1-A604-6ADFB6F4EC23}"/>
    <dgm:cxn modelId="{2F91CE3E-2C9B-D34D-BD4B-6106E2790632}" type="presOf" srcId="{0605CFD8-20B5-4AF7-BE84-A0C660187C20}" destId="{AA6AC4A2-44C1-4EEB-9B5C-CBF88EC7C79D}" srcOrd="0" destOrd="0" presId="urn:microsoft.com/office/officeart/2005/8/layout/radial6"/>
    <dgm:cxn modelId="{FAC6C640-A5C8-0F48-B825-08444BE49E71}" type="presOf" srcId="{E91EC288-42DC-4F57-A697-38CB0FED1BDA}" destId="{6D7A40A8-E59D-4465-80D0-394B3B1139EE}" srcOrd="0" destOrd="0" presId="urn:microsoft.com/office/officeart/2005/8/layout/radial6"/>
    <dgm:cxn modelId="{32009044-4B03-4F7E-A41A-06123B113B4B}" srcId="{65766FBC-828E-4803-BFC0-E8A75B4EEDF7}" destId="{EA3132F4-4E5F-440E-8354-9C7A731C0914}" srcOrd="4" destOrd="0" parTransId="{81213E7C-2BBA-4736-837A-F60A03DC4301}" sibTransId="{2B31CDDC-36A2-4C2C-8DDC-C6CC7D3E8742}"/>
    <dgm:cxn modelId="{90E06F45-C896-47AD-9D59-73E57C3E1895}" srcId="{65766FBC-828E-4803-BFC0-E8A75B4EEDF7}" destId="{5C53D4E2-F77E-46D6-A1AF-1E1656B6894E}" srcOrd="2" destOrd="0" parTransId="{13448208-228A-4BE6-AE91-E7398504F6BD}" sibTransId="{64DF9FE7-1967-4F14-993F-404BB097BCB5}"/>
    <dgm:cxn modelId="{D1DB016A-B33B-044F-B603-28D0E6C69E6C}" type="presOf" srcId="{04108759-99CD-428B-A00C-BFA46645628B}" destId="{429973DF-C82C-4672-822F-BBE88F24FF15}" srcOrd="0" destOrd="0" presId="urn:microsoft.com/office/officeart/2005/8/layout/radial6"/>
    <dgm:cxn modelId="{FF46994A-7FCF-49C1-86CE-8CB52B078D65}" srcId="{3DEB22AF-84ED-4694-B76C-09A757455E8B}" destId="{2B57490C-133D-400E-ABF0-D9CD233FC728}" srcOrd="2" destOrd="0" parTransId="{9F177ECD-A44A-4D3B-A71B-218C336041B3}" sibTransId="{1ACB92C9-670D-4EE6-BCA6-678B59C62CB3}"/>
    <dgm:cxn modelId="{8014FC4A-258E-43AA-8405-3568B7982E2F}" srcId="{3DEB22AF-84ED-4694-B76C-09A757455E8B}" destId="{E91EC288-42DC-4F57-A697-38CB0FED1BDA}" srcOrd="0" destOrd="0" parTransId="{44F2FDF3-18F4-401A-A6AA-A158FB8076B9}" sibTransId="{036E4898-8D9F-4A02-8389-84E8241657BE}"/>
    <dgm:cxn modelId="{A9216073-B457-8644-8492-2CF20C83ADCD}" type="presOf" srcId="{2B57490C-133D-400E-ABF0-D9CD233FC728}" destId="{F38BA563-BEB6-458F-B7B7-285A765CD6E3}" srcOrd="0" destOrd="0" presId="urn:microsoft.com/office/officeart/2005/8/layout/radial6"/>
    <dgm:cxn modelId="{9D2BB878-29BE-469D-A5EB-8950AADE4495}" srcId="{65766FBC-828E-4803-BFC0-E8A75B4EEDF7}" destId="{70CA631F-3EAE-47BF-9A88-71DFA19512AA}" srcOrd="6" destOrd="0" parTransId="{5F45AFBA-AF2E-40BF-94CF-1D6AB5AD5975}" sibTransId="{B2DBFEC7-06FE-4734-868D-2B2F52F43DAD}"/>
    <dgm:cxn modelId="{C645C890-BFD8-2A4C-AA76-B90297499C4E}" type="presOf" srcId="{1ACB92C9-670D-4EE6-BCA6-678B59C62CB3}" destId="{311740A2-0535-462A-BD17-0F718FB10364}" srcOrd="0" destOrd="0" presId="urn:microsoft.com/office/officeart/2005/8/layout/radial6"/>
    <dgm:cxn modelId="{899E2796-BEF9-204C-B732-5EE86A8A1B8D}" type="presOf" srcId="{DE29456A-1334-4EE7-9548-0AB52D8E7895}" destId="{42C20324-EB92-4445-B3CF-EDC69159A55D}" srcOrd="0" destOrd="0" presId="urn:microsoft.com/office/officeart/2005/8/layout/radial6"/>
    <dgm:cxn modelId="{87B4FAAB-75A7-42D4-9D78-FEDA2D37CA0D}" srcId="{65766FBC-828E-4803-BFC0-E8A75B4EEDF7}" destId="{20F24511-F8EC-495F-892D-76FD8EBAAAFA}" srcOrd="8" destOrd="0" parTransId="{5D930754-2130-4424-B927-3F96B0686146}" sibTransId="{6A1DE81D-2F2F-4050-BA51-A4EC924D1667}"/>
    <dgm:cxn modelId="{0377E4AE-4DF9-4CAF-9499-32910436FDC6}" srcId="{65766FBC-828E-4803-BFC0-E8A75B4EEDF7}" destId="{3DEB22AF-84ED-4694-B76C-09A757455E8B}" srcOrd="0" destOrd="0" parTransId="{7BC24F68-6AFD-455C-9DF2-4F64A909A06A}" sibTransId="{733C1E9D-19A1-476E-BBCC-8796C94533AC}"/>
    <dgm:cxn modelId="{C9DB8FB4-5E92-4AB3-A15E-B4DC88D602F4}" srcId="{65766FBC-828E-4803-BFC0-E8A75B4EEDF7}" destId="{C0CD399E-4E13-4209-901A-4D12FE3052E3}" srcOrd="7" destOrd="0" parTransId="{673D4BE9-83FC-458C-8DDC-7C733988F6B0}" sibTransId="{C2B242BD-CE84-4766-8C45-868F99B77706}"/>
    <dgm:cxn modelId="{BD15E5BF-490C-F44E-BD4F-7CE031609A68}" type="presOf" srcId="{6AB065E9-7BE5-4775-AD71-D6887E29947A}" destId="{7688C676-141B-4E2F-9227-7338E45EC4EE}" srcOrd="0" destOrd="0" presId="urn:microsoft.com/office/officeart/2005/8/layout/radial6"/>
    <dgm:cxn modelId="{159587C9-2384-40FE-809C-737665E0FF18}" srcId="{65766FBC-828E-4803-BFC0-E8A75B4EEDF7}" destId="{AE6D098A-B9D2-47FD-B441-92CDC9A49683}" srcOrd="1" destOrd="0" parTransId="{16D85D1A-B366-410A-9762-777606F5CCD9}" sibTransId="{42498783-CF6E-414F-8A28-082D9FC47852}"/>
    <dgm:cxn modelId="{5377D5E2-505A-42FF-B05E-37D7EF751463}" srcId="{3DEB22AF-84ED-4694-B76C-09A757455E8B}" destId="{04108759-99CD-428B-A00C-BFA46645628B}" srcOrd="1" destOrd="0" parTransId="{42B980D7-8778-46A8-A3F9-70C507D40DB8}" sibTransId="{DE29456A-1334-4EE7-9548-0AB52D8E7895}"/>
    <dgm:cxn modelId="{B3BBBCE6-2B30-9B41-94C4-F9AE2819D877}" type="presOf" srcId="{65766FBC-828E-4803-BFC0-E8A75B4EEDF7}" destId="{894F224B-EB2C-4250-A651-77D748BF98BA}" srcOrd="0" destOrd="0" presId="urn:microsoft.com/office/officeart/2005/8/layout/radial6"/>
    <dgm:cxn modelId="{B67CB6F4-EE47-E340-BAD0-C3A0A1D7F4E7}" type="presOf" srcId="{036E4898-8D9F-4A02-8389-84E8241657BE}" destId="{297FC968-8399-423A-9E9D-0F5D35968004}" srcOrd="0" destOrd="0" presId="urn:microsoft.com/office/officeart/2005/8/layout/radial6"/>
    <dgm:cxn modelId="{6A725556-2970-8740-A87C-65969819C7AF}" type="presParOf" srcId="{894F224B-EB2C-4250-A651-77D748BF98BA}" destId="{5F214674-B189-4C22-BB92-7FCD63B8801D}" srcOrd="0" destOrd="0" presId="urn:microsoft.com/office/officeart/2005/8/layout/radial6"/>
    <dgm:cxn modelId="{C5B7C1D6-91FF-E04E-A037-858BAC7E68F9}" type="presParOf" srcId="{894F224B-EB2C-4250-A651-77D748BF98BA}" destId="{6D7A40A8-E59D-4465-80D0-394B3B1139EE}" srcOrd="1" destOrd="0" presId="urn:microsoft.com/office/officeart/2005/8/layout/radial6"/>
    <dgm:cxn modelId="{6F7BC499-1B98-C745-9C9B-7A0A5EB84D81}" type="presParOf" srcId="{894F224B-EB2C-4250-A651-77D748BF98BA}" destId="{98C0A6EF-D100-4C88-B953-EF8C05054C0C}" srcOrd="2" destOrd="0" presId="urn:microsoft.com/office/officeart/2005/8/layout/radial6"/>
    <dgm:cxn modelId="{3667BB23-44F1-F843-ABF8-E41C8AE0CD30}" type="presParOf" srcId="{894F224B-EB2C-4250-A651-77D748BF98BA}" destId="{297FC968-8399-423A-9E9D-0F5D35968004}" srcOrd="3" destOrd="0" presId="urn:microsoft.com/office/officeart/2005/8/layout/radial6"/>
    <dgm:cxn modelId="{740BF9EA-4927-D74B-9EEC-8E4D16A57FEB}" type="presParOf" srcId="{894F224B-EB2C-4250-A651-77D748BF98BA}" destId="{429973DF-C82C-4672-822F-BBE88F24FF15}" srcOrd="4" destOrd="0" presId="urn:microsoft.com/office/officeart/2005/8/layout/radial6"/>
    <dgm:cxn modelId="{4D771809-3CD4-3742-B100-DC64C2E0C117}" type="presParOf" srcId="{894F224B-EB2C-4250-A651-77D748BF98BA}" destId="{6BCEE7A2-5D21-4E0A-8C10-64FBA08AA909}" srcOrd="5" destOrd="0" presId="urn:microsoft.com/office/officeart/2005/8/layout/radial6"/>
    <dgm:cxn modelId="{534AE5F7-51B1-5746-8C46-C69D9C67F31C}" type="presParOf" srcId="{894F224B-EB2C-4250-A651-77D748BF98BA}" destId="{42C20324-EB92-4445-B3CF-EDC69159A55D}" srcOrd="6" destOrd="0" presId="urn:microsoft.com/office/officeart/2005/8/layout/radial6"/>
    <dgm:cxn modelId="{0885E5DA-C432-9641-9384-BEBB88A7A4EE}" type="presParOf" srcId="{894F224B-EB2C-4250-A651-77D748BF98BA}" destId="{F38BA563-BEB6-458F-B7B7-285A765CD6E3}" srcOrd="7" destOrd="0" presId="urn:microsoft.com/office/officeart/2005/8/layout/radial6"/>
    <dgm:cxn modelId="{FCFC0C25-5E43-5549-A95C-96E73AF44B8D}" type="presParOf" srcId="{894F224B-EB2C-4250-A651-77D748BF98BA}" destId="{30603798-9C9E-4E46-B7E3-CFD7481AF8D8}" srcOrd="8" destOrd="0" presId="urn:microsoft.com/office/officeart/2005/8/layout/radial6"/>
    <dgm:cxn modelId="{C7379CF6-08A4-7943-8862-EE77F630848D}" type="presParOf" srcId="{894F224B-EB2C-4250-A651-77D748BF98BA}" destId="{311740A2-0535-462A-BD17-0F718FB10364}" srcOrd="9" destOrd="0" presId="urn:microsoft.com/office/officeart/2005/8/layout/radial6"/>
    <dgm:cxn modelId="{53927DB7-C7BC-2745-A8B8-8A4E9E3E5D2F}" type="presParOf" srcId="{894F224B-EB2C-4250-A651-77D748BF98BA}" destId="{AA6AC4A2-44C1-4EEB-9B5C-CBF88EC7C79D}" srcOrd="10" destOrd="0" presId="urn:microsoft.com/office/officeart/2005/8/layout/radial6"/>
    <dgm:cxn modelId="{90DFE4DC-E8D3-4748-AB9A-45FC32A57662}" type="presParOf" srcId="{894F224B-EB2C-4250-A651-77D748BF98BA}" destId="{57FD51E6-E803-4D83-A257-AD0239B23111}" srcOrd="11" destOrd="0" presId="urn:microsoft.com/office/officeart/2005/8/layout/radial6"/>
    <dgm:cxn modelId="{2C7C03DA-DCE6-9D4F-8D63-EE36B544BDA7}" type="presParOf" srcId="{894F224B-EB2C-4250-A651-77D748BF98BA}" destId="{7688C676-141B-4E2F-9227-7338E45EC4EE}" srcOrd="12" destOrd="0" presId="urn:microsoft.com/office/officeart/2005/8/layout/radial6"/>
  </dgm:cxnLst>
  <dgm:bg>
    <a:solidFill>
      <a:schemeClr val="accent5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8C676-141B-4E2F-9227-7338E45EC4EE}">
      <dsp:nvSpPr>
        <dsp:cNvPr id="0" name=""/>
        <dsp:cNvSpPr/>
      </dsp:nvSpPr>
      <dsp:spPr>
        <a:xfrm>
          <a:off x="1291703" y="561687"/>
          <a:ext cx="3962104" cy="3962104"/>
        </a:xfrm>
        <a:prstGeom prst="blockArc">
          <a:avLst>
            <a:gd name="adj1" fmla="val 10742436"/>
            <a:gd name="adj2" fmla="val 16812722"/>
            <a:gd name="adj3" fmla="val 4640"/>
          </a:avLst>
        </a:prstGeom>
        <a:solidFill>
          <a:schemeClr val="bg1"/>
        </a:solidFill>
        <a:ln w="76200">
          <a:gradFill>
            <a:gsLst>
              <a:gs pos="60000">
                <a:srgbClr val="0070C0"/>
              </a:gs>
              <a:gs pos="45000">
                <a:schemeClr val="accent1">
                  <a:lumMod val="45000"/>
                  <a:lumOff val="55000"/>
                </a:schemeClr>
              </a:gs>
              <a:gs pos="1000">
                <a:srgbClr val="FFFF00"/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740A2-0535-462A-BD17-0F718FB10364}">
      <dsp:nvSpPr>
        <dsp:cNvPr id="0" name=""/>
        <dsp:cNvSpPr/>
      </dsp:nvSpPr>
      <dsp:spPr>
        <a:xfrm>
          <a:off x="1290428" y="671444"/>
          <a:ext cx="3962104" cy="3962104"/>
        </a:xfrm>
        <a:prstGeom prst="blockArc">
          <a:avLst>
            <a:gd name="adj1" fmla="val 4435837"/>
            <a:gd name="adj2" fmla="val 10937461"/>
            <a:gd name="adj3" fmla="val 4640"/>
          </a:avLst>
        </a:prstGeom>
        <a:solidFill>
          <a:schemeClr val="bg1"/>
        </a:solidFill>
        <a:ln w="76200">
          <a:gradFill>
            <a:gsLst>
              <a:gs pos="90000">
                <a:srgbClr val="00B050"/>
              </a:gs>
              <a:gs pos="38000">
                <a:srgbClr val="0070C0"/>
              </a:gs>
              <a:gs pos="3000">
                <a:srgbClr val="0070C0"/>
              </a:gs>
              <a:gs pos="5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20324-EB92-4445-B3CF-EDC69159A55D}">
      <dsp:nvSpPr>
        <dsp:cNvPr id="0" name=""/>
        <dsp:cNvSpPr/>
      </dsp:nvSpPr>
      <dsp:spPr>
        <a:xfrm>
          <a:off x="2488699" y="738130"/>
          <a:ext cx="3962104" cy="3962104"/>
        </a:xfrm>
        <a:prstGeom prst="blockArc">
          <a:avLst>
            <a:gd name="adj1" fmla="val 21170166"/>
            <a:gd name="adj2" fmla="val 6615747"/>
            <a:gd name="adj3" fmla="val 4640"/>
          </a:avLst>
        </a:prstGeom>
        <a:solidFill>
          <a:schemeClr val="bg1"/>
        </a:solidFill>
        <a:ln w="76200">
          <a:gradFill>
            <a:gsLst>
              <a:gs pos="0">
                <a:srgbClr val="FFC000"/>
              </a:gs>
              <a:gs pos="54000">
                <a:srgbClr val="FFC000"/>
              </a:gs>
              <a:gs pos="75000">
                <a:srgbClr val="00B050"/>
              </a:gs>
              <a:gs pos="100000">
                <a:srgbClr val="00B050"/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FC968-8399-423A-9E9D-0F5D35968004}">
      <dsp:nvSpPr>
        <dsp:cNvPr id="0" name=""/>
        <dsp:cNvSpPr/>
      </dsp:nvSpPr>
      <dsp:spPr>
        <a:xfrm>
          <a:off x="2497693" y="396690"/>
          <a:ext cx="3962104" cy="3962104"/>
        </a:xfrm>
        <a:prstGeom prst="blockArc">
          <a:avLst>
            <a:gd name="adj1" fmla="val 14640775"/>
            <a:gd name="adj2" fmla="val 137849"/>
            <a:gd name="adj3" fmla="val 4640"/>
          </a:avLst>
        </a:prstGeom>
        <a:solidFill>
          <a:schemeClr val="bg1"/>
        </a:solidFill>
        <a:ln w="76200">
          <a:gradFill>
            <a:gsLst>
              <a:gs pos="99000">
                <a:srgbClr val="FFC000"/>
              </a:gs>
              <a:gs pos="4000">
                <a:srgbClr val="FFFF00"/>
              </a:gs>
              <a:gs pos="50000">
                <a:srgbClr val="FFC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14674-B189-4C22-BB92-7FCD63B8801D}">
      <dsp:nvSpPr>
        <dsp:cNvPr id="0" name=""/>
        <dsp:cNvSpPr/>
      </dsp:nvSpPr>
      <dsp:spPr>
        <a:xfrm>
          <a:off x="2664738" y="1549887"/>
          <a:ext cx="2185594" cy="1823714"/>
        </a:xfrm>
        <a:prstGeom prst="ellipse">
          <a:avLst/>
        </a:prstGeom>
        <a:solidFill>
          <a:schemeClr val="bg1"/>
        </a:solidFill>
        <a:ln w="76200">
          <a:solidFill>
            <a:srgbClr val="FF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ysClr val="windowText" lastClr="000000"/>
              </a:solidFill>
            </a:rPr>
            <a:t>Read it: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solidFill>
                <a:sysClr val="windowText" lastClr="000000"/>
              </a:solidFill>
            </a:rPr>
            <a:t>message</a:t>
          </a:r>
        </a:p>
      </dsp:txBody>
      <dsp:txXfrm>
        <a:off x="2984811" y="1816964"/>
        <a:ext cx="1545448" cy="1289560"/>
      </dsp:txXfrm>
    </dsp:sp>
    <dsp:sp modelId="{6D7A40A8-E59D-4465-80D0-394B3B1139EE}">
      <dsp:nvSpPr>
        <dsp:cNvPr id="0" name=""/>
        <dsp:cNvSpPr/>
      </dsp:nvSpPr>
      <dsp:spPr>
        <a:xfrm>
          <a:off x="2699289" y="0"/>
          <a:ext cx="1833083" cy="1276600"/>
        </a:xfrm>
        <a:prstGeom prst="ellipse">
          <a:avLst/>
        </a:prstGeom>
        <a:solidFill>
          <a:schemeClr val="bg1"/>
        </a:solidFill>
        <a:ln w="76200">
          <a:solidFill>
            <a:srgbClr val="FFFF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Define it</a:t>
          </a:r>
        </a:p>
      </dsp:txBody>
      <dsp:txXfrm>
        <a:off x="2967738" y="186954"/>
        <a:ext cx="1296185" cy="902692"/>
      </dsp:txXfrm>
    </dsp:sp>
    <dsp:sp modelId="{429973DF-C82C-4672-822F-BBE88F24FF15}">
      <dsp:nvSpPr>
        <dsp:cNvPr id="0" name=""/>
        <dsp:cNvSpPr/>
      </dsp:nvSpPr>
      <dsp:spPr>
        <a:xfrm>
          <a:off x="5429828" y="1612817"/>
          <a:ext cx="1934879" cy="1684997"/>
        </a:xfrm>
        <a:prstGeom prst="ellipse">
          <a:avLst/>
        </a:prstGeom>
        <a:solidFill>
          <a:schemeClr val="bg1"/>
        </a:solidFill>
        <a:ln w="76200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Use it</a:t>
          </a:r>
        </a:p>
      </dsp:txBody>
      <dsp:txXfrm>
        <a:off x="5713184" y="1859579"/>
        <a:ext cx="1368167" cy="1191473"/>
      </dsp:txXfrm>
    </dsp:sp>
    <dsp:sp modelId="{F38BA563-BEB6-458F-B7B7-285A765CD6E3}">
      <dsp:nvSpPr>
        <dsp:cNvPr id="0" name=""/>
        <dsp:cNvSpPr/>
      </dsp:nvSpPr>
      <dsp:spPr>
        <a:xfrm>
          <a:off x="2808770" y="3873681"/>
          <a:ext cx="1996692" cy="1276600"/>
        </a:xfrm>
        <a:prstGeom prst="ellipse">
          <a:avLst/>
        </a:prstGeom>
        <a:solidFill>
          <a:schemeClr val="bg1"/>
        </a:solidFill>
        <a:ln w="7620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Link it</a:t>
          </a:r>
        </a:p>
      </dsp:txBody>
      <dsp:txXfrm>
        <a:off x="3101179" y="4060635"/>
        <a:ext cx="1411874" cy="902692"/>
      </dsp:txXfrm>
    </dsp:sp>
    <dsp:sp modelId="{AA6AC4A2-44C1-4EEB-9B5C-CBF88EC7C79D}">
      <dsp:nvSpPr>
        <dsp:cNvPr id="0" name=""/>
        <dsp:cNvSpPr/>
      </dsp:nvSpPr>
      <dsp:spPr>
        <a:xfrm>
          <a:off x="231477" y="1669035"/>
          <a:ext cx="2212910" cy="1812210"/>
        </a:xfrm>
        <a:prstGeom prst="ellipse">
          <a:avLst/>
        </a:prstGeom>
        <a:solidFill>
          <a:schemeClr val="bg1"/>
        </a:solidFill>
        <a:ln w="76200"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Deconstruct it</a:t>
          </a:r>
          <a:r>
            <a:rPr lang="en-GB" sz="2200" kern="12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rPr>
            <a:t> </a:t>
          </a:r>
        </a:p>
      </dsp:txBody>
      <dsp:txXfrm>
        <a:off x="555550" y="1934427"/>
        <a:ext cx="1564764" cy="1281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47DFB-2178-42A7-B833-5EA686BD00F3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5C28-C7D3-48CA-B3F2-923D53FB29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64BD6E5-D7CF-44B8-BFC1-CB613219D005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519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A4EB8DD-8126-5A49-9845-5F48DC1C77F6}" type="slidenum">
              <a:rPr lang="en-GB" altLang="en-US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19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Pupils would benefit from having the poem printed</a:t>
            </a:r>
            <a:r>
              <a:rPr lang="en-US" baseline="0" dirty="0"/>
              <a:t> out.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5C28-C7D3-48CA-B3F2-923D53FB29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</a:t>
            </a:r>
            <a:r>
              <a:rPr lang="en-US" baseline="0" dirty="0"/>
              <a:t> a copy of the text ‘Where the Grass is Greener’ printed out for the pupils to access.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5C28-C7D3-48CA-B3F2-923D53FB29D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8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8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5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F0BF0-E640-4002-BAFE-F6EBE8BBD0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70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8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3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5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9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A0149-7C49-4F8D-A8F7-B3F09E38B620}" type="datetimeFigureOut">
              <a:rPr lang="en-GB" smtClean="0"/>
              <a:t>12/04/2020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A657-5872-47BD-B421-961EC5613E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4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22773-3E03-4C8B-9216-B56D0FE217EA}" type="slidenum">
              <a:rPr lang="en-GB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2" name="Rectangle 1"/>
          <p:cNvSpPr/>
          <p:nvPr/>
        </p:nvSpPr>
        <p:spPr>
          <a:xfrm>
            <a:off x="1715344" y="1106742"/>
            <a:ext cx="5904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500" b="1" dirty="0"/>
              <a:t>R4: Summarise main ideas from more than one paragraph </a:t>
            </a:r>
            <a:endParaRPr lang="en-GB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996"/>
            <a:ext cx="947514" cy="104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8" y="212725"/>
            <a:ext cx="9112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2586116"/>
            <a:ext cx="7848872" cy="1015663"/>
          </a:xfrm>
          <a:prstGeom prst="rect">
            <a:avLst/>
          </a:prstGeom>
          <a:solidFill>
            <a:srgbClr val="F4F5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dirty="0"/>
              <a:t>R4e. Can identify the main message in a poem/story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1800" y="6171686"/>
            <a:ext cx="404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Calibri" charset="0"/>
              </a:rPr>
              <a:t>© Copyright The </a:t>
            </a:r>
            <a:r>
              <a:rPr lang="en-GB" altLang="en-US" dirty="0" err="1">
                <a:latin typeface="Calibri" charset="0"/>
              </a:rPr>
              <a:t>PiXL</a:t>
            </a:r>
            <a:r>
              <a:rPr lang="en-GB" altLang="en-US" dirty="0">
                <a:latin typeface="Calibri" charset="0"/>
              </a:rPr>
              <a:t> Club Limited, 2019</a:t>
            </a:r>
            <a:r>
              <a:rPr lang="en-US" altLang="en-US" dirty="0">
                <a:latin typeface="Calibri" charset="0"/>
              </a:rPr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2957502" y="4332175"/>
            <a:ext cx="3186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charset="0"/>
              </a:rPr>
              <a:t>Commissioned by The </a:t>
            </a:r>
            <a:r>
              <a:rPr lang="en-US" altLang="en-US" sz="1600" dirty="0" err="1">
                <a:latin typeface="Calibri" charset="0"/>
              </a:rPr>
              <a:t>PiXL</a:t>
            </a:r>
            <a:r>
              <a:rPr lang="en-US" altLang="en-US" sz="1600" dirty="0">
                <a:latin typeface="Calibri" charset="0"/>
              </a:rPr>
              <a:t> Club Ltd.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alibri" charset="0"/>
              </a:rPr>
              <a:t>May 2019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3707904" y="3679171"/>
            <a:ext cx="576263" cy="5588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084969" y="3773932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charset="0"/>
              </a:rPr>
              <a:t>= </a:t>
            </a:r>
            <a:r>
              <a:rPr lang="en-US" altLang="en-US" sz="1600" dirty="0">
                <a:latin typeface="Calibri" charset="0"/>
              </a:rPr>
              <a:t>teacher notes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69908347-0E07-4EFC-BC2A-1E0D6B02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4943475"/>
            <a:ext cx="6410325" cy="1222375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This resource is strictly for the use of member schools for as long as they remain members of The </a:t>
            </a:r>
            <a:r>
              <a:rPr lang="en-GB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PiXL</a:t>
            </a: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>
              <a:buFontTx/>
              <a:buNone/>
            </a:pP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>
              <a:buFontTx/>
              <a:buNone/>
            </a:pPr>
            <a:r>
              <a:rPr lang="en-GB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PiXL</a:t>
            </a: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Club Ltd endeavour to trace and contact copyright owners. If there are any inadvertent omissions or errors in the acknowledgements or usage, this is unintended and </a:t>
            </a:r>
            <a:r>
              <a:rPr lang="en-GB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PiXL</a:t>
            </a:r>
            <a:r>
              <a:rPr lang="en-GB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will remedy these on written notification.</a:t>
            </a:r>
          </a:p>
        </p:txBody>
      </p:sp>
    </p:spTree>
    <p:extLst>
      <p:ext uri="{BB962C8B-B14F-4D97-AF65-F5344CB8AC3E}">
        <p14:creationId xmlns:p14="http://schemas.microsoft.com/office/powerpoint/2010/main" val="3291860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>
            <a:off x="662708" y="1484785"/>
            <a:ext cx="8013748" cy="3528392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lane is dark and lonely, and the street-lamp stands like a giant with one red eye in its head.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The watchman swings his lantern and walks with his shadow at his side, and never once goes to bed in his life.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I wish I were a watchman walking the streets all night, chasing the shadows with my lantern.</a:t>
            </a:r>
          </a:p>
          <a:p>
            <a:endParaRPr lang="en-GB" sz="1700" dirty="0">
              <a:solidFill>
                <a:schemeClr val="tx1"/>
              </a:solidFill>
            </a:endParaRPr>
          </a:p>
          <a:p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991574"/>
            <a:ext cx="2592288" cy="174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90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552" y="1484784"/>
            <a:ext cx="8154239" cy="4752528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r>
              <a:rPr lang="en-GB" sz="3500" dirty="0">
                <a:solidFill>
                  <a:schemeClr val="tx1"/>
                </a:solidFill>
              </a:rPr>
              <a:t>A range of question types could be used to assess our ability to identify the main </a:t>
            </a:r>
            <a:r>
              <a:rPr lang="en-GB" sz="3500" b="1" dirty="0">
                <a:solidFill>
                  <a:schemeClr val="tx1"/>
                </a:solidFill>
              </a:rPr>
              <a:t>message</a:t>
            </a:r>
            <a:r>
              <a:rPr lang="en-GB" sz="3500" dirty="0">
                <a:solidFill>
                  <a:schemeClr val="tx1"/>
                </a:solidFill>
              </a:rPr>
              <a:t> in this poem.</a:t>
            </a:r>
          </a:p>
          <a:p>
            <a:pPr algn="ctr"/>
            <a:endParaRPr lang="en-GB" sz="3500" dirty="0">
              <a:solidFill>
                <a:schemeClr val="tx1"/>
              </a:solidFill>
            </a:endParaRPr>
          </a:p>
          <a:p>
            <a:pPr algn="ctr"/>
            <a:r>
              <a:rPr lang="en-GB" sz="3500" dirty="0">
                <a:solidFill>
                  <a:schemeClr val="tx1"/>
                </a:solidFill>
              </a:rPr>
              <a:t>The example we will practise is a </a:t>
            </a:r>
            <a:r>
              <a:rPr lang="en-GB" sz="3500" b="1" dirty="0">
                <a:solidFill>
                  <a:schemeClr val="tx1"/>
                </a:solidFill>
              </a:rPr>
              <a:t>multiple choice</a:t>
            </a:r>
            <a:r>
              <a:rPr lang="en-GB" sz="3500" dirty="0">
                <a:solidFill>
                  <a:schemeClr val="tx1"/>
                </a:solidFill>
              </a:rPr>
              <a:t> question. </a:t>
            </a:r>
          </a:p>
          <a:p>
            <a:pPr algn="ctr"/>
            <a:r>
              <a:rPr lang="en-GB" sz="3500" dirty="0">
                <a:solidFill>
                  <a:schemeClr val="tx1"/>
                </a:solidFill>
              </a:rPr>
              <a:t>This is a question type which appears frequently in the Reading paper. </a:t>
            </a:r>
          </a:p>
          <a:p>
            <a:pPr algn="ctr"/>
            <a:endParaRPr lang="en-GB" sz="4000" dirty="0">
              <a:solidFill>
                <a:schemeClr val="tx1"/>
              </a:solidFill>
            </a:endParaRP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9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386104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8"/>
          <p:cNvSpPr/>
          <p:nvPr/>
        </p:nvSpPr>
        <p:spPr>
          <a:xfrm>
            <a:off x="3059832" y="1268428"/>
            <a:ext cx="5824119" cy="511730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watchman has the best vocation. </a:t>
            </a:r>
          </a:p>
          <a:p>
            <a:endParaRPr lang="en-GB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person in the poem needs to get a job. </a:t>
            </a: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There is no need to be in a hurry.</a:t>
            </a:r>
          </a:p>
          <a:p>
            <a:endParaRPr lang="en-GB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person in the poem is keen to grow up.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03267" y="2090779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3267" y="291313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503267" y="406508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03267" y="4887431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8"/>
          <p:cNvSpPr/>
          <p:nvPr/>
        </p:nvSpPr>
        <p:spPr>
          <a:xfrm>
            <a:off x="328571" y="2598908"/>
            <a:ext cx="2503286" cy="245634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What is revealed throughout the poem? </a:t>
            </a:r>
          </a:p>
          <a:p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Tick </a:t>
            </a:r>
            <a:r>
              <a:rPr lang="en-GB" sz="2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B7116A5B-0085-4F8A-8318-4F77AE7DEA65}"/>
              </a:ext>
            </a:extLst>
          </p:cNvPr>
          <p:cNvSpPr/>
          <p:nvPr/>
        </p:nvSpPr>
        <p:spPr>
          <a:xfrm>
            <a:off x="2123728" y="365652"/>
            <a:ext cx="4896544" cy="624631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Example Question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92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315" y="230573"/>
            <a:ext cx="5400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How do we approach this style of question?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329082" y="1688397"/>
            <a:ext cx="8804286" cy="1144937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To answer this type of question we need to use our </a:t>
            </a:r>
            <a:r>
              <a:rPr lang="en-GB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scanning 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skills to </a:t>
            </a:r>
            <a:r>
              <a:rPr lang="en-GB" sz="3000" b="1" dirty="0">
                <a:solidFill>
                  <a:schemeClr val="tx1"/>
                </a:solidFill>
                <a:latin typeface="Calibri" panose="020F0502020204030204" pitchFamily="34" charset="0"/>
              </a:rPr>
              <a:t>scan</a:t>
            </a:r>
            <a:r>
              <a:rPr lang="en-GB" sz="3000" dirty="0">
                <a:solidFill>
                  <a:schemeClr val="tx1"/>
                </a:solidFill>
                <a:latin typeface="Calibri" panose="020F0502020204030204" pitchFamily="34" charset="0"/>
              </a:rPr>
              <a:t> the whole poem.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321434" y="3219540"/>
            <a:ext cx="4501131" cy="162835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Scanning</a:t>
            </a:r>
            <a:r>
              <a:rPr lang="en-GB" sz="2800" dirty="0">
                <a:solidFill>
                  <a:schemeClr val="tx1"/>
                </a:solidFill>
              </a:rPr>
              <a:t> means to </a:t>
            </a:r>
            <a:r>
              <a:rPr lang="en-GB" sz="2800" b="1" dirty="0">
                <a:solidFill>
                  <a:schemeClr val="tx1"/>
                </a:solidFill>
              </a:rPr>
              <a:t>read</a:t>
            </a:r>
            <a:r>
              <a:rPr lang="en-GB" sz="2800" dirty="0">
                <a:solidFill>
                  <a:schemeClr val="tx1"/>
                </a:solidFill>
              </a:rPr>
              <a:t> a text quickly in order to find </a:t>
            </a:r>
            <a:r>
              <a:rPr lang="en-GB" sz="2800" b="1" dirty="0">
                <a:solidFill>
                  <a:schemeClr val="tx1"/>
                </a:solidFill>
              </a:rPr>
              <a:t>specific information.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61494" y="5229200"/>
            <a:ext cx="8424936" cy="1368152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dirty="0">
                <a:solidFill>
                  <a:schemeClr val="tx1"/>
                </a:solidFill>
              </a:rPr>
              <a:t>To answer the question we must go through each statement </a:t>
            </a:r>
            <a:r>
              <a:rPr lang="en-GB" sz="2600" b="1" dirty="0">
                <a:solidFill>
                  <a:schemeClr val="tx1"/>
                </a:solidFill>
              </a:rPr>
              <a:t>one by one </a:t>
            </a:r>
            <a:r>
              <a:rPr lang="en-GB" sz="2600" dirty="0">
                <a:solidFill>
                  <a:schemeClr val="tx1"/>
                </a:solidFill>
              </a:rPr>
              <a:t>to check whether or not they </a:t>
            </a:r>
            <a:r>
              <a:rPr lang="en-GB" sz="2600" b="1" dirty="0">
                <a:solidFill>
                  <a:schemeClr val="tx1"/>
                </a:solidFill>
              </a:rPr>
              <a:t>summarise</a:t>
            </a:r>
            <a:r>
              <a:rPr lang="en-GB" sz="2600" dirty="0">
                <a:solidFill>
                  <a:schemeClr val="tx1"/>
                </a:solidFill>
              </a:rPr>
              <a:t> the </a:t>
            </a:r>
            <a:r>
              <a:rPr lang="en-GB" sz="2600" b="1" dirty="0">
                <a:solidFill>
                  <a:schemeClr val="tx1"/>
                </a:solidFill>
              </a:rPr>
              <a:t>main message </a:t>
            </a:r>
            <a:r>
              <a:rPr lang="en-GB" sz="2600" dirty="0">
                <a:solidFill>
                  <a:schemeClr val="tx1"/>
                </a:solidFill>
              </a:rPr>
              <a:t>of the poem. </a:t>
            </a:r>
            <a:endParaRPr lang="en-GB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8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1289244" y="315513"/>
            <a:ext cx="6324794" cy="692131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</a:endParaRPr>
          </a:p>
          <a:p>
            <a:pPr algn="ctr"/>
            <a:r>
              <a:rPr lang="en-GB" sz="2500" dirty="0">
                <a:solidFill>
                  <a:schemeClr val="tx1"/>
                </a:solidFill>
              </a:rPr>
              <a:t>Statement 1 – </a:t>
            </a:r>
            <a:r>
              <a:rPr lang="en-GB" sz="2500" b="1" dirty="0">
                <a:solidFill>
                  <a:schemeClr val="tx1"/>
                </a:solidFill>
              </a:rPr>
              <a:t>The watchman has the best vocation. </a:t>
            </a: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0" t="60768" r="52042" b="12196"/>
          <a:stretch/>
        </p:blipFill>
        <p:spPr>
          <a:xfrm>
            <a:off x="1704067" y="1225022"/>
            <a:ext cx="5652628" cy="1914327"/>
          </a:xfrm>
          <a:prstGeom prst="rect">
            <a:avLst/>
          </a:prstGeom>
          <a:solidFill>
            <a:srgbClr val="F4F5D7"/>
          </a:solidFill>
        </p:spPr>
      </p:pic>
      <p:sp>
        <p:nvSpPr>
          <p:cNvPr id="5" name="Rounded Rectangle 7"/>
          <p:cNvSpPr/>
          <p:nvPr/>
        </p:nvSpPr>
        <p:spPr>
          <a:xfrm>
            <a:off x="180628" y="3356727"/>
            <a:ext cx="8754905" cy="324062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</a:rPr>
              <a:t>I know that </a:t>
            </a:r>
            <a:r>
              <a:rPr lang="en-GB" sz="2500" b="1" dirty="0">
                <a:solidFill>
                  <a:schemeClr val="tx1"/>
                </a:solidFill>
              </a:rPr>
              <a:t>vocation</a:t>
            </a:r>
            <a:r>
              <a:rPr lang="en-GB" sz="2500" dirty="0">
                <a:solidFill>
                  <a:schemeClr val="tx1"/>
                </a:solidFill>
              </a:rPr>
              <a:t> means the same as </a:t>
            </a:r>
            <a:r>
              <a:rPr lang="en-GB" sz="2500" b="1" dirty="0">
                <a:solidFill>
                  <a:schemeClr val="tx1"/>
                </a:solidFill>
              </a:rPr>
              <a:t>job</a:t>
            </a:r>
            <a:r>
              <a:rPr lang="en-GB" sz="2500" dirty="0">
                <a:solidFill>
                  <a:schemeClr val="tx1"/>
                </a:solidFill>
              </a:rPr>
              <a:t>. I </a:t>
            </a:r>
            <a:r>
              <a:rPr lang="en-GB" sz="2500" b="1" u="sng" dirty="0">
                <a:solidFill>
                  <a:schemeClr val="tx1"/>
                </a:solidFill>
              </a:rPr>
              <a:t>scan</a:t>
            </a:r>
            <a:r>
              <a:rPr lang="en-GB" sz="2500" dirty="0">
                <a:solidFill>
                  <a:schemeClr val="tx1"/>
                </a:solidFill>
              </a:rPr>
              <a:t> the text to see if it says anything about the watchman having the best job. Although it says: </a:t>
            </a:r>
            <a:r>
              <a:rPr lang="en-GB" sz="2500" b="1" i="1" dirty="0">
                <a:solidFill>
                  <a:schemeClr val="tx1"/>
                </a:solidFill>
              </a:rPr>
              <a:t>I wish I were a watchman…</a:t>
            </a:r>
            <a:r>
              <a:rPr lang="en-GB" sz="2500" dirty="0">
                <a:solidFill>
                  <a:schemeClr val="tx1"/>
                </a:solidFill>
              </a:rPr>
              <a:t> it doesn’t say anything about it being the best job, or better than the other jobs, neither does it say it </a:t>
            </a:r>
            <a:r>
              <a:rPr lang="en-GB" sz="2500" b="1" dirty="0">
                <a:solidFill>
                  <a:schemeClr val="tx1"/>
                </a:solidFill>
              </a:rPr>
              <a:t>all of the way through </a:t>
            </a:r>
            <a:r>
              <a:rPr lang="en-GB" sz="2500" dirty="0">
                <a:solidFill>
                  <a:schemeClr val="tx1"/>
                </a:solidFill>
              </a:rPr>
              <a:t>the poem.  This is </a:t>
            </a:r>
            <a:r>
              <a:rPr lang="en-GB" sz="2500" b="1" dirty="0">
                <a:solidFill>
                  <a:schemeClr val="tx1"/>
                </a:solidFill>
              </a:rPr>
              <a:t>not </a:t>
            </a:r>
            <a:r>
              <a:rPr lang="en-GB" sz="2500" dirty="0">
                <a:solidFill>
                  <a:schemeClr val="tx1"/>
                </a:solidFill>
              </a:rPr>
              <a:t>what is revealed throughout the poem, so I will </a:t>
            </a:r>
            <a:r>
              <a:rPr lang="en-GB" sz="2500" b="1" dirty="0">
                <a:solidFill>
                  <a:schemeClr val="tx1"/>
                </a:solidFill>
              </a:rPr>
              <a:t>not</a:t>
            </a:r>
            <a:r>
              <a:rPr lang="en-GB" sz="2500" dirty="0">
                <a:solidFill>
                  <a:schemeClr val="tx1"/>
                </a:solidFill>
              </a:rPr>
              <a:t> tick this one. </a:t>
            </a:r>
            <a:endParaRPr lang="en-GB" sz="25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09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139347" y="1878084"/>
            <a:ext cx="4176464" cy="479127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GB" sz="1700" dirty="0">
              <a:solidFill>
                <a:schemeClr val="tx1"/>
              </a:solidFill>
            </a:endParaRPr>
          </a:p>
          <a:p>
            <a:pPr fontAlgn="base"/>
            <a:r>
              <a:rPr lang="en-GB" sz="1300" dirty="0">
                <a:solidFill>
                  <a:schemeClr val="tx1"/>
                </a:solidFill>
              </a:rPr>
              <a:t>When the gong sounds ten in the morning and I walk to school by our lane.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Every day I meet the hawker crying, "Bangles, crystal bangles!"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There is nothing to hurry him on, there is no road he must take, no place he must go to, no time when he must come home.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I wish I were a hawker, spending my day in the road, crying, "Bangles, crystal bangles!" </a:t>
            </a:r>
            <a:br>
              <a:rPr lang="en-GB" sz="1300" dirty="0">
                <a:solidFill>
                  <a:schemeClr val="tx1"/>
                </a:solidFill>
              </a:rPr>
            </a:br>
            <a:endParaRPr lang="en-GB" sz="1300" dirty="0">
              <a:solidFill>
                <a:schemeClr val="tx1"/>
              </a:solidFill>
            </a:endParaRPr>
          </a:p>
          <a:p>
            <a:pPr fontAlgn="base"/>
            <a:r>
              <a:rPr lang="en-GB" sz="1300" dirty="0">
                <a:solidFill>
                  <a:schemeClr val="tx1"/>
                </a:solidFill>
              </a:rPr>
              <a:t>When at four in the afternoon I come back from the school, I can see through the gate of that house the gardener digging the ground.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He does what he likes with his spade, he soils his clothes with dust, nobody takes him to task if he gets baked in the sun or gets wet. </a:t>
            </a:r>
            <a:br>
              <a:rPr lang="en-GB" sz="160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8"/>
          <p:cNvSpPr/>
          <p:nvPr/>
        </p:nvSpPr>
        <p:spPr>
          <a:xfrm>
            <a:off x="4428677" y="1878084"/>
            <a:ext cx="3744416" cy="32071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300" dirty="0">
                <a:solidFill>
                  <a:schemeClr val="tx1"/>
                </a:solidFill>
              </a:rPr>
              <a:t>I wish I were a gardener digging away at the garden with nobody to stop me from digging. </a:t>
            </a:r>
            <a:br>
              <a:rPr lang="en-GB" sz="1300" dirty="0">
                <a:solidFill>
                  <a:schemeClr val="tx1"/>
                </a:solidFill>
              </a:rPr>
            </a:br>
            <a:endParaRPr lang="en-GB" sz="1300" dirty="0">
              <a:solidFill>
                <a:schemeClr val="tx1"/>
              </a:solidFill>
            </a:endParaRPr>
          </a:p>
          <a:p>
            <a:r>
              <a:rPr lang="en-GB" sz="1300" dirty="0">
                <a:solidFill>
                  <a:schemeClr val="tx1"/>
                </a:solidFill>
              </a:rPr>
              <a:t>Just as it gets dark in the evening and my mother sends me to bed,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I can see through my open window the watchman walking up and down.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The lane is dark and lonely, and the street-lamp stands like a giant with one red eye in its head.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The watchman swings his lantern and walks with his shadow at his side, and never once goes to bed in his life. </a:t>
            </a:r>
            <a:br>
              <a:rPr lang="en-GB" sz="1300" dirty="0">
                <a:solidFill>
                  <a:schemeClr val="tx1"/>
                </a:solidFill>
              </a:rPr>
            </a:br>
            <a:r>
              <a:rPr lang="en-GB" sz="1300" dirty="0">
                <a:solidFill>
                  <a:schemeClr val="tx1"/>
                </a:solidFill>
              </a:rPr>
              <a:t>I wish I were a watchman walking the streets all night, chasing the shadows with my lantern.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700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1691679" y="374491"/>
            <a:ext cx="5904657" cy="966277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Statement 2 –  </a:t>
            </a:r>
            <a:r>
              <a:rPr lang="en-GB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person in the poem needs to get a job.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35896" y="2852936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2483768" y="486916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420152" y="5085184"/>
            <a:ext cx="4074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5400000">
            <a:off x="6020258" y="3508413"/>
            <a:ext cx="561253" cy="3744417"/>
          </a:xfrm>
          <a:prstGeom prst="rightBrace">
            <a:avLst>
              <a:gd name="adj1" fmla="val 8333"/>
              <a:gd name="adj2" fmla="val 49624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395536" y="3068960"/>
            <a:ext cx="57127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Rounded Rectangle 7"/>
          <p:cNvSpPr/>
          <p:nvPr/>
        </p:nvSpPr>
        <p:spPr>
          <a:xfrm rot="16200000">
            <a:off x="5854158" y="4589557"/>
            <a:ext cx="893452" cy="31822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GB" sz="2400" dirty="0">
                <a:solidFill>
                  <a:srgbClr val="282828"/>
                </a:solidFill>
                <a:latin typeface="Calibri" panose="020F0502020204030204" pitchFamily="34" charset="0"/>
              </a:rPr>
              <a:t>No evidence that they need a job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50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321550" y="1484784"/>
            <a:ext cx="8562401" cy="5112568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</a:rPr>
              <a:t>We need to </a:t>
            </a:r>
            <a:r>
              <a:rPr lang="en-GB" sz="2500" b="1" u="sng" dirty="0">
                <a:solidFill>
                  <a:schemeClr val="tx1"/>
                </a:solidFill>
              </a:rPr>
              <a:t>scan</a:t>
            </a:r>
            <a:r>
              <a:rPr lang="en-GB" sz="2500" dirty="0">
                <a:solidFill>
                  <a:schemeClr val="tx1"/>
                </a:solidFill>
              </a:rPr>
              <a:t> the whole poem. We use </a:t>
            </a:r>
            <a:r>
              <a:rPr lang="en-GB" sz="2500" b="1" u="sng" dirty="0">
                <a:solidFill>
                  <a:schemeClr val="tx1"/>
                </a:solidFill>
              </a:rPr>
              <a:t>text marking </a:t>
            </a:r>
            <a:r>
              <a:rPr lang="en-GB" sz="2500" dirty="0">
                <a:solidFill>
                  <a:schemeClr val="tx1"/>
                </a:solidFill>
              </a:rPr>
              <a:t>to help. We can see that is says: </a:t>
            </a:r>
            <a:r>
              <a:rPr lang="en-GB" sz="2500" b="1" i="1" dirty="0">
                <a:solidFill>
                  <a:schemeClr val="tx1"/>
                </a:solidFill>
              </a:rPr>
              <a:t>I walk to school…</a:t>
            </a:r>
            <a:r>
              <a:rPr lang="en-GB" sz="2500" i="1" dirty="0">
                <a:solidFill>
                  <a:schemeClr val="tx1"/>
                </a:solidFill>
              </a:rPr>
              <a:t> </a:t>
            </a:r>
            <a:r>
              <a:rPr lang="en-GB" sz="2500" dirty="0">
                <a:solidFill>
                  <a:schemeClr val="tx1"/>
                </a:solidFill>
              </a:rPr>
              <a:t> therefore the person in the poem is of school age and unlikely to need a job. </a:t>
            </a:r>
          </a:p>
          <a:p>
            <a:endParaRPr lang="en-GB" sz="2500" dirty="0">
              <a:solidFill>
                <a:schemeClr val="tx1"/>
              </a:solidFill>
            </a:endParaRPr>
          </a:p>
          <a:p>
            <a:r>
              <a:rPr lang="en-GB" sz="2500" dirty="0">
                <a:solidFill>
                  <a:schemeClr val="tx1"/>
                </a:solidFill>
              </a:rPr>
              <a:t>We </a:t>
            </a:r>
            <a:r>
              <a:rPr lang="en-GB" sz="2500" b="1" dirty="0">
                <a:solidFill>
                  <a:schemeClr val="tx1"/>
                </a:solidFill>
              </a:rPr>
              <a:t>scan</a:t>
            </a:r>
            <a:r>
              <a:rPr lang="en-GB" sz="2500" dirty="0">
                <a:solidFill>
                  <a:schemeClr val="tx1"/>
                </a:solidFill>
              </a:rPr>
              <a:t> to look for other evidence. There is nothing in the first stanza (verse) that says they need a job. In the second stanza (verse) there is another reference to school. There is no other </a:t>
            </a:r>
            <a:r>
              <a:rPr lang="en-GB" sz="2500" b="1" dirty="0">
                <a:solidFill>
                  <a:schemeClr val="tx1"/>
                </a:solidFill>
              </a:rPr>
              <a:t>evidence</a:t>
            </a:r>
            <a:r>
              <a:rPr lang="en-GB" sz="2500" dirty="0">
                <a:solidFill>
                  <a:schemeClr val="tx1"/>
                </a:solidFill>
              </a:rPr>
              <a:t> in the poem to say they need a job. </a:t>
            </a:r>
          </a:p>
          <a:p>
            <a:endParaRPr lang="en-GB" sz="2500" dirty="0">
              <a:solidFill>
                <a:schemeClr val="tx1"/>
              </a:solidFill>
            </a:endParaRPr>
          </a:p>
          <a:p>
            <a:r>
              <a:rPr lang="en-GB" sz="2500" dirty="0">
                <a:solidFill>
                  <a:schemeClr val="tx1"/>
                </a:solidFill>
              </a:rPr>
              <a:t>This is </a:t>
            </a:r>
            <a:r>
              <a:rPr lang="en-GB" sz="2500" b="1" dirty="0">
                <a:solidFill>
                  <a:schemeClr val="tx1"/>
                </a:solidFill>
              </a:rPr>
              <a:t>not </a:t>
            </a:r>
            <a:r>
              <a:rPr lang="en-GB" sz="2500" dirty="0">
                <a:solidFill>
                  <a:schemeClr val="tx1"/>
                </a:solidFill>
              </a:rPr>
              <a:t>what is </a:t>
            </a:r>
            <a:r>
              <a:rPr lang="en-GB" sz="2500" b="1" dirty="0">
                <a:solidFill>
                  <a:schemeClr val="tx1"/>
                </a:solidFill>
              </a:rPr>
              <a:t>revealed throughout</a:t>
            </a:r>
            <a:r>
              <a:rPr lang="en-GB" sz="2500" dirty="0">
                <a:solidFill>
                  <a:schemeClr val="tx1"/>
                </a:solidFill>
              </a:rPr>
              <a:t> the poem, so I will </a:t>
            </a:r>
            <a:r>
              <a:rPr lang="en-GB" sz="2500" b="1" dirty="0">
                <a:solidFill>
                  <a:schemeClr val="tx1"/>
                </a:solidFill>
              </a:rPr>
              <a:t>not</a:t>
            </a:r>
            <a:r>
              <a:rPr lang="en-GB" sz="2500" dirty="0">
                <a:solidFill>
                  <a:schemeClr val="tx1"/>
                </a:solidFill>
              </a:rPr>
              <a:t> tick it. </a:t>
            </a:r>
            <a:endParaRPr lang="en-GB" sz="25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1403178" y="230573"/>
            <a:ext cx="6120680" cy="987811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Statement 2 – </a:t>
            </a:r>
            <a:r>
              <a:rPr lang="en-GB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person in the poem needs to get a job </a:t>
            </a:r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(continued).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5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1295636" y="344241"/>
            <a:ext cx="6264696" cy="87414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Statement 3 – </a:t>
            </a:r>
            <a:r>
              <a:rPr lang="en-GB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There is no need to be in a hurry.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165744" y="3849674"/>
            <a:ext cx="8754905" cy="2459646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</a:rPr>
              <a:t>I will </a:t>
            </a:r>
            <a:r>
              <a:rPr lang="en-GB" sz="2500" b="1" dirty="0">
                <a:solidFill>
                  <a:schemeClr val="tx1"/>
                </a:solidFill>
              </a:rPr>
              <a:t>scan</a:t>
            </a:r>
            <a:r>
              <a:rPr lang="en-GB" sz="2500" dirty="0">
                <a:solidFill>
                  <a:schemeClr val="tx1"/>
                </a:solidFill>
              </a:rPr>
              <a:t> the poem for reference to </a:t>
            </a:r>
            <a:r>
              <a:rPr lang="en-GB" sz="2500" b="1" dirty="0">
                <a:solidFill>
                  <a:schemeClr val="tx1"/>
                </a:solidFill>
              </a:rPr>
              <a:t>hurrying</a:t>
            </a:r>
            <a:r>
              <a:rPr lang="en-GB" sz="2500" dirty="0">
                <a:solidFill>
                  <a:schemeClr val="tx1"/>
                </a:solidFill>
              </a:rPr>
              <a:t>. I find one reference in the first stanza (verse) as it says: </a:t>
            </a:r>
            <a:r>
              <a:rPr lang="en-GB" sz="2500" b="1" dirty="0">
                <a:solidFill>
                  <a:schemeClr val="tx1"/>
                </a:solidFill>
              </a:rPr>
              <a:t>There is nothing to hurry him on…</a:t>
            </a:r>
            <a:r>
              <a:rPr lang="en-GB" sz="2500" dirty="0">
                <a:solidFill>
                  <a:schemeClr val="tx1"/>
                </a:solidFill>
              </a:rPr>
              <a:t> when talking about the hawker. I </a:t>
            </a:r>
            <a:r>
              <a:rPr lang="en-GB" sz="2500" b="1" dirty="0">
                <a:solidFill>
                  <a:schemeClr val="tx1"/>
                </a:solidFill>
              </a:rPr>
              <a:t>scan</a:t>
            </a:r>
            <a:r>
              <a:rPr lang="en-GB" sz="2500" dirty="0">
                <a:solidFill>
                  <a:schemeClr val="tx1"/>
                </a:solidFill>
              </a:rPr>
              <a:t> the rest of the poem, but there are no other references to hurry/hurrying. This is </a:t>
            </a:r>
            <a:r>
              <a:rPr lang="en-GB" sz="2500" b="1" dirty="0">
                <a:solidFill>
                  <a:schemeClr val="tx1"/>
                </a:solidFill>
              </a:rPr>
              <a:t>not </a:t>
            </a:r>
            <a:r>
              <a:rPr lang="en-GB" sz="2500" dirty="0">
                <a:solidFill>
                  <a:schemeClr val="tx1"/>
                </a:solidFill>
              </a:rPr>
              <a:t>what is </a:t>
            </a:r>
            <a:r>
              <a:rPr lang="en-GB" sz="2500" b="1" dirty="0">
                <a:solidFill>
                  <a:schemeClr val="tx1"/>
                </a:solidFill>
              </a:rPr>
              <a:t>revealed throughout the poem, </a:t>
            </a:r>
            <a:r>
              <a:rPr lang="en-GB" sz="2500" dirty="0">
                <a:solidFill>
                  <a:schemeClr val="tx1"/>
                </a:solidFill>
              </a:rPr>
              <a:t>so I will </a:t>
            </a:r>
            <a:r>
              <a:rPr lang="en-GB" sz="2500" b="1" dirty="0">
                <a:solidFill>
                  <a:schemeClr val="tx1"/>
                </a:solidFill>
              </a:rPr>
              <a:t>not </a:t>
            </a:r>
            <a:r>
              <a:rPr lang="en-GB" sz="2500" dirty="0">
                <a:solidFill>
                  <a:schemeClr val="tx1"/>
                </a:solidFill>
              </a:rPr>
              <a:t>tick it</a:t>
            </a:r>
            <a:r>
              <a:rPr lang="en-GB" sz="2500" b="1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61" t="37342" r="51851" b="42971"/>
          <a:stretch/>
        </p:blipFill>
        <p:spPr>
          <a:xfrm>
            <a:off x="611560" y="1597925"/>
            <a:ext cx="7863274" cy="1872208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1691680" y="2492896"/>
            <a:ext cx="28803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4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1331640" y="544970"/>
            <a:ext cx="6192688" cy="922622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Statement 4 – </a:t>
            </a:r>
            <a:r>
              <a:rPr lang="en-GB" sz="2500" b="1" dirty="0">
                <a:solidFill>
                  <a:schemeClr val="tx1"/>
                </a:solidFill>
              </a:rPr>
              <a:t>The person in the poem is keen to grow up.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Rounded Rectangle 8"/>
          <p:cNvSpPr/>
          <p:nvPr/>
        </p:nvSpPr>
        <p:spPr>
          <a:xfrm>
            <a:off x="289194" y="1916832"/>
            <a:ext cx="4176464" cy="46805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GB" sz="1400" dirty="0">
              <a:solidFill>
                <a:schemeClr val="tx1"/>
              </a:solidFill>
            </a:endParaRPr>
          </a:p>
          <a:p>
            <a:pPr fontAlgn="base"/>
            <a:r>
              <a:rPr lang="en-GB" sz="1400" dirty="0">
                <a:solidFill>
                  <a:schemeClr val="tx1"/>
                </a:solidFill>
              </a:rPr>
              <a:t>When the gong sounds ten in the morning and I walk to school by our lane.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Every day I meet the hawker crying, "Bangles, crystal bangles!"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There is nothing to hurry him on, there is no road he must take, no place he must go to, no time when he must come home.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I wish I were a hawker, spending my day in the road, crying, "Bangles, crystal bangles!" </a:t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pPr fontAlgn="base"/>
            <a:r>
              <a:rPr lang="en-GB" sz="1400" dirty="0">
                <a:solidFill>
                  <a:schemeClr val="tx1"/>
                </a:solidFill>
              </a:rPr>
              <a:t>When at four in the afternoon I come back from the school, I can see through the gate of that house the gardener digging the ground.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He does what he likes with his spade, he soils his clothes with dust, nobody takes him to task if he gets baked in the sun or gets wet. </a:t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0" y="1988840"/>
            <a:ext cx="4250969" cy="33123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</a:rPr>
              <a:t>I wish I were a gardener digging away at the garden with nobody to stop me from digging. </a:t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</a:rPr>
              <a:t>Just as it gets dark in the evening and my mother sends me to bed,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I can see through my open window the watchman walking up and down.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The lane is dark and lonely, and the street-lamp stands like a giant with one red eye in its head.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The watchman swings his lantern and walks with his shadow at his side, and never once goes to bed in his life. </a:t>
            </a:r>
            <a:br>
              <a:rPr lang="en-GB" sz="1400" dirty="0">
                <a:solidFill>
                  <a:schemeClr val="tx1"/>
                </a:solidFill>
              </a:rPr>
            </a:br>
            <a:r>
              <a:rPr lang="en-GB" sz="1400" dirty="0">
                <a:solidFill>
                  <a:schemeClr val="tx1"/>
                </a:solidFill>
              </a:rPr>
              <a:t>I wish I were a watchman walking the streets all night, chasing the shadows with my lantern.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75556" y="4221088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6660232" y="4509120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28093" y="2420888"/>
            <a:ext cx="180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28093" y="2636912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43808" y="3861048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575556" y="4077072"/>
            <a:ext cx="12601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5940152" y="4293096"/>
            <a:ext cx="23762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4860032" y="4509120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" y="353983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07" y="40186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4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1547664" y="332656"/>
            <a:ext cx="6120680" cy="1152127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500" dirty="0">
                <a:solidFill>
                  <a:schemeClr val="tx1"/>
                </a:solidFill>
              </a:rPr>
              <a:t>Statement 4 – </a:t>
            </a:r>
            <a:r>
              <a:rPr lang="en-GB" sz="2500" b="1" dirty="0">
                <a:solidFill>
                  <a:schemeClr val="tx1"/>
                </a:solidFill>
              </a:rPr>
              <a:t>The person in the poem is keen to grow up (continued). 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Rounded Rectangle 7"/>
          <p:cNvSpPr/>
          <p:nvPr/>
        </p:nvSpPr>
        <p:spPr>
          <a:xfrm>
            <a:off x="224253" y="1844824"/>
            <a:ext cx="8582715" cy="4392488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</a:rPr>
              <a:t>I know that this must be the answer, but I will check it anyway, just in case I have made a mistake. </a:t>
            </a:r>
          </a:p>
          <a:p>
            <a:r>
              <a:rPr lang="en-GB" sz="2500" dirty="0">
                <a:solidFill>
                  <a:schemeClr val="tx1"/>
                </a:solidFill>
              </a:rPr>
              <a:t>I will </a:t>
            </a:r>
            <a:r>
              <a:rPr lang="en-GB" sz="2500" b="1" dirty="0">
                <a:solidFill>
                  <a:schemeClr val="tx1"/>
                </a:solidFill>
              </a:rPr>
              <a:t>scan</a:t>
            </a:r>
            <a:r>
              <a:rPr lang="en-GB" sz="2500" dirty="0">
                <a:solidFill>
                  <a:schemeClr val="tx1"/>
                </a:solidFill>
              </a:rPr>
              <a:t> the text for </a:t>
            </a:r>
            <a:r>
              <a:rPr lang="en-GB" sz="2500" b="1" dirty="0">
                <a:solidFill>
                  <a:schemeClr val="tx1"/>
                </a:solidFill>
              </a:rPr>
              <a:t>evidence</a:t>
            </a:r>
            <a:r>
              <a:rPr lang="en-GB" sz="2500" dirty="0">
                <a:solidFill>
                  <a:schemeClr val="tx1"/>
                </a:solidFill>
              </a:rPr>
              <a:t> that the person is </a:t>
            </a:r>
            <a:r>
              <a:rPr lang="en-GB" sz="2500" b="1" dirty="0">
                <a:solidFill>
                  <a:schemeClr val="tx1"/>
                </a:solidFill>
              </a:rPr>
              <a:t>keen to grow up</a:t>
            </a:r>
            <a:r>
              <a:rPr lang="en-GB" sz="2500" dirty="0">
                <a:solidFill>
                  <a:schemeClr val="tx1"/>
                </a:solidFill>
              </a:rPr>
              <a:t>. In each stanza (verse) the person says ‘</a:t>
            </a:r>
            <a:r>
              <a:rPr lang="en-GB" sz="2500" b="1" dirty="0">
                <a:solidFill>
                  <a:schemeClr val="tx1"/>
                </a:solidFill>
              </a:rPr>
              <a:t>I wish I were…’</a:t>
            </a:r>
            <a:r>
              <a:rPr lang="en-GB" sz="2500" dirty="0">
                <a:solidFill>
                  <a:schemeClr val="tx1"/>
                </a:solidFill>
              </a:rPr>
              <a:t> They then tell us why they wish they were either a hawker, gardener or watchman rather than a school-aged boy or girl. </a:t>
            </a:r>
          </a:p>
          <a:p>
            <a:r>
              <a:rPr lang="en-GB" sz="2500" dirty="0">
                <a:solidFill>
                  <a:schemeClr val="tx1"/>
                </a:solidFill>
              </a:rPr>
              <a:t>Therefore, we know that they are keen to grow up and do one of these jobs. This </a:t>
            </a:r>
            <a:r>
              <a:rPr lang="en-GB" sz="2500" b="1" dirty="0">
                <a:solidFill>
                  <a:schemeClr val="tx1"/>
                </a:solidFill>
              </a:rPr>
              <a:t>is</a:t>
            </a:r>
            <a:r>
              <a:rPr lang="en-GB" sz="2500" dirty="0">
                <a:solidFill>
                  <a:schemeClr val="tx1"/>
                </a:solidFill>
              </a:rPr>
              <a:t> what is </a:t>
            </a:r>
            <a:r>
              <a:rPr lang="en-GB" sz="2500" b="1" dirty="0">
                <a:solidFill>
                  <a:schemeClr val="tx1"/>
                </a:solidFill>
              </a:rPr>
              <a:t>revealed throughout the poem</a:t>
            </a:r>
            <a:r>
              <a:rPr lang="en-GB" sz="2500" dirty="0">
                <a:solidFill>
                  <a:schemeClr val="tx1"/>
                </a:solidFill>
              </a:rPr>
              <a:t> so I </a:t>
            </a:r>
            <a:r>
              <a:rPr lang="en-GB" sz="2500" b="1" dirty="0">
                <a:solidFill>
                  <a:schemeClr val="tx1"/>
                </a:solidFill>
              </a:rPr>
              <a:t>will</a:t>
            </a:r>
            <a:r>
              <a:rPr lang="en-GB" sz="2500" dirty="0">
                <a:solidFill>
                  <a:schemeClr val="tx1"/>
                </a:solidFill>
              </a:rPr>
              <a:t> tick it. </a:t>
            </a:r>
            <a:endParaRPr lang="en-GB" sz="2500" b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" y="353983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07" y="40186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83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375" y="509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Teacher notes</a:t>
            </a:r>
          </a:p>
        </p:txBody>
      </p:sp>
      <p:sp>
        <p:nvSpPr>
          <p:cNvPr id="7" name="Rounded Rectangle 8"/>
          <p:cNvSpPr/>
          <p:nvPr/>
        </p:nvSpPr>
        <p:spPr>
          <a:xfrm>
            <a:off x="481855" y="1379518"/>
            <a:ext cx="8180287" cy="4438450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charset="2"/>
              <a:buChar char="q"/>
            </a:pPr>
            <a:r>
              <a:rPr lang="en-GB" sz="3000" dirty="0">
                <a:solidFill>
                  <a:schemeClr val="tx1"/>
                </a:solidFill>
              </a:rPr>
              <a:t>These slides focus on the skill of being able to </a:t>
            </a:r>
            <a:r>
              <a:rPr lang="en-GB" sz="3000" b="1" dirty="0">
                <a:solidFill>
                  <a:schemeClr val="tx1"/>
                </a:solidFill>
              </a:rPr>
              <a:t>summarise </a:t>
            </a:r>
            <a:r>
              <a:rPr lang="en-GB" sz="3000" dirty="0">
                <a:solidFill>
                  <a:schemeClr val="tx1"/>
                </a:solidFill>
              </a:rPr>
              <a:t>whole texts, identifying the main meaning/message they are trying to give. </a:t>
            </a:r>
          </a:p>
          <a:p>
            <a:endParaRPr lang="en-GB" sz="3000" dirty="0">
              <a:solidFill>
                <a:schemeClr val="tx1"/>
              </a:solidFill>
            </a:endParaRPr>
          </a:p>
          <a:p>
            <a:pPr marL="457200" indent="-457200">
              <a:buFont typeface="Wingdings" charset="2"/>
              <a:buChar char="q"/>
            </a:pPr>
            <a:r>
              <a:rPr lang="en-GB" sz="3000" dirty="0">
                <a:solidFill>
                  <a:schemeClr val="tx1"/>
                </a:solidFill>
              </a:rPr>
              <a:t> A modelled example and guided questions give some tips for scanning and text marking. Practice questions allow children to apply their skills.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4055" y="6066084"/>
            <a:ext cx="771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* Note: </a:t>
            </a:r>
            <a:r>
              <a:rPr lang="en-GB" dirty="0"/>
              <a:t>Children will need a copy of the poem ‘Vocation’ and ‘Where the Grass is Greener’ from the R4e. folder. </a:t>
            </a:r>
            <a:endParaRPr lang="en-GB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555776" y="404664"/>
            <a:ext cx="504056" cy="432048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4775"/>
            <a:ext cx="862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06" y="145585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07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44008" y="386104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8"/>
          <p:cNvSpPr/>
          <p:nvPr/>
        </p:nvSpPr>
        <p:spPr>
          <a:xfrm>
            <a:off x="3059832" y="1268428"/>
            <a:ext cx="5824119" cy="511730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watchman has the best vocation. </a:t>
            </a:r>
          </a:p>
          <a:p>
            <a:endParaRPr lang="en-GB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person in the poem needs to get a job. </a:t>
            </a: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There is no need to be in a hurry.</a:t>
            </a:r>
          </a:p>
          <a:p>
            <a:endParaRPr lang="en-GB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person in the poem is keen to grow up.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03267" y="2090779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503267" y="291313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503267" y="406508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503267" y="4887431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8"/>
          <p:cNvSpPr/>
          <p:nvPr/>
        </p:nvSpPr>
        <p:spPr>
          <a:xfrm>
            <a:off x="328571" y="2598908"/>
            <a:ext cx="2503286" cy="245634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What is revealed throughout the poem? </a:t>
            </a:r>
          </a:p>
          <a:p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Tick </a:t>
            </a:r>
            <a:r>
              <a:rPr lang="en-GB" sz="2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GB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893C78E-A5D1-4129-B1D2-3D5DC92D09F6}"/>
              </a:ext>
            </a:extLst>
          </p:cNvPr>
          <p:cNvSpPr/>
          <p:nvPr/>
        </p:nvSpPr>
        <p:spPr>
          <a:xfrm>
            <a:off x="2357754" y="230573"/>
            <a:ext cx="4428492" cy="77852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Answer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649859-2407-4AC1-B80B-7B941A5DB7E5}"/>
              </a:ext>
            </a:extLst>
          </p:cNvPr>
          <p:cNvSpPr txBox="1"/>
          <p:nvPr/>
        </p:nvSpPr>
        <p:spPr>
          <a:xfrm>
            <a:off x="8423158" y="4797152"/>
            <a:ext cx="54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Webdings" panose="05030102010509060703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909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33444" y="410867"/>
            <a:ext cx="3600402" cy="71179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/>
              </a:solidFill>
            </a:endParaRPr>
          </a:p>
          <a:p>
            <a:pPr algn="ctr"/>
            <a:r>
              <a:rPr lang="en-GB" sz="3500" dirty="0">
                <a:solidFill>
                  <a:schemeClr val="tx1"/>
                </a:solidFill>
              </a:rPr>
              <a:t>Your turn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7"/>
          <p:cNvSpPr/>
          <p:nvPr/>
        </p:nvSpPr>
        <p:spPr>
          <a:xfrm>
            <a:off x="597926" y="1629463"/>
            <a:ext cx="7948147" cy="1152128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You will need a copy of the text ‘Where the Grass is Greener’ for this task.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42" t="20008" r="26203" b="39639"/>
          <a:stretch/>
        </p:blipFill>
        <p:spPr>
          <a:xfrm>
            <a:off x="1412674" y="3124818"/>
            <a:ext cx="6408712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" y="353983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26" y="260648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29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45979"/>
            <a:ext cx="7416824" cy="4247317"/>
          </a:xfrm>
          <a:prstGeom prst="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/>
              <a:t>The question you will be provided with is another multiple choice question. Apply the same method as was modelled earlier: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/>
              <a:t>Scan the entire text for evidence of each statement.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/>
              <a:t>Use text marking where appropriate.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/>
              <a:t>Eliminate the statements you know are not correct.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000" dirty="0"/>
              <a:t>Select and tick the correct answer.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" y="353983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26" y="260648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708678A-45E4-4425-93E1-C94610CF1690}"/>
              </a:ext>
            </a:extLst>
          </p:cNvPr>
          <p:cNvSpPr/>
          <p:nvPr/>
        </p:nvSpPr>
        <p:spPr>
          <a:xfrm>
            <a:off x="2633444" y="410867"/>
            <a:ext cx="3600402" cy="71179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/>
              </a:solidFill>
            </a:endParaRPr>
          </a:p>
          <a:p>
            <a:pPr algn="ctr"/>
            <a:r>
              <a:rPr lang="en-GB" sz="3500" dirty="0">
                <a:solidFill>
                  <a:schemeClr val="tx1"/>
                </a:solidFill>
              </a:rPr>
              <a:t>Your turn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33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/>
          <p:cNvSpPr/>
          <p:nvPr/>
        </p:nvSpPr>
        <p:spPr>
          <a:xfrm>
            <a:off x="515276" y="3101690"/>
            <a:ext cx="2809995" cy="1760296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What is revealed throughout the story?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Tick </a:t>
            </a:r>
            <a:r>
              <a:rPr lang="en-GB" sz="25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GB" sz="25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35605" y="2035880"/>
            <a:ext cx="5169937" cy="467892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It is difficult to look after sheep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on your own.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It is better to work in the mill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than on the farm.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Times were hard for children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living in the area at that time.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London is a better place to live than the Dales. </a:t>
            </a:r>
          </a:p>
          <a:p>
            <a:endParaRPr lang="en-GB" sz="25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9735" y="234888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189735" y="352966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89735" y="5779459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8189735" y="47104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" y="353983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26" y="260648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002FDD3-8DAC-4195-89A3-2A349D8F9D8D}"/>
              </a:ext>
            </a:extLst>
          </p:cNvPr>
          <p:cNvSpPr/>
          <p:nvPr/>
        </p:nvSpPr>
        <p:spPr>
          <a:xfrm>
            <a:off x="2633444" y="410867"/>
            <a:ext cx="3600402" cy="711793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 dirty="0">
              <a:solidFill>
                <a:schemeClr val="tx1"/>
              </a:solidFill>
            </a:endParaRPr>
          </a:p>
          <a:p>
            <a:pPr algn="ctr"/>
            <a:r>
              <a:rPr lang="en-GB" sz="3500" dirty="0">
                <a:solidFill>
                  <a:schemeClr val="tx1"/>
                </a:solidFill>
              </a:rPr>
              <a:t>Your turn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0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75763" y="439373"/>
            <a:ext cx="3889117" cy="743212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solidFill>
                  <a:schemeClr val="tx1"/>
                </a:solidFill>
              </a:rPr>
              <a:t>Answer </a:t>
            </a:r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8"/>
          <p:cNvSpPr/>
          <p:nvPr/>
        </p:nvSpPr>
        <p:spPr>
          <a:xfrm>
            <a:off x="467544" y="2803843"/>
            <a:ext cx="2809995" cy="1760296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What is revealed throughout the story?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Tick </a:t>
            </a:r>
            <a:r>
              <a:rPr lang="en-GB" sz="2500" b="1" dirty="0">
                <a:solidFill>
                  <a:schemeClr val="tx1"/>
                </a:solidFill>
                <a:latin typeface="Calibri" panose="020F0502020204030204" pitchFamily="34" charset="0"/>
              </a:rPr>
              <a:t>one</a:t>
            </a:r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en-GB" sz="2500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79912" y="1484784"/>
            <a:ext cx="5169937" cy="5040560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It is difficult to look after sheep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on your own.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It is better to work in the mill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than on the farm.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Times were hard for children </a:t>
            </a: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living in the area at that time. </a:t>
            </a:r>
            <a:endParaRPr lang="en-GB" sz="2500" dirty="0">
              <a:solidFill>
                <a:schemeClr val="tx1"/>
              </a:solidFill>
            </a:endParaRP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GB" sz="2500" dirty="0">
                <a:solidFill>
                  <a:schemeClr val="tx1"/>
                </a:solidFill>
                <a:latin typeface="Calibri" panose="020F0502020204030204" pitchFamily="34" charset="0"/>
              </a:rPr>
              <a:t>London is a better place to live than the Dales. </a:t>
            </a:r>
          </a:p>
          <a:p>
            <a:endParaRPr lang="en-GB" sz="2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9735" y="227687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8189735" y="335699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96148" y="5598532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89735" y="4472301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098054" y="4365104"/>
            <a:ext cx="29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Webdings" panose="05030102010509060703" pitchFamily="18" charset="2"/>
              </a:rPr>
              <a:t>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3" y="353983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26" y="260648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651000"/>
            <a:ext cx="8064500" cy="1787525"/>
          </a:xfrm>
          <a:solidFill>
            <a:srgbClr val="FFFED8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sz="3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Are you confident identifying the main message in a poem </a:t>
            </a:r>
            <a:r>
              <a:rPr lang="en-GB" sz="340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or story</a:t>
            </a:r>
            <a:r>
              <a:rPr lang="en-GB" sz="3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? 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042988" y="4703763"/>
            <a:ext cx="2997200" cy="159226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dirty="0">
                <a:solidFill>
                  <a:srgbClr val="002060"/>
                </a:solidFill>
                <a:latin typeface="+mn-lt"/>
              </a:rPr>
              <a:t>I am confident with …</a:t>
            </a:r>
          </a:p>
        </p:txBody>
      </p:sp>
      <p:sp>
        <p:nvSpPr>
          <p:cNvPr id="8" name="Smiley Face 7"/>
          <p:cNvSpPr/>
          <p:nvPr/>
        </p:nvSpPr>
        <p:spPr>
          <a:xfrm>
            <a:off x="1939925" y="3905250"/>
            <a:ext cx="1203325" cy="1138238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rgbClr val="FFFFFF"/>
              </a:solidFill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4725988" y="4703763"/>
            <a:ext cx="2997200" cy="1592262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>
                <a:solidFill>
                  <a:srgbClr val="002060"/>
                </a:solidFill>
                <a:latin typeface="+mn-lt"/>
              </a:rPr>
              <a:t>I would like more practice with …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5594350" y="3962400"/>
            <a:ext cx="1201738" cy="1139825"/>
          </a:xfrm>
          <a:prstGeom prst="smileyFace">
            <a:avLst>
              <a:gd name="adj" fmla="val -465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x-none" altLang="x-none" sz="1800">
              <a:solidFill>
                <a:srgbClr val="FFFFFF"/>
              </a:solidFill>
            </a:endParaRPr>
          </a:p>
        </p:txBody>
      </p:sp>
      <p:pic>
        <p:nvPicPr>
          <p:cNvPr id="4608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01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04775"/>
            <a:ext cx="86201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97025" y="311590"/>
            <a:ext cx="6170613" cy="708025"/>
          </a:xfrm>
          <a:prstGeom prst="rect">
            <a:avLst/>
          </a:prstGeom>
          <a:solidFill>
            <a:srgbClr val="F4F5D7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x-none" sz="4000" dirty="0">
                <a:solidFill>
                  <a:srgbClr val="000000"/>
                </a:solidFill>
                <a:latin typeface="+mj-lt"/>
              </a:rPr>
              <a:t>Vocabulary: 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1906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100917680"/>
              </p:ext>
            </p:extLst>
          </p:nvPr>
        </p:nvGraphicFramePr>
        <p:xfrm>
          <a:off x="472145" y="1396128"/>
          <a:ext cx="8199710" cy="5150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82550"/>
            <a:ext cx="16938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205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279318"/>
            <a:ext cx="2025887" cy="2294725"/>
          </a:xfrm>
          <a:prstGeom prst="rect">
            <a:avLst/>
          </a:prstGeom>
        </p:spPr>
      </p:pic>
      <p:sp>
        <p:nvSpPr>
          <p:cNvPr id="7" name="Rounded Rectangle 8"/>
          <p:cNvSpPr/>
          <p:nvPr/>
        </p:nvSpPr>
        <p:spPr>
          <a:xfrm>
            <a:off x="654579" y="1272252"/>
            <a:ext cx="7946066" cy="272818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Often poems or stories have a main </a:t>
            </a:r>
            <a:r>
              <a:rPr lang="en-GB" sz="3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message</a:t>
            </a:r>
            <a:r>
              <a:rPr lang="en-GB" sz="3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en-GB" sz="30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meaning</a:t>
            </a:r>
            <a:r>
              <a:rPr lang="en-GB" sz="3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to share with us. </a:t>
            </a:r>
          </a:p>
          <a:p>
            <a:pPr algn="ctr"/>
            <a:r>
              <a:rPr lang="en-GB" sz="3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Discuss the texts listed below with your partner.</a:t>
            </a:r>
          </a:p>
          <a:p>
            <a:pPr algn="ctr"/>
            <a:r>
              <a:rPr lang="en-GB" sz="3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 you know the main idea/message/meaning behind them?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06" y="145584"/>
            <a:ext cx="1111250" cy="90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8"/>
          <p:cNvSpPr/>
          <p:nvPr/>
        </p:nvSpPr>
        <p:spPr>
          <a:xfrm>
            <a:off x="568192" y="4188548"/>
            <a:ext cx="3191743" cy="70001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Ring a Ring ‘o Roses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ounded Rectangle 8"/>
          <p:cNvSpPr/>
          <p:nvPr/>
        </p:nvSpPr>
        <p:spPr>
          <a:xfrm>
            <a:off x="563732" y="5076674"/>
            <a:ext cx="3173933" cy="70001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Beauty and the Beast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ounded Rectangle 8"/>
          <p:cNvSpPr/>
          <p:nvPr/>
        </p:nvSpPr>
        <p:spPr>
          <a:xfrm>
            <a:off x="2118147" y="5977428"/>
            <a:ext cx="3672408" cy="70001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Little Red Riding Hood</a:t>
            </a: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8"/>
          <p:cNvSpPr/>
          <p:nvPr/>
        </p:nvSpPr>
        <p:spPr>
          <a:xfrm>
            <a:off x="4254291" y="5084694"/>
            <a:ext cx="2160240" cy="70001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Rapunzel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8"/>
          <p:cNvSpPr/>
          <p:nvPr/>
        </p:nvSpPr>
        <p:spPr>
          <a:xfrm>
            <a:off x="4254291" y="4220023"/>
            <a:ext cx="2160240" cy="70001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Cinderella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/>
          <p:cNvSpPr/>
          <p:nvPr/>
        </p:nvSpPr>
        <p:spPr>
          <a:xfrm>
            <a:off x="251520" y="1484784"/>
            <a:ext cx="8560423" cy="5184576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Cinderella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acts appropriately even when surrounded by bad behaviour. The message is that kindness pays.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Rapunzel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 appears to have no escape. The message is to think ‘outside the box’ to solve problems.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Little Red Riding Hood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was tricked. The message is to be careful who you trust – stranger danger.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Beauty and the Beast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expresses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the message that the behaviour and personality of someone is more important than their external looks.</a:t>
            </a:r>
          </a:p>
          <a:p>
            <a:pPr marL="342900" indent="-342900">
              <a:buFont typeface="Arial" charset="0"/>
              <a:buChar char="•"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Ring a Ring ‘o Roses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</a:rPr>
              <a:t>linked to the Great Plague. The </a:t>
            </a:r>
            <a:r>
              <a:rPr lang="en-GB" sz="2600" dirty="0">
                <a:solidFill>
                  <a:schemeClr val="tx1"/>
                </a:solidFill>
              </a:rPr>
              <a:t>'ring' was the ring of sores around the mouths of victims, who subsequently sneezed and fell down dead.</a:t>
            </a:r>
            <a:r>
              <a:rPr lang="en-GB" sz="2800" dirty="0"/>
              <a:t> </a:t>
            </a:r>
          </a:p>
          <a:p>
            <a:br>
              <a:rPr lang="en-GB" sz="2800" dirty="0"/>
            </a:br>
            <a:endParaRPr lang="en-GB" sz="2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ounded Rectangle 8"/>
          <p:cNvSpPr/>
          <p:nvPr/>
        </p:nvSpPr>
        <p:spPr>
          <a:xfrm>
            <a:off x="1187624" y="116632"/>
            <a:ext cx="6408712" cy="12241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dirty="0">
                <a:solidFill>
                  <a:schemeClr val="tx1"/>
                </a:solidFill>
              </a:rPr>
              <a:t>What is the main message behind these texts?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66197" y="512411"/>
            <a:ext cx="4896544" cy="624631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dirty="0">
              <a:solidFill>
                <a:schemeClr val="tx1"/>
              </a:solidFill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</a:rPr>
              <a:t>Practise</a:t>
            </a:r>
          </a:p>
          <a:p>
            <a:pPr algn="ctr"/>
            <a:endParaRPr lang="en-GB" sz="2500" dirty="0">
              <a:solidFill>
                <a:srgbClr val="282828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ounded Rectangle 8"/>
          <p:cNvSpPr/>
          <p:nvPr/>
        </p:nvSpPr>
        <p:spPr>
          <a:xfrm>
            <a:off x="304069" y="1680842"/>
            <a:ext cx="8579882" cy="1799615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will now read a text together and identify the main </a:t>
            </a:r>
            <a:r>
              <a:rPr lang="en-GB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message</a:t>
            </a:r>
            <a:r>
              <a:rPr lang="en-GB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within it. The text is a poem called </a:t>
            </a:r>
            <a:r>
              <a:rPr lang="en-GB" sz="32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Vocation</a:t>
            </a:r>
            <a:r>
              <a:rPr lang="en-GB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by Rabindranath Tagore.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715" y="3942915"/>
            <a:ext cx="326856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1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284694" y="1341048"/>
            <a:ext cx="8599258" cy="4576250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GB" sz="1700" dirty="0">
              <a:solidFill>
                <a:schemeClr val="tx1"/>
              </a:solidFill>
            </a:endParaRPr>
          </a:p>
          <a:p>
            <a:pPr fontAlgn="base"/>
            <a:r>
              <a:rPr lang="en-GB" sz="2800" dirty="0">
                <a:solidFill>
                  <a:schemeClr val="tx1"/>
                </a:solidFill>
              </a:rPr>
              <a:t>When the gong sounds ten in the morning and I walk to school by our lane,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Every day I meet the hawker crying, "Bangles, crystal bangles!"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There is nothing to hurry him on, there is no road he must take, no place he must go to, no time when he must come home.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I wish I were a hawker, spending my day in the road, crying, "Bangles, crystal bangles!" </a:t>
            </a:r>
            <a:br>
              <a:rPr lang="en-GB" sz="2500" dirty="0">
                <a:solidFill>
                  <a:schemeClr val="tx1"/>
                </a:solidFill>
              </a:rPr>
            </a:br>
            <a:endParaRPr lang="en-GB" sz="25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5102691"/>
            <a:ext cx="2448272" cy="16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8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/>
          <p:cNvSpPr/>
          <p:nvPr/>
        </p:nvSpPr>
        <p:spPr>
          <a:xfrm>
            <a:off x="418728" y="1538575"/>
            <a:ext cx="8272391" cy="2952328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800" dirty="0">
                <a:solidFill>
                  <a:schemeClr val="tx1"/>
                </a:solidFill>
              </a:rPr>
              <a:t>When at four in the afternoon I come back from the school, I can see through the gate of that house the gardener digging the ground.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He does what he likes with his spade, he soils his clothes with dust, nobody takes him to task if he gets baked in the sun or gets wet. </a:t>
            </a:r>
            <a:br>
              <a:rPr lang="en-GB" sz="1400" dirty="0">
                <a:solidFill>
                  <a:schemeClr val="tx1"/>
                </a:solidFill>
              </a:rPr>
            </a:b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007" y="4783274"/>
            <a:ext cx="2713112" cy="179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0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/>
          <p:cNvSpPr/>
          <p:nvPr/>
        </p:nvSpPr>
        <p:spPr>
          <a:xfrm>
            <a:off x="662708" y="1484785"/>
            <a:ext cx="8013748" cy="3318602"/>
          </a:xfrm>
          <a:prstGeom prst="roundRect">
            <a:avLst/>
          </a:prstGeom>
          <a:solidFill>
            <a:srgbClr val="F4F5D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800" dirty="0">
                <a:solidFill>
                  <a:schemeClr val="tx1"/>
                </a:solidFill>
              </a:rPr>
              <a:t>I wish I were a gardener digging away at the garden with nobody to stop me from digging. </a:t>
            </a:r>
            <a:br>
              <a:rPr lang="en-GB" sz="2800" dirty="0">
                <a:solidFill>
                  <a:schemeClr val="tx1"/>
                </a:solidFill>
              </a:rPr>
            </a:b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Just as it gets dark in the evening and my mother sends me to bed, 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I can see through my open window the watchman walking up and down.</a:t>
            </a:r>
            <a:r>
              <a:rPr lang="en-GB" sz="2600" dirty="0">
                <a:solidFill>
                  <a:schemeClr val="tx1"/>
                </a:solidFill>
              </a:rPr>
              <a:t> </a:t>
            </a:r>
            <a:endParaRPr lang="en-GB" sz="17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4775"/>
            <a:ext cx="927367" cy="11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01" y="230573"/>
            <a:ext cx="11112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884" y="4941168"/>
            <a:ext cx="1419572" cy="168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1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2308</Words>
  <Application>Microsoft Office PowerPoint</Application>
  <PresentationFormat>On-screen Show (4:3)</PresentationFormat>
  <Paragraphs>180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Webdings</vt:lpstr>
      <vt:lpstr>Wingdings</vt:lpstr>
      <vt:lpstr>Office Theme</vt:lpstr>
      <vt:lpstr>PowerPoint Presentation</vt:lpstr>
      <vt:lpstr>Teacher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approach this style of question?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confident identifying the main message in a poem or story?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slides - Calibri 40, bold, dark grey</dc:title>
  <dc:creator>LUrquhart</dc:creator>
  <cp:lastModifiedBy>Jessica Flisher</cp:lastModifiedBy>
  <cp:revision>283</cp:revision>
  <dcterms:created xsi:type="dcterms:W3CDTF">2016-08-09T10:05:30Z</dcterms:created>
  <dcterms:modified xsi:type="dcterms:W3CDTF">2020-04-12T13:07:08Z</dcterms:modified>
</cp:coreProperties>
</file>