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305" r:id="rId3"/>
    <p:sldId id="292" r:id="rId4"/>
    <p:sldId id="277" r:id="rId5"/>
    <p:sldId id="278" r:id="rId6"/>
    <p:sldId id="293" r:id="rId7"/>
    <p:sldId id="272" r:id="rId8"/>
    <p:sldId id="295" r:id="rId9"/>
    <p:sldId id="296" r:id="rId10"/>
    <p:sldId id="274" r:id="rId11"/>
    <p:sldId id="294" r:id="rId12"/>
    <p:sldId id="297" r:id="rId13"/>
    <p:sldId id="275" r:id="rId14"/>
    <p:sldId id="276" r:id="rId15"/>
    <p:sldId id="280" r:id="rId16"/>
    <p:sldId id="298" r:id="rId17"/>
    <p:sldId id="281" r:id="rId18"/>
    <p:sldId id="299" r:id="rId19"/>
    <p:sldId id="282" r:id="rId20"/>
    <p:sldId id="300" r:id="rId21"/>
    <p:sldId id="283" r:id="rId22"/>
    <p:sldId id="301" r:id="rId23"/>
    <p:sldId id="288" r:id="rId24"/>
    <p:sldId id="284" r:id="rId25"/>
    <p:sldId id="302" r:id="rId26"/>
    <p:sldId id="289" r:id="rId27"/>
    <p:sldId id="303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5D28C-DFE0-4296-A724-13D1DCA7E8BA}" v="6" dt="2019-06-10T10:14:26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4721"/>
  </p:normalViewPr>
  <p:slideViewPr>
    <p:cSldViewPr>
      <p:cViewPr varScale="1">
        <p:scale>
          <a:sx n="41" d="100"/>
          <a:sy n="41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66FBC-828E-4803-BFC0-E8A75B4EEDF7}" type="doc">
      <dgm:prSet loTypeId="urn:microsoft.com/office/officeart/2005/8/layout/radial6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DEB22AF-84ED-4694-B76C-09A757455E8B}">
      <dgm:prSet phldrT="[Text]" custT="1"/>
      <dgm:spPr>
        <a:solidFill>
          <a:schemeClr val="bg1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GB" sz="2500" b="1" dirty="0">
              <a:solidFill>
                <a:sysClr val="windowText" lastClr="000000"/>
              </a:solidFill>
            </a:rPr>
            <a:t>Read it: information </a:t>
          </a:r>
        </a:p>
      </dgm:t>
    </dgm:pt>
    <dgm:pt modelId="{7BC24F68-6AFD-455C-9DF2-4F64A909A06A}" type="parTrans" cxnId="{0377E4AE-4DF9-4CAF-9499-32910436FDC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733C1E9D-19A1-476E-BBCC-8796C94533AC}" type="sibTrans" cxnId="{0377E4AE-4DF9-4CAF-9499-32910436FDC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91EC288-42DC-4F57-A697-38CB0FED1BDA}">
      <dgm:prSet phldrT="[Text]" custT="1"/>
      <dgm:spPr>
        <a:solidFill>
          <a:schemeClr val="bg1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Define it</a:t>
          </a:r>
        </a:p>
      </dgm:t>
    </dgm:pt>
    <dgm:pt modelId="{44F2FDF3-18F4-401A-A6AA-A158FB8076B9}" type="parTrans" cxnId="{8014FC4A-258E-43AA-8405-3568B7982E2F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36E4898-8D9F-4A02-8389-84E8241657BE}" type="sibTrans" cxnId="{8014FC4A-258E-43AA-8405-3568B7982E2F}">
      <dgm:prSet/>
      <dgm:spPr>
        <a:solidFill>
          <a:schemeClr val="bg1"/>
        </a:solidFill>
        <a:ln w="76200">
          <a:gradFill>
            <a:gsLst>
              <a:gs pos="99000">
                <a:srgbClr val="FFC000"/>
              </a:gs>
              <a:gs pos="4000">
                <a:srgbClr val="FFFF00"/>
              </a:gs>
              <a:gs pos="5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4108759-99CD-428B-A00C-BFA46645628B}">
      <dgm:prSet phldrT="[Text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Use it</a:t>
          </a:r>
        </a:p>
      </dgm:t>
    </dgm:pt>
    <dgm:pt modelId="{42B980D7-8778-46A8-A3F9-70C507D40DB8}" type="parTrans" cxnId="{5377D5E2-505A-42FF-B05E-37D7EF751463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DE29456A-1334-4EE7-9548-0AB52D8E7895}" type="sibTrans" cxnId="{5377D5E2-505A-42FF-B05E-37D7EF751463}">
      <dgm:prSet/>
      <dgm:spPr>
        <a:solidFill>
          <a:schemeClr val="bg1"/>
        </a:solidFill>
        <a:ln w="76200">
          <a:gradFill>
            <a:gsLst>
              <a:gs pos="0">
                <a:srgbClr val="FFC000"/>
              </a:gs>
              <a:gs pos="54000">
                <a:srgbClr val="FFC000"/>
              </a:gs>
              <a:gs pos="75000">
                <a:srgbClr val="00B050"/>
              </a:gs>
              <a:gs pos="100000">
                <a:srgbClr val="00B050"/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B57490C-133D-400E-ABF0-D9CD233FC728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Link it</a:t>
          </a:r>
        </a:p>
      </dgm:t>
    </dgm:pt>
    <dgm:pt modelId="{9F177ECD-A44A-4D3B-A71B-218C336041B3}" type="parTrans" cxnId="{FF46994A-7FCF-49C1-86CE-8CB52B078D6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ACB92C9-670D-4EE6-BCA6-678B59C62CB3}" type="sibTrans" cxnId="{FF46994A-7FCF-49C1-86CE-8CB52B078D65}">
      <dgm:prSet/>
      <dgm:spPr>
        <a:solidFill>
          <a:schemeClr val="bg1"/>
        </a:solidFill>
        <a:ln w="76200">
          <a:gradFill>
            <a:gsLst>
              <a:gs pos="90000">
                <a:srgbClr val="00B050"/>
              </a:gs>
              <a:gs pos="38000">
                <a:srgbClr val="0070C0"/>
              </a:gs>
              <a:gs pos="3000">
                <a:srgbClr val="0070C0"/>
              </a:gs>
              <a:gs pos="5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605CFD8-20B5-4AF7-BE84-A0C660187C20}">
      <dgm:prSet phldrT="[Text]" custT="1"/>
      <dgm:spPr>
        <a:solidFill>
          <a:schemeClr val="bg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Deconstruct it</a:t>
          </a:r>
          <a:r>
            <a:rPr lang="en-GB" sz="2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 </a:t>
          </a:r>
        </a:p>
      </dgm:t>
    </dgm:pt>
    <dgm:pt modelId="{21016A8D-59E0-49F3-B5CB-4343AB533063}" type="parTrans" cxnId="{4A85EE2F-A035-4884-B871-8EEF2D0A6BB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6AB065E9-7BE5-4775-AD71-D6887E29947A}" type="sibTrans" cxnId="{4A85EE2F-A035-4884-B871-8EEF2D0A6BB1}">
      <dgm:prSet/>
      <dgm:spPr>
        <a:solidFill>
          <a:schemeClr val="bg1"/>
        </a:solidFill>
        <a:ln w="76200">
          <a:gradFill>
            <a:gsLst>
              <a:gs pos="60000">
                <a:srgbClr val="0070C0"/>
              </a:gs>
              <a:gs pos="45000">
                <a:schemeClr val="accent1">
                  <a:lumMod val="45000"/>
                  <a:lumOff val="55000"/>
                </a:schemeClr>
              </a:gs>
              <a:gs pos="1000">
                <a:srgbClr val="FFFF00"/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E6D098A-B9D2-47FD-B441-92CDC9A49683}">
      <dgm:prSet/>
      <dgm:spPr/>
      <dgm:t>
        <a:bodyPr/>
        <a:lstStyle/>
        <a:p>
          <a:endParaRPr lang="en-GB"/>
        </a:p>
      </dgm:t>
    </dgm:pt>
    <dgm:pt modelId="{16D85D1A-B366-410A-9762-777606F5CCD9}" type="parTrans" cxnId="{159587C9-2384-40FE-809C-737665E0FF18}">
      <dgm:prSet/>
      <dgm:spPr/>
      <dgm:t>
        <a:bodyPr/>
        <a:lstStyle/>
        <a:p>
          <a:endParaRPr lang="en-GB"/>
        </a:p>
      </dgm:t>
    </dgm:pt>
    <dgm:pt modelId="{42498783-CF6E-414F-8A28-082D9FC47852}" type="sibTrans" cxnId="{159587C9-2384-40FE-809C-737665E0FF18}">
      <dgm:prSet/>
      <dgm:spPr/>
      <dgm:t>
        <a:bodyPr/>
        <a:lstStyle/>
        <a:p>
          <a:endParaRPr lang="en-GB"/>
        </a:p>
      </dgm:t>
    </dgm:pt>
    <dgm:pt modelId="{5C53D4E2-F77E-46D6-A1AF-1E1656B6894E}">
      <dgm:prSet/>
      <dgm:spPr/>
      <dgm:t>
        <a:bodyPr/>
        <a:lstStyle/>
        <a:p>
          <a:endParaRPr lang="en-GB"/>
        </a:p>
      </dgm:t>
    </dgm:pt>
    <dgm:pt modelId="{13448208-228A-4BE6-AE91-E7398504F6BD}" type="parTrans" cxnId="{90E06F45-C896-47AD-9D59-73E57C3E1895}">
      <dgm:prSet/>
      <dgm:spPr/>
      <dgm:t>
        <a:bodyPr/>
        <a:lstStyle/>
        <a:p>
          <a:endParaRPr lang="en-GB"/>
        </a:p>
      </dgm:t>
    </dgm:pt>
    <dgm:pt modelId="{64DF9FE7-1967-4F14-993F-404BB097BCB5}" type="sibTrans" cxnId="{90E06F45-C896-47AD-9D59-73E57C3E1895}">
      <dgm:prSet/>
      <dgm:spPr/>
      <dgm:t>
        <a:bodyPr/>
        <a:lstStyle/>
        <a:p>
          <a:endParaRPr lang="en-GB"/>
        </a:p>
      </dgm:t>
    </dgm:pt>
    <dgm:pt modelId="{6E846294-3F7A-48D8-A724-FA88DEAEC167}">
      <dgm:prSet/>
      <dgm:spPr/>
      <dgm:t>
        <a:bodyPr/>
        <a:lstStyle/>
        <a:p>
          <a:endParaRPr lang="en-GB"/>
        </a:p>
      </dgm:t>
    </dgm:pt>
    <dgm:pt modelId="{FC65E560-7FAA-443E-BF1E-514BA51EF9D3}" type="parTrans" cxnId="{DBC3C736-D4B7-44FE-B309-D4BE35A4B3DE}">
      <dgm:prSet/>
      <dgm:spPr/>
      <dgm:t>
        <a:bodyPr/>
        <a:lstStyle/>
        <a:p>
          <a:endParaRPr lang="en-GB"/>
        </a:p>
      </dgm:t>
    </dgm:pt>
    <dgm:pt modelId="{56B2C504-ABA0-4BF1-81CF-D767F0B5CD16}" type="sibTrans" cxnId="{DBC3C736-D4B7-44FE-B309-D4BE35A4B3DE}">
      <dgm:prSet/>
      <dgm:spPr/>
      <dgm:t>
        <a:bodyPr/>
        <a:lstStyle/>
        <a:p>
          <a:endParaRPr lang="en-GB"/>
        </a:p>
      </dgm:t>
    </dgm:pt>
    <dgm:pt modelId="{EA3132F4-4E5F-440E-8354-9C7A731C0914}">
      <dgm:prSet/>
      <dgm:spPr/>
      <dgm:t>
        <a:bodyPr/>
        <a:lstStyle/>
        <a:p>
          <a:endParaRPr lang="en-GB"/>
        </a:p>
      </dgm:t>
    </dgm:pt>
    <dgm:pt modelId="{81213E7C-2BBA-4736-837A-F60A03DC4301}" type="parTrans" cxnId="{32009044-4B03-4F7E-A41A-06123B113B4B}">
      <dgm:prSet/>
      <dgm:spPr/>
      <dgm:t>
        <a:bodyPr/>
        <a:lstStyle/>
        <a:p>
          <a:endParaRPr lang="en-GB"/>
        </a:p>
      </dgm:t>
    </dgm:pt>
    <dgm:pt modelId="{2B31CDDC-36A2-4C2C-8DDC-C6CC7D3E8742}" type="sibTrans" cxnId="{32009044-4B03-4F7E-A41A-06123B113B4B}">
      <dgm:prSet/>
      <dgm:spPr/>
      <dgm:t>
        <a:bodyPr/>
        <a:lstStyle/>
        <a:p>
          <a:endParaRPr lang="en-GB"/>
        </a:p>
      </dgm:t>
    </dgm:pt>
    <dgm:pt modelId="{2BBED7F7-5C12-496B-A319-BA1D1FC97B14}">
      <dgm:prSet/>
      <dgm:spPr/>
      <dgm:t>
        <a:bodyPr/>
        <a:lstStyle/>
        <a:p>
          <a:endParaRPr lang="en-GB"/>
        </a:p>
      </dgm:t>
    </dgm:pt>
    <dgm:pt modelId="{C3931F0F-2266-4ABA-86C0-FF2C980CB084}" type="parTrans" cxnId="{8E821A39-5BF1-4775-A8AC-3C706249F29E}">
      <dgm:prSet/>
      <dgm:spPr/>
      <dgm:t>
        <a:bodyPr/>
        <a:lstStyle/>
        <a:p>
          <a:endParaRPr lang="en-GB"/>
        </a:p>
      </dgm:t>
    </dgm:pt>
    <dgm:pt modelId="{9F511EB2-3E57-4AF1-A604-6ADFB6F4EC23}" type="sibTrans" cxnId="{8E821A39-5BF1-4775-A8AC-3C706249F29E}">
      <dgm:prSet/>
      <dgm:spPr/>
      <dgm:t>
        <a:bodyPr/>
        <a:lstStyle/>
        <a:p>
          <a:endParaRPr lang="en-GB"/>
        </a:p>
      </dgm:t>
    </dgm:pt>
    <dgm:pt modelId="{70CA631F-3EAE-47BF-9A88-71DFA19512AA}">
      <dgm:prSet/>
      <dgm:spPr/>
      <dgm:t>
        <a:bodyPr/>
        <a:lstStyle/>
        <a:p>
          <a:endParaRPr lang="en-GB"/>
        </a:p>
      </dgm:t>
    </dgm:pt>
    <dgm:pt modelId="{5F45AFBA-AF2E-40BF-94CF-1D6AB5AD5975}" type="parTrans" cxnId="{9D2BB878-29BE-469D-A5EB-8950AADE4495}">
      <dgm:prSet/>
      <dgm:spPr/>
      <dgm:t>
        <a:bodyPr/>
        <a:lstStyle/>
        <a:p>
          <a:endParaRPr lang="en-GB"/>
        </a:p>
      </dgm:t>
    </dgm:pt>
    <dgm:pt modelId="{B2DBFEC7-06FE-4734-868D-2B2F52F43DAD}" type="sibTrans" cxnId="{9D2BB878-29BE-469D-A5EB-8950AADE4495}">
      <dgm:prSet/>
      <dgm:spPr/>
      <dgm:t>
        <a:bodyPr/>
        <a:lstStyle/>
        <a:p>
          <a:endParaRPr lang="en-GB"/>
        </a:p>
      </dgm:t>
    </dgm:pt>
    <dgm:pt modelId="{C0CD399E-4E13-4209-901A-4D12FE3052E3}">
      <dgm:prSet/>
      <dgm:spPr/>
      <dgm:t>
        <a:bodyPr/>
        <a:lstStyle/>
        <a:p>
          <a:endParaRPr lang="en-GB"/>
        </a:p>
      </dgm:t>
    </dgm:pt>
    <dgm:pt modelId="{673D4BE9-83FC-458C-8DDC-7C733988F6B0}" type="parTrans" cxnId="{C9DB8FB4-5E92-4AB3-A15E-B4DC88D602F4}">
      <dgm:prSet/>
      <dgm:spPr/>
      <dgm:t>
        <a:bodyPr/>
        <a:lstStyle/>
        <a:p>
          <a:endParaRPr lang="en-GB"/>
        </a:p>
      </dgm:t>
    </dgm:pt>
    <dgm:pt modelId="{C2B242BD-CE84-4766-8C45-868F99B77706}" type="sibTrans" cxnId="{C9DB8FB4-5E92-4AB3-A15E-B4DC88D602F4}">
      <dgm:prSet/>
      <dgm:spPr/>
      <dgm:t>
        <a:bodyPr/>
        <a:lstStyle/>
        <a:p>
          <a:endParaRPr lang="en-GB"/>
        </a:p>
      </dgm:t>
    </dgm:pt>
    <dgm:pt modelId="{20F24511-F8EC-495F-892D-76FD8EBAAAFA}">
      <dgm:prSet/>
      <dgm:spPr/>
      <dgm:t>
        <a:bodyPr/>
        <a:lstStyle/>
        <a:p>
          <a:endParaRPr lang="en-GB"/>
        </a:p>
      </dgm:t>
    </dgm:pt>
    <dgm:pt modelId="{5D930754-2130-4424-B927-3F96B0686146}" type="parTrans" cxnId="{87B4FAAB-75A7-42D4-9D78-FEDA2D37CA0D}">
      <dgm:prSet/>
      <dgm:spPr/>
      <dgm:t>
        <a:bodyPr/>
        <a:lstStyle/>
        <a:p>
          <a:endParaRPr lang="en-GB"/>
        </a:p>
      </dgm:t>
    </dgm:pt>
    <dgm:pt modelId="{6A1DE81D-2F2F-4050-BA51-A4EC924D1667}" type="sibTrans" cxnId="{87B4FAAB-75A7-42D4-9D78-FEDA2D37CA0D}">
      <dgm:prSet/>
      <dgm:spPr/>
      <dgm:t>
        <a:bodyPr/>
        <a:lstStyle/>
        <a:p>
          <a:endParaRPr lang="en-GB"/>
        </a:p>
      </dgm:t>
    </dgm:pt>
    <dgm:pt modelId="{894F224B-EB2C-4250-A651-77D748BF98BA}" type="pres">
      <dgm:prSet presAssocID="{65766FBC-828E-4803-BFC0-E8A75B4EED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214674-B189-4C22-BB92-7FCD63B8801D}" type="pres">
      <dgm:prSet presAssocID="{3DEB22AF-84ED-4694-B76C-09A757455E8B}" presName="centerShape" presStyleLbl="node0" presStyleIdx="0" presStyleCnt="1" custScaleX="140705" custLinFactNeighborX="-7259" custLinFactNeighborY="-3939"/>
      <dgm:spPr/>
    </dgm:pt>
    <dgm:pt modelId="{6D7A40A8-E59D-4465-80D0-394B3B1139EE}" type="pres">
      <dgm:prSet presAssocID="{E91EC288-42DC-4F57-A697-38CB0FED1BDA}" presName="node" presStyleLbl="node1" presStyleIdx="0" presStyleCnt="4" custScaleX="143591" custScaleY="81778" custRadScaleRad="101206" custRadScaleInc="-27491">
        <dgm:presLayoutVars>
          <dgm:bulletEnabled val="1"/>
        </dgm:presLayoutVars>
      </dgm:prSet>
      <dgm:spPr/>
    </dgm:pt>
    <dgm:pt modelId="{98C0A6EF-D100-4C88-B953-EF8C05054C0C}" type="pres">
      <dgm:prSet presAssocID="{E91EC288-42DC-4F57-A697-38CB0FED1BDA}" presName="dummy" presStyleCnt="0"/>
      <dgm:spPr/>
    </dgm:pt>
    <dgm:pt modelId="{297FC968-8399-423A-9E9D-0F5D35968004}" type="pres">
      <dgm:prSet presAssocID="{036E4898-8D9F-4A02-8389-84E8241657BE}" presName="sibTrans" presStyleLbl="sibTrans2D1" presStyleIdx="0" presStyleCnt="4" custLinFactNeighborX="379"/>
      <dgm:spPr/>
    </dgm:pt>
    <dgm:pt modelId="{429973DF-C82C-4672-822F-BBE88F24FF15}" type="pres">
      <dgm:prSet presAssocID="{04108759-99CD-428B-A00C-BFA46645628B}" presName="node" presStyleLbl="node1" presStyleIdx="1" presStyleCnt="4" custScaleX="151565" custScaleY="131991" custRadScaleRad="115298" custRadScaleInc="-10262">
        <dgm:presLayoutVars>
          <dgm:bulletEnabled val="1"/>
        </dgm:presLayoutVars>
      </dgm:prSet>
      <dgm:spPr/>
    </dgm:pt>
    <dgm:pt modelId="{6BCEE7A2-5D21-4E0A-8C10-64FBA08AA909}" type="pres">
      <dgm:prSet presAssocID="{04108759-99CD-428B-A00C-BFA46645628B}" presName="dummy" presStyleCnt="0"/>
      <dgm:spPr/>
    </dgm:pt>
    <dgm:pt modelId="{42C20324-EB92-4445-B3CF-EDC69159A55D}" type="pres">
      <dgm:prSet presAssocID="{DE29456A-1334-4EE7-9548-0AB52D8E7895}" presName="sibTrans" presStyleLbl="sibTrans2D1" presStyleIdx="1" presStyleCnt="4" custLinFactNeighborX="-190" custLinFactNeighborY="569"/>
      <dgm:spPr/>
    </dgm:pt>
    <dgm:pt modelId="{F38BA563-BEB6-458F-B7B7-285A765CD6E3}" type="pres">
      <dgm:prSet presAssocID="{2B57490C-133D-400E-ABF0-D9CD233FC728}" presName="node" presStyleLbl="node1" presStyleIdx="2" presStyleCnt="4" custScaleX="156407" custRadScaleRad="94847" custRadScaleInc="25766">
        <dgm:presLayoutVars>
          <dgm:bulletEnabled val="1"/>
        </dgm:presLayoutVars>
      </dgm:prSet>
      <dgm:spPr/>
    </dgm:pt>
    <dgm:pt modelId="{30603798-9C9E-4E46-B7E3-CFD7481AF8D8}" type="pres">
      <dgm:prSet presAssocID="{2B57490C-133D-400E-ABF0-D9CD233FC728}" presName="dummy" presStyleCnt="0"/>
      <dgm:spPr/>
    </dgm:pt>
    <dgm:pt modelId="{311740A2-0535-462A-BD17-0F718FB10364}" type="pres">
      <dgm:prSet presAssocID="{1ACB92C9-670D-4EE6-BCA6-678B59C62CB3}" presName="sibTrans" presStyleLbl="sibTrans2D1" presStyleIdx="2" presStyleCnt="4"/>
      <dgm:spPr/>
    </dgm:pt>
    <dgm:pt modelId="{AA6AC4A2-44C1-4EEB-9B5C-CBF88EC7C79D}" type="pres">
      <dgm:prSet presAssocID="{0605CFD8-20B5-4AF7-BE84-A0C660187C20}" presName="node" presStyleLbl="node1" presStyleIdx="3" presStyleCnt="4" custScaleX="162671" custScaleY="137851" custRadScaleRad="146320" custRadScaleInc="0">
        <dgm:presLayoutVars>
          <dgm:bulletEnabled val="1"/>
        </dgm:presLayoutVars>
      </dgm:prSet>
      <dgm:spPr/>
    </dgm:pt>
    <dgm:pt modelId="{57FD51E6-E803-4D83-A257-AD0239B23111}" type="pres">
      <dgm:prSet presAssocID="{0605CFD8-20B5-4AF7-BE84-A0C660187C20}" presName="dummy" presStyleCnt="0"/>
      <dgm:spPr/>
    </dgm:pt>
    <dgm:pt modelId="{7688C676-141B-4E2F-9227-7338E45EC4EE}" type="pres">
      <dgm:prSet presAssocID="{6AB065E9-7BE5-4775-AD71-D6887E29947A}" presName="sibTrans" presStyleLbl="sibTrans2D1" presStyleIdx="3" presStyleCnt="4"/>
      <dgm:spPr/>
    </dgm:pt>
  </dgm:ptLst>
  <dgm:cxnLst>
    <dgm:cxn modelId="{02F8E715-2E1E-4142-B999-5511552B2EBC}" type="presOf" srcId="{6AB065E9-7BE5-4775-AD71-D6887E29947A}" destId="{7688C676-141B-4E2F-9227-7338E45EC4EE}" srcOrd="0" destOrd="0" presId="urn:microsoft.com/office/officeart/2005/8/layout/radial6"/>
    <dgm:cxn modelId="{C7408716-4932-5243-9E17-3088DDE1FDC0}" type="presOf" srcId="{3DEB22AF-84ED-4694-B76C-09A757455E8B}" destId="{5F214674-B189-4C22-BB92-7FCD63B8801D}" srcOrd="0" destOrd="0" presId="urn:microsoft.com/office/officeart/2005/8/layout/radial6"/>
    <dgm:cxn modelId="{4A85EE2F-A035-4884-B871-8EEF2D0A6BB1}" srcId="{3DEB22AF-84ED-4694-B76C-09A757455E8B}" destId="{0605CFD8-20B5-4AF7-BE84-A0C660187C20}" srcOrd="3" destOrd="0" parTransId="{21016A8D-59E0-49F3-B5CB-4343AB533063}" sibTransId="{6AB065E9-7BE5-4775-AD71-D6887E29947A}"/>
    <dgm:cxn modelId="{F20DB632-DA25-F54E-82B4-9655057A7449}" type="presOf" srcId="{DE29456A-1334-4EE7-9548-0AB52D8E7895}" destId="{42C20324-EB92-4445-B3CF-EDC69159A55D}" srcOrd="0" destOrd="0" presId="urn:microsoft.com/office/officeart/2005/8/layout/radial6"/>
    <dgm:cxn modelId="{DBC3C736-D4B7-44FE-B309-D4BE35A4B3DE}" srcId="{65766FBC-828E-4803-BFC0-E8A75B4EEDF7}" destId="{6E846294-3F7A-48D8-A724-FA88DEAEC167}" srcOrd="3" destOrd="0" parTransId="{FC65E560-7FAA-443E-BF1E-514BA51EF9D3}" sibTransId="{56B2C504-ABA0-4BF1-81CF-D767F0B5CD16}"/>
    <dgm:cxn modelId="{8E821A39-5BF1-4775-A8AC-3C706249F29E}" srcId="{65766FBC-828E-4803-BFC0-E8A75B4EEDF7}" destId="{2BBED7F7-5C12-496B-A319-BA1D1FC97B14}" srcOrd="5" destOrd="0" parTransId="{C3931F0F-2266-4ABA-86C0-FF2C980CB084}" sibTransId="{9F511EB2-3E57-4AF1-A604-6ADFB6F4EC23}"/>
    <dgm:cxn modelId="{32009044-4B03-4F7E-A41A-06123B113B4B}" srcId="{65766FBC-828E-4803-BFC0-E8A75B4EEDF7}" destId="{EA3132F4-4E5F-440E-8354-9C7A731C0914}" srcOrd="4" destOrd="0" parTransId="{81213E7C-2BBA-4736-837A-F60A03DC4301}" sibTransId="{2B31CDDC-36A2-4C2C-8DDC-C6CC7D3E8742}"/>
    <dgm:cxn modelId="{90E06F45-C896-47AD-9D59-73E57C3E1895}" srcId="{65766FBC-828E-4803-BFC0-E8A75B4EEDF7}" destId="{5C53D4E2-F77E-46D6-A1AF-1E1656B6894E}" srcOrd="2" destOrd="0" parTransId="{13448208-228A-4BE6-AE91-E7398504F6BD}" sibTransId="{64DF9FE7-1967-4F14-993F-404BB097BCB5}"/>
    <dgm:cxn modelId="{DE462367-2E97-5E40-A90A-9F463B8500C0}" type="presOf" srcId="{E91EC288-42DC-4F57-A697-38CB0FED1BDA}" destId="{6D7A40A8-E59D-4465-80D0-394B3B1139EE}" srcOrd="0" destOrd="0" presId="urn:microsoft.com/office/officeart/2005/8/layout/radial6"/>
    <dgm:cxn modelId="{FF46994A-7FCF-49C1-86CE-8CB52B078D65}" srcId="{3DEB22AF-84ED-4694-B76C-09A757455E8B}" destId="{2B57490C-133D-400E-ABF0-D9CD233FC728}" srcOrd="2" destOrd="0" parTransId="{9F177ECD-A44A-4D3B-A71B-218C336041B3}" sibTransId="{1ACB92C9-670D-4EE6-BCA6-678B59C62CB3}"/>
    <dgm:cxn modelId="{8014FC4A-258E-43AA-8405-3568B7982E2F}" srcId="{3DEB22AF-84ED-4694-B76C-09A757455E8B}" destId="{E91EC288-42DC-4F57-A697-38CB0FED1BDA}" srcOrd="0" destOrd="0" parTransId="{44F2FDF3-18F4-401A-A6AA-A158FB8076B9}" sibTransId="{036E4898-8D9F-4A02-8389-84E8241657BE}"/>
    <dgm:cxn modelId="{1CE84E77-5709-EB46-A035-52E57AEDBD5A}" type="presOf" srcId="{04108759-99CD-428B-A00C-BFA46645628B}" destId="{429973DF-C82C-4672-822F-BBE88F24FF15}" srcOrd="0" destOrd="0" presId="urn:microsoft.com/office/officeart/2005/8/layout/radial6"/>
    <dgm:cxn modelId="{9D2BB878-29BE-469D-A5EB-8950AADE4495}" srcId="{65766FBC-828E-4803-BFC0-E8A75B4EEDF7}" destId="{70CA631F-3EAE-47BF-9A88-71DFA19512AA}" srcOrd="6" destOrd="0" parTransId="{5F45AFBA-AF2E-40BF-94CF-1D6AB5AD5975}" sibTransId="{B2DBFEC7-06FE-4734-868D-2B2F52F43DAD}"/>
    <dgm:cxn modelId="{DA34C97C-C214-0747-B18E-06196942EC4D}" type="presOf" srcId="{65766FBC-828E-4803-BFC0-E8A75B4EEDF7}" destId="{894F224B-EB2C-4250-A651-77D748BF98BA}" srcOrd="0" destOrd="0" presId="urn:microsoft.com/office/officeart/2005/8/layout/radial6"/>
    <dgm:cxn modelId="{87B4FAAB-75A7-42D4-9D78-FEDA2D37CA0D}" srcId="{65766FBC-828E-4803-BFC0-E8A75B4EEDF7}" destId="{20F24511-F8EC-495F-892D-76FD8EBAAAFA}" srcOrd="8" destOrd="0" parTransId="{5D930754-2130-4424-B927-3F96B0686146}" sibTransId="{6A1DE81D-2F2F-4050-BA51-A4EC924D1667}"/>
    <dgm:cxn modelId="{0377E4AE-4DF9-4CAF-9499-32910436FDC6}" srcId="{65766FBC-828E-4803-BFC0-E8A75B4EEDF7}" destId="{3DEB22AF-84ED-4694-B76C-09A757455E8B}" srcOrd="0" destOrd="0" parTransId="{7BC24F68-6AFD-455C-9DF2-4F64A909A06A}" sibTransId="{733C1E9D-19A1-476E-BBCC-8796C94533AC}"/>
    <dgm:cxn modelId="{C9DB8FB4-5E92-4AB3-A15E-B4DC88D602F4}" srcId="{65766FBC-828E-4803-BFC0-E8A75B4EEDF7}" destId="{C0CD399E-4E13-4209-901A-4D12FE3052E3}" srcOrd="7" destOrd="0" parTransId="{673D4BE9-83FC-458C-8DDC-7C733988F6B0}" sibTransId="{C2B242BD-CE84-4766-8C45-868F99B77706}"/>
    <dgm:cxn modelId="{159587C9-2384-40FE-809C-737665E0FF18}" srcId="{65766FBC-828E-4803-BFC0-E8A75B4EEDF7}" destId="{AE6D098A-B9D2-47FD-B441-92CDC9A49683}" srcOrd="1" destOrd="0" parTransId="{16D85D1A-B366-410A-9762-777606F5CCD9}" sibTransId="{42498783-CF6E-414F-8A28-082D9FC47852}"/>
    <dgm:cxn modelId="{6BF75CD7-28AD-474A-90E2-FD17AFE95F2B}" type="presOf" srcId="{2B57490C-133D-400E-ABF0-D9CD233FC728}" destId="{F38BA563-BEB6-458F-B7B7-285A765CD6E3}" srcOrd="0" destOrd="0" presId="urn:microsoft.com/office/officeart/2005/8/layout/radial6"/>
    <dgm:cxn modelId="{5377D5E2-505A-42FF-B05E-37D7EF751463}" srcId="{3DEB22AF-84ED-4694-B76C-09A757455E8B}" destId="{04108759-99CD-428B-A00C-BFA46645628B}" srcOrd="1" destOrd="0" parTransId="{42B980D7-8778-46A8-A3F9-70C507D40DB8}" sibTransId="{DE29456A-1334-4EE7-9548-0AB52D8E7895}"/>
    <dgm:cxn modelId="{39DBA3E9-AE5C-8A47-8BE6-84A91369DBFC}" type="presOf" srcId="{0605CFD8-20B5-4AF7-BE84-A0C660187C20}" destId="{AA6AC4A2-44C1-4EEB-9B5C-CBF88EC7C79D}" srcOrd="0" destOrd="0" presId="urn:microsoft.com/office/officeart/2005/8/layout/radial6"/>
    <dgm:cxn modelId="{110CF4F9-5519-D640-9205-18FC5ECDC440}" type="presOf" srcId="{036E4898-8D9F-4A02-8389-84E8241657BE}" destId="{297FC968-8399-423A-9E9D-0F5D35968004}" srcOrd="0" destOrd="0" presId="urn:microsoft.com/office/officeart/2005/8/layout/radial6"/>
    <dgm:cxn modelId="{EDF196FB-841B-FB4B-B712-85308A5121FA}" type="presOf" srcId="{1ACB92C9-670D-4EE6-BCA6-678B59C62CB3}" destId="{311740A2-0535-462A-BD17-0F718FB10364}" srcOrd="0" destOrd="0" presId="urn:microsoft.com/office/officeart/2005/8/layout/radial6"/>
    <dgm:cxn modelId="{7BE1C156-7FDC-EC47-BA52-CDB5069E08E2}" type="presParOf" srcId="{894F224B-EB2C-4250-A651-77D748BF98BA}" destId="{5F214674-B189-4C22-BB92-7FCD63B8801D}" srcOrd="0" destOrd="0" presId="urn:microsoft.com/office/officeart/2005/8/layout/radial6"/>
    <dgm:cxn modelId="{E9D266F5-0D11-5B4C-83E6-504F1CBE5011}" type="presParOf" srcId="{894F224B-EB2C-4250-A651-77D748BF98BA}" destId="{6D7A40A8-E59D-4465-80D0-394B3B1139EE}" srcOrd="1" destOrd="0" presId="urn:microsoft.com/office/officeart/2005/8/layout/radial6"/>
    <dgm:cxn modelId="{533F6731-5F79-2142-A29D-1397E05DCE70}" type="presParOf" srcId="{894F224B-EB2C-4250-A651-77D748BF98BA}" destId="{98C0A6EF-D100-4C88-B953-EF8C05054C0C}" srcOrd="2" destOrd="0" presId="urn:microsoft.com/office/officeart/2005/8/layout/radial6"/>
    <dgm:cxn modelId="{16A543F0-ED57-8F40-92D8-2E83B8D1AB85}" type="presParOf" srcId="{894F224B-EB2C-4250-A651-77D748BF98BA}" destId="{297FC968-8399-423A-9E9D-0F5D35968004}" srcOrd="3" destOrd="0" presId="urn:microsoft.com/office/officeart/2005/8/layout/radial6"/>
    <dgm:cxn modelId="{43018D51-3E70-BD41-BC5A-4B1C57D6847E}" type="presParOf" srcId="{894F224B-EB2C-4250-A651-77D748BF98BA}" destId="{429973DF-C82C-4672-822F-BBE88F24FF15}" srcOrd="4" destOrd="0" presId="urn:microsoft.com/office/officeart/2005/8/layout/radial6"/>
    <dgm:cxn modelId="{6A48D476-4183-8949-9584-D9AC20CA9BCA}" type="presParOf" srcId="{894F224B-EB2C-4250-A651-77D748BF98BA}" destId="{6BCEE7A2-5D21-4E0A-8C10-64FBA08AA909}" srcOrd="5" destOrd="0" presId="urn:microsoft.com/office/officeart/2005/8/layout/radial6"/>
    <dgm:cxn modelId="{7978C294-E4E8-D54A-840F-E64D0D4FBA03}" type="presParOf" srcId="{894F224B-EB2C-4250-A651-77D748BF98BA}" destId="{42C20324-EB92-4445-B3CF-EDC69159A55D}" srcOrd="6" destOrd="0" presId="urn:microsoft.com/office/officeart/2005/8/layout/radial6"/>
    <dgm:cxn modelId="{5348C99D-9BD0-7144-A5BE-0CD2C3E2A060}" type="presParOf" srcId="{894F224B-EB2C-4250-A651-77D748BF98BA}" destId="{F38BA563-BEB6-458F-B7B7-285A765CD6E3}" srcOrd="7" destOrd="0" presId="urn:microsoft.com/office/officeart/2005/8/layout/radial6"/>
    <dgm:cxn modelId="{637B3A14-9B69-DC44-9B8A-144AA3E5B78E}" type="presParOf" srcId="{894F224B-EB2C-4250-A651-77D748BF98BA}" destId="{30603798-9C9E-4E46-B7E3-CFD7481AF8D8}" srcOrd="8" destOrd="0" presId="urn:microsoft.com/office/officeart/2005/8/layout/radial6"/>
    <dgm:cxn modelId="{8F636571-7F80-144E-B7D3-EDCCE20E4848}" type="presParOf" srcId="{894F224B-EB2C-4250-A651-77D748BF98BA}" destId="{311740A2-0535-462A-BD17-0F718FB10364}" srcOrd="9" destOrd="0" presId="urn:microsoft.com/office/officeart/2005/8/layout/radial6"/>
    <dgm:cxn modelId="{CD39DC71-26ED-9142-A8A1-B648C49A9749}" type="presParOf" srcId="{894F224B-EB2C-4250-A651-77D748BF98BA}" destId="{AA6AC4A2-44C1-4EEB-9B5C-CBF88EC7C79D}" srcOrd="10" destOrd="0" presId="urn:microsoft.com/office/officeart/2005/8/layout/radial6"/>
    <dgm:cxn modelId="{8F0FC1CE-FCA4-4847-98C7-74A3C975EBE8}" type="presParOf" srcId="{894F224B-EB2C-4250-A651-77D748BF98BA}" destId="{57FD51E6-E803-4D83-A257-AD0239B23111}" srcOrd="11" destOrd="0" presId="urn:microsoft.com/office/officeart/2005/8/layout/radial6"/>
    <dgm:cxn modelId="{A43563F5-C830-D84E-BB7B-257CAA4BDFF0}" type="presParOf" srcId="{894F224B-EB2C-4250-A651-77D748BF98BA}" destId="{7688C676-141B-4E2F-9227-7338E45EC4EE}" srcOrd="12" destOrd="0" presId="urn:microsoft.com/office/officeart/2005/8/layout/radial6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C676-141B-4E2F-9227-7338E45EC4EE}">
      <dsp:nvSpPr>
        <dsp:cNvPr id="0" name=""/>
        <dsp:cNvSpPr/>
      </dsp:nvSpPr>
      <dsp:spPr>
        <a:xfrm>
          <a:off x="1228455" y="434712"/>
          <a:ext cx="3999238" cy="3999238"/>
        </a:xfrm>
        <a:prstGeom prst="blockArc">
          <a:avLst>
            <a:gd name="adj1" fmla="val 10614266"/>
            <a:gd name="adj2" fmla="val 17317900"/>
            <a:gd name="adj3" fmla="val 4642"/>
          </a:avLst>
        </a:prstGeom>
        <a:solidFill>
          <a:schemeClr val="bg1"/>
        </a:solidFill>
        <a:ln w="76200">
          <a:gradFill>
            <a:gsLst>
              <a:gs pos="60000">
                <a:srgbClr val="0070C0"/>
              </a:gs>
              <a:gs pos="45000">
                <a:schemeClr val="accent1">
                  <a:lumMod val="45000"/>
                  <a:lumOff val="55000"/>
                </a:schemeClr>
              </a:gs>
              <a:gs pos="1000">
                <a:srgbClr val="FFFF00"/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40A2-0535-462A-BD17-0F718FB10364}">
      <dsp:nvSpPr>
        <dsp:cNvPr id="0" name=""/>
        <dsp:cNvSpPr/>
      </dsp:nvSpPr>
      <dsp:spPr>
        <a:xfrm>
          <a:off x="1231300" y="536005"/>
          <a:ext cx="3999238" cy="3999238"/>
        </a:xfrm>
        <a:prstGeom prst="blockArc">
          <a:avLst>
            <a:gd name="adj1" fmla="val 4223343"/>
            <a:gd name="adj2" fmla="val 10792637"/>
            <a:gd name="adj3" fmla="val 4642"/>
          </a:avLst>
        </a:prstGeom>
        <a:solidFill>
          <a:schemeClr val="bg1"/>
        </a:solidFill>
        <a:ln w="76200">
          <a:gradFill>
            <a:gsLst>
              <a:gs pos="90000">
                <a:srgbClr val="00B050"/>
              </a:gs>
              <a:gs pos="38000">
                <a:srgbClr val="0070C0"/>
              </a:gs>
              <a:gs pos="3000">
                <a:srgbClr val="0070C0"/>
              </a:gs>
              <a:gs pos="5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20324-EB92-4445-B3CF-EDC69159A55D}">
      <dsp:nvSpPr>
        <dsp:cNvPr id="0" name=""/>
        <dsp:cNvSpPr/>
      </dsp:nvSpPr>
      <dsp:spPr>
        <a:xfrm>
          <a:off x="2425683" y="523451"/>
          <a:ext cx="3999238" cy="3999238"/>
        </a:xfrm>
        <a:prstGeom prst="blockArc">
          <a:avLst>
            <a:gd name="adj1" fmla="val 21456596"/>
            <a:gd name="adj2" fmla="val 6374741"/>
            <a:gd name="adj3" fmla="val 4642"/>
          </a:avLst>
        </a:prstGeom>
        <a:solidFill>
          <a:schemeClr val="bg1"/>
        </a:solidFill>
        <a:ln w="76200">
          <a:gradFill>
            <a:gsLst>
              <a:gs pos="0">
                <a:srgbClr val="FFC000"/>
              </a:gs>
              <a:gs pos="54000">
                <a:srgbClr val="FFC000"/>
              </a:gs>
              <a:gs pos="75000">
                <a:srgbClr val="00B050"/>
              </a:gs>
              <a:gs pos="100000">
                <a:srgbClr val="00B050"/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FC968-8399-423A-9E9D-0F5D35968004}">
      <dsp:nvSpPr>
        <dsp:cNvPr id="0" name=""/>
        <dsp:cNvSpPr/>
      </dsp:nvSpPr>
      <dsp:spPr>
        <a:xfrm>
          <a:off x="2446969" y="449180"/>
          <a:ext cx="3999238" cy="3999238"/>
        </a:xfrm>
        <a:prstGeom prst="blockArc">
          <a:avLst>
            <a:gd name="adj1" fmla="val 15164756"/>
            <a:gd name="adj2" fmla="val 21547307"/>
            <a:gd name="adj3" fmla="val 4642"/>
          </a:avLst>
        </a:prstGeom>
        <a:solidFill>
          <a:schemeClr val="bg1"/>
        </a:solidFill>
        <a:ln w="76200">
          <a:gradFill>
            <a:gsLst>
              <a:gs pos="99000">
                <a:srgbClr val="FFC000"/>
              </a:gs>
              <a:gs pos="4000">
                <a:srgbClr val="FFFF00"/>
              </a:gs>
              <a:gs pos="5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14674-B189-4C22-BB92-7FCD63B8801D}">
      <dsp:nvSpPr>
        <dsp:cNvPr id="0" name=""/>
        <dsp:cNvSpPr/>
      </dsp:nvSpPr>
      <dsp:spPr>
        <a:xfrm>
          <a:off x="2556378" y="1465068"/>
          <a:ext cx="2591408" cy="1841731"/>
        </a:xfrm>
        <a:prstGeom prst="ellipse">
          <a:avLst/>
        </a:prstGeom>
        <a:solidFill>
          <a:schemeClr val="bg1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ysClr val="windowText" lastClr="000000"/>
              </a:solidFill>
            </a:rPr>
            <a:t>Read it: information </a:t>
          </a:r>
        </a:p>
      </dsp:txBody>
      <dsp:txXfrm>
        <a:off x="2935881" y="1734783"/>
        <a:ext cx="1832402" cy="1302301"/>
      </dsp:txXfrm>
    </dsp:sp>
    <dsp:sp modelId="{6D7A40A8-E59D-4465-80D0-394B3B1139EE}">
      <dsp:nvSpPr>
        <dsp:cNvPr id="0" name=""/>
        <dsp:cNvSpPr/>
      </dsp:nvSpPr>
      <dsp:spPr>
        <a:xfrm>
          <a:off x="2926494" y="56342"/>
          <a:ext cx="1851192" cy="1054291"/>
        </a:xfrm>
        <a:prstGeom prst="ellipse">
          <a:avLst/>
        </a:prstGeom>
        <a:solidFill>
          <a:schemeClr val="bg1"/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Define it</a:t>
          </a:r>
        </a:p>
      </dsp:txBody>
      <dsp:txXfrm>
        <a:off x="3197595" y="210739"/>
        <a:ext cx="1308990" cy="745497"/>
      </dsp:txXfrm>
    </dsp:sp>
    <dsp:sp modelId="{429973DF-C82C-4672-822F-BBE88F24FF15}">
      <dsp:nvSpPr>
        <dsp:cNvPr id="0" name=""/>
        <dsp:cNvSpPr/>
      </dsp:nvSpPr>
      <dsp:spPr>
        <a:xfrm>
          <a:off x="5407411" y="1568039"/>
          <a:ext cx="1953994" cy="1701644"/>
        </a:xfrm>
        <a:prstGeom prst="ellipse">
          <a:avLst/>
        </a:prstGeom>
        <a:solidFill>
          <a:schemeClr val="bg1"/>
        </a:solidFill>
        <a:ln w="7620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Use it</a:t>
          </a:r>
        </a:p>
      </dsp:txBody>
      <dsp:txXfrm>
        <a:off x="5693567" y="1817239"/>
        <a:ext cx="1381682" cy="1203244"/>
      </dsp:txXfrm>
    </dsp:sp>
    <dsp:sp modelId="{F38BA563-BEB6-458F-B7B7-285A765CD6E3}">
      <dsp:nvSpPr>
        <dsp:cNvPr id="0" name=""/>
        <dsp:cNvSpPr/>
      </dsp:nvSpPr>
      <dsp:spPr>
        <a:xfrm>
          <a:off x="2878268" y="3730927"/>
          <a:ext cx="2016418" cy="1289212"/>
        </a:xfrm>
        <a:prstGeom prst="ellipse">
          <a:avLst/>
        </a:prstGeom>
        <a:solidFill>
          <a:schemeClr val="bg1"/>
        </a:solidFill>
        <a:ln w="7620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Link it</a:t>
          </a:r>
        </a:p>
      </dsp:txBody>
      <dsp:txXfrm>
        <a:off x="3173566" y="3919728"/>
        <a:ext cx="1425822" cy="911610"/>
      </dsp:txXfrm>
    </dsp:sp>
    <dsp:sp modelId="{AA6AC4A2-44C1-4EEB-9B5C-CBF88EC7C79D}">
      <dsp:nvSpPr>
        <dsp:cNvPr id="0" name=""/>
        <dsp:cNvSpPr/>
      </dsp:nvSpPr>
      <dsp:spPr>
        <a:xfrm>
          <a:off x="229129" y="1651211"/>
          <a:ext cx="2097174" cy="1777191"/>
        </a:xfrm>
        <a:prstGeom prst="ellipse">
          <a:avLst/>
        </a:prstGeom>
        <a:solidFill>
          <a:schemeClr val="bg1"/>
        </a:solidFill>
        <a:ln w="762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Deconstruct it</a:t>
          </a:r>
          <a:r>
            <a:rPr lang="en-GB" sz="2200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 </a:t>
          </a:r>
        </a:p>
      </dsp:txBody>
      <dsp:txXfrm>
        <a:off x="536253" y="1911475"/>
        <a:ext cx="1482926" cy="1256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D025-ED7A-4D71-9C7F-02D24D3F240E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AFBC-5B6B-473F-8EFA-7450B3895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64BD6E5-D7CF-44B8-BFC1-CB613219D005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768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A4EB8DD-8126-5A49-9845-5F48DC1C77F6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7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would benefit from having this text printed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AFBC-5B6B-473F-8EFA-7450B3895E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7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should highlight this paragraph on their printed out texts so they have it in front of them when answering the questions on the</a:t>
            </a:r>
            <a:r>
              <a:rPr lang="en-US" baseline="0" dirty="0"/>
              <a:t> next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AFBC-5B6B-473F-8EFA-7450B3895E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9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will need a copy of this text printed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AFBC-5B6B-473F-8EFA-7450B3895E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2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0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5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F0BF0-E640-4002-BAFE-F6EBE8BBD0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38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8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2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0149-7C49-4F8D-A8F7-B3F09E38B620}" type="datetimeFigureOut">
              <a:rPr lang="en-GB" smtClean="0"/>
              <a:t>12/04/2020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A657-5872-47BD-B421-961EC5613E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22773-3E03-4C8B-9216-B56D0FE217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1564176" y="357024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/>
              <a:t>R4 Summarise main ideas from more than one paragraph</a:t>
            </a:r>
            <a:endParaRPr lang="en-GB" sz="35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3912" y="2306265"/>
            <a:ext cx="7848872" cy="1077218"/>
          </a:xfrm>
          <a:prstGeom prst="rect">
            <a:avLst/>
          </a:prstGeom>
          <a:solidFill>
            <a:srgbClr val="F4F5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R4f. Can use information from the whole text to answer questions e.g. true or false.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6171686"/>
            <a:ext cx="404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Calibri" charset="0"/>
              </a:rPr>
              <a:t>© Copyright The </a:t>
            </a:r>
            <a:r>
              <a:rPr lang="en-GB" altLang="en-US" dirty="0" err="1">
                <a:latin typeface="Calibri" charset="0"/>
              </a:rPr>
              <a:t>PiXL</a:t>
            </a:r>
            <a:r>
              <a:rPr lang="en-GB" altLang="en-US" dirty="0">
                <a:latin typeface="Calibri" charset="0"/>
              </a:rPr>
              <a:t> Club Limited, 2019</a:t>
            </a:r>
            <a:r>
              <a:rPr lang="en-US" altLang="en-US" dirty="0">
                <a:latin typeface="Calibri" charset="0"/>
              </a:rPr>
              <a:t> 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923447" y="4229211"/>
            <a:ext cx="3186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charset="0"/>
              </a:rPr>
              <a:t>Commissioned by The </a:t>
            </a:r>
            <a:r>
              <a:rPr lang="en-US" altLang="en-US" sz="1600" dirty="0" err="1">
                <a:latin typeface="Calibri" charset="0"/>
              </a:rPr>
              <a:t>PiXL</a:t>
            </a:r>
            <a:r>
              <a:rPr lang="en-US" altLang="en-US" sz="1600" dirty="0">
                <a:latin typeface="Calibri" charset="0"/>
              </a:rPr>
              <a:t> Club Ltd.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charset="0"/>
              </a:rPr>
              <a:t>May 2019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88662CC-7D31-4770-9DE6-18BB8658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943475"/>
            <a:ext cx="6410325" cy="122237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This resource is strictly for the use of member schools for as long as they remain members of The </a:t>
            </a: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>
              <a:buFontTx/>
              <a:buNone/>
            </a:pP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>
              <a:buFontTx/>
              <a:buNone/>
            </a:pP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Club Ltd endeavour to trace and contact copyright owners. If there are any inadvertent omissions or errors in the acknowledgements or usage, this is unintended and </a:t>
            </a: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will remedy these on written notification.</a:t>
            </a:r>
          </a:p>
        </p:txBody>
      </p:sp>
    </p:spTree>
    <p:extLst>
      <p:ext uri="{BB962C8B-B14F-4D97-AF65-F5344CB8AC3E}">
        <p14:creationId xmlns:p14="http://schemas.microsoft.com/office/powerpoint/2010/main" val="335231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86" t="40359" r="51107" b="23422"/>
          <a:stretch/>
        </p:blipFill>
        <p:spPr>
          <a:xfrm>
            <a:off x="683568" y="1519998"/>
            <a:ext cx="7560840" cy="3980390"/>
          </a:xfrm>
          <a:prstGeom prst="rect">
            <a:avLst/>
          </a:prstGeom>
        </p:spPr>
      </p:pic>
      <p:sp>
        <p:nvSpPr>
          <p:cNvPr id="22" name="Rounded Rectangle 7"/>
          <p:cNvSpPr/>
          <p:nvPr/>
        </p:nvSpPr>
        <p:spPr>
          <a:xfrm>
            <a:off x="268155" y="5716106"/>
            <a:ext cx="8607689" cy="90089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We need to read the text very carefully. It says “Nor did they ‘say’ anything,” which means they didn’t talk. </a:t>
            </a:r>
            <a:endParaRPr lang="en-GB" sz="2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1442950" y="430829"/>
            <a:ext cx="6117568" cy="524004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Statement 2 –  </a:t>
            </a:r>
            <a:r>
              <a:rPr lang="en-GB" sz="2500" b="1" dirty="0">
                <a:solidFill>
                  <a:schemeClr val="tx1"/>
                </a:solidFill>
              </a:rPr>
              <a:t>Alan and Beth don’t talk.</a:t>
            </a: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" y="251337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1979712" y="4581128"/>
            <a:ext cx="6154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899592" y="4869160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09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86" t="40359" r="51107" b="23422"/>
          <a:stretch/>
        </p:blipFill>
        <p:spPr>
          <a:xfrm>
            <a:off x="614024" y="1603932"/>
            <a:ext cx="7914148" cy="4021515"/>
          </a:xfrm>
          <a:prstGeom prst="rect">
            <a:avLst/>
          </a:prstGeom>
        </p:spPr>
      </p:pic>
      <p:sp>
        <p:nvSpPr>
          <p:cNvPr id="27" name="Rounded Rectangle 7"/>
          <p:cNvSpPr/>
          <p:nvPr/>
        </p:nvSpPr>
        <p:spPr>
          <a:xfrm>
            <a:off x="307590" y="5774481"/>
            <a:ext cx="8528819" cy="894607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The text states that Alan and Beth are a couple of young </a:t>
            </a:r>
            <a:r>
              <a:rPr lang="en-GB" sz="2500" dirty="0" err="1">
                <a:solidFill>
                  <a:schemeClr val="tx1"/>
                </a:solidFill>
                <a:latin typeface="Calibri" panose="020F0502020204030204" pitchFamily="34" charset="0"/>
              </a:rPr>
              <a:t>Zarkians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 (alien beings…)</a:t>
            </a:r>
          </a:p>
          <a:p>
            <a:pPr algn="ctr"/>
            <a:endParaRPr lang="en-GB" sz="2400" b="1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4"/>
          <p:cNvSpPr/>
          <p:nvPr/>
        </p:nvSpPr>
        <p:spPr>
          <a:xfrm>
            <a:off x="1551555" y="396285"/>
            <a:ext cx="5832648" cy="95520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Statement 3 – </a:t>
            </a:r>
            <a:r>
              <a:rPr lang="en-GB" sz="2500" b="1" dirty="0">
                <a:solidFill>
                  <a:schemeClr val="tx1"/>
                </a:solidFill>
              </a:rPr>
              <a:t>Alan and Beth are Earthlings.</a:t>
            </a: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" y="251337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771830" y="3284984"/>
            <a:ext cx="410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00192" y="2924944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7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2132856"/>
            <a:ext cx="8446363" cy="4011863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sz="2700" dirty="0">
                <a:solidFill>
                  <a:schemeClr val="tx1"/>
                </a:solidFill>
              </a:rPr>
              <a:t>			                     </a:t>
            </a:r>
            <a:r>
              <a:rPr lang="en-GB" sz="2700" b="1" dirty="0">
                <a:solidFill>
                  <a:schemeClr val="tx1"/>
                </a:solidFill>
              </a:rPr>
              <a:t>True            False</a:t>
            </a:r>
          </a:p>
          <a:p>
            <a:pPr marL="514350" indent="-514350">
              <a:buAutoNum type="arabicPeriod"/>
            </a:pPr>
            <a:r>
              <a:rPr lang="en-GB" sz="2700" dirty="0">
                <a:solidFill>
                  <a:schemeClr val="tx1"/>
                </a:solidFill>
              </a:rPr>
              <a:t>Alan tried to persuade Beth to </a:t>
            </a:r>
          </a:p>
          <a:p>
            <a:r>
              <a:rPr lang="en-GB" sz="2700" dirty="0">
                <a:solidFill>
                  <a:schemeClr val="tx1"/>
                </a:solidFill>
              </a:rPr>
              <a:t>stay out longer. </a:t>
            </a:r>
          </a:p>
          <a:p>
            <a:endParaRPr lang="en-GB" sz="2700" dirty="0">
              <a:solidFill>
                <a:schemeClr val="tx1"/>
              </a:solidFill>
            </a:endParaRPr>
          </a:p>
          <a:p>
            <a:r>
              <a:rPr lang="en-GB" sz="2700" dirty="0">
                <a:solidFill>
                  <a:schemeClr val="tx1"/>
                </a:solidFill>
              </a:rPr>
              <a:t>2. Alan and Beth don’t talk. </a:t>
            </a:r>
          </a:p>
          <a:p>
            <a:endParaRPr lang="en-GB" sz="2700" dirty="0">
              <a:solidFill>
                <a:schemeClr val="tx1"/>
              </a:solidFill>
            </a:endParaRPr>
          </a:p>
          <a:p>
            <a:r>
              <a:rPr lang="en-GB" sz="2700" dirty="0">
                <a:solidFill>
                  <a:schemeClr val="tx1"/>
                </a:solidFill>
              </a:rPr>
              <a:t>3. Alan and Beth are Earthlings.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7420" y="2957537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31455" y="295668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80667" y="4126934"/>
            <a:ext cx="317069" cy="275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31455" y="412693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09704" y="4891017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831455" y="486166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801123" y="29160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7420" y="40702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1568" y="48121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5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1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67544" y="1880828"/>
            <a:ext cx="8208912" cy="3096344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We have looked carefully at how to use information from a </a:t>
            </a:r>
            <a:r>
              <a:rPr lang="en-GB" sz="3200" b="1" dirty="0">
                <a:solidFill>
                  <a:schemeClr val="tx1"/>
                </a:solidFill>
              </a:rPr>
              <a:t>paragraph</a:t>
            </a:r>
            <a:r>
              <a:rPr lang="en-GB" sz="3200" dirty="0">
                <a:solidFill>
                  <a:schemeClr val="tx1"/>
                </a:solidFill>
              </a:rPr>
              <a:t> to answer true or false questions. </a:t>
            </a:r>
          </a:p>
          <a:p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We will now use information from the </a:t>
            </a:r>
            <a:r>
              <a:rPr lang="en-GB" sz="3200" b="1" dirty="0">
                <a:solidFill>
                  <a:schemeClr val="tx1"/>
                </a:solidFill>
              </a:rPr>
              <a:t>whole text. 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5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8"/>
          <p:cNvSpPr/>
          <p:nvPr/>
        </p:nvSpPr>
        <p:spPr>
          <a:xfrm>
            <a:off x="1475656" y="306357"/>
            <a:ext cx="5968640" cy="1447602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Using the information from the text, put a tick in the correct box to show whether each statement is </a:t>
            </a:r>
            <a:r>
              <a:rPr lang="en-GB" sz="2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true</a:t>
            </a:r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en-GB" sz="2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false. </a:t>
            </a:r>
            <a:endParaRPr lang="en-GB" sz="2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572"/>
              </p:ext>
            </p:extLst>
          </p:nvPr>
        </p:nvGraphicFramePr>
        <p:xfrm>
          <a:off x="539552" y="2060848"/>
          <a:ext cx="8208912" cy="45282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3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25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spc="-11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470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Alan had visited Earth before.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171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It was morning when they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arrived on Earth.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471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  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Thaddeus could not move when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 encountered the spacecraft.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82">
                <a:tc>
                  <a:txBody>
                    <a:bodyPr/>
                    <a:lstStyle/>
                    <a:p>
                      <a:pPr marL="9842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Beth believes that humans are clever.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5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0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429600" y="1659368"/>
            <a:ext cx="8284799" cy="86409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scan </a:t>
            </a:r>
            <a:r>
              <a:rPr lang="en-GB" sz="2500" dirty="0">
                <a:solidFill>
                  <a:schemeClr val="tx1"/>
                </a:solidFill>
              </a:rPr>
              <a:t>the text for </a:t>
            </a:r>
            <a:r>
              <a:rPr lang="en-GB" sz="2500" b="1" dirty="0">
                <a:solidFill>
                  <a:schemeClr val="tx1"/>
                </a:solidFill>
              </a:rPr>
              <a:t>evidence</a:t>
            </a:r>
            <a:r>
              <a:rPr lang="en-GB" sz="2500" dirty="0">
                <a:solidFill>
                  <a:schemeClr val="tx1"/>
                </a:solidFill>
              </a:rPr>
              <a:t> that shows whether Alan has been to Earth before or not.</a:t>
            </a:r>
            <a:r>
              <a:rPr lang="en-GB" sz="2500" b="1" dirty="0">
                <a:solidFill>
                  <a:schemeClr val="tx1"/>
                </a:solidFill>
              </a:rPr>
              <a:t> </a:t>
            </a:r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text mark </a:t>
            </a:r>
            <a:r>
              <a:rPr lang="en-GB" sz="2500" dirty="0">
                <a:solidFill>
                  <a:schemeClr val="tx1"/>
                </a:solidFill>
              </a:rPr>
              <a:t>the evidence. </a:t>
            </a:r>
          </a:p>
        </p:txBody>
      </p:sp>
      <p:sp>
        <p:nvSpPr>
          <p:cNvPr id="4" name="Rounded Rectangle 8"/>
          <p:cNvSpPr/>
          <p:nvPr/>
        </p:nvSpPr>
        <p:spPr>
          <a:xfrm>
            <a:off x="1589149" y="335090"/>
            <a:ext cx="5904656" cy="88452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1 –  </a:t>
            </a:r>
            <a:r>
              <a:rPr lang="en-US" sz="28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Alan had visited Earth before. </a:t>
            </a:r>
            <a:endParaRPr lang="en-GB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86" t="58867" r="51660" b="9351"/>
          <a:stretch/>
        </p:blipFill>
        <p:spPr>
          <a:xfrm>
            <a:off x="899592" y="2780928"/>
            <a:ext cx="7344816" cy="3744416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5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220072" y="3429000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3608" y="3789040"/>
            <a:ext cx="44644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20803" y="4797152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5085184"/>
            <a:ext cx="43288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35696" y="5445224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0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83568" y="2544480"/>
            <a:ext cx="7776864" cy="259228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I know that this is </a:t>
            </a:r>
            <a:r>
              <a:rPr lang="en-GB" sz="2500" b="1" dirty="0">
                <a:solidFill>
                  <a:schemeClr val="tx1"/>
                </a:solidFill>
              </a:rPr>
              <a:t>false </a:t>
            </a:r>
            <a:r>
              <a:rPr lang="en-GB" sz="2500" dirty="0">
                <a:solidFill>
                  <a:schemeClr val="tx1"/>
                </a:solidFill>
              </a:rPr>
              <a:t>as it says: </a:t>
            </a:r>
            <a:r>
              <a:rPr lang="en-GB" sz="2500" b="1" i="1" dirty="0">
                <a:solidFill>
                  <a:schemeClr val="tx1"/>
                </a:solidFill>
              </a:rPr>
              <a:t>Beth popped the craft into a solar system that Alan had never visited before. </a:t>
            </a:r>
            <a:r>
              <a:rPr lang="en-GB" sz="2500" i="1" dirty="0">
                <a:solidFill>
                  <a:schemeClr val="tx1"/>
                </a:solidFill>
              </a:rPr>
              <a:t> </a:t>
            </a:r>
            <a:r>
              <a:rPr lang="en-GB" sz="2500" dirty="0">
                <a:solidFill>
                  <a:schemeClr val="tx1"/>
                </a:solidFill>
              </a:rPr>
              <a:t>Also, after it says: </a:t>
            </a:r>
            <a:r>
              <a:rPr lang="en-GB" sz="2500" b="1" i="1" dirty="0">
                <a:solidFill>
                  <a:schemeClr val="tx1"/>
                </a:solidFill>
              </a:rPr>
              <a:t>There before them loomed a </a:t>
            </a:r>
            <a:r>
              <a:rPr lang="en-GB" sz="2500" b="1" i="1" dirty="0" err="1">
                <a:solidFill>
                  <a:schemeClr val="tx1"/>
                </a:solidFill>
              </a:rPr>
              <a:t>greeny</a:t>
            </a:r>
            <a:r>
              <a:rPr lang="en-GB" sz="2500" b="1" i="1" dirty="0">
                <a:solidFill>
                  <a:schemeClr val="tx1"/>
                </a:solidFill>
              </a:rPr>
              <a:t>-blue planet, swathed in water vapour </a:t>
            </a:r>
            <a:r>
              <a:rPr lang="en-GB" sz="2500" dirty="0">
                <a:solidFill>
                  <a:schemeClr val="tx1"/>
                </a:solidFill>
              </a:rPr>
              <a:t>(Earth). Alan says: </a:t>
            </a:r>
            <a:r>
              <a:rPr lang="en-GB" sz="2500" b="1" i="1" dirty="0">
                <a:solidFill>
                  <a:schemeClr val="tx1"/>
                </a:solidFill>
              </a:rPr>
              <a:t>‘What is this place?’ </a:t>
            </a:r>
            <a:r>
              <a:rPr lang="en-GB" sz="2500" dirty="0">
                <a:solidFill>
                  <a:schemeClr val="tx1"/>
                </a:solidFill>
              </a:rPr>
              <a:t>which shows he has not visited/seen Earth before. </a:t>
            </a:r>
            <a:endParaRPr lang="en-GB" sz="2500" b="1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" y="319106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C9C6D34-AEB4-44E7-B883-8D7105385951}"/>
              </a:ext>
            </a:extLst>
          </p:cNvPr>
          <p:cNvSpPr/>
          <p:nvPr/>
        </p:nvSpPr>
        <p:spPr>
          <a:xfrm>
            <a:off x="1589149" y="335090"/>
            <a:ext cx="5904656" cy="88452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1 –  </a:t>
            </a:r>
            <a:r>
              <a:rPr lang="en-US" sz="28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Alan had visited Earth before. </a:t>
            </a:r>
            <a:endParaRPr lang="en-GB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567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474244" y="2149332"/>
            <a:ext cx="8284799" cy="991637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scan </a:t>
            </a:r>
            <a:r>
              <a:rPr lang="en-GB" sz="2500" dirty="0">
                <a:solidFill>
                  <a:schemeClr val="tx1"/>
                </a:solidFill>
              </a:rPr>
              <a:t>the text for </a:t>
            </a:r>
            <a:r>
              <a:rPr lang="en-GB" sz="2500" b="1" dirty="0">
                <a:solidFill>
                  <a:schemeClr val="tx1"/>
                </a:solidFill>
              </a:rPr>
              <a:t>evidence</a:t>
            </a:r>
            <a:r>
              <a:rPr lang="en-GB" sz="2500" dirty="0">
                <a:solidFill>
                  <a:schemeClr val="tx1"/>
                </a:solidFill>
              </a:rPr>
              <a:t> that shows what time of day it was </a:t>
            </a:r>
            <a:r>
              <a:rPr lang="en-GB" sz="2500" b="1" dirty="0">
                <a:solidFill>
                  <a:schemeClr val="tx1"/>
                </a:solidFill>
              </a:rPr>
              <a:t>on Earth</a:t>
            </a:r>
            <a:r>
              <a:rPr lang="en-GB" sz="2500" dirty="0">
                <a:solidFill>
                  <a:schemeClr val="tx1"/>
                </a:solidFill>
              </a:rPr>
              <a:t>.</a:t>
            </a:r>
            <a:r>
              <a:rPr lang="en-GB" sz="2500" b="1" dirty="0">
                <a:solidFill>
                  <a:schemeClr val="tx1"/>
                </a:solidFill>
              </a:rPr>
              <a:t> </a:t>
            </a:r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text mark </a:t>
            </a:r>
            <a:r>
              <a:rPr lang="en-GB" sz="2500" dirty="0">
                <a:solidFill>
                  <a:schemeClr val="tx1"/>
                </a:solidFill>
              </a:rPr>
              <a:t>the evidence. </a:t>
            </a:r>
          </a:p>
        </p:txBody>
      </p:sp>
      <p:sp>
        <p:nvSpPr>
          <p:cNvPr id="4" name="Rounded Rectangle 8"/>
          <p:cNvSpPr/>
          <p:nvPr/>
        </p:nvSpPr>
        <p:spPr>
          <a:xfrm>
            <a:off x="1340280" y="548680"/>
            <a:ext cx="6256056" cy="108012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2 –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It was morning when they arrived on Earth.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62" t="56109" r="8684" b="30515"/>
          <a:stretch/>
        </p:blipFill>
        <p:spPr>
          <a:xfrm>
            <a:off x="474244" y="3789040"/>
            <a:ext cx="8284799" cy="18002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" y="319106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5580112" y="5085184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059832" y="5445224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2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09285" y="2708920"/>
            <a:ext cx="8118045" cy="194421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I know that this is </a:t>
            </a:r>
            <a:r>
              <a:rPr lang="en-GB" sz="2800" b="1" dirty="0">
                <a:solidFill>
                  <a:schemeClr val="tx1"/>
                </a:solidFill>
              </a:rPr>
              <a:t>false </a:t>
            </a:r>
            <a:r>
              <a:rPr lang="en-GB" sz="2800" dirty="0">
                <a:solidFill>
                  <a:schemeClr val="tx1"/>
                </a:solidFill>
              </a:rPr>
              <a:t>as it says: </a:t>
            </a:r>
            <a:r>
              <a:rPr lang="en-GB" sz="2800" b="1" i="1" dirty="0">
                <a:solidFill>
                  <a:schemeClr val="tx1"/>
                </a:solidFill>
              </a:rPr>
              <a:t>Night was falling. </a:t>
            </a:r>
            <a:r>
              <a:rPr lang="en-GB" sz="2800" i="1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It also says: </a:t>
            </a:r>
            <a:r>
              <a:rPr lang="en-GB" sz="2800" b="1" i="1" dirty="0">
                <a:solidFill>
                  <a:schemeClr val="tx1"/>
                </a:solidFill>
              </a:rPr>
              <a:t>Tuesday night was bean stew night. </a:t>
            </a:r>
            <a:r>
              <a:rPr lang="en-GB" sz="2800" dirty="0">
                <a:solidFill>
                  <a:schemeClr val="tx1"/>
                </a:solidFill>
              </a:rPr>
              <a:t>Therefore, it was not morning when they arrived on Earth.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" y="319106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FE01CEEA-11B8-4D02-9B39-284D0FB07304}"/>
              </a:ext>
            </a:extLst>
          </p:cNvPr>
          <p:cNvSpPr/>
          <p:nvPr/>
        </p:nvSpPr>
        <p:spPr>
          <a:xfrm>
            <a:off x="1340280" y="548680"/>
            <a:ext cx="6256056" cy="108012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2 –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It was morning when they arrived on Earth.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60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1074335" y="2492896"/>
            <a:ext cx="7181605" cy="146775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will </a:t>
            </a:r>
            <a:r>
              <a:rPr lang="en-GB" sz="2800" b="1" dirty="0">
                <a:solidFill>
                  <a:schemeClr val="tx1"/>
                </a:solidFill>
              </a:rPr>
              <a:t>scan </a:t>
            </a:r>
            <a:r>
              <a:rPr lang="en-GB" sz="2800" dirty="0">
                <a:solidFill>
                  <a:schemeClr val="tx1"/>
                </a:solidFill>
              </a:rPr>
              <a:t>the text for </a:t>
            </a:r>
            <a:r>
              <a:rPr lang="en-GB" sz="2800" b="1" dirty="0">
                <a:solidFill>
                  <a:schemeClr val="tx1"/>
                </a:solidFill>
              </a:rPr>
              <a:t>evidence </a:t>
            </a:r>
            <a:r>
              <a:rPr lang="en-GB" sz="2800" dirty="0">
                <a:solidFill>
                  <a:schemeClr val="tx1"/>
                </a:solidFill>
              </a:rPr>
              <a:t>that shows Thaddeus’s reaction to the spacecraft. I will </a:t>
            </a:r>
            <a:r>
              <a:rPr lang="en-GB" sz="2800" b="1" dirty="0">
                <a:solidFill>
                  <a:schemeClr val="tx1"/>
                </a:solidFill>
              </a:rPr>
              <a:t>text mark </a:t>
            </a:r>
            <a:r>
              <a:rPr lang="en-GB" sz="2800" dirty="0">
                <a:solidFill>
                  <a:schemeClr val="tx1"/>
                </a:solidFill>
              </a:rPr>
              <a:t>the evidence.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8"/>
          <p:cNvSpPr/>
          <p:nvPr/>
        </p:nvSpPr>
        <p:spPr>
          <a:xfrm>
            <a:off x="1331640" y="633921"/>
            <a:ext cx="6264696" cy="98639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3 –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Thaddeus could not move when he encountered the spacecraft. </a:t>
            </a:r>
            <a:endParaRPr lang="en-GB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95" t="50968" r="52405" b="39953"/>
          <a:stretch/>
        </p:blipFill>
        <p:spPr>
          <a:xfrm>
            <a:off x="708126" y="4725144"/>
            <a:ext cx="7914024" cy="1296144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" y="319106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619672" y="5157192"/>
            <a:ext cx="3888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0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4775"/>
            <a:ext cx="862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97025" y="339725"/>
            <a:ext cx="6170613" cy="708025"/>
          </a:xfrm>
          <a:prstGeom prst="rect">
            <a:avLst/>
          </a:prstGeom>
          <a:solidFill>
            <a:srgbClr val="F4F5D7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4000" dirty="0">
                <a:solidFill>
                  <a:srgbClr val="000000"/>
                </a:solidFill>
                <a:latin typeface="+mn-lt"/>
              </a:rPr>
              <a:t>Vocabulary: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1906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2587999"/>
              </p:ext>
            </p:extLst>
          </p:nvPr>
        </p:nvGraphicFramePr>
        <p:xfrm>
          <a:off x="557188" y="1321199"/>
          <a:ext cx="8199710" cy="519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82550"/>
            <a:ext cx="16938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899592" y="3212976"/>
            <a:ext cx="7181605" cy="151216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know that this is true because it says that Thaddeus </a:t>
            </a:r>
            <a:r>
              <a:rPr lang="en-GB" sz="2800" b="1" i="1" dirty="0">
                <a:solidFill>
                  <a:schemeClr val="tx1"/>
                </a:solidFill>
              </a:rPr>
              <a:t>stood hypnotised</a:t>
            </a:r>
            <a:r>
              <a:rPr lang="en-GB" sz="2800" dirty="0">
                <a:solidFill>
                  <a:schemeClr val="tx1"/>
                </a:solidFill>
              </a:rPr>
              <a:t>, which shows he couldn't move. </a:t>
            </a:r>
          </a:p>
        </p:txBody>
      </p:sp>
      <p:sp>
        <p:nvSpPr>
          <p:cNvPr id="4" name="Rounded Rectangle 8"/>
          <p:cNvSpPr/>
          <p:nvPr/>
        </p:nvSpPr>
        <p:spPr>
          <a:xfrm>
            <a:off x="1331640" y="633921"/>
            <a:ext cx="6264696" cy="98639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3 – 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Thaddeus could not move when he encountered the spacecraft. </a:t>
            </a:r>
            <a:endParaRPr lang="en-GB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4" y="319106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306357"/>
            <a:ext cx="1149354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1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939417" y="1715560"/>
            <a:ext cx="7160975" cy="86409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will </a:t>
            </a:r>
            <a:r>
              <a:rPr lang="en-GB" sz="2400" b="1" dirty="0">
                <a:solidFill>
                  <a:schemeClr val="tx1"/>
                </a:solidFill>
              </a:rPr>
              <a:t>scan </a:t>
            </a:r>
            <a:r>
              <a:rPr lang="en-GB" sz="2400" dirty="0">
                <a:solidFill>
                  <a:schemeClr val="tx1"/>
                </a:solidFill>
              </a:rPr>
              <a:t>the text for </a:t>
            </a:r>
            <a:r>
              <a:rPr lang="en-GB" sz="2400" b="1" dirty="0">
                <a:solidFill>
                  <a:schemeClr val="tx1"/>
                </a:solidFill>
              </a:rPr>
              <a:t>evidence </a:t>
            </a:r>
            <a:r>
              <a:rPr lang="en-GB" sz="2400" dirty="0">
                <a:solidFill>
                  <a:schemeClr val="tx1"/>
                </a:solidFill>
              </a:rPr>
              <a:t>that shows what Beth feels about humans. I will </a:t>
            </a:r>
            <a:r>
              <a:rPr lang="en-GB" sz="2400" b="1" dirty="0">
                <a:solidFill>
                  <a:schemeClr val="tx1"/>
                </a:solidFill>
              </a:rPr>
              <a:t>text mark </a:t>
            </a:r>
            <a:r>
              <a:rPr lang="en-GB" sz="2400" dirty="0">
                <a:solidFill>
                  <a:schemeClr val="tx1"/>
                </a:solidFill>
              </a:rPr>
              <a:t>the evidence.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8"/>
          <p:cNvSpPr/>
          <p:nvPr/>
        </p:nvSpPr>
        <p:spPr>
          <a:xfrm>
            <a:off x="1475657" y="238154"/>
            <a:ext cx="6120679" cy="111060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4 – </a:t>
            </a:r>
            <a:r>
              <a:rPr lang="en-GB" sz="2800" b="1" dirty="0">
                <a:solidFill>
                  <a:schemeClr val="tx1"/>
                </a:solidFill>
              </a:rPr>
              <a:t>Beth believes that humans are clever.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62" t="37839" r="8684" b="50782"/>
          <a:stretch/>
        </p:blipFill>
        <p:spPr>
          <a:xfrm>
            <a:off x="939418" y="5138367"/>
            <a:ext cx="7449005" cy="1458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362" t="54481" r="9237" b="30515"/>
          <a:stretch/>
        </p:blipFill>
        <p:spPr>
          <a:xfrm>
            <a:off x="1043609" y="3122142"/>
            <a:ext cx="7214706" cy="16561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51720" y="6237312"/>
            <a:ext cx="28083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3789040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707904" y="4437112"/>
            <a:ext cx="3888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7624" y="4725144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90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11560" y="2060848"/>
            <a:ext cx="8064896" cy="367240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700" dirty="0">
                <a:solidFill>
                  <a:schemeClr val="tx1"/>
                </a:solidFill>
              </a:rPr>
              <a:t>There are two pieces of text evidence I could use to answer this. I know that this is </a:t>
            </a:r>
            <a:r>
              <a:rPr lang="en-GB" sz="2700" b="1" dirty="0">
                <a:solidFill>
                  <a:schemeClr val="tx1"/>
                </a:solidFill>
              </a:rPr>
              <a:t>false </a:t>
            </a:r>
            <a:r>
              <a:rPr lang="en-GB" sz="2700" dirty="0">
                <a:solidFill>
                  <a:schemeClr val="tx1"/>
                </a:solidFill>
              </a:rPr>
              <a:t>because she first says: </a:t>
            </a:r>
            <a:r>
              <a:rPr lang="en-GB" sz="2700" b="1" i="1" dirty="0">
                <a:solidFill>
                  <a:schemeClr val="tx1"/>
                </a:solidFill>
              </a:rPr>
              <a:t>‘…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r>
              <a:rPr lang="en-GB" sz="2700" b="1" i="1" dirty="0">
                <a:solidFill>
                  <a:schemeClr val="tx1"/>
                </a:solidFill>
              </a:rPr>
              <a:t>it’s unbelievable that creatures should be so basic that they haven’t gone beyond their own solar system yet.’</a:t>
            </a:r>
            <a:r>
              <a:rPr lang="en-GB" sz="2700" i="1" dirty="0">
                <a:solidFill>
                  <a:schemeClr val="tx1"/>
                </a:solidFill>
              </a:rPr>
              <a:t> </a:t>
            </a:r>
            <a:r>
              <a:rPr lang="en-GB" sz="2700" dirty="0">
                <a:solidFill>
                  <a:schemeClr val="tx1"/>
                </a:solidFill>
              </a:rPr>
              <a:t>She also calls them: ‘</a:t>
            </a:r>
            <a:r>
              <a:rPr lang="en-GB" sz="2700" b="1" i="1" dirty="0">
                <a:solidFill>
                  <a:schemeClr val="tx1"/>
                </a:solidFill>
              </a:rPr>
              <a:t>messy creatures’</a:t>
            </a:r>
            <a:r>
              <a:rPr lang="en-GB" sz="2700" dirty="0">
                <a:solidFill>
                  <a:schemeClr val="tx1"/>
                </a:solidFill>
              </a:rPr>
              <a:t>. </a:t>
            </a:r>
          </a:p>
          <a:p>
            <a:r>
              <a:rPr lang="en-GB" sz="2700" dirty="0">
                <a:solidFill>
                  <a:schemeClr val="tx1"/>
                </a:solidFill>
              </a:rPr>
              <a:t>In the second piece of text she says: ‘</a:t>
            </a:r>
            <a:r>
              <a:rPr lang="en-GB" sz="2700" b="1" i="1" dirty="0">
                <a:solidFill>
                  <a:schemeClr val="tx1"/>
                </a:solidFill>
              </a:rPr>
              <a:t>Simple really – just like them.’</a:t>
            </a:r>
            <a:r>
              <a:rPr lang="en-GB" sz="2700" b="1" dirty="0">
                <a:solidFill>
                  <a:schemeClr val="tx1"/>
                </a:solidFill>
              </a:rPr>
              <a:t> </a:t>
            </a:r>
            <a:r>
              <a:rPr lang="en-GB" sz="2700" dirty="0">
                <a:solidFill>
                  <a:schemeClr val="tx1"/>
                </a:solidFill>
              </a:rPr>
              <a:t>This shows that she does not think humans are clever. </a:t>
            </a: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032FE76-6DBD-47A1-BC9B-054C3981D0F1}"/>
              </a:ext>
            </a:extLst>
          </p:cNvPr>
          <p:cNvSpPr/>
          <p:nvPr/>
        </p:nvSpPr>
        <p:spPr>
          <a:xfrm>
            <a:off x="1475657" y="238154"/>
            <a:ext cx="6120679" cy="111060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chemeClr val="tx1"/>
                </a:solidFill>
              </a:rPr>
              <a:t>Statement 4 – </a:t>
            </a:r>
            <a:r>
              <a:rPr lang="en-GB" sz="2800" b="1" dirty="0">
                <a:solidFill>
                  <a:schemeClr val="tx1"/>
                </a:solidFill>
              </a:rPr>
              <a:t>Beth believes that humans are clever.   </a:t>
            </a:r>
          </a:p>
        </p:txBody>
      </p:sp>
    </p:spTree>
    <p:extLst>
      <p:ext uri="{BB962C8B-B14F-4D97-AF65-F5344CB8AC3E}">
        <p14:creationId xmlns:p14="http://schemas.microsoft.com/office/powerpoint/2010/main" val="175698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3729" y="260648"/>
            <a:ext cx="5040560" cy="624631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The answer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8"/>
          <p:cNvSpPr/>
          <p:nvPr/>
        </p:nvSpPr>
        <p:spPr>
          <a:xfrm>
            <a:off x="406962" y="2335407"/>
            <a:ext cx="2809995" cy="3051281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Using the information from the text, put a tick in the correct box to show whether each statement is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true</a:t>
            </a:r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false. </a:t>
            </a:r>
            <a:endParaRPr lang="en-GB" sz="2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56811"/>
              </p:ext>
            </p:extLst>
          </p:nvPr>
        </p:nvGraphicFramePr>
        <p:xfrm>
          <a:off x="3491880" y="1932886"/>
          <a:ext cx="5245158" cy="32019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0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10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25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spc="-11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6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10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470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+mj-lt"/>
                          <a:ea typeface="Arial" panose="020B0604020202020204" pitchFamily="34" charset="0"/>
                        </a:rPr>
                      </a:br>
                      <a:r>
                        <a:rPr lang="en-US" sz="18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Alan had visited Earth before.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It was morning when they arrived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Earth.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18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74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  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Thaddeus could not move when he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encountered the spacecraft.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9842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Beth believes that humans are clever.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00392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9208" y="45724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39644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9208" y="31107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8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7703" y="260648"/>
            <a:ext cx="5256585" cy="624631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Your turn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467543" y="1556792"/>
            <a:ext cx="8208913" cy="115212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You will need a copy of the text ‘In the Company of a Thief’ for this task.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584" t="21977" r="22519" b="36219"/>
          <a:stretch/>
        </p:blipFill>
        <p:spPr>
          <a:xfrm>
            <a:off x="1259632" y="3068960"/>
            <a:ext cx="6840759" cy="3312368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58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646628" y="440650"/>
            <a:ext cx="3744416" cy="74821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Your turn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503547" y="1844824"/>
            <a:ext cx="8064896" cy="4176464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>
                <a:solidFill>
                  <a:schemeClr val="tx1"/>
                </a:solidFill>
              </a:rPr>
              <a:t>Remember the following steps: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Carefully</a:t>
            </a:r>
            <a:r>
              <a:rPr lang="en-GB" sz="2800" dirty="0">
                <a:solidFill>
                  <a:schemeClr val="tx1"/>
                </a:solidFill>
              </a:rPr>
              <a:t> read the question and identify the key information in the statement provided in the question.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Scan</a:t>
            </a:r>
            <a:r>
              <a:rPr lang="en-GB" sz="2800" dirty="0">
                <a:solidFill>
                  <a:schemeClr val="tx1"/>
                </a:solidFill>
              </a:rPr>
              <a:t> to find this key information in the text.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Text mark </a:t>
            </a:r>
            <a:r>
              <a:rPr lang="en-GB" sz="2800" dirty="0">
                <a:solidFill>
                  <a:schemeClr val="tx1"/>
                </a:solidFill>
              </a:rPr>
              <a:t>this part of the text.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Read the text carefully to decide whether it is </a:t>
            </a:r>
            <a:r>
              <a:rPr lang="en-GB" sz="2800" b="1" dirty="0">
                <a:solidFill>
                  <a:schemeClr val="tx1"/>
                </a:solidFill>
              </a:rPr>
              <a:t>true or false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83042"/>
              </p:ext>
            </p:extLst>
          </p:nvPr>
        </p:nvGraphicFramePr>
        <p:xfrm>
          <a:off x="768779" y="2852936"/>
          <a:ext cx="7677580" cy="3834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8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25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spc="-11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470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 the past, he found food aboard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boats.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25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His ability to see at night is not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good.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74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  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residents of the cottage were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longer there.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9842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en-GB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bites through the rope to free the dog.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475656" y="821793"/>
            <a:ext cx="5904656" cy="1471425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</a:rPr>
              <a:t>Using the information from the text, put a tick in the correct box to show whether each statement is </a:t>
            </a:r>
            <a:r>
              <a:rPr lang="en-GB" sz="2600" b="1" dirty="0">
                <a:solidFill>
                  <a:schemeClr val="tx1"/>
                </a:solidFill>
              </a:rPr>
              <a:t>true</a:t>
            </a:r>
            <a:r>
              <a:rPr lang="en-GB" sz="2600" dirty="0">
                <a:solidFill>
                  <a:schemeClr val="tx1"/>
                </a:solidFill>
              </a:rPr>
              <a:t> or </a:t>
            </a:r>
            <a:r>
              <a:rPr lang="en-GB" sz="2600" b="1" dirty="0">
                <a:solidFill>
                  <a:schemeClr val="tx1"/>
                </a:solidFill>
              </a:rPr>
              <a:t>false. </a:t>
            </a:r>
            <a:endParaRPr lang="en-GB" sz="26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4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82237"/>
              </p:ext>
            </p:extLst>
          </p:nvPr>
        </p:nvGraphicFramePr>
        <p:xfrm>
          <a:off x="768779" y="2852936"/>
          <a:ext cx="7677580" cy="3834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8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8257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spc="-110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4701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b="1" dirty="0">
                          <a:effectLst/>
                          <a:latin typeface="+mj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 the past, he found food aboard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boats.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25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His ability to see at night is not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good. 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74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  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residents of the cottage were </a:t>
                      </a: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endParaRPr lang="en-US" sz="2500" baseline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25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longer there.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9842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en-GB" sz="25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bites through the rope to free the dog.</a:t>
                      </a:r>
                      <a:endParaRPr lang="en-GB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ct val="200000"/>
                        <a:buFont typeface="Wingdings" panose="05000000000000000000" pitchFamily="2" charset="2"/>
                        <a:buNone/>
                      </a:pPr>
                      <a:r>
                        <a:rPr lang="en-GB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634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7" y="247444"/>
            <a:ext cx="997385" cy="11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306357"/>
            <a:ext cx="1138115" cy="10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9139" y="3676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4308" y="45854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0331" y="518188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4308" y="60896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C0A15E67-B73A-4F1D-9AB4-4B9CF8B77DE0}"/>
              </a:ext>
            </a:extLst>
          </p:cNvPr>
          <p:cNvSpPr/>
          <p:nvPr/>
        </p:nvSpPr>
        <p:spPr>
          <a:xfrm>
            <a:off x="1475656" y="821793"/>
            <a:ext cx="5904656" cy="1471425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</a:rPr>
              <a:t>Using the information from the text, put a tick in the correct box to show whether each statement is </a:t>
            </a:r>
            <a:r>
              <a:rPr lang="en-GB" sz="2600" b="1" dirty="0">
                <a:solidFill>
                  <a:schemeClr val="tx1"/>
                </a:solidFill>
              </a:rPr>
              <a:t>true</a:t>
            </a:r>
            <a:r>
              <a:rPr lang="en-GB" sz="2600" dirty="0">
                <a:solidFill>
                  <a:schemeClr val="tx1"/>
                </a:solidFill>
              </a:rPr>
              <a:t> or </a:t>
            </a:r>
            <a:r>
              <a:rPr lang="en-GB" sz="2600" b="1" dirty="0">
                <a:solidFill>
                  <a:schemeClr val="tx1"/>
                </a:solidFill>
              </a:rPr>
              <a:t>false. </a:t>
            </a:r>
            <a:endParaRPr lang="en-GB" sz="26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651000"/>
            <a:ext cx="8064500" cy="1787525"/>
          </a:xfrm>
          <a:solidFill>
            <a:srgbClr val="F4F3D5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sz="3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Are you confident using information from the whole text to answer </a:t>
            </a:r>
            <a:r>
              <a:rPr lang="en-GB" sz="340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questions e.g. </a:t>
            </a:r>
            <a:r>
              <a:rPr lang="en-GB" sz="3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true or false?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043608" y="4703763"/>
            <a:ext cx="2997200" cy="1592262"/>
          </a:xfrm>
          <a:prstGeom prst="roundRect">
            <a:avLst/>
          </a:prstGeom>
          <a:solidFill>
            <a:srgbClr val="F4F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I am confident with …</a:t>
            </a:r>
          </a:p>
        </p:txBody>
      </p:sp>
      <p:sp>
        <p:nvSpPr>
          <p:cNvPr id="8" name="Smiley Face 7"/>
          <p:cNvSpPr/>
          <p:nvPr/>
        </p:nvSpPr>
        <p:spPr>
          <a:xfrm>
            <a:off x="1939925" y="3905250"/>
            <a:ext cx="1203325" cy="11382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725988" y="4703763"/>
            <a:ext cx="2997200" cy="1592262"/>
          </a:xfrm>
          <a:prstGeom prst="roundRect">
            <a:avLst/>
          </a:prstGeom>
          <a:solidFill>
            <a:srgbClr val="F4F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I would like more practice with …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5594350" y="3962400"/>
            <a:ext cx="1201738" cy="1139825"/>
          </a:xfrm>
          <a:prstGeom prst="smileyFace">
            <a:avLst>
              <a:gd name="adj" fmla="val -46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rgbClr val="FFFFFF"/>
              </a:solidFill>
            </a:endParaRPr>
          </a:p>
        </p:txBody>
      </p:sp>
      <p:pic>
        <p:nvPicPr>
          <p:cNvPr id="4608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1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850" y="1700808"/>
            <a:ext cx="8640960" cy="4608512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900" dirty="0">
                <a:solidFill>
                  <a:schemeClr val="tx1"/>
                </a:solidFill>
              </a:rPr>
              <a:t>We will be focusing on </a:t>
            </a:r>
            <a:r>
              <a:rPr lang="en-GB" sz="2900" b="1" dirty="0">
                <a:solidFill>
                  <a:schemeClr val="tx1"/>
                </a:solidFill>
              </a:rPr>
              <a:t>True or False </a:t>
            </a:r>
            <a:r>
              <a:rPr lang="en-GB" sz="2900" dirty="0">
                <a:solidFill>
                  <a:schemeClr val="tx1"/>
                </a:solidFill>
              </a:rPr>
              <a:t>questions. </a:t>
            </a:r>
          </a:p>
          <a:p>
            <a:pPr algn="ctr"/>
            <a:r>
              <a:rPr lang="en-GB" sz="2900" dirty="0">
                <a:solidFill>
                  <a:schemeClr val="tx1"/>
                </a:solidFill>
              </a:rPr>
              <a:t>It is important to look at this question type as it appears in every SATs paper. </a:t>
            </a:r>
          </a:p>
          <a:p>
            <a:pPr algn="ctr"/>
            <a:r>
              <a:rPr lang="en-GB" sz="2900" dirty="0">
                <a:solidFill>
                  <a:schemeClr val="tx1"/>
                </a:solidFill>
              </a:rPr>
              <a:t>To successfully answer these questions you must ensure you have paid close attention to what you’ve been reading! </a:t>
            </a:r>
          </a:p>
          <a:p>
            <a:pPr algn="ctr"/>
            <a:r>
              <a:rPr lang="en-GB" sz="2900" dirty="0">
                <a:solidFill>
                  <a:schemeClr val="tx1"/>
                </a:solidFill>
              </a:rPr>
              <a:t>The wording can trick you so be careful.</a:t>
            </a:r>
          </a:p>
          <a:p>
            <a:pPr algn="ctr"/>
            <a:r>
              <a:rPr lang="en-GB" sz="2900" dirty="0">
                <a:solidFill>
                  <a:schemeClr val="tx1"/>
                </a:solidFill>
              </a:rPr>
              <a:t>The aim is to </a:t>
            </a:r>
            <a:r>
              <a:rPr lang="en-GB" sz="2900" b="1" dirty="0">
                <a:solidFill>
                  <a:schemeClr val="tx1"/>
                </a:solidFill>
              </a:rPr>
              <a:t>not to read too quickly</a:t>
            </a:r>
            <a:r>
              <a:rPr lang="en-GB" sz="2900" dirty="0">
                <a:solidFill>
                  <a:schemeClr val="tx1"/>
                </a:solidFill>
              </a:rPr>
              <a:t>, </a:t>
            </a:r>
            <a:r>
              <a:rPr lang="en-GB" sz="2900" b="1" dirty="0">
                <a:solidFill>
                  <a:schemeClr val="tx1"/>
                </a:solidFill>
              </a:rPr>
              <a:t>and scan </a:t>
            </a:r>
            <a:r>
              <a:rPr lang="en-GB" sz="2900" dirty="0">
                <a:solidFill>
                  <a:schemeClr val="tx1"/>
                </a:solidFill>
              </a:rPr>
              <a:t>carefully. 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253097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Can use information from the whole text to answer questions e.g. true or false</a:t>
            </a:r>
          </a:p>
        </p:txBody>
      </p:sp>
    </p:spTree>
    <p:extLst>
      <p:ext uri="{BB962C8B-B14F-4D97-AF65-F5344CB8AC3E}">
        <p14:creationId xmlns:p14="http://schemas.microsoft.com/office/powerpoint/2010/main" val="3850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8191"/>
            <a:ext cx="6605629" cy="1143000"/>
          </a:xfrm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How do we approach this style of question?</a:t>
            </a:r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395536" y="1563983"/>
            <a:ext cx="8378011" cy="1144937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To answer this type of question we need to use our </a:t>
            </a:r>
            <a:r>
              <a:rPr lang="en-GB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scanning 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GB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text marking 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reading skills. </a:t>
            </a:r>
          </a:p>
        </p:txBody>
      </p:sp>
      <p:sp>
        <p:nvSpPr>
          <p:cNvPr id="3" name="Oval 2"/>
          <p:cNvSpPr/>
          <p:nvPr/>
        </p:nvSpPr>
        <p:spPr>
          <a:xfrm>
            <a:off x="909984" y="3647064"/>
            <a:ext cx="2448272" cy="1656184"/>
          </a:xfrm>
          <a:prstGeom prst="ellipse">
            <a:avLst/>
          </a:prstGeom>
          <a:solidFill>
            <a:srgbClr val="F4F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</a:rPr>
              <a:t>Text Marking</a:t>
            </a:r>
          </a:p>
        </p:txBody>
      </p:sp>
      <p:cxnSp>
        <p:nvCxnSpPr>
          <p:cNvPr id="7" name="Straight Arrow Connector 6"/>
          <p:cNvCxnSpPr>
            <a:stCxn id="3" idx="7"/>
          </p:cNvCxnSpPr>
          <p:nvPr/>
        </p:nvCxnSpPr>
        <p:spPr>
          <a:xfrm flipV="1">
            <a:off x="2999715" y="3276135"/>
            <a:ext cx="622343" cy="6134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4922" y="5041161"/>
            <a:ext cx="564033" cy="6078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77451" y="3276135"/>
            <a:ext cx="457272" cy="69425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0063" y="4912685"/>
            <a:ext cx="432048" cy="6914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9941" y="2869660"/>
            <a:ext cx="1461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Highlighting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800" y="5674177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Underlining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6" y="5674177"/>
            <a:ext cx="963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Circling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277" y="2775808"/>
            <a:ext cx="2325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Specific Information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09967" y="3204720"/>
            <a:ext cx="3384376" cy="2399444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Scanning</a:t>
            </a:r>
            <a:r>
              <a:rPr lang="en-GB" sz="2800" dirty="0">
                <a:solidFill>
                  <a:schemeClr val="tx1"/>
                </a:solidFill>
              </a:rPr>
              <a:t> means to </a:t>
            </a:r>
            <a:r>
              <a:rPr lang="en-GB" sz="2800" b="1" dirty="0">
                <a:solidFill>
                  <a:schemeClr val="tx1"/>
                </a:solidFill>
              </a:rPr>
              <a:t>read</a:t>
            </a:r>
            <a:r>
              <a:rPr lang="en-GB" sz="2800" dirty="0">
                <a:solidFill>
                  <a:schemeClr val="tx1"/>
                </a:solidFill>
              </a:rPr>
              <a:t> a text quickly in order to find </a:t>
            </a:r>
            <a:r>
              <a:rPr lang="en-GB" sz="2800" b="1" dirty="0">
                <a:solidFill>
                  <a:schemeClr val="tx1"/>
                </a:solidFill>
              </a:rPr>
              <a:t>specific information. </a:t>
            </a:r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4"/>
            <a:ext cx="928182" cy="106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3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114300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+mn-lt"/>
              </a:rPr>
              <a:t>Use information from the whole text to answer questions e.g. true or false. </a:t>
            </a:r>
          </a:p>
        </p:txBody>
      </p:sp>
      <p:sp>
        <p:nvSpPr>
          <p:cNvPr id="5" name="Rounded Rectangle 7"/>
          <p:cNvSpPr/>
          <p:nvPr/>
        </p:nvSpPr>
        <p:spPr>
          <a:xfrm>
            <a:off x="291653" y="1844824"/>
            <a:ext cx="8456811" cy="1144937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For this section we will be reading the text ‘</a:t>
            </a:r>
            <a:r>
              <a:rPr lang="en-GB" sz="3200" dirty="0" err="1">
                <a:solidFill>
                  <a:schemeClr val="tx1"/>
                </a:solidFill>
              </a:rPr>
              <a:t>Astronuts</a:t>
            </a:r>
            <a:r>
              <a:rPr lang="en-GB" sz="3200" dirty="0">
                <a:solidFill>
                  <a:schemeClr val="tx1"/>
                </a:solidFill>
              </a:rPr>
              <a:t>’.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904" t="21031" r="25840" b="42906"/>
          <a:stretch/>
        </p:blipFill>
        <p:spPr>
          <a:xfrm>
            <a:off x="1115616" y="3501008"/>
            <a:ext cx="6912768" cy="3096344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2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1471377" y="364417"/>
            <a:ext cx="6192688" cy="1440160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</a:rPr>
              <a:t>Look at this paragraph and decide whether the following statements are </a:t>
            </a:r>
            <a:r>
              <a:rPr lang="en-GB" sz="3000" b="1" dirty="0">
                <a:solidFill>
                  <a:schemeClr val="tx1"/>
                </a:solidFill>
              </a:rPr>
              <a:t>true</a:t>
            </a:r>
            <a:r>
              <a:rPr lang="en-GB" sz="3000" dirty="0">
                <a:solidFill>
                  <a:schemeClr val="tx1"/>
                </a:solidFill>
              </a:rPr>
              <a:t> or </a:t>
            </a:r>
            <a:r>
              <a:rPr lang="en-GB" sz="3000" b="1" dirty="0">
                <a:solidFill>
                  <a:schemeClr val="tx1"/>
                </a:solidFill>
              </a:rPr>
              <a:t>false</a:t>
            </a:r>
            <a:r>
              <a:rPr lang="en-GB" sz="3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86" t="40359" r="51107" b="23422"/>
          <a:stretch/>
        </p:blipFill>
        <p:spPr>
          <a:xfrm>
            <a:off x="314970" y="2204864"/>
            <a:ext cx="8505502" cy="432048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0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6117" y="1841730"/>
            <a:ext cx="8446363" cy="3675502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	</a:t>
            </a:r>
            <a:r>
              <a:rPr lang="en-GB" sz="2700" dirty="0">
                <a:solidFill>
                  <a:schemeClr val="tx1"/>
                </a:solidFill>
              </a:rPr>
              <a:t>					</a:t>
            </a:r>
            <a:r>
              <a:rPr lang="en-GB" sz="2700" b="1" dirty="0">
                <a:solidFill>
                  <a:schemeClr val="tx1"/>
                </a:solidFill>
              </a:rPr>
              <a:t>True	   False</a:t>
            </a:r>
          </a:p>
          <a:p>
            <a:r>
              <a:rPr lang="en-GB" sz="2700" dirty="0">
                <a:solidFill>
                  <a:schemeClr val="tx1"/>
                </a:solidFill>
              </a:rPr>
              <a:t>1. Alan tried to persuade Beth to stay </a:t>
            </a:r>
          </a:p>
          <a:p>
            <a:r>
              <a:rPr lang="en-GB" sz="2700" dirty="0">
                <a:solidFill>
                  <a:schemeClr val="tx1"/>
                </a:solidFill>
              </a:rPr>
              <a:t>out longer. </a:t>
            </a:r>
          </a:p>
          <a:p>
            <a:endParaRPr lang="en-GB" sz="2700" dirty="0">
              <a:solidFill>
                <a:schemeClr val="tx1"/>
              </a:solidFill>
            </a:endParaRPr>
          </a:p>
          <a:p>
            <a:r>
              <a:rPr lang="en-GB" sz="2700" dirty="0">
                <a:solidFill>
                  <a:schemeClr val="tx1"/>
                </a:solidFill>
              </a:rPr>
              <a:t>2. Alan and Beth don’t talk. </a:t>
            </a:r>
          </a:p>
          <a:p>
            <a:endParaRPr lang="en-GB" sz="2700" dirty="0">
              <a:solidFill>
                <a:schemeClr val="tx1"/>
              </a:solidFill>
            </a:endParaRPr>
          </a:p>
          <a:p>
            <a:r>
              <a:rPr lang="en-GB" sz="2700" dirty="0">
                <a:solidFill>
                  <a:schemeClr val="tx1"/>
                </a:solidFill>
              </a:rPr>
              <a:t>3. Alan and Beth are Earthlings.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2935" y="2564904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76204" y="2581371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52935" y="364811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76204" y="368105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52935" y="458731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76204" y="454966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E65C7DE2-C5F1-472F-BC5A-064FE77643A0}"/>
              </a:ext>
            </a:extLst>
          </p:cNvPr>
          <p:cNvSpPr/>
          <p:nvPr/>
        </p:nvSpPr>
        <p:spPr>
          <a:xfrm>
            <a:off x="2087724" y="434678"/>
            <a:ext cx="4968552" cy="855358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418746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4727" y="1484784"/>
            <a:ext cx="8446363" cy="4764699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700" dirty="0">
                <a:solidFill>
                  <a:schemeClr val="tx1"/>
                </a:solidFill>
              </a:rPr>
              <a:t>  In order to identify if these statements are </a:t>
            </a:r>
            <a:r>
              <a:rPr lang="en-GB" sz="2700" b="1" dirty="0">
                <a:solidFill>
                  <a:schemeClr val="tx1"/>
                </a:solidFill>
              </a:rPr>
              <a:t>true or false</a:t>
            </a:r>
            <a:r>
              <a:rPr lang="en-GB" sz="2700" dirty="0">
                <a:solidFill>
                  <a:schemeClr val="tx1"/>
                </a:solidFill>
              </a:rPr>
              <a:t>,</a:t>
            </a:r>
            <a:r>
              <a:rPr lang="en-GB" sz="2700" b="1" dirty="0">
                <a:solidFill>
                  <a:schemeClr val="tx1"/>
                </a:solidFill>
              </a:rPr>
              <a:t> </a:t>
            </a:r>
            <a:r>
              <a:rPr lang="en-GB" sz="2700" dirty="0">
                <a:solidFill>
                  <a:schemeClr val="tx1"/>
                </a:solidFill>
              </a:rPr>
              <a:t>we must use our </a:t>
            </a:r>
            <a:r>
              <a:rPr lang="en-GB" sz="2700" b="1" dirty="0">
                <a:solidFill>
                  <a:schemeClr val="tx1"/>
                </a:solidFill>
              </a:rPr>
              <a:t>scanning </a:t>
            </a:r>
            <a:r>
              <a:rPr lang="en-GB" sz="2700" dirty="0">
                <a:solidFill>
                  <a:schemeClr val="tx1"/>
                </a:solidFill>
              </a:rPr>
              <a:t>skills and </a:t>
            </a:r>
            <a:r>
              <a:rPr lang="en-GB" sz="2700" b="1" dirty="0">
                <a:solidFill>
                  <a:schemeClr val="tx1"/>
                </a:solidFill>
              </a:rPr>
              <a:t>text marking </a:t>
            </a:r>
            <a:r>
              <a:rPr lang="en-GB" sz="2700" dirty="0">
                <a:solidFill>
                  <a:schemeClr val="tx1"/>
                </a:solidFill>
              </a:rPr>
              <a:t>skills. We will do the following: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700" b="1" dirty="0">
                <a:solidFill>
                  <a:schemeClr val="tx1"/>
                </a:solidFill>
              </a:rPr>
              <a:t>Carefully</a:t>
            </a:r>
            <a:r>
              <a:rPr lang="en-GB" sz="2700" dirty="0">
                <a:solidFill>
                  <a:schemeClr val="tx1"/>
                </a:solidFill>
              </a:rPr>
              <a:t> read the question and identify the key information in the statement provided in the question.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700" b="1" dirty="0">
                <a:solidFill>
                  <a:schemeClr val="tx1"/>
                </a:solidFill>
              </a:rPr>
              <a:t>Scan</a:t>
            </a:r>
            <a:r>
              <a:rPr lang="en-GB" sz="2700" dirty="0">
                <a:solidFill>
                  <a:schemeClr val="tx1"/>
                </a:solidFill>
              </a:rPr>
              <a:t> to find this key information in the text.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700" b="1" dirty="0">
                <a:solidFill>
                  <a:schemeClr val="tx1"/>
                </a:solidFill>
              </a:rPr>
              <a:t>Text mark </a:t>
            </a:r>
            <a:r>
              <a:rPr lang="en-GB" sz="2700" dirty="0">
                <a:solidFill>
                  <a:schemeClr val="tx1"/>
                </a:solidFill>
              </a:rPr>
              <a:t>this part of the text.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700" dirty="0">
                <a:solidFill>
                  <a:schemeClr val="tx1"/>
                </a:solidFill>
              </a:rPr>
              <a:t>Read the text carefully to decide whether it is </a:t>
            </a:r>
            <a:r>
              <a:rPr lang="en-GB" sz="2700" b="1" dirty="0">
                <a:solidFill>
                  <a:schemeClr val="tx1"/>
                </a:solidFill>
              </a:rPr>
              <a:t>true or false</a:t>
            </a:r>
            <a:r>
              <a:rPr lang="en-GB" sz="2700" dirty="0">
                <a:solidFill>
                  <a:schemeClr val="tx1"/>
                </a:solidFill>
              </a:rPr>
              <a:t>.</a:t>
            </a:r>
            <a:endParaRPr lang="en-GB" sz="2700" b="1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/>
              </a:solidFill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1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86" t="40359" r="51107" b="23422"/>
          <a:stretch/>
        </p:blipFill>
        <p:spPr>
          <a:xfrm>
            <a:off x="251520" y="1556792"/>
            <a:ext cx="8474016" cy="4176464"/>
          </a:xfrm>
          <a:prstGeom prst="rect">
            <a:avLst/>
          </a:prstGeom>
        </p:spPr>
      </p:pic>
      <p:sp>
        <p:nvSpPr>
          <p:cNvPr id="17" name="Rounded Rectangle 7"/>
          <p:cNvSpPr/>
          <p:nvPr/>
        </p:nvSpPr>
        <p:spPr>
          <a:xfrm>
            <a:off x="443700" y="5842191"/>
            <a:ext cx="7899671" cy="899177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This part of the text </a:t>
            </a:r>
            <a:r>
              <a:rPr lang="en-GB" sz="2500">
                <a:solidFill>
                  <a:schemeClr val="tx1"/>
                </a:solidFill>
                <a:latin typeface="Calibri" panose="020F0502020204030204" pitchFamily="34" charset="0"/>
              </a:rPr>
              <a:t>shows that it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is Beth that tries to persuade Alan. </a:t>
            </a:r>
          </a:p>
          <a:p>
            <a:pPr algn="ctr"/>
            <a:endParaRPr lang="en-GB" sz="2400" b="1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4"/>
          <p:cNvSpPr/>
          <p:nvPr/>
        </p:nvSpPr>
        <p:spPr>
          <a:xfrm>
            <a:off x="1334752" y="332657"/>
            <a:ext cx="6117568" cy="989216"/>
          </a:xfrm>
          <a:prstGeom prst="roundRect">
            <a:avLst/>
          </a:prstGeom>
          <a:solidFill>
            <a:srgbClr val="F4F3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Statement 1 – </a:t>
            </a:r>
            <a:r>
              <a:rPr lang="en-GB" sz="2500" b="1" dirty="0">
                <a:solidFill>
                  <a:schemeClr val="tx1"/>
                </a:solidFill>
              </a:rPr>
              <a:t>Alan tried to persuade Beth to stay out longer. </a:t>
            </a: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0" y="251338"/>
            <a:ext cx="1000125" cy="10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2"/>
            <a:ext cx="1111250" cy="10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267786" y="2276872"/>
            <a:ext cx="71976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536" y="2564904"/>
            <a:ext cx="4320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5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1530</Words>
  <Application>Microsoft Office PowerPoint</Application>
  <PresentationFormat>On-screen Show (4:3)</PresentationFormat>
  <Paragraphs>234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How do we approach this style of question?</vt:lpstr>
      <vt:lpstr>Use information from the whole text to answer questions e.g. true or false.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confident using information from the whole text to answer questions e.g. true or false?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slides - Calibri 40, bold, dark grey</dc:title>
  <dc:creator>John Carlisle</dc:creator>
  <cp:lastModifiedBy>Jessica Flisher</cp:lastModifiedBy>
  <cp:revision>276</cp:revision>
  <dcterms:created xsi:type="dcterms:W3CDTF">2016-08-09T10:05:30Z</dcterms:created>
  <dcterms:modified xsi:type="dcterms:W3CDTF">2020-04-12T13:07:43Z</dcterms:modified>
</cp:coreProperties>
</file>