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8" r:id="rId5"/>
    <p:sldId id="256" r:id="rId6"/>
    <p:sldId id="392" r:id="rId7"/>
    <p:sldId id="390" r:id="rId8"/>
    <p:sldId id="361" r:id="rId9"/>
    <p:sldId id="391" r:id="rId10"/>
    <p:sldId id="360" r:id="rId11"/>
    <p:sldId id="419" r:id="rId12"/>
    <p:sldId id="394" r:id="rId13"/>
    <p:sldId id="395" r:id="rId14"/>
    <p:sldId id="396" r:id="rId15"/>
    <p:sldId id="411" r:id="rId16"/>
    <p:sldId id="399" r:id="rId17"/>
    <p:sldId id="412" r:id="rId18"/>
    <p:sldId id="413" r:id="rId19"/>
    <p:sldId id="420" r:id="rId20"/>
    <p:sldId id="421" r:id="rId21"/>
    <p:sldId id="416" r:id="rId22"/>
    <p:sldId id="314" r:id="rId23"/>
    <p:sldId id="417" r:id="rId24"/>
    <p:sldId id="40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1FF"/>
    <a:srgbClr val="E6CDFF"/>
    <a:srgbClr val="FBF7FF"/>
    <a:srgbClr val="DEBDFF"/>
    <a:srgbClr val="CD9BFF"/>
    <a:srgbClr val="9933FF"/>
    <a:srgbClr val="F1F8EC"/>
    <a:srgbClr val="FF9900"/>
    <a:srgbClr val="CB3DB7"/>
    <a:srgbClr val="EAB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6FE3D-4A42-4BBC-9B8C-539A334BD520}" v="3" dt="2019-07-19T10:56:55.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16E6FE3D-4A42-4BBC-9B8C-539A334BD520}"/>
    <pc:docChg chg="custSel modSld">
      <pc:chgData name="Davina Szilvasy" userId="59fb472d-eed4-4f11-9686-c2c8db02a2cd" providerId="ADAL" clId="{16E6FE3D-4A42-4BBC-9B8C-539A334BD520}" dt="2019-07-19T10:56:55.427" v="4"/>
      <pc:docMkLst>
        <pc:docMk/>
      </pc:docMkLst>
      <pc:sldChg chg="modSp">
        <pc:chgData name="Davina Szilvasy" userId="59fb472d-eed4-4f11-9686-c2c8db02a2cd" providerId="ADAL" clId="{16E6FE3D-4A42-4BBC-9B8C-539A334BD520}" dt="2019-07-19T10:56:34.220" v="3" actId="20577"/>
        <pc:sldMkLst>
          <pc:docMk/>
          <pc:sldMk cId="36917022" sldId="360"/>
        </pc:sldMkLst>
        <pc:graphicFrameChg chg="mod modGraphic">
          <ac:chgData name="Davina Szilvasy" userId="59fb472d-eed4-4f11-9686-c2c8db02a2cd" providerId="ADAL" clId="{16E6FE3D-4A42-4BBC-9B8C-539A334BD520}" dt="2019-07-19T10:56:34.220" v="3" actId="20577"/>
          <ac:graphicFrameMkLst>
            <pc:docMk/>
            <pc:sldMk cId="36917022" sldId="360"/>
            <ac:graphicFrameMk id="6" creationId="{53576EE2-9C1A-47B1-B898-69C067F64EB9}"/>
          </ac:graphicFrameMkLst>
        </pc:graphicFrameChg>
      </pc:sldChg>
      <pc:sldChg chg="addSp delSp">
        <pc:chgData name="Davina Szilvasy" userId="59fb472d-eed4-4f11-9686-c2c8db02a2cd" providerId="ADAL" clId="{16E6FE3D-4A42-4BBC-9B8C-539A334BD520}" dt="2019-07-19T10:55:35.688" v="1"/>
        <pc:sldMkLst>
          <pc:docMk/>
          <pc:sldMk cId="1395369834" sldId="418"/>
        </pc:sldMkLst>
        <pc:picChg chg="del">
          <ac:chgData name="Davina Szilvasy" userId="59fb472d-eed4-4f11-9686-c2c8db02a2cd" providerId="ADAL" clId="{16E6FE3D-4A42-4BBC-9B8C-539A334BD520}" dt="2019-07-19T10:54:58.062" v="0" actId="478"/>
          <ac:picMkLst>
            <pc:docMk/>
            <pc:sldMk cId="1395369834" sldId="418"/>
            <ac:picMk id="9" creationId="{BE10E778-FB36-475C-BE47-58C3ADAC705E}"/>
          </ac:picMkLst>
        </pc:picChg>
        <pc:picChg chg="add">
          <ac:chgData name="Davina Szilvasy" userId="59fb472d-eed4-4f11-9686-c2c8db02a2cd" providerId="ADAL" clId="{16E6FE3D-4A42-4BBC-9B8C-539A334BD520}" dt="2019-07-19T10:55:35.688" v="1"/>
          <ac:picMkLst>
            <pc:docMk/>
            <pc:sldMk cId="1395369834" sldId="418"/>
            <ac:picMk id="13" creationId="{79AA8067-69E0-4A96-BAEA-CBA541CF26BC}"/>
          </ac:picMkLst>
        </pc:picChg>
      </pc:sldChg>
      <pc:sldChg chg="modSp">
        <pc:chgData name="Davina Szilvasy" userId="59fb472d-eed4-4f11-9686-c2c8db02a2cd" providerId="ADAL" clId="{16E6FE3D-4A42-4BBC-9B8C-539A334BD520}" dt="2019-07-19T10:56:55.427" v="4"/>
        <pc:sldMkLst>
          <pc:docMk/>
          <pc:sldMk cId="3581603539" sldId="419"/>
        </pc:sldMkLst>
        <pc:graphicFrameChg chg="mod">
          <ac:chgData name="Davina Szilvasy" userId="59fb472d-eed4-4f11-9686-c2c8db02a2cd" providerId="ADAL" clId="{16E6FE3D-4A42-4BBC-9B8C-539A334BD520}" dt="2019-07-19T10:56:55.427" v="4"/>
          <ac:graphicFrameMkLst>
            <pc:docMk/>
            <pc:sldMk cId="3581603539" sldId="419"/>
            <ac:graphicFrameMk id="6" creationId="{53576EE2-9C1A-47B1-B898-69C067F64EB9}"/>
          </ac:graphicFrameMkLst>
        </pc:graphicFrameChg>
      </pc:sldChg>
    </pc:docChg>
  </pc:docChgLst>
  <pc:docChgLst>
    <pc:chgData name="Helen Woodhead" userId="ad3a4230-80d7-443d-8a9e-007713cf765f" providerId="ADAL" clId="{BDDA9116-BD06-4C74-98E5-90C4C503F808}"/>
    <pc:docChg chg="undo custSel addSld delSld modSld">
      <pc:chgData name="Helen Woodhead" userId="ad3a4230-80d7-443d-8a9e-007713cf765f" providerId="ADAL" clId="{BDDA9116-BD06-4C74-98E5-90C4C503F808}" dt="2019-07-15T12:18:15.741" v="47" actId="20577"/>
      <pc:docMkLst>
        <pc:docMk/>
      </pc:docMkLst>
      <pc:sldChg chg="modSp">
        <pc:chgData name="Helen Woodhead" userId="ad3a4230-80d7-443d-8a9e-007713cf765f" providerId="ADAL" clId="{BDDA9116-BD06-4C74-98E5-90C4C503F808}" dt="2019-07-15T12:11:55.051" v="8" actId="14100"/>
        <pc:sldMkLst>
          <pc:docMk/>
          <pc:sldMk cId="36917022" sldId="360"/>
        </pc:sldMkLst>
        <pc:graphicFrameChg chg="mod modGraphic">
          <ac:chgData name="Helen Woodhead" userId="ad3a4230-80d7-443d-8a9e-007713cf765f" providerId="ADAL" clId="{BDDA9116-BD06-4C74-98E5-90C4C503F808}" dt="2019-07-15T12:11:55.051" v="8" actId="14100"/>
          <ac:graphicFrameMkLst>
            <pc:docMk/>
            <pc:sldMk cId="36917022" sldId="360"/>
            <ac:graphicFrameMk id="6" creationId="{53576EE2-9C1A-47B1-B898-69C067F64EB9}"/>
          </ac:graphicFrameMkLst>
        </pc:graphicFrameChg>
      </pc:sldChg>
      <pc:sldChg chg="modSp">
        <pc:chgData name="Helen Woodhead" userId="ad3a4230-80d7-443d-8a9e-007713cf765f" providerId="ADAL" clId="{BDDA9116-BD06-4C74-98E5-90C4C503F808}" dt="2019-07-15T12:10:54.294" v="3" actId="120"/>
        <pc:sldMkLst>
          <pc:docMk/>
          <pc:sldMk cId="1035052751" sldId="361"/>
        </pc:sldMkLst>
        <pc:spChg chg="mod">
          <ac:chgData name="Helen Woodhead" userId="ad3a4230-80d7-443d-8a9e-007713cf765f" providerId="ADAL" clId="{BDDA9116-BD06-4C74-98E5-90C4C503F808}" dt="2019-07-15T12:10:54.294" v="3" actId="120"/>
          <ac:spMkLst>
            <pc:docMk/>
            <pc:sldMk cId="1035052751" sldId="361"/>
            <ac:spMk id="19" creationId="{5252A847-DE45-4FA3-A1F8-EEBEB845FF8E}"/>
          </ac:spMkLst>
        </pc:spChg>
      </pc:sldChg>
      <pc:sldChg chg="modSp">
        <pc:chgData name="Helen Woodhead" userId="ad3a4230-80d7-443d-8a9e-007713cf765f" providerId="ADAL" clId="{BDDA9116-BD06-4C74-98E5-90C4C503F808}" dt="2019-07-15T12:11:03.305" v="4" actId="120"/>
        <pc:sldMkLst>
          <pc:docMk/>
          <pc:sldMk cId="1178865801" sldId="391"/>
        </pc:sldMkLst>
        <pc:spChg chg="mod">
          <ac:chgData name="Helen Woodhead" userId="ad3a4230-80d7-443d-8a9e-007713cf765f" providerId="ADAL" clId="{BDDA9116-BD06-4C74-98E5-90C4C503F808}" dt="2019-07-15T12:11:03.305" v="4" actId="120"/>
          <ac:spMkLst>
            <pc:docMk/>
            <pc:sldMk cId="1178865801" sldId="391"/>
            <ac:spMk id="19" creationId="{5252A847-DE45-4FA3-A1F8-EEBEB845FF8E}"/>
          </ac:spMkLst>
        </pc:spChg>
      </pc:sldChg>
      <pc:sldChg chg="modSp">
        <pc:chgData name="Helen Woodhead" userId="ad3a4230-80d7-443d-8a9e-007713cf765f" providerId="ADAL" clId="{BDDA9116-BD06-4C74-98E5-90C4C503F808}" dt="2019-07-15T12:13:23.005" v="27" actId="403"/>
        <pc:sldMkLst>
          <pc:docMk/>
          <pc:sldMk cId="2079592139" sldId="394"/>
        </pc:sldMkLst>
        <pc:spChg chg="mod">
          <ac:chgData name="Helen Woodhead" userId="ad3a4230-80d7-443d-8a9e-007713cf765f" providerId="ADAL" clId="{BDDA9116-BD06-4C74-98E5-90C4C503F808}" dt="2019-07-15T12:13:23.005" v="27" actId="403"/>
          <ac:spMkLst>
            <pc:docMk/>
            <pc:sldMk cId="2079592139" sldId="394"/>
            <ac:spMk id="19" creationId="{5252A847-DE45-4FA3-A1F8-EEBEB845FF8E}"/>
          </ac:spMkLst>
        </pc:spChg>
      </pc:sldChg>
      <pc:sldChg chg="modSp">
        <pc:chgData name="Helen Woodhead" userId="ad3a4230-80d7-443d-8a9e-007713cf765f" providerId="ADAL" clId="{BDDA9116-BD06-4C74-98E5-90C4C503F808}" dt="2019-07-15T12:13:30.333" v="29" actId="403"/>
        <pc:sldMkLst>
          <pc:docMk/>
          <pc:sldMk cId="2723822397" sldId="395"/>
        </pc:sldMkLst>
        <pc:spChg chg="mod">
          <ac:chgData name="Helen Woodhead" userId="ad3a4230-80d7-443d-8a9e-007713cf765f" providerId="ADAL" clId="{BDDA9116-BD06-4C74-98E5-90C4C503F808}" dt="2019-07-15T12:13:30.333" v="29" actId="403"/>
          <ac:spMkLst>
            <pc:docMk/>
            <pc:sldMk cId="2723822397" sldId="395"/>
            <ac:spMk id="19" creationId="{5252A847-DE45-4FA3-A1F8-EEBEB845FF8E}"/>
          </ac:spMkLst>
        </pc:spChg>
      </pc:sldChg>
      <pc:sldChg chg="modSp">
        <pc:chgData name="Helen Woodhead" userId="ad3a4230-80d7-443d-8a9e-007713cf765f" providerId="ADAL" clId="{BDDA9116-BD06-4C74-98E5-90C4C503F808}" dt="2019-07-15T12:14:09.158" v="31" actId="6559"/>
        <pc:sldMkLst>
          <pc:docMk/>
          <pc:sldMk cId="887560690" sldId="396"/>
        </pc:sldMkLst>
        <pc:spChg chg="mod">
          <ac:chgData name="Helen Woodhead" userId="ad3a4230-80d7-443d-8a9e-007713cf765f" providerId="ADAL" clId="{BDDA9116-BD06-4C74-98E5-90C4C503F808}" dt="2019-07-15T12:14:09.158" v="31" actId="6559"/>
          <ac:spMkLst>
            <pc:docMk/>
            <pc:sldMk cId="887560690" sldId="396"/>
            <ac:spMk id="19" creationId="{5252A847-DE45-4FA3-A1F8-EEBEB845FF8E}"/>
          </ac:spMkLst>
        </pc:spChg>
      </pc:sldChg>
      <pc:sldChg chg="modSp">
        <pc:chgData name="Helen Woodhead" userId="ad3a4230-80d7-443d-8a9e-007713cf765f" providerId="ADAL" clId="{BDDA9116-BD06-4C74-98E5-90C4C503F808}" dt="2019-07-15T12:17:20.970" v="41" actId="20577"/>
        <pc:sldMkLst>
          <pc:docMk/>
          <pc:sldMk cId="1717276314" sldId="404"/>
        </pc:sldMkLst>
        <pc:spChg chg="mod">
          <ac:chgData name="Helen Woodhead" userId="ad3a4230-80d7-443d-8a9e-007713cf765f" providerId="ADAL" clId="{BDDA9116-BD06-4C74-98E5-90C4C503F808}" dt="2019-07-15T12:17:20.970" v="41" actId="20577"/>
          <ac:spMkLst>
            <pc:docMk/>
            <pc:sldMk cId="1717276314" sldId="404"/>
            <ac:spMk id="19" creationId="{5252A847-DE45-4FA3-A1F8-EEBEB845FF8E}"/>
          </ac:spMkLst>
        </pc:spChg>
      </pc:sldChg>
      <pc:sldChg chg="modSp">
        <pc:chgData name="Helen Woodhead" userId="ad3a4230-80d7-443d-8a9e-007713cf765f" providerId="ADAL" clId="{BDDA9116-BD06-4C74-98E5-90C4C503F808}" dt="2019-07-15T12:16:04.586" v="40" actId="171"/>
        <pc:sldMkLst>
          <pc:docMk/>
          <pc:sldMk cId="2343721044" sldId="412"/>
        </pc:sldMkLst>
        <pc:cxnChg chg="mod ord">
          <ac:chgData name="Helen Woodhead" userId="ad3a4230-80d7-443d-8a9e-007713cf765f" providerId="ADAL" clId="{BDDA9116-BD06-4C74-98E5-90C4C503F808}" dt="2019-07-15T12:16:04.586" v="40" actId="171"/>
          <ac:cxnSpMkLst>
            <pc:docMk/>
            <pc:sldMk cId="2343721044" sldId="412"/>
            <ac:cxnSpMk id="3" creationId="{2AFC3F88-64D3-4507-B0F0-AF50626C91C4}"/>
          </ac:cxnSpMkLst>
        </pc:cxnChg>
        <pc:cxnChg chg="mod ord">
          <ac:chgData name="Helen Woodhead" userId="ad3a4230-80d7-443d-8a9e-007713cf765f" providerId="ADAL" clId="{BDDA9116-BD06-4C74-98E5-90C4C503F808}" dt="2019-07-15T12:16:04.586" v="40" actId="171"/>
          <ac:cxnSpMkLst>
            <pc:docMk/>
            <pc:sldMk cId="2343721044" sldId="412"/>
            <ac:cxnSpMk id="11" creationId="{3F972998-B2F9-4556-9A19-1C36D4B48457}"/>
          </ac:cxnSpMkLst>
        </pc:cxnChg>
        <pc:cxnChg chg="mod ord">
          <ac:chgData name="Helen Woodhead" userId="ad3a4230-80d7-443d-8a9e-007713cf765f" providerId="ADAL" clId="{BDDA9116-BD06-4C74-98E5-90C4C503F808}" dt="2019-07-15T12:16:04.586" v="40" actId="171"/>
          <ac:cxnSpMkLst>
            <pc:docMk/>
            <pc:sldMk cId="2343721044" sldId="412"/>
            <ac:cxnSpMk id="14" creationId="{ADFDB8AD-0AC6-41A9-B40F-57B9F08DFD68}"/>
          </ac:cxnSpMkLst>
        </pc:cxnChg>
      </pc:sldChg>
      <pc:sldChg chg="addSp delSp modSp">
        <pc:chgData name="Helen Woodhead" userId="ad3a4230-80d7-443d-8a9e-007713cf765f" providerId="ADAL" clId="{BDDA9116-BD06-4C74-98E5-90C4C503F808}" dt="2019-07-15T12:18:15.741" v="47" actId="20577"/>
        <pc:sldMkLst>
          <pc:docMk/>
          <pc:sldMk cId="1395369834" sldId="418"/>
        </pc:sldMkLst>
        <pc:spChg chg="del mod">
          <ac:chgData name="Helen Woodhead" userId="ad3a4230-80d7-443d-8a9e-007713cf765f" providerId="ADAL" clId="{BDDA9116-BD06-4C74-98E5-90C4C503F808}" dt="2019-07-15T12:18:10.218" v="44" actId="478"/>
          <ac:spMkLst>
            <pc:docMk/>
            <pc:sldMk cId="1395369834" sldId="418"/>
            <ac:spMk id="7" creationId="{277FDC6C-B99A-4ED8-B341-A52126824B67}"/>
          </ac:spMkLst>
        </pc:spChg>
        <pc:spChg chg="mod">
          <ac:chgData name="Helen Woodhead" userId="ad3a4230-80d7-443d-8a9e-007713cf765f" providerId="ADAL" clId="{BDDA9116-BD06-4C74-98E5-90C4C503F808}" dt="2019-07-15T12:18:15.741" v="47" actId="20577"/>
          <ac:spMkLst>
            <pc:docMk/>
            <pc:sldMk cId="1395369834" sldId="418"/>
            <ac:spMk id="11" creationId="{241EE8CA-EA8E-46D4-A4D7-D9F95EADFC6B}"/>
          </ac:spMkLst>
        </pc:spChg>
        <pc:grpChg chg="add">
          <ac:chgData name="Helen Woodhead" userId="ad3a4230-80d7-443d-8a9e-007713cf765f" providerId="ADAL" clId="{BDDA9116-BD06-4C74-98E5-90C4C503F808}" dt="2019-07-15T12:18:10.787" v="45"/>
          <ac:grpSpMkLst>
            <pc:docMk/>
            <pc:sldMk cId="1395369834" sldId="418"/>
            <ac:grpSpMk id="10" creationId="{43596A45-4ED4-47B2-B15C-8C43E4A94B02}"/>
          </ac:grpSpMkLst>
        </pc:grpChg>
        <pc:picChg chg="del">
          <ac:chgData name="Helen Woodhead" userId="ad3a4230-80d7-443d-8a9e-007713cf765f" providerId="ADAL" clId="{BDDA9116-BD06-4C74-98E5-90C4C503F808}" dt="2019-07-15T12:18:10.218" v="44" actId="478"/>
          <ac:picMkLst>
            <pc:docMk/>
            <pc:sldMk cId="1395369834" sldId="418"/>
            <ac:picMk id="18" creationId="{AF62330C-AB9B-43BE-82E4-98A7F5B9D6D1}"/>
          </ac:picMkLst>
        </pc:picChg>
      </pc:sldChg>
      <pc:sldChg chg="modSp add">
        <pc:chgData name="Helen Woodhead" userId="ad3a4230-80d7-443d-8a9e-007713cf765f" providerId="ADAL" clId="{BDDA9116-BD06-4C74-98E5-90C4C503F808}" dt="2019-07-15T12:12:56.796" v="25"/>
        <pc:sldMkLst>
          <pc:docMk/>
          <pc:sldMk cId="3581603539" sldId="419"/>
        </pc:sldMkLst>
        <pc:graphicFrameChg chg="mod modGraphic">
          <ac:chgData name="Helen Woodhead" userId="ad3a4230-80d7-443d-8a9e-007713cf765f" providerId="ADAL" clId="{BDDA9116-BD06-4C74-98E5-90C4C503F808}" dt="2019-07-15T12:12:56.796" v="25"/>
          <ac:graphicFrameMkLst>
            <pc:docMk/>
            <pc:sldMk cId="3581603539" sldId="419"/>
            <ac:graphicFrameMk id="6" creationId="{53576EE2-9C1A-47B1-B898-69C067F64EB9}"/>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3.4"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clauses-year-4-ready-writ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43596A45-4ED4-47B2-B15C-8C43E4A94B02}"/>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41EE8CA-EA8E-46D4-A4D7-D9F95EADFC6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755ED94E-790E-446D-9319-E9F550920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79AA8067-69E0-4A96-BAEA-CBA541CF26BC}"/>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139536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the main clause in each sentence below.</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r>
              <a:rPr lang="en-GB" sz="2800" b="1" u="sng" dirty="0">
                <a:solidFill>
                  <a:srgbClr val="FF0000"/>
                </a:solidFill>
                <a:latin typeface="Century Gothic" panose="020B0502020202020204" pitchFamily="34" charset="0"/>
              </a:rPr>
              <a:t>Pour the water over the teabag</a:t>
            </a:r>
            <a:r>
              <a:rPr lang="en-GB" sz="2800" b="1" dirty="0">
                <a:solidFill>
                  <a:srgbClr val="FF0000"/>
                </a:solidFill>
                <a:latin typeface="Century Gothic" panose="020B0502020202020204" pitchFamily="34" charset="0"/>
              </a:rPr>
              <a:t> </a:t>
            </a:r>
            <a:r>
              <a:rPr lang="en-GB" sz="2800" b="1" dirty="0">
                <a:solidFill>
                  <a:schemeClr val="tx1"/>
                </a:solidFill>
                <a:latin typeface="Century Gothic" panose="020B0502020202020204" pitchFamily="34" charset="0"/>
              </a:rPr>
              <a:t>when the kettle has boiled.</a:t>
            </a:r>
          </a:p>
          <a:p>
            <a:pPr lvl="0" defTabSz="685800">
              <a:defRPr/>
            </a:pPr>
            <a:endParaRPr lang="en-GB" sz="2800" b="1" dirty="0">
              <a:solidFill>
                <a:srgbClr val="00B050"/>
              </a:solidFill>
              <a:latin typeface="Century Gothic" panose="020B0502020202020204" pitchFamily="34" charset="0"/>
            </a:endParaRPr>
          </a:p>
          <a:p>
            <a:pPr lvl="0" defTabSz="685800">
              <a:defRPr/>
            </a:pPr>
            <a:endParaRPr lang="en-GB" sz="2800" b="1" dirty="0">
              <a:solidFill>
                <a:srgbClr val="00B050"/>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If required, </a:t>
            </a:r>
            <a:r>
              <a:rPr lang="en-GB" sz="2800" b="1" u="sng" dirty="0">
                <a:solidFill>
                  <a:srgbClr val="FF0000"/>
                </a:solidFill>
                <a:latin typeface="Century Gothic" panose="020B0502020202020204" pitchFamily="34" charset="0"/>
              </a:rPr>
              <a:t>add milk to the cup</a:t>
            </a:r>
            <a:r>
              <a:rPr lang="en-GB" sz="2800" b="1" dirty="0">
                <a:solidFill>
                  <a:schemeClr val="tx1"/>
                </a:solidFill>
                <a:latin typeface="Century Gothic" panose="020B0502020202020204" pitchFamily="34" charset="0"/>
              </a:rPr>
              <a:t>.</a:t>
            </a:r>
          </a:p>
        </p:txBody>
      </p:sp>
      <p:grpSp>
        <p:nvGrpSpPr>
          <p:cNvPr id="6" name="Group 5">
            <a:extLst>
              <a:ext uri="{FF2B5EF4-FFF2-40B4-BE49-F238E27FC236}">
                <a16:creationId xmlns:a16="http://schemas.microsoft.com/office/drawing/2014/main" id="{2508EBA8-2601-4250-88BD-E9A2536038AB}"/>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8805BD58-DA83-4130-B805-7BD3A1E0EE0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0AF9FBD8-536B-4304-889E-BD3C49FCC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2382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Use the subordinating conjunctions to complete the sentences below.</a:t>
            </a:r>
          </a:p>
          <a:p>
            <a:pPr lvl="0" defTabSz="685800">
              <a:defRPr/>
            </a:pPr>
            <a:endParaRPr lang="en-GB" sz="2000" b="1" dirty="0">
              <a:solidFill>
                <a:schemeClr val="tx1"/>
              </a:solidFill>
              <a:latin typeface="Century Gothic" panose="020B0502020202020204" pitchFamily="34" charset="0"/>
            </a:endParaRPr>
          </a:p>
          <a:p>
            <a:pPr lvl="0" defTabSz="685800">
              <a:lnSpc>
                <a:spcPct val="200000"/>
              </a:lnSpc>
              <a:defRPr/>
            </a:pPr>
            <a:r>
              <a:rPr lang="en-GB" sz="2000" b="1" dirty="0">
                <a:solidFill>
                  <a:schemeClr val="tx1"/>
                </a:solidFill>
                <a:latin typeface="Century Gothic" panose="020B0502020202020204" pitchFamily="34" charset="0"/>
              </a:rPr>
              <a:t>The meerkat is part of the mongoose family </a:t>
            </a:r>
            <a:r>
              <a:rPr lang="en-GB" sz="2000" b="1" spc="-300" dirty="0">
                <a:solidFill>
                  <a:schemeClr val="tx1"/>
                </a:solidFill>
                <a:latin typeface="Century Gothic" panose="020B0502020202020204" pitchFamily="34" charset="0"/>
              </a:rPr>
              <a:t>_____________ </a:t>
            </a:r>
            <a:r>
              <a:rPr lang="en-GB" sz="2000" b="1" dirty="0">
                <a:solidFill>
                  <a:schemeClr val="tx1"/>
                </a:solidFill>
                <a:latin typeface="Century Gothic" panose="020B0502020202020204" pitchFamily="34" charset="0"/>
              </a:rPr>
              <a:t> it is the only member that does not have a bushy tail. </a:t>
            </a:r>
            <a:r>
              <a:rPr lang="en-GB" sz="2000" b="1" spc="-300" dirty="0">
                <a:solidFill>
                  <a:schemeClr val="tx1"/>
                </a:solidFill>
                <a:latin typeface="Century Gothic" panose="020B0502020202020204" pitchFamily="34" charset="0"/>
              </a:rPr>
              <a:t>_____________ </a:t>
            </a:r>
            <a:r>
              <a:rPr lang="en-GB" sz="2000" b="1" dirty="0">
                <a:solidFill>
                  <a:schemeClr val="tx1"/>
                </a:solidFill>
                <a:latin typeface="Century Gothic" panose="020B0502020202020204" pitchFamily="34" charset="0"/>
              </a:rPr>
              <a:t> it is standing upright, it uses its tail to balance. They stand in the morning sun to absorb heat </a:t>
            </a:r>
            <a:r>
              <a:rPr lang="en-GB" sz="2000" b="1" spc="-300" dirty="0">
                <a:solidFill>
                  <a:schemeClr val="tx1"/>
                </a:solidFill>
                <a:latin typeface="Century Gothic" panose="020B0502020202020204" pitchFamily="34" charset="0"/>
              </a:rPr>
              <a:t>_____________ </a:t>
            </a:r>
            <a:r>
              <a:rPr lang="en-GB" sz="2000" b="1" dirty="0">
                <a:solidFill>
                  <a:schemeClr val="tx1"/>
                </a:solidFill>
                <a:latin typeface="Century Gothic" panose="020B0502020202020204" pitchFamily="34" charset="0"/>
              </a:rPr>
              <a:t> nights can be long and cold.</a:t>
            </a:r>
          </a:p>
        </p:txBody>
      </p:sp>
      <p:graphicFrame>
        <p:nvGraphicFramePr>
          <p:cNvPr id="6" name="Table 5">
            <a:extLst>
              <a:ext uri="{FF2B5EF4-FFF2-40B4-BE49-F238E27FC236}">
                <a16:creationId xmlns:a16="http://schemas.microsoft.com/office/drawing/2014/main" id="{A60EC5FE-BFD1-4F5A-82FF-F5785363D852}"/>
              </a:ext>
            </a:extLst>
          </p:cNvPr>
          <p:cNvGraphicFramePr>
            <a:graphicFrameLocks noGrp="1"/>
          </p:cNvGraphicFramePr>
          <p:nvPr>
            <p:extLst>
              <p:ext uri="{D42A27DB-BD31-4B8C-83A1-F6EECF244321}">
                <p14:modId xmlns:p14="http://schemas.microsoft.com/office/powerpoint/2010/main" val="1304511238"/>
              </p:ext>
            </p:extLst>
          </p:nvPr>
        </p:nvGraphicFramePr>
        <p:xfrm>
          <a:off x="900000" y="4755483"/>
          <a:ext cx="7344000" cy="684000"/>
        </p:xfrm>
        <a:graphic>
          <a:graphicData uri="http://schemas.openxmlformats.org/drawingml/2006/table">
            <a:tbl>
              <a:tblPr firstRow="1" bandRow="1">
                <a:tableStyleId>{5940675A-B579-460E-94D1-54222C63F5DA}</a:tableStyleId>
              </a:tblPr>
              <a:tblGrid>
                <a:gridCol w="2448000">
                  <a:extLst>
                    <a:ext uri="{9D8B030D-6E8A-4147-A177-3AD203B41FA5}">
                      <a16:colId xmlns:a16="http://schemas.microsoft.com/office/drawing/2014/main" val="4169286733"/>
                    </a:ext>
                  </a:extLst>
                </a:gridCol>
                <a:gridCol w="2448000">
                  <a:extLst>
                    <a:ext uri="{9D8B030D-6E8A-4147-A177-3AD203B41FA5}">
                      <a16:colId xmlns:a16="http://schemas.microsoft.com/office/drawing/2014/main" val="2834549478"/>
                    </a:ext>
                  </a:extLst>
                </a:gridCol>
                <a:gridCol w="2448000">
                  <a:extLst>
                    <a:ext uri="{9D8B030D-6E8A-4147-A177-3AD203B41FA5}">
                      <a16:colId xmlns:a16="http://schemas.microsoft.com/office/drawing/2014/main" val="3411040667"/>
                    </a:ext>
                  </a:extLst>
                </a:gridCol>
              </a:tblGrid>
              <a:tr h="684000">
                <a:tc>
                  <a:txBody>
                    <a:bodyPr/>
                    <a:lstStyle/>
                    <a:p>
                      <a:pPr algn="ctr"/>
                      <a:r>
                        <a:rPr lang="en-GB" sz="2000" b="1" dirty="0">
                          <a:latin typeface="Century Gothic" panose="020B0502020202020204" pitchFamily="34" charset="0"/>
                        </a:rPr>
                        <a:t>when</a:t>
                      </a:r>
                    </a:p>
                  </a:txBody>
                  <a:tcPr marL="241518" marR="241518" marT="120759" marB="120759"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because</a:t>
                      </a:r>
                    </a:p>
                  </a:txBody>
                  <a:tcPr marL="241518" marR="241518" marT="120759" marB="120759"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although</a:t>
                      </a:r>
                    </a:p>
                  </a:txBody>
                  <a:tcPr marL="241518" marR="241518" marT="120759" marB="120759"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1875009"/>
                  </a:ext>
                </a:extLst>
              </a:tr>
            </a:tbl>
          </a:graphicData>
        </a:graphic>
      </p:graphicFrame>
      <p:grpSp>
        <p:nvGrpSpPr>
          <p:cNvPr id="7" name="Group 6">
            <a:extLst>
              <a:ext uri="{FF2B5EF4-FFF2-40B4-BE49-F238E27FC236}">
                <a16:creationId xmlns:a16="http://schemas.microsoft.com/office/drawing/2014/main" id="{3BA37D31-C199-466D-BC81-6C785730E901}"/>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ACA5B655-DF42-4A98-8649-742626A80A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6E35917D-76F4-43E0-BBA4-AA13EC53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8756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Use the subordinating conjunctions to complete the sentences below.</a:t>
            </a:r>
          </a:p>
          <a:p>
            <a:pPr lvl="0" defTabSz="685800">
              <a:defRPr/>
            </a:pPr>
            <a:endParaRPr lang="en-GB" sz="2000" b="1" dirty="0">
              <a:solidFill>
                <a:schemeClr val="tx1"/>
              </a:solidFill>
              <a:latin typeface="Century Gothic" panose="020B0502020202020204" pitchFamily="34" charset="0"/>
            </a:endParaRPr>
          </a:p>
          <a:p>
            <a:pPr lvl="0" defTabSz="685800">
              <a:lnSpc>
                <a:spcPct val="200000"/>
              </a:lnSpc>
              <a:defRPr/>
            </a:pPr>
            <a:r>
              <a:rPr lang="en-GB" sz="2000" b="1" dirty="0">
                <a:solidFill>
                  <a:schemeClr val="tx1"/>
                </a:solidFill>
                <a:latin typeface="Century Gothic" panose="020B0502020202020204" pitchFamily="34" charset="0"/>
              </a:rPr>
              <a:t>The meerkat is part of the mongoose family </a:t>
            </a:r>
            <a:r>
              <a:rPr lang="en-GB" sz="2000" b="1" dirty="0">
                <a:solidFill>
                  <a:srgbClr val="FF0000"/>
                </a:solidFill>
                <a:latin typeface="Century Gothic" panose="020B0502020202020204" pitchFamily="34" charset="0"/>
              </a:rPr>
              <a:t>although</a:t>
            </a:r>
            <a:r>
              <a:rPr lang="en-GB" sz="2000" b="1" dirty="0">
                <a:solidFill>
                  <a:schemeClr val="tx1"/>
                </a:solidFill>
                <a:latin typeface="Century Gothic" panose="020B0502020202020204" pitchFamily="34" charset="0"/>
              </a:rPr>
              <a:t> it is the only member that does not have a bushy tail. </a:t>
            </a:r>
            <a:r>
              <a:rPr lang="en-GB" sz="2000" b="1" dirty="0">
                <a:solidFill>
                  <a:srgbClr val="FF0000"/>
                </a:solidFill>
                <a:latin typeface="Century Gothic" panose="020B0502020202020204" pitchFamily="34" charset="0"/>
              </a:rPr>
              <a:t>When</a:t>
            </a:r>
            <a:r>
              <a:rPr lang="en-GB" sz="2000" b="1" dirty="0">
                <a:solidFill>
                  <a:schemeClr val="tx1"/>
                </a:solidFill>
                <a:latin typeface="Century Gothic" panose="020B0502020202020204" pitchFamily="34" charset="0"/>
              </a:rPr>
              <a:t> it is standing upright, it uses its tail to balance. They stand in the morning sun to absorb heat </a:t>
            </a:r>
            <a:r>
              <a:rPr lang="en-GB" sz="2000" b="1" dirty="0">
                <a:solidFill>
                  <a:srgbClr val="FF0000"/>
                </a:solidFill>
                <a:latin typeface="Century Gothic" panose="020B0502020202020204" pitchFamily="34" charset="0"/>
              </a:rPr>
              <a:t>because</a:t>
            </a:r>
            <a:r>
              <a:rPr lang="en-GB" sz="2000" b="1" dirty="0">
                <a:solidFill>
                  <a:schemeClr val="tx1"/>
                </a:solidFill>
                <a:latin typeface="Century Gothic" panose="020B0502020202020204" pitchFamily="34" charset="0"/>
              </a:rPr>
              <a:t> nights can be long and cold.</a:t>
            </a:r>
          </a:p>
        </p:txBody>
      </p:sp>
      <p:graphicFrame>
        <p:nvGraphicFramePr>
          <p:cNvPr id="6" name="Table 5">
            <a:extLst>
              <a:ext uri="{FF2B5EF4-FFF2-40B4-BE49-F238E27FC236}">
                <a16:creationId xmlns:a16="http://schemas.microsoft.com/office/drawing/2014/main" id="{A60EC5FE-BFD1-4F5A-82FF-F5785363D852}"/>
              </a:ext>
            </a:extLst>
          </p:cNvPr>
          <p:cNvGraphicFramePr>
            <a:graphicFrameLocks noGrp="1"/>
          </p:cNvGraphicFramePr>
          <p:nvPr/>
        </p:nvGraphicFramePr>
        <p:xfrm>
          <a:off x="900000" y="4755483"/>
          <a:ext cx="7344000" cy="684000"/>
        </p:xfrm>
        <a:graphic>
          <a:graphicData uri="http://schemas.openxmlformats.org/drawingml/2006/table">
            <a:tbl>
              <a:tblPr firstRow="1" bandRow="1">
                <a:tableStyleId>{5940675A-B579-460E-94D1-54222C63F5DA}</a:tableStyleId>
              </a:tblPr>
              <a:tblGrid>
                <a:gridCol w="2448000">
                  <a:extLst>
                    <a:ext uri="{9D8B030D-6E8A-4147-A177-3AD203B41FA5}">
                      <a16:colId xmlns:a16="http://schemas.microsoft.com/office/drawing/2014/main" val="4169286733"/>
                    </a:ext>
                  </a:extLst>
                </a:gridCol>
                <a:gridCol w="2448000">
                  <a:extLst>
                    <a:ext uri="{9D8B030D-6E8A-4147-A177-3AD203B41FA5}">
                      <a16:colId xmlns:a16="http://schemas.microsoft.com/office/drawing/2014/main" val="2834549478"/>
                    </a:ext>
                  </a:extLst>
                </a:gridCol>
                <a:gridCol w="2448000">
                  <a:extLst>
                    <a:ext uri="{9D8B030D-6E8A-4147-A177-3AD203B41FA5}">
                      <a16:colId xmlns:a16="http://schemas.microsoft.com/office/drawing/2014/main" val="3411040667"/>
                    </a:ext>
                  </a:extLst>
                </a:gridCol>
              </a:tblGrid>
              <a:tr h="684000">
                <a:tc>
                  <a:txBody>
                    <a:bodyPr/>
                    <a:lstStyle/>
                    <a:p>
                      <a:pPr algn="ctr"/>
                      <a:r>
                        <a:rPr lang="en-GB" sz="2000" b="1" dirty="0">
                          <a:latin typeface="Century Gothic" panose="020B0502020202020204" pitchFamily="34" charset="0"/>
                        </a:rPr>
                        <a:t>when</a:t>
                      </a:r>
                    </a:p>
                  </a:txBody>
                  <a:tcPr marL="241518" marR="241518" marT="120759" marB="120759"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because</a:t>
                      </a:r>
                    </a:p>
                  </a:txBody>
                  <a:tcPr marL="241518" marR="241518" marT="120759" marB="120759"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although</a:t>
                      </a:r>
                    </a:p>
                  </a:txBody>
                  <a:tcPr marL="241518" marR="241518" marT="120759" marB="120759"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1875009"/>
                  </a:ext>
                </a:extLst>
              </a:tr>
            </a:tbl>
          </a:graphicData>
        </a:graphic>
      </p:graphicFrame>
      <p:grpSp>
        <p:nvGrpSpPr>
          <p:cNvPr id="7" name="Group 6">
            <a:extLst>
              <a:ext uri="{FF2B5EF4-FFF2-40B4-BE49-F238E27FC236}">
                <a16:creationId xmlns:a16="http://schemas.microsoft.com/office/drawing/2014/main" id="{9899D9AB-6F70-45E5-AC63-BA39C603D3AD}"/>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3F98D7D8-B934-4C0E-B75C-816AA6DAFB0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0047B341-9D2D-4C76-8523-E52D1DBD4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0079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clauses together.</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the subordinating conjunction in each.</a:t>
            </a:r>
          </a:p>
        </p:txBody>
      </p:sp>
      <p:graphicFrame>
        <p:nvGraphicFramePr>
          <p:cNvPr id="7" name="Table 6">
            <a:extLst>
              <a:ext uri="{FF2B5EF4-FFF2-40B4-BE49-F238E27FC236}">
                <a16:creationId xmlns:a16="http://schemas.microsoft.com/office/drawing/2014/main" id="{A9D8326B-CA6C-4539-9D6B-AC4F305C5871}"/>
              </a:ext>
            </a:extLst>
          </p:cNvPr>
          <p:cNvGraphicFramePr>
            <a:graphicFrameLocks noGrp="1"/>
          </p:cNvGraphicFramePr>
          <p:nvPr>
            <p:extLst>
              <p:ext uri="{D42A27DB-BD31-4B8C-83A1-F6EECF244321}">
                <p14:modId xmlns:p14="http://schemas.microsoft.com/office/powerpoint/2010/main" val="2667169631"/>
              </p:ext>
            </p:extLst>
          </p:nvPr>
        </p:nvGraphicFramePr>
        <p:xfrm>
          <a:off x="972129" y="1626728"/>
          <a:ext cx="7199742" cy="2952480"/>
        </p:xfrm>
        <a:graphic>
          <a:graphicData uri="http://schemas.openxmlformats.org/drawingml/2006/table">
            <a:tbl>
              <a:tblPr firstRow="1" bandRow="1">
                <a:tableStyleId>{5940675A-B579-460E-94D1-54222C63F5DA}</a:tableStyleId>
              </a:tblPr>
              <a:tblGrid>
                <a:gridCol w="3240000">
                  <a:extLst>
                    <a:ext uri="{9D8B030D-6E8A-4147-A177-3AD203B41FA5}">
                      <a16:colId xmlns:a16="http://schemas.microsoft.com/office/drawing/2014/main" val="4013591492"/>
                    </a:ext>
                  </a:extLst>
                </a:gridCol>
                <a:gridCol w="719742">
                  <a:extLst>
                    <a:ext uri="{9D8B030D-6E8A-4147-A177-3AD203B41FA5}">
                      <a16:colId xmlns:a16="http://schemas.microsoft.com/office/drawing/2014/main" val="2828029156"/>
                    </a:ext>
                  </a:extLst>
                </a:gridCol>
                <a:gridCol w="3240000">
                  <a:extLst>
                    <a:ext uri="{9D8B030D-6E8A-4147-A177-3AD203B41FA5}">
                      <a16:colId xmlns:a16="http://schemas.microsoft.com/office/drawing/2014/main" val="441291251"/>
                    </a:ext>
                  </a:extLst>
                </a:gridCol>
              </a:tblGrid>
              <a:tr h="720000">
                <a:tc>
                  <a:txBody>
                    <a:bodyPr/>
                    <a:lstStyle/>
                    <a:p>
                      <a:pPr algn="l"/>
                      <a:r>
                        <a:rPr lang="en-GB" sz="2000" b="1" dirty="0">
                          <a:solidFill>
                            <a:schemeClr val="tx1"/>
                          </a:solidFill>
                          <a:latin typeface="Century Gothic" panose="020B0502020202020204" pitchFamily="34" charset="0"/>
                        </a:rPr>
                        <a:t>She was late</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latin typeface="Century Gothic" panose="020B050202020202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GB" sz="2000" b="1" dirty="0">
                          <a:solidFill>
                            <a:schemeClr val="tx1"/>
                          </a:solidFill>
                          <a:latin typeface="Century Gothic" panose="020B0502020202020204" pitchFamily="34" charset="0"/>
                        </a:rPr>
                        <a:t>as she slipped into the dark alley.</a:t>
                      </a:r>
                    </a:p>
                  </a:txBody>
                  <a:tcPr anchor="ctr">
                    <a:lnL w="12700" cap="flat" cmpd="sng" algn="ctr">
                      <a:solidFill>
                        <a:srgbClr val="C642B6"/>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4868677"/>
                  </a:ext>
                </a:extLst>
              </a:tr>
              <a:tr h="0">
                <a:tc>
                  <a:txBody>
                    <a:bodyPr/>
                    <a:lstStyle/>
                    <a:p>
                      <a:pPr algn="l"/>
                      <a:endParaRPr lang="en-GB" sz="2000" b="1">
                        <a:latin typeface="Century Gothic" panose="020B0502020202020204" pitchFamily="34" charset="0"/>
                      </a:endParaRPr>
                    </a:p>
                  </a:txBody>
                  <a:tcPr anchor="ctr">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0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832144"/>
                  </a:ext>
                </a:extLst>
              </a:tr>
              <a:tr h="720000">
                <a:tc>
                  <a:txBody>
                    <a:bodyPr/>
                    <a:lstStyle/>
                    <a:p>
                      <a:pPr algn="l"/>
                      <a:r>
                        <a:rPr lang="en-GB" sz="2000" b="1" dirty="0">
                          <a:solidFill>
                            <a:schemeClr val="tx1"/>
                          </a:solidFill>
                          <a:latin typeface="Century Gothic" panose="020B0502020202020204" pitchFamily="34" charset="0"/>
                        </a:rPr>
                        <a:t>You can make a sandwich</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a:latin typeface="Century Gothic" panose="020B050202020202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because the bus never came.</a:t>
                      </a:r>
                    </a:p>
                  </a:txBody>
                  <a:tcPr anchor="ctr">
                    <a:lnL w="12700" cap="flat" cmpd="sng" algn="ctr">
                      <a:solidFill>
                        <a:srgbClr val="C642B6"/>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3733168"/>
                  </a:ext>
                </a:extLst>
              </a:tr>
              <a:tr h="0">
                <a:tc>
                  <a:txBody>
                    <a:bodyPr/>
                    <a:lstStyle/>
                    <a:p>
                      <a:pPr algn="l"/>
                      <a:endParaRPr lang="en-GB" sz="2000" b="1">
                        <a:latin typeface="Century Gothic" panose="020B0502020202020204" pitchFamily="34" charset="0"/>
                      </a:endParaRPr>
                    </a:p>
                  </a:txBody>
                  <a:tcPr anchor="ctr">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0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2484565"/>
                  </a:ext>
                </a:extLst>
              </a:tr>
              <a:tr h="720000">
                <a:tc>
                  <a:txBody>
                    <a:bodyPr/>
                    <a:lstStyle/>
                    <a:p>
                      <a:pPr algn="l"/>
                      <a:r>
                        <a:rPr lang="en-GB" sz="2000" b="1" dirty="0">
                          <a:solidFill>
                            <a:schemeClr val="tx1"/>
                          </a:solidFill>
                          <a:latin typeface="Century Gothic" panose="020B0502020202020204" pitchFamily="34" charset="0"/>
                        </a:rPr>
                        <a:t>No-one saw her</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latin typeface="Century Gothic" panose="020B050202020202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if we have any bread.</a:t>
                      </a:r>
                    </a:p>
                  </a:txBody>
                  <a:tcPr anchor="ctr">
                    <a:lnL w="12700" cap="flat" cmpd="sng" algn="ctr">
                      <a:solidFill>
                        <a:srgbClr val="C642B6"/>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0485900"/>
                  </a:ext>
                </a:extLst>
              </a:tr>
            </a:tbl>
          </a:graphicData>
        </a:graphic>
      </p:graphicFrame>
      <p:grpSp>
        <p:nvGrpSpPr>
          <p:cNvPr id="8" name="Group 7">
            <a:extLst>
              <a:ext uri="{FF2B5EF4-FFF2-40B4-BE49-F238E27FC236}">
                <a16:creationId xmlns:a16="http://schemas.microsoft.com/office/drawing/2014/main" id="{6C3FAC93-DFA1-4F2B-B6F9-AFB672C16CC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7991F77E-4A76-4446-A4EF-5CA7EB4B0F9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B86BC8-698C-4F91-BEC7-226C9CAF3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625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clauses together.</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the subordinating conjunction in each.</a:t>
            </a:r>
          </a:p>
        </p:txBody>
      </p:sp>
      <p:cxnSp>
        <p:nvCxnSpPr>
          <p:cNvPr id="3" name="Straight Connector 2">
            <a:extLst>
              <a:ext uri="{FF2B5EF4-FFF2-40B4-BE49-F238E27FC236}">
                <a16:creationId xmlns:a16="http://schemas.microsoft.com/office/drawing/2014/main" id="{2AFC3F88-64D3-4507-B0F0-AF50626C91C4}"/>
              </a:ext>
            </a:extLst>
          </p:cNvPr>
          <p:cNvCxnSpPr>
            <a:cxnSpLocks/>
          </p:cNvCxnSpPr>
          <p:nvPr/>
        </p:nvCxnSpPr>
        <p:spPr>
          <a:xfrm>
            <a:off x="4169833" y="1933235"/>
            <a:ext cx="812800" cy="1229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972998-B2F9-4556-9A19-1C36D4B48457}"/>
              </a:ext>
            </a:extLst>
          </p:cNvPr>
          <p:cNvCxnSpPr>
            <a:cxnSpLocks/>
          </p:cNvCxnSpPr>
          <p:nvPr/>
        </p:nvCxnSpPr>
        <p:spPr>
          <a:xfrm>
            <a:off x="4169833" y="3043767"/>
            <a:ext cx="812800" cy="12107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FDB8AD-0AC6-41A9-B40F-57B9F08DFD68}"/>
              </a:ext>
            </a:extLst>
          </p:cNvPr>
          <p:cNvCxnSpPr>
            <a:cxnSpLocks/>
          </p:cNvCxnSpPr>
          <p:nvPr/>
        </p:nvCxnSpPr>
        <p:spPr>
          <a:xfrm flipV="1">
            <a:off x="4169833" y="1892300"/>
            <a:ext cx="812800" cy="23960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A9D8326B-CA6C-4539-9D6B-AC4F305C5871}"/>
              </a:ext>
            </a:extLst>
          </p:cNvPr>
          <p:cNvGraphicFramePr>
            <a:graphicFrameLocks noGrp="1"/>
          </p:cNvGraphicFramePr>
          <p:nvPr>
            <p:extLst>
              <p:ext uri="{D42A27DB-BD31-4B8C-83A1-F6EECF244321}">
                <p14:modId xmlns:p14="http://schemas.microsoft.com/office/powerpoint/2010/main" val="425831708"/>
              </p:ext>
            </p:extLst>
          </p:nvPr>
        </p:nvGraphicFramePr>
        <p:xfrm>
          <a:off x="972129" y="1626728"/>
          <a:ext cx="7199742" cy="2952480"/>
        </p:xfrm>
        <a:graphic>
          <a:graphicData uri="http://schemas.openxmlformats.org/drawingml/2006/table">
            <a:tbl>
              <a:tblPr firstRow="1" bandRow="1">
                <a:tableStyleId>{5940675A-B579-460E-94D1-54222C63F5DA}</a:tableStyleId>
              </a:tblPr>
              <a:tblGrid>
                <a:gridCol w="3240000">
                  <a:extLst>
                    <a:ext uri="{9D8B030D-6E8A-4147-A177-3AD203B41FA5}">
                      <a16:colId xmlns:a16="http://schemas.microsoft.com/office/drawing/2014/main" val="4013591492"/>
                    </a:ext>
                  </a:extLst>
                </a:gridCol>
                <a:gridCol w="719742">
                  <a:extLst>
                    <a:ext uri="{9D8B030D-6E8A-4147-A177-3AD203B41FA5}">
                      <a16:colId xmlns:a16="http://schemas.microsoft.com/office/drawing/2014/main" val="2828029156"/>
                    </a:ext>
                  </a:extLst>
                </a:gridCol>
                <a:gridCol w="3240000">
                  <a:extLst>
                    <a:ext uri="{9D8B030D-6E8A-4147-A177-3AD203B41FA5}">
                      <a16:colId xmlns:a16="http://schemas.microsoft.com/office/drawing/2014/main" val="441291251"/>
                    </a:ext>
                  </a:extLst>
                </a:gridCol>
              </a:tblGrid>
              <a:tr h="720000">
                <a:tc>
                  <a:txBody>
                    <a:bodyPr/>
                    <a:lstStyle/>
                    <a:p>
                      <a:pPr algn="l"/>
                      <a:r>
                        <a:rPr lang="en-GB" sz="2000" b="1" dirty="0">
                          <a:solidFill>
                            <a:schemeClr val="tx1"/>
                          </a:solidFill>
                          <a:latin typeface="Century Gothic" panose="020B0502020202020204" pitchFamily="34" charset="0"/>
                        </a:rPr>
                        <a:t>She was late</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latin typeface="Century Gothic" panose="020B050202020202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GB" sz="2000" b="1" u="sng" dirty="0">
                          <a:solidFill>
                            <a:srgbClr val="FF0000"/>
                          </a:solidFill>
                          <a:latin typeface="Century Gothic" panose="020B0502020202020204" pitchFamily="34" charset="0"/>
                        </a:rPr>
                        <a:t>as</a:t>
                      </a:r>
                      <a:r>
                        <a:rPr lang="en-GB" sz="2000" b="1" dirty="0">
                          <a:solidFill>
                            <a:schemeClr val="tx1"/>
                          </a:solidFill>
                          <a:latin typeface="Century Gothic" panose="020B0502020202020204" pitchFamily="34" charset="0"/>
                        </a:rPr>
                        <a:t> she slipped into the dark alley.</a:t>
                      </a:r>
                    </a:p>
                  </a:txBody>
                  <a:tcPr anchor="ctr">
                    <a:lnL w="12700" cap="flat" cmpd="sng" algn="ctr">
                      <a:solidFill>
                        <a:srgbClr val="C642B6"/>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4868677"/>
                  </a:ext>
                </a:extLst>
              </a:tr>
              <a:tr h="0">
                <a:tc>
                  <a:txBody>
                    <a:bodyPr/>
                    <a:lstStyle/>
                    <a:p>
                      <a:pPr algn="l"/>
                      <a:endParaRPr lang="en-GB" sz="2000" b="1">
                        <a:latin typeface="Century Gothic" panose="020B0502020202020204" pitchFamily="34" charset="0"/>
                      </a:endParaRPr>
                    </a:p>
                  </a:txBody>
                  <a:tcPr anchor="ctr">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0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832144"/>
                  </a:ext>
                </a:extLst>
              </a:tr>
              <a:tr h="720000">
                <a:tc>
                  <a:txBody>
                    <a:bodyPr/>
                    <a:lstStyle/>
                    <a:p>
                      <a:pPr algn="l"/>
                      <a:r>
                        <a:rPr lang="en-GB" sz="2000" b="1" dirty="0">
                          <a:solidFill>
                            <a:schemeClr val="tx1"/>
                          </a:solidFill>
                          <a:latin typeface="Century Gothic" panose="020B0502020202020204" pitchFamily="34" charset="0"/>
                        </a:rPr>
                        <a:t>You can make a sandwich</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latin typeface="Century Gothic" panose="020B050202020202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u="sng" dirty="0">
                          <a:solidFill>
                            <a:srgbClr val="FF0000"/>
                          </a:solidFill>
                          <a:latin typeface="Century Gothic" panose="020B0502020202020204" pitchFamily="34" charset="0"/>
                        </a:rPr>
                        <a:t>because</a:t>
                      </a:r>
                      <a:r>
                        <a:rPr lang="en-GB" sz="2000" b="1" dirty="0">
                          <a:solidFill>
                            <a:schemeClr val="tx1"/>
                          </a:solidFill>
                          <a:latin typeface="Century Gothic" panose="020B0502020202020204" pitchFamily="34" charset="0"/>
                        </a:rPr>
                        <a:t> the bus never came.</a:t>
                      </a:r>
                    </a:p>
                  </a:txBody>
                  <a:tcPr anchor="ctr">
                    <a:lnL w="12700" cap="flat" cmpd="sng" algn="ctr">
                      <a:solidFill>
                        <a:srgbClr val="C642B6"/>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3733168"/>
                  </a:ext>
                </a:extLst>
              </a:tr>
              <a:tr h="0">
                <a:tc>
                  <a:txBody>
                    <a:bodyPr/>
                    <a:lstStyle/>
                    <a:p>
                      <a:pPr algn="l"/>
                      <a:endParaRPr lang="en-GB" sz="2000" b="1">
                        <a:latin typeface="Century Gothic" panose="020B0502020202020204" pitchFamily="34" charset="0"/>
                      </a:endParaRPr>
                    </a:p>
                  </a:txBody>
                  <a:tcPr anchor="ctr">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0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2484565"/>
                  </a:ext>
                </a:extLst>
              </a:tr>
              <a:tr h="720000">
                <a:tc>
                  <a:txBody>
                    <a:bodyPr/>
                    <a:lstStyle/>
                    <a:p>
                      <a:pPr algn="l"/>
                      <a:r>
                        <a:rPr lang="en-GB" sz="2000" b="1" dirty="0">
                          <a:solidFill>
                            <a:schemeClr val="tx1"/>
                          </a:solidFill>
                          <a:latin typeface="Century Gothic" panose="020B0502020202020204" pitchFamily="34" charset="0"/>
                        </a:rPr>
                        <a:t>No-one saw her</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000" b="1" dirty="0">
                        <a:latin typeface="Century Gothic" panose="020B050202020202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u="sng" dirty="0">
                          <a:solidFill>
                            <a:srgbClr val="FF0000"/>
                          </a:solidFill>
                          <a:latin typeface="Century Gothic" panose="020B0502020202020204" pitchFamily="34" charset="0"/>
                        </a:rPr>
                        <a:t>if</a:t>
                      </a:r>
                      <a:r>
                        <a:rPr lang="en-GB" sz="2000" b="1" dirty="0">
                          <a:solidFill>
                            <a:schemeClr val="tx1"/>
                          </a:solidFill>
                          <a:latin typeface="Century Gothic" panose="020B0502020202020204" pitchFamily="34" charset="0"/>
                        </a:rPr>
                        <a:t> we have any bread.</a:t>
                      </a:r>
                    </a:p>
                  </a:txBody>
                  <a:tcPr anchor="ctr">
                    <a:lnL w="12700" cap="flat" cmpd="sng" algn="ctr">
                      <a:solidFill>
                        <a:srgbClr val="C642B6"/>
                      </a:solidFill>
                      <a:prstDash val="solid"/>
                      <a:round/>
                      <a:headEnd type="none" w="med" len="med"/>
                      <a:tailEnd type="none" w="med" len="med"/>
                    </a:lnL>
                    <a:lnR w="12700" cap="flat" cmpd="sng" algn="ctr">
                      <a:solidFill>
                        <a:srgbClr val="C642B6"/>
                      </a:solidFill>
                      <a:prstDash val="solid"/>
                      <a:round/>
                      <a:headEnd type="none" w="med" len="med"/>
                      <a:tailEnd type="none" w="med" len="med"/>
                    </a:lnR>
                    <a:lnT w="12700" cap="flat" cmpd="sng" algn="ctr">
                      <a:solidFill>
                        <a:srgbClr val="C642B6"/>
                      </a:solidFill>
                      <a:prstDash val="solid"/>
                      <a:round/>
                      <a:headEnd type="none" w="med" len="med"/>
                      <a:tailEnd type="none" w="med" len="med"/>
                    </a:lnT>
                    <a:lnB w="1270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0485900"/>
                  </a:ext>
                </a:extLst>
              </a:tr>
            </a:tbl>
          </a:graphicData>
        </a:graphic>
      </p:graphicFrame>
      <p:grpSp>
        <p:nvGrpSpPr>
          <p:cNvPr id="20" name="Group 19">
            <a:extLst>
              <a:ext uri="{FF2B5EF4-FFF2-40B4-BE49-F238E27FC236}">
                <a16:creationId xmlns:a16="http://schemas.microsoft.com/office/drawing/2014/main" id="{A9AB7066-E106-4E6C-B33A-A56BF9A591C1}"/>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57EED8D5-E582-450F-B918-7B82780A291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41093628-3FD8-4783-8413-8CDF8363C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34372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C082D67-F56F-4242-A3F4-096160A81330}"/>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AB4B2A9-FCA0-4B31-9605-7CEA2C12407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3614BF9-D60E-4230-9A5F-C9043D93F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B2A0442C-1F7E-4DEC-8197-F16489716B80}"/>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Speech Bubble: Rectangle with Corners Rounded 12">
            <a:extLst>
              <a:ext uri="{FF2B5EF4-FFF2-40B4-BE49-F238E27FC236}">
                <a16:creationId xmlns:a16="http://schemas.microsoft.com/office/drawing/2014/main" id="{C556157B-D1F3-43F8-A390-33A50ED6ED65}"/>
              </a:ext>
            </a:extLst>
          </p:cNvPr>
          <p:cNvSpPr/>
          <p:nvPr/>
        </p:nvSpPr>
        <p:spPr>
          <a:xfrm>
            <a:off x="4572000" y="1420766"/>
            <a:ext cx="2543175" cy="1508769"/>
          </a:xfrm>
          <a:prstGeom prst="wedgeRoundRectCallout">
            <a:avLst>
              <a:gd name="adj1" fmla="val -69228"/>
              <a:gd name="adj2" fmla="val 33482"/>
              <a:gd name="adj3" fmla="val 16667"/>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subordinate clause does not have a verb.</a:t>
            </a:r>
          </a:p>
        </p:txBody>
      </p:sp>
      <p:sp>
        <p:nvSpPr>
          <p:cNvPr id="14" name="Rectangle 13">
            <a:extLst>
              <a:ext uri="{FF2B5EF4-FFF2-40B4-BE49-F238E27FC236}">
                <a16:creationId xmlns:a16="http://schemas.microsoft.com/office/drawing/2014/main" id="{3F24E979-0135-4ABF-A37D-BF6CF47385D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Malikah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how you know. Give examples to prove it.</a:t>
            </a:r>
          </a:p>
        </p:txBody>
      </p:sp>
    </p:spTree>
    <p:extLst>
      <p:ext uri="{BB962C8B-B14F-4D97-AF65-F5344CB8AC3E}">
        <p14:creationId xmlns:p14="http://schemas.microsoft.com/office/powerpoint/2010/main" val="311164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C082D67-F56F-4242-A3F4-096160A81330}"/>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AB4B2A9-FCA0-4B31-9605-7CEA2C12407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3614BF9-D60E-4230-9A5F-C9043D93F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B2A0442C-1F7E-4DEC-8197-F16489716B80}"/>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Speech Bubble: Rectangle with Corners Rounded 12">
            <a:extLst>
              <a:ext uri="{FF2B5EF4-FFF2-40B4-BE49-F238E27FC236}">
                <a16:creationId xmlns:a16="http://schemas.microsoft.com/office/drawing/2014/main" id="{C556157B-D1F3-43F8-A390-33A50ED6ED65}"/>
              </a:ext>
            </a:extLst>
          </p:cNvPr>
          <p:cNvSpPr/>
          <p:nvPr/>
        </p:nvSpPr>
        <p:spPr>
          <a:xfrm>
            <a:off x="4572000" y="1420766"/>
            <a:ext cx="2543175" cy="1508769"/>
          </a:xfrm>
          <a:prstGeom prst="wedgeRoundRectCallout">
            <a:avLst>
              <a:gd name="adj1" fmla="val -69228"/>
              <a:gd name="adj2" fmla="val 33482"/>
              <a:gd name="adj3" fmla="val 16667"/>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subordinate clause does not have a verb.</a:t>
            </a:r>
          </a:p>
        </p:txBody>
      </p:sp>
      <p:sp>
        <p:nvSpPr>
          <p:cNvPr id="14" name="Rectangle 13">
            <a:extLst>
              <a:ext uri="{FF2B5EF4-FFF2-40B4-BE49-F238E27FC236}">
                <a16:creationId xmlns:a16="http://schemas.microsoft.com/office/drawing/2014/main" id="{3F24E979-0135-4ABF-A37D-BF6CF47385D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Malikah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how you know. Give examples to prove it.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False because...</a:t>
            </a:r>
          </a:p>
        </p:txBody>
      </p:sp>
    </p:spTree>
    <p:extLst>
      <p:ext uri="{BB962C8B-B14F-4D97-AF65-F5344CB8AC3E}">
        <p14:creationId xmlns:p14="http://schemas.microsoft.com/office/powerpoint/2010/main" val="261807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C082D67-F56F-4242-A3F4-096160A81330}"/>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AB4B2A9-FCA0-4B31-9605-7CEA2C12407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3614BF9-D60E-4230-9A5F-C9043D93F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B2A0442C-1F7E-4DEC-8197-F16489716B80}"/>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Speech Bubble: Rectangle with Corners Rounded 12">
            <a:extLst>
              <a:ext uri="{FF2B5EF4-FFF2-40B4-BE49-F238E27FC236}">
                <a16:creationId xmlns:a16="http://schemas.microsoft.com/office/drawing/2014/main" id="{C556157B-D1F3-43F8-A390-33A50ED6ED65}"/>
              </a:ext>
            </a:extLst>
          </p:cNvPr>
          <p:cNvSpPr/>
          <p:nvPr/>
        </p:nvSpPr>
        <p:spPr>
          <a:xfrm>
            <a:off x="4572000" y="1420766"/>
            <a:ext cx="2543175" cy="1508769"/>
          </a:xfrm>
          <a:prstGeom prst="wedgeRoundRectCallout">
            <a:avLst>
              <a:gd name="adj1" fmla="val -69228"/>
              <a:gd name="adj2" fmla="val 33482"/>
              <a:gd name="adj3" fmla="val 16667"/>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subordinate clause does not have a verb.</a:t>
            </a:r>
          </a:p>
        </p:txBody>
      </p:sp>
      <p:sp>
        <p:nvSpPr>
          <p:cNvPr id="14" name="Rectangle 13">
            <a:extLst>
              <a:ext uri="{FF2B5EF4-FFF2-40B4-BE49-F238E27FC236}">
                <a16:creationId xmlns:a16="http://schemas.microsoft.com/office/drawing/2014/main" id="{3F24E979-0135-4ABF-A37D-BF6CF47385D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Malikah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how you know. Give examples to prove it.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False because a subordinate clause can have a verb. The main clause will also have a verb. For example,</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When Anne </a:t>
            </a:r>
            <a:r>
              <a:rPr lang="en-GB" sz="2000" b="1" u="sng" dirty="0">
                <a:solidFill>
                  <a:srgbClr val="FF0000"/>
                </a:solidFill>
                <a:latin typeface="Century Gothic" panose="020B0502020202020204" pitchFamily="34" charset="0"/>
              </a:rPr>
              <a:t>tripped</a:t>
            </a:r>
            <a:r>
              <a:rPr lang="en-GB" sz="2000" b="1" dirty="0">
                <a:solidFill>
                  <a:srgbClr val="FF0000"/>
                </a:solidFill>
                <a:latin typeface="Century Gothic" panose="020B0502020202020204" pitchFamily="34" charset="0"/>
              </a:rPr>
              <a:t>, she </a:t>
            </a:r>
            <a:r>
              <a:rPr lang="en-GB" sz="2000" b="1" u="sng" dirty="0">
                <a:solidFill>
                  <a:srgbClr val="FF0000"/>
                </a:solidFill>
                <a:latin typeface="Century Gothic" panose="020B0502020202020204" pitchFamily="34" charset="0"/>
              </a:rPr>
              <a:t>broke</a:t>
            </a:r>
            <a:r>
              <a:rPr lang="en-GB" sz="2000" b="1" dirty="0">
                <a:solidFill>
                  <a:srgbClr val="FF0000"/>
                </a:solidFill>
                <a:latin typeface="Century Gothic" panose="020B0502020202020204" pitchFamily="34" charset="0"/>
              </a:rPr>
              <a:t> her ankle.</a:t>
            </a:r>
          </a:p>
        </p:txBody>
      </p:sp>
    </p:spTree>
    <p:extLst>
      <p:ext uri="{BB962C8B-B14F-4D97-AF65-F5344CB8AC3E}">
        <p14:creationId xmlns:p14="http://schemas.microsoft.com/office/powerpoint/2010/main" val="114330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Use each of the subordinating conjunctions to write three sentences by adding a subordinate clause </a:t>
            </a:r>
            <a:r>
              <a:rPr lang="en-GB" sz="2000" b="1" u="sng" dirty="0">
                <a:solidFill>
                  <a:schemeClr val="tx1"/>
                </a:solidFill>
                <a:latin typeface="Century Gothic" panose="020B0502020202020204" pitchFamily="34" charset="0"/>
                <a:sym typeface="Wingdings" panose="05000000000000000000" pitchFamily="2" charset="2"/>
              </a:rPr>
              <a:t>before</a:t>
            </a:r>
            <a:r>
              <a:rPr lang="en-GB" sz="2000" b="1" dirty="0">
                <a:solidFill>
                  <a:schemeClr val="tx1"/>
                </a:solidFill>
                <a:latin typeface="Century Gothic" panose="020B0502020202020204" pitchFamily="34" charset="0"/>
                <a:sym typeface="Wingdings" panose="05000000000000000000" pitchFamily="2" charset="2"/>
              </a:rPr>
              <a:t> the main clause below.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...the horse galloped.</a:t>
            </a:r>
          </a:p>
          <a:p>
            <a:pPr lvl="0" defTabSz="514350">
              <a:defRPr/>
            </a:pP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p:txBody>
      </p:sp>
      <p:graphicFrame>
        <p:nvGraphicFramePr>
          <p:cNvPr id="4" name="Table 3">
            <a:extLst>
              <a:ext uri="{FF2B5EF4-FFF2-40B4-BE49-F238E27FC236}">
                <a16:creationId xmlns:a16="http://schemas.microsoft.com/office/drawing/2014/main" id="{FEBFBD66-E686-47FC-BE37-7F0CCD40AE80}"/>
              </a:ext>
            </a:extLst>
          </p:cNvPr>
          <p:cNvGraphicFramePr>
            <a:graphicFrameLocks noGrp="1"/>
          </p:cNvGraphicFramePr>
          <p:nvPr>
            <p:extLst>
              <p:ext uri="{D42A27DB-BD31-4B8C-83A1-F6EECF244321}">
                <p14:modId xmlns:p14="http://schemas.microsoft.com/office/powerpoint/2010/main" val="3544997773"/>
              </p:ext>
            </p:extLst>
          </p:nvPr>
        </p:nvGraphicFramePr>
        <p:xfrm>
          <a:off x="1536198" y="2784871"/>
          <a:ext cx="6071604" cy="678658"/>
        </p:xfrm>
        <a:graphic>
          <a:graphicData uri="http://schemas.openxmlformats.org/drawingml/2006/table">
            <a:tbl>
              <a:tblPr firstRow="1" bandRow="1">
                <a:tableStyleId>{5940675A-B579-460E-94D1-54222C63F5DA}</a:tableStyleId>
              </a:tblPr>
              <a:tblGrid>
                <a:gridCol w="2023868">
                  <a:extLst>
                    <a:ext uri="{9D8B030D-6E8A-4147-A177-3AD203B41FA5}">
                      <a16:colId xmlns:a16="http://schemas.microsoft.com/office/drawing/2014/main" val="2974838891"/>
                    </a:ext>
                  </a:extLst>
                </a:gridCol>
                <a:gridCol w="2023868">
                  <a:extLst>
                    <a:ext uri="{9D8B030D-6E8A-4147-A177-3AD203B41FA5}">
                      <a16:colId xmlns:a16="http://schemas.microsoft.com/office/drawing/2014/main" val="3467561152"/>
                    </a:ext>
                  </a:extLst>
                </a:gridCol>
                <a:gridCol w="2023868">
                  <a:extLst>
                    <a:ext uri="{9D8B030D-6E8A-4147-A177-3AD203B41FA5}">
                      <a16:colId xmlns:a16="http://schemas.microsoft.com/office/drawing/2014/main" val="2896750037"/>
                    </a:ext>
                  </a:extLst>
                </a:gridCol>
              </a:tblGrid>
              <a:tr h="678658">
                <a:tc>
                  <a:txBody>
                    <a:bodyPr/>
                    <a:lstStyle/>
                    <a:p>
                      <a:pPr algn="ctr"/>
                      <a:r>
                        <a:rPr lang="en-GB" sz="2000" b="1" dirty="0">
                          <a:latin typeface="Century Gothic" panose="020B0502020202020204" pitchFamily="34" charset="0"/>
                        </a:rPr>
                        <a:t>because</a:t>
                      </a:r>
                    </a:p>
                  </a:txBody>
                  <a:tcPr marL="124524" marR="124524" marT="62262" marB="62262"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although</a:t>
                      </a:r>
                    </a:p>
                  </a:txBody>
                  <a:tcPr marL="124524" marR="124524" marT="62262" marB="62262"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when</a:t>
                      </a:r>
                    </a:p>
                  </a:txBody>
                  <a:tcPr marL="124524" marR="124524" marT="62262" marB="62262"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45706"/>
                  </a:ext>
                </a:extLst>
              </a:tr>
            </a:tbl>
          </a:graphicData>
        </a:graphic>
      </p:graphicFrame>
      <p:grpSp>
        <p:nvGrpSpPr>
          <p:cNvPr id="5" name="Group 4">
            <a:extLst>
              <a:ext uri="{FF2B5EF4-FFF2-40B4-BE49-F238E27FC236}">
                <a16:creationId xmlns:a16="http://schemas.microsoft.com/office/drawing/2014/main" id="{04B69E39-7E9A-499E-9AA0-079207B7F2CD}"/>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5091C71A-7285-477F-B9CA-D8F65DCCD6D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D46A5137-5194-46D8-946E-0C5AC72BA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9319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Use each of the subordinating conjunctions to write three sentences by adding a subordinate clause </a:t>
            </a:r>
            <a:r>
              <a:rPr lang="en-GB" sz="2000" b="1" u="sng" dirty="0">
                <a:solidFill>
                  <a:schemeClr val="tx1"/>
                </a:solidFill>
                <a:latin typeface="Century Gothic" panose="020B0502020202020204" pitchFamily="34" charset="0"/>
                <a:sym typeface="Wingdings" panose="05000000000000000000" pitchFamily="2" charset="2"/>
              </a:rPr>
              <a:t>before</a:t>
            </a:r>
            <a:r>
              <a:rPr lang="en-GB" sz="2000" b="1" dirty="0">
                <a:solidFill>
                  <a:schemeClr val="tx1"/>
                </a:solidFill>
                <a:latin typeface="Century Gothic" panose="020B0502020202020204" pitchFamily="34" charset="0"/>
                <a:sym typeface="Wingdings" panose="05000000000000000000" pitchFamily="2" charset="2"/>
              </a:rPr>
              <a:t> the main clause below.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...the horse galloped.</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Various answers, for example:</a:t>
            </a:r>
          </a:p>
          <a:p>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r>
              <a:rPr lang="en-GB" sz="2000" b="1" u="sng" dirty="0">
                <a:solidFill>
                  <a:srgbClr val="FF0000"/>
                </a:solidFill>
                <a:latin typeface="Century Gothic" panose="020B0502020202020204" pitchFamily="34" charset="0"/>
                <a:sym typeface="Wingdings" panose="05000000000000000000" pitchFamily="2" charset="2"/>
              </a:rPr>
              <a:t>Because</a:t>
            </a:r>
            <a:r>
              <a:rPr lang="en-GB" sz="2000" b="1" dirty="0">
                <a:solidFill>
                  <a:srgbClr val="FF0000"/>
                </a:solidFill>
                <a:latin typeface="Century Gothic" panose="020B0502020202020204" pitchFamily="34" charset="0"/>
                <a:sym typeface="Wingdings" panose="05000000000000000000" pitchFamily="2" charset="2"/>
              </a:rPr>
              <a:t> he needed to win the race, the horse galloped.</a:t>
            </a:r>
          </a:p>
          <a:p>
            <a:pPr lvl="0" defTabSz="514350">
              <a:defRPr/>
            </a:pPr>
            <a:endParaRPr lang="en-GB" sz="2000" b="1" dirty="0">
              <a:solidFill>
                <a:srgbClr val="FF0000"/>
              </a:solidFill>
              <a:latin typeface="Century Gothic" panose="020B0502020202020204" pitchFamily="34" charset="0"/>
              <a:sym typeface="Wingdings" panose="05000000000000000000" pitchFamily="2" charset="2"/>
            </a:endParaRPr>
          </a:p>
          <a:p>
            <a:pPr lvl="0" defTabSz="514350">
              <a:defRPr/>
            </a:pPr>
            <a:r>
              <a:rPr lang="en-GB" sz="2000" b="1" u="sng" dirty="0">
                <a:solidFill>
                  <a:srgbClr val="FF0000"/>
                </a:solidFill>
                <a:latin typeface="Century Gothic" panose="020B0502020202020204" pitchFamily="34" charset="0"/>
                <a:sym typeface="Wingdings" panose="05000000000000000000" pitchFamily="2" charset="2"/>
              </a:rPr>
              <a:t>Although</a:t>
            </a:r>
            <a:r>
              <a:rPr lang="en-GB" sz="2000" b="1" dirty="0">
                <a:solidFill>
                  <a:srgbClr val="FF0000"/>
                </a:solidFill>
                <a:latin typeface="Century Gothic" panose="020B0502020202020204" pitchFamily="34" charset="0"/>
                <a:sym typeface="Wingdings" panose="05000000000000000000" pitchFamily="2" charset="2"/>
              </a:rPr>
              <a:t> he was exhausted already, the horse galloped.</a:t>
            </a:r>
          </a:p>
          <a:p>
            <a:pPr lvl="0" defTabSz="514350">
              <a:defRPr/>
            </a:pPr>
            <a:endParaRPr lang="en-GB" sz="2000" b="1" dirty="0">
              <a:solidFill>
                <a:srgbClr val="FF0000"/>
              </a:solidFill>
              <a:latin typeface="Century Gothic" panose="020B0502020202020204" pitchFamily="34" charset="0"/>
              <a:sym typeface="Wingdings" panose="05000000000000000000" pitchFamily="2" charset="2"/>
            </a:endParaRPr>
          </a:p>
          <a:p>
            <a:pPr lvl="0" defTabSz="514350">
              <a:defRPr/>
            </a:pPr>
            <a:r>
              <a:rPr lang="en-GB" sz="2000" b="1" u="sng" dirty="0">
                <a:solidFill>
                  <a:srgbClr val="FF0000"/>
                </a:solidFill>
                <a:latin typeface="Century Gothic" panose="020B0502020202020204" pitchFamily="34" charset="0"/>
                <a:sym typeface="Wingdings" panose="05000000000000000000" pitchFamily="2" charset="2"/>
              </a:rPr>
              <a:t>When</a:t>
            </a:r>
            <a:r>
              <a:rPr lang="en-GB" sz="2000" b="1" dirty="0">
                <a:solidFill>
                  <a:srgbClr val="FF0000"/>
                </a:solidFill>
                <a:latin typeface="Century Gothic" panose="020B0502020202020204" pitchFamily="34" charset="0"/>
                <a:sym typeface="Wingdings" panose="05000000000000000000" pitchFamily="2" charset="2"/>
              </a:rPr>
              <a:t> the hunting horn sounded, the horse galloped.</a:t>
            </a:r>
            <a:endParaRPr lang="en-GB" sz="2000" b="1" dirty="0">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p:txBody>
      </p:sp>
      <p:graphicFrame>
        <p:nvGraphicFramePr>
          <p:cNvPr id="6" name="Table 5">
            <a:extLst>
              <a:ext uri="{FF2B5EF4-FFF2-40B4-BE49-F238E27FC236}">
                <a16:creationId xmlns:a16="http://schemas.microsoft.com/office/drawing/2014/main" id="{9DC9EF69-3AAF-4585-8574-D063519663AB}"/>
              </a:ext>
            </a:extLst>
          </p:cNvPr>
          <p:cNvGraphicFramePr>
            <a:graphicFrameLocks noGrp="1"/>
          </p:cNvGraphicFramePr>
          <p:nvPr/>
        </p:nvGraphicFramePr>
        <p:xfrm>
          <a:off x="1536198" y="2784871"/>
          <a:ext cx="6071604" cy="678658"/>
        </p:xfrm>
        <a:graphic>
          <a:graphicData uri="http://schemas.openxmlformats.org/drawingml/2006/table">
            <a:tbl>
              <a:tblPr firstRow="1" bandRow="1">
                <a:tableStyleId>{5940675A-B579-460E-94D1-54222C63F5DA}</a:tableStyleId>
              </a:tblPr>
              <a:tblGrid>
                <a:gridCol w="2023868">
                  <a:extLst>
                    <a:ext uri="{9D8B030D-6E8A-4147-A177-3AD203B41FA5}">
                      <a16:colId xmlns:a16="http://schemas.microsoft.com/office/drawing/2014/main" val="2974838891"/>
                    </a:ext>
                  </a:extLst>
                </a:gridCol>
                <a:gridCol w="2023868">
                  <a:extLst>
                    <a:ext uri="{9D8B030D-6E8A-4147-A177-3AD203B41FA5}">
                      <a16:colId xmlns:a16="http://schemas.microsoft.com/office/drawing/2014/main" val="3467561152"/>
                    </a:ext>
                  </a:extLst>
                </a:gridCol>
                <a:gridCol w="2023868">
                  <a:extLst>
                    <a:ext uri="{9D8B030D-6E8A-4147-A177-3AD203B41FA5}">
                      <a16:colId xmlns:a16="http://schemas.microsoft.com/office/drawing/2014/main" val="2896750037"/>
                    </a:ext>
                  </a:extLst>
                </a:gridCol>
              </a:tblGrid>
              <a:tr h="678658">
                <a:tc>
                  <a:txBody>
                    <a:bodyPr/>
                    <a:lstStyle/>
                    <a:p>
                      <a:pPr algn="ctr"/>
                      <a:r>
                        <a:rPr lang="en-GB" sz="2000" b="1" dirty="0">
                          <a:latin typeface="Century Gothic" panose="020B0502020202020204" pitchFamily="34" charset="0"/>
                        </a:rPr>
                        <a:t>because</a:t>
                      </a:r>
                    </a:p>
                  </a:txBody>
                  <a:tcPr marL="124524" marR="124524" marT="62262" marB="62262"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although</a:t>
                      </a:r>
                    </a:p>
                  </a:txBody>
                  <a:tcPr marL="124524" marR="124524" marT="62262" marB="62262"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when</a:t>
                      </a:r>
                    </a:p>
                  </a:txBody>
                  <a:tcPr marL="124524" marR="124524" marT="62262" marB="62262"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45706"/>
                  </a:ext>
                </a:extLst>
              </a:tr>
            </a:tbl>
          </a:graphicData>
        </a:graphic>
      </p:graphicFrame>
      <p:grpSp>
        <p:nvGrpSpPr>
          <p:cNvPr id="4" name="Group 3">
            <a:extLst>
              <a:ext uri="{FF2B5EF4-FFF2-40B4-BE49-F238E27FC236}">
                <a16:creationId xmlns:a16="http://schemas.microsoft.com/office/drawing/2014/main" id="{3621B9FB-01B7-4B86-8639-6E6BC2E6E1B8}"/>
              </a:ext>
            </a:extLst>
          </p:cNvPr>
          <p:cNvGrpSpPr/>
          <p:nvPr/>
        </p:nvGrpSpPr>
        <p:grpSpPr>
          <a:xfrm>
            <a:off x="59531" y="6454317"/>
            <a:ext cx="1238534" cy="403683"/>
            <a:chOff x="68077" y="6454317"/>
            <a:chExt cx="1238534" cy="403683"/>
          </a:xfrm>
        </p:grpSpPr>
        <p:sp>
          <p:nvSpPr>
            <p:cNvPr id="5" name="TextBox 8">
              <a:extLst>
                <a:ext uri="{FF2B5EF4-FFF2-40B4-BE49-F238E27FC236}">
                  <a16:creationId xmlns:a16="http://schemas.microsoft.com/office/drawing/2014/main" id="{62D74C06-2CF7-497A-A4FB-8E9261AD77F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7" name="Picture 6" descr="A close up of a sign&#10;&#10;Description generated with high confidence">
              <a:extLst>
                <a:ext uri="{FF2B5EF4-FFF2-40B4-BE49-F238E27FC236}">
                  <a16:creationId xmlns:a16="http://schemas.microsoft.com/office/drawing/2014/main" id="{05CF4E79-D057-46EA-B4D3-637A536EF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0146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1 – Ready to Write – Clauses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prstClr val="black"/>
                </a:solidFill>
                <a:latin typeface="Century Gothic" panose="020B0502020202020204" pitchFamily="34" charset="0"/>
              </a:rPr>
              <a:t>English Year 3: (3G3.4) </a:t>
            </a:r>
            <a:r>
              <a:rPr lang="en-US" sz="1200" b="1" dirty="0">
                <a:solidFill>
                  <a:prstClr val="black"/>
                </a:solidFill>
                <a:latin typeface="Century Gothic" panose="020B0502020202020204" pitchFamily="34" charset="0"/>
                <a:hlinkClick r:id="rId2"/>
              </a:rPr>
              <a:t>Extending the range of sentences with more than one clause by using a wider range of conjunctions, including: when, if, because, although</a:t>
            </a:r>
            <a:endParaRPr lang="en-US" sz="1200" b="1" dirty="0">
              <a:solidFill>
                <a:prstClr val="black"/>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465548C6-8C5E-4852-B42A-15C58E3EC197}"/>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5A1C6659-BC98-4988-8053-9E5BDB9CAC4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8FF84507-C1EC-4C4E-86C7-9806E1DD9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sentences below. What’s the same? What’s different?</a:t>
            </a:r>
          </a:p>
          <a:p>
            <a:pPr lvl="0" defTabSz="685800">
              <a:defRPr/>
            </a:pPr>
            <a:r>
              <a:rPr lang="en-GB" sz="2000" b="1" dirty="0">
                <a:solidFill>
                  <a:schemeClr val="tx1"/>
                </a:solidFill>
                <a:latin typeface="Century Gothic" panose="020B0502020202020204" pitchFamily="34" charset="0"/>
              </a:rPr>
              <a:t>Use the word bank below to help you explain your answers.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If he opened the door, the evil master would escape.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The evil master would escape when he opened the door.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1631B9CA-EBC2-45AF-BAFE-4F5CFE684070}"/>
              </a:ext>
            </a:extLst>
          </p:cNvPr>
          <p:cNvGraphicFramePr>
            <a:graphicFrameLocks noGrp="1"/>
          </p:cNvGraphicFramePr>
          <p:nvPr/>
        </p:nvGraphicFramePr>
        <p:xfrm>
          <a:off x="1295225" y="3033213"/>
          <a:ext cx="6553550" cy="732946"/>
        </p:xfrm>
        <a:graphic>
          <a:graphicData uri="http://schemas.openxmlformats.org/drawingml/2006/table">
            <a:tbl>
              <a:tblPr firstRow="1" bandRow="1">
                <a:tableStyleId>{5940675A-B579-460E-94D1-54222C63F5DA}</a:tableStyleId>
              </a:tblPr>
              <a:tblGrid>
                <a:gridCol w="2098226">
                  <a:extLst>
                    <a:ext uri="{9D8B030D-6E8A-4147-A177-3AD203B41FA5}">
                      <a16:colId xmlns:a16="http://schemas.microsoft.com/office/drawing/2014/main" val="78793863"/>
                    </a:ext>
                  </a:extLst>
                </a:gridCol>
                <a:gridCol w="2360505">
                  <a:extLst>
                    <a:ext uri="{9D8B030D-6E8A-4147-A177-3AD203B41FA5}">
                      <a16:colId xmlns:a16="http://schemas.microsoft.com/office/drawing/2014/main" val="277247962"/>
                    </a:ext>
                  </a:extLst>
                </a:gridCol>
                <a:gridCol w="2094819">
                  <a:extLst>
                    <a:ext uri="{9D8B030D-6E8A-4147-A177-3AD203B41FA5}">
                      <a16:colId xmlns:a16="http://schemas.microsoft.com/office/drawing/2014/main" val="310309507"/>
                    </a:ext>
                  </a:extLst>
                </a:gridCol>
              </a:tblGrid>
              <a:tr h="686903">
                <a:tc>
                  <a:txBody>
                    <a:bodyPr/>
                    <a:lstStyle/>
                    <a:p>
                      <a:pPr algn="ctr"/>
                      <a:r>
                        <a:rPr lang="en-GB" sz="2000" b="1" dirty="0">
                          <a:latin typeface="Century Gothic" panose="020B0502020202020204" pitchFamily="34" charset="0"/>
                        </a:rPr>
                        <a:t>subordinate clause</a:t>
                      </a:r>
                    </a:p>
                  </a:txBody>
                  <a:tcPr marL="123346" marR="123346" marT="61673" marB="61673" anchor="ctr">
                    <a:lnL w="12700" cap="flat" cmpd="sng" algn="ctr">
                      <a:solidFill>
                        <a:srgbClr val="7030A0"/>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subordinating conjunction</a:t>
                      </a:r>
                    </a:p>
                  </a:txBody>
                  <a:tcPr marL="123346" marR="123346" marT="61673" marB="61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main clause</a:t>
                      </a:r>
                    </a:p>
                  </a:txBody>
                  <a:tcPr marL="123346" marR="123346" marT="61673" marB="61673" anchor="ctr">
                    <a:lnL w="1905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1533663"/>
                  </a:ext>
                </a:extLst>
              </a:tr>
            </a:tbl>
          </a:graphicData>
        </a:graphic>
      </p:graphicFrame>
      <p:grpSp>
        <p:nvGrpSpPr>
          <p:cNvPr id="4" name="Group 3">
            <a:extLst>
              <a:ext uri="{FF2B5EF4-FFF2-40B4-BE49-F238E27FC236}">
                <a16:creationId xmlns:a16="http://schemas.microsoft.com/office/drawing/2014/main" id="{37F6A1BE-5E8F-458B-9164-7058286555DF}"/>
              </a:ext>
            </a:extLst>
          </p:cNvPr>
          <p:cNvGrpSpPr/>
          <p:nvPr/>
        </p:nvGrpSpPr>
        <p:grpSpPr>
          <a:xfrm>
            <a:off x="59531" y="6454317"/>
            <a:ext cx="1238534" cy="403683"/>
            <a:chOff x="68077" y="6454317"/>
            <a:chExt cx="1238534" cy="403683"/>
          </a:xfrm>
        </p:grpSpPr>
        <p:sp>
          <p:nvSpPr>
            <p:cNvPr id="5" name="TextBox 8">
              <a:extLst>
                <a:ext uri="{FF2B5EF4-FFF2-40B4-BE49-F238E27FC236}">
                  <a16:creationId xmlns:a16="http://schemas.microsoft.com/office/drawing/2014/main" id="{6D9B5FFD-4EC1-4FE5-A6A1-74AEA89E36A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6" name="Picture 5" descr="A close up of a sign&#10;&#10;Description generated with high confidence">
              <a:extLst>
                <a:ext uri="{FF2B5EF4-FFF2-40B4-BE49-F238E27FC236}">
                  <a16:creationId xmlns:a16="http://schemas.microsoft.com/office/drawing/2014/main" id="{49F003BF-6AED-40ED-BA80-9094CA46E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7365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sentences below. What’s the same? What’s different?</a:t>
            </a:r>
          </a:p>
          <a:p>
            <a:pPr lvl="0" defTabSz="685800">
              <a:defRPr/>
            </a:pPr>
            <a:r>
              <a:rPr lang="en-GB" sz="2000" b="1" dirty="0">
                <a:solidFill>
                  <a:schemeClr val="tx1"/>
                </a:solidFill>
                <a:latin typeface="Century Gothic" panose="020B0502020202020204" pitchFamily="34" charset="0"/>
              </a:rPr>
              <a:t>Use the word bank below to help you explain your answers.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If he opened the door, the evil master would escape.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The evil master would escape when he opened the door.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Various answers, for example:</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Same: The main clause ‘the evil master would escape’. </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Different: The subordinating conjunctions – ‘if’ and ‘when’.</a:t>
            </a:r>
          </a:p>
          <a:p>
            <a:pPr lvl="0" defTabSz="514350">
              <a:defRPr/>
            </a:pPr>
            <a:r>
              <a:rPr lang="en-GB" sz="2000" b="1" dirty="0">
                <a:solidFill>
                  <a:srgbClr val="FF0000"/>
                </a:solidFill>
                <a:latin typeface="Century Gothic" panose="020B0502020202020204" pitchFamily="34" charset="0"/>
              </a:rPr>
              <a:t>The subordinate clause is at the beginning of A but is at the end of B. </a:t>
            </a:r>
          </a:p>
          <a:p>
            <a:pPr lvl="0" defTabSz="514350">
              <a:defRPr/>
            </a:pPr>
            <a:r>
              <a:rPr lang="en-GB" sz="2000" b="1" dirty="0">
                <a:solidFill>
                  <a:srgbClr val="FF0000"/>
                </a:solidFill>
                <a:latin typeface="Century Gothic" panose="020B0502020202020204" pitchFamily="34" charset="0"/>
              </a:rPr>
              <a:t>There is a comma in A but not in B.</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1631B9CA-EBC2-45AF-BAFE-4F5CFE684070}"/>
              </a:ext>
            </a:extLst>
          </p:cNvPr>
          <p:cNvGraphicFramePr>
            <a:graphicFrameLocks noGrp="1"/>
          </p:cNvGraphicFramePr>
          <p:nvPr>
            <p:extLst>
              <p:ext uri="{D42A27DB-BD31-4B8C-83A1-F6EECF244321}">
                <p14:modId xmlns:p14="http://schemas.microsoft.com/office/powerpoint/2010/main" val="1330557041"/>
              </p:ext>
            </p:extLst>
          </p:nvPr>
        </p:nvGraphicFramePr>
        <p:xfrm>
          <a:off x="1295225" y="3033213"/>
          <a:ext cx="6553550" cy="732946"/>
        </p:xfrm>
        <a:graphic>
          <a:graphicData uri="http://schemas.openxmlformats.org/drawingml/2006/table">
            <a:tbl>
              <a:tblPr firstRow="1" bandRow="1">
                <a:tableStyleId>{5940675A-B579-460E-94D1-54222C63F5DA}</a:tableStyleId>
              </a:tblPr>
              <a:tblGrid>
                <a:gridCol w="2098226">
                  <a:extLst>
                    <a:ext uri="{9D8B030D-6E8A-4147-A177-3AD203B41FA5}">
                      <a16:colId xmlns:a16="http://schemas.microsoft.com/office/drawing/2014/main" val="78793863"/>
                    </a:ext>
                  </a:extLst>
                </a:gridCol>
                <a:gridCol w="2360505">
                  <a:extLst>
                    <a:ext uri="{9D8B030D-6E8A-4147-A177-3AD203B41FA5}">
                      <a16:colId xmlns:a16="http://schemas.microsoft.com/office/drawing/2014/main" val="277247962"/>
                    </a:ext>
                  </a:extLst>
                </a:gridCol>
                <a:gridCol w="2094819">
                  <a:extLst>
                    <a:ext uri="{9D8B030D-6E8A-4147-A177-3AD203B41FA5}">
                      <a16:colId xmlns:a16="http://schemas.microsoft.com/office/drawing/2014/main" val="310309507"/>
                    </a:ext>
                  </a:extLst>
                </a:gridCol>
              </a:tblGrid>
              <a:tr h="686903">
                <a:tc>
                  <a:txBody>
                    <a:bodyPr/>
                    <a:lstStyle/>
                    <a:p>
                      <a:pPr algn="ctr"/>
                      <a:r>
                        <a:rPr lang="en-GB" sz="2000" b="1" dirty="0">
                          <a:latin typeface="Century Gothic" panose="020B0502020202020204" pitchFamily="34" charset="0"/>
                        </a:rPr>
                        <a:t>subordinate clause</a:t>
                      </a:r>
                    </a:p>
                  </a:txBody>
                  <a:tcPr marL="123346" marR="123346" marT="61673" marB="61673" anchor="ctr">
                    <a:lnL w="12700" cap="flat" cmpd="sng" algn="ctr">
                      <a:solidFill>
                        <a:srgbClr val="7030A0"/>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subordinating conjunction</a:t>
                      </a:r>
                    </a:p>
                  </a:txBody>
                  <a:tcPr marL="123346" marR="123346" marT="61673" marB="61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main clause</a:t>
                      </a:r>
                    </a:p>
                  </a:txBody>
                  <a:tcPr marL="123346" marR="123346" marT="61673" marB="61673" anchor="ctr">
                    <a:lnL w="19050" cap="flat" cmpd="sng" algn="ctr">
                      <a:no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1533663"/>
                  </a:ext>
                </a:extLst>
              </a:tr>
            </a:tbl>
          </a:graphicData>
        </a:graphic>
      </p:graphicFrame>
      <p:grpSp>
        <p:nvGrpSpPr>
          <p:cNvPr id="7" name="Group 6">
            <a:extLst>
              <a:ext uri="{FF2B5EF4-FFF2-40B4-BE49-F238E27FC236}">
                <a16:creationId xmlns:a16="http://schemas.microsoft.com/office/drawing/2014/main" id="{A5A1D8E6-7EDC-46BE-94AD-81E672675178}"/>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62BA37FB-233A-494A-8396-CC0A865F08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C1EBE051-908A-4574-BC8F-55D191818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1727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1 – Ready to Write – Clauses</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know that a clause is a group of words that contains a verb and a noun (or pronoun).</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They should know that: a main clause can form a complete sentence; two main clauses can be joined with a </a:t>
            </a:r>
            <a:r>
              <a:rPr lang="en-US" sz="1200" b="1" dirty="0" err="1">
                <a:solidFill>
                  <a:schemeClr val="tx1"/>
                </a:solidFill>
                <a:latin typeface="Century Gothic" panose="020B0502020202020204" pitchFamily="34" charset="0"/>
              </a:rPr>
              <a:t>co-ordinating</a:t>
            </a:r>
            <a:r>
              <a:rPr lang="en-US" sz="1200" b="1" dirty="0">
                <a:solidFill>
                  <a:schemeClr val="tx1"/>
                </a:solidFill>
                <a:latin typeface="Century Gothic" panose="020B0502020202020204" pitchFamily="34" charset="0"/>
              </a:rPr>
              <a:t> conjunction; and a main clause can be turned into a subordinate clause by adding a subordinating conjunction. They may be able to explain that a subordinate clause relies on the main clause to make sense.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extend a main clause by using a range of conjunctions, such as </a:t>
            </a:r>
            <a:r>
              <a:rPr lang="en-US" sz="1200" b="1" i="1" dirty="0">
                <a:solidFill>
                  <a:schemeClr val="tx1"/>
                </a:solidFill>
                <a:latin typeface="Century Gothic" panose="020B0502020202020204" pitchFamily="34" charset="0"/>
              </a:rPr>
              <a:t>when, if, because </a:t>
            </a:r>
            <a:r>
              <a:rPr lang="en-US" sz="1200" b="1" dirty="0">
                <a:solidFill>
                  <a:schemeClr val="tx1"/>
                </a:solidFill>
                <a:latin typeface="Century Gothic" panose="020B0502020202020204" pitchFamily="34" charset="0"/>
              </a:rPr>
              <a:t>and </a:t>
            </a:r>
            <a:r>
              <a:rPr lang="en-US" sz="1200" b="1" i="1" dirty="0">
                <a:solidFill>
                  <a:schemeClr val="tx1"/>
                </a:solidFill>
                <a:latin typeface="Century Gothic" panose="020B0502020202020204" pitchFamily="34" charset="0"/>
              </a:rPr>
              <a:t>although.</a:t>
            </a:r>
            <a:endParaRPr lang="en-US" sz="1200" b="1" dirty="0">
              <a:solidFill>
                <a:schemeClr val="tx1"/>
              </a:solidFill>
              <a:latin typeface="Century Gothic" panose="020B0502020202020204" pitchFamily="34" charset="0"/>
            </a:endParaRPr>
          </a:p>
          <a:p>
            <a:pPr marL="166688" fontAlgn="base"/>
            <a:r>
              <a:rPr lang="en-US" sz="1200" b="1" dirty="0">
                <a:solidFill>
                  <a:schemeClr val="tx1"/>
                </a:solidFill>
                <a:latin typeface="Century Gothic" panose="020B0502020202020204" pitchFamily="34" charset="0"/>
              </a:rPr>
              <a:t>   </a:t>
            </a: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What types of words must a clause include? </a:t>
            </a: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What type of clause is this? </a:t>
            </a: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How can you turn this main clause into a subordinate clause?</a:t>
            </a: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Can a main clause form a complete sentence? </a:t>
            </a: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Can a subordinate clause form a complete sentence?</a:t>
            </a:r>
          </a:p>
        </p:txBody>
      </p:sp>
      <p:grpSp>
        <p:nvGrpSpPr>
          <p:cNvPr id="6" name="Group 5">
            <a:extLst>
              <a:ext uri="{FF2B5EF4-FFF2-40B4-BE49-F238E27FC236}">
                <a16:creationId xmlns:a16="http://schemas.microsoft.com/office/drawing/2014/main" id="{CCC9615D-EAAA-4D29-A327-7F9968501FD9}"/>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373786B8-1319-4F7C-862D-A4FECBFD05C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CE42558D-E84D-47D0-B9C5-BD8A5DD3B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34312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1 – Ready to Write</a:t>
            </a:r>
            <a:br>
              <a:rPr lang="en-GB" sz="1200" b="1" dirty="0">
                <a:solidFill>
                  <a:schemeClr val="bg2">
                    <a:lumMod val="50000"/>
                  </a:schemeClr>
                </a:solidFill>
                <a:latin typeface="Century Gothic" panose="020B0502020202020204" pitchFamily="34" charset="0"/>
              </a:rPr>
            </a:b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Clauses</a:t>
            </a:r>
          </a:p>
        </p:txBody>
      </p:sp>
      <p:grpSp>
        <p:nvGrpSpPr>
          <p:cNvPr id="6" name="Group 5">
            <a:extLst>
              <a:ext uri="{FF2B5EF4-FFF2-40B4-BE49-F238E27FC236}">
                <a16:creationId xmlns:a16="http://schemas.microsoft.com/office/drawing/2014/main" id="{F76436E9-B541-48E5-8847-4CD99F6BE97A}"/>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DCE0BB28-7BF8-4B0E-8319-F9FD0F28DFE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94D2D665-91EF-4932-A995-DA6975C0F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tx1"/>
                </a:solidFill>
                <a:latin typeface="Century Gothic" panose="020B0502020202020204" pitchFamily="34" charset="0"/>
              </a:rPr>
              <a:t>Put the words below in the correct place on the table.</a:t>
            </a:r>
          </a:p>
          <a:p>
            <a:pPr marL="88900" algn="ctr"/>
            <a:endParaRPr lang="en-GB" sz="2000" b="1" dirty="0">
              <a:solidFill>
                <a:schemeClr val="bg2">
                  <a:lumMod val="25000"/>
                </a:schemeClr>
              </a:solidFill>
              <a:latin typeface="Century Gothic" panose="020B0502020202020204" pitchFamily="34" charset="0"/>
            </a:endParaRPr>
          </a:p>
          <a:p>
            <a:pPr marL="88900"/>
            <a:endParaRPr lang="en-GB" sz="2000" b="1" dirty="0">
              <a:solidFill>
                <a:schemeClr val="bg2">
                  <a:lumMod val="25000"/>
                </a:schemeClr>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2E584645-0505-44AD-ABA5-51F66B5C3835}"/>
              </a:ext>
            </a:extLst>
          </p:cNvPr>
          <p:cNvSpPr/>
          <p:nvPr/>
        </p:nvSpPr>
        <p:spPr>
          <a:xfrm>
            <a:off x="7140553" y="5467371"/>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7030A0"/>
                </a:solidFill>
                <a:latin typeface="Century Gothic" panose="020B0502020202020204" pitchFamily="34" charset="0"/>
              </a:rPr>
              <a:t>cried</a:t>
            </a:r>
            <a:endParaRPr lang="en-US" sz="2000" b="1" dirty="0">
              <a:solidFill>
                <a:srgbClr val="7030A0"/>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6994D9D3-4E67-4D41-BD52-E58518D30BA8}"/>
              </a:ext>
            </a:extLst>
          </p:cNvPr>
          <p:cNvGraphicFramePr>
            <a:graphicFrameLocks noGrp="1"/>
          </p:cNvGraphicFramePr>
          <p:nvPr>
            <p:extLst>
              <p:ext uri="{D42A27DB-BD31-4B8C-83A1-F6EECF244321}">
                <p14:modId xmlns:p14="http://schemas.microsoft.com/office/powerpoint/2010/main" val="1631215930"/>
              </p:ext>
            </p:extLst>
          </p:nvPr>
        </p:nvGraphicFramePr>
        <p:xfrm>
          <a:off x="955343" y="1397000"/>
          <a:ext cx="7356144" cy="2412240"/>
        </p:xfrm>
        <a:graphic>
          <a:graphicData uri="http://schemas.openxmlformats.org/drawingml/2006/table">
            <a:tbl>
              <a:tblPr firstRow="1" bandRow="1">
                <a:tableStyleId>{5940675A-B579-460E-94D1-54222C63F5DA}</a:tableStyleId>
              </a:tblPr>
              <a:tblGrid>
                <a:gridCol w="3678072">
                  <a:extLst>
                    <a:ext uri="{9D8B030D-6E8A-4147-A177-3AD203B41FA5}">
                      <a16:colId xmlns:a16="http://schemas.microsoft.com/office/drawing/2014/main" val="2045864688"/>
                    </a:ext>
                  </a:extLst>
                </a:gridCol>
                <a:gridCol w="3678072">
                  <a:extLst>
                    <a:ext uri="{9D8B030D-6E8A-4147-A177-3AD203B41FA5}">
                      <a16:colId xmlns:a16="http://schemas.microsoft.com/office/drawing/2014/main" val="2535729455"/>
                    </a:ext>
                  </a:extLst>
                </a:gridCol>
              </a:tblGrid>
              <a:tr h="370840">
                <a:tc>
                  <a:txBody>
                    <a:bodyPr/>
                    <a:lstStyle/>
                    <a:p>
                      <a:pPr algn="ctr"/>
                      <a:r>
                        <a:rPr lang="en-GB" sz="2000" b="1" dirty="0">
                          <a:latin typeface="Century Gothic" panose="020B0502020202020204" pitchFamily="34" charset="0"/>
                        </a:rPr>
                        <a:t>Noun</a:t>
                      </a:r>
                      <a:endParaRPr lang="en-US" sz="2000" b="1" dirty="0">
                        <a:latin typeface="Century Gothic" panose="020B0502020202020204" pitchFamily="34" charset="0"/>
                      </a:endParaRPr>
                    </a:p>
                  </a:txBody>
                  <a:tcPr anchor="ctr">
                    <a:solidFill>
                      <a:srgbClr val="F0E1FF"/>
                    </a:solidFill>
                  </a:tcPr>
                </a:tc>
                <a:tc>
                  <a:txBody>
                    <a:bodyPr/>
                    <a:lstStyle/>
                    <a:p>
                      <a:pPr algn="ctr"/>
                      <a:r>
                        <a:rPr lang="en-GB" sz="2000" b="1" dirty="0">
                          <a:latin typeface="Century Gothic" panose="020B0502020202020204" pitchFamily="34" charset="0"/>
                        </a:rPr>
                        <a:t>Verb</a:t>
                      </a:r>
                      <a:endParaRPr lang="en-US" sz="2000" b="1" dirty="0">
                        <a:latin typeface="Century Gothic" panose="020B0502020202020204" pitchFamily="34" charset="0"/>
                      </a:endParaRPr>
                    </a:p>
                  </a:txBody>
                  <a:tcPr anchor="ctr">
                    <a:solidFill>
                      <a:srgbClr val="F0E1FF"/>
                    </a:solidFill>
                  </a:tcPr>
                </a:tc>
                <a:extLst>
                  <a:ext uri="{0D108BD9-81ED-4DB2-BD59-A6C34878D82A}">
                    <a16:rowId xmlns:a16="http://schemas.microsoft.com/office/drawing/2014/main" val="756212709"/>
                  </a:ext>
                </a:extLst>
              </a:tr>
              <a:tr h="2016000">
                <a:tc>
                  <a:txBody>
                    <a:bodyPr/>
                    <a:lstStyle/>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US" sz="2000" b="1" dirty="0">
                        <a:latin typeface="Century Gothic" panose="020B0502020202020204" pitchFamily="34" charset="0"/>
                      </a:endParaRPr>
                    </a:p>
                  </a:txBody>
                  <a:tcPr anchor="ctr">
                    <a:solidFill>
                      <a:schemeClr val="bg1"/>
                    </a:solidFill>
                  </a:tcPr>
                </a:tc>
                <a:tc>
                  <a:txBody>
                    <a:bodyPr/>
                    <a:lstStyle/>
                    <a:p>
                      <a:pPr algn="ctr"/>
                      <a:endParaRPr lang="en-US"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040591505"/>
                  </a:ext>
                </a:extLst>
              </a:tr>
            </a:tbl>
          </a:graphicData>
        </a:graphic>
      </p:graphicFrame>
      <p:sp>
        <p:nvSpPr>
          <p:cNvPr id="37" name="Rectangle: Rounded Corners 36">
            <a:extLst>
              <a:ext uri="{FF2B5EF4-FFF2-40B4-BE49-F238E27FC236}">
                <a16:creationId xmlns:a16="http://schemas.microsoft.com/office/drawing/2014/main" id="{97CC6354-0B99-4133-A41F-65592B5D8BE9}"/>
              </a:ext>
            </a:extLst>
          </p:cNvPr>
          <p:cNvSpPr/>
          <p:nvPr/>
        </p:nvSpPr>
        <p:spPr>
          <a:xfrm>
            <a:off x="4951415" y="411453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roared</a:t>
            </a:r>
            <a:endParaRPr lang="en-US" sz="2000" b="1" dirty="0">
              <a:solidFill>
                <a:srgbClr val="7030A0"/>
              </a:solidFill>
              <a:latin typeface="Century Gothic" panose="020B0502020202020204" pitchFamily="34" charset="0"/>
            </a:endParaRPr>
          </a:p>
        </p:txBody>
      </p:sp>
      <p:sp>
        <p:nvSpPr>
          <p:cNvPr id="38" name="Rectangle: Rounded Corners 37">
            <a:extLst>
              <a:ext uri="{FF2B5EF4-FFF2-40B4-BE49-F238E27FC236}">
                <a16:creationId xmlns:a16="http://schemas.microsoft.com/office/drawing/2014/main" id="{27346E6A-0D45-47F1-B73F-085338FCFAAD}"/>
              </a:ext>
            </a:extLst>
          </p:cNvPr>
          <p:cNvSpPr/>
          <p:nvPr/>
        </p:nvSpPr>
        <p:spPr>
          <a:xfrm>
            <a:off x="508438" y="4342238"/>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strolled</a:t>
            </a:r>
            <a:endParaRPr lang="en-US" sz="2000" b="1" dirty="0">
              <a:solidFill>
                <a:srgbClr val="7030A0"/>
              </a:solidFill>
              <a:latin typeface="Century Gothic" panose="020B0502020202020204" pitchFamily="34" charset="0"/>
            </a:endParaRPr>
          </a:p>
        </p:txBody>
      </p:sp>
      <p:sp>
        <p:nvSpPr>
          <p:cNvPr id="39" name="Rectangle: Rounded Corners 38">
            <a:extLst>
              <a:ext uri="{FF2B5EF4-FFF2-40B4-BE49-F238E27FC236}">
                <a16:creationId xmlns:a16="http://schemas.microsoft.com/office/drawing/2014/main" id="{89E7F195-B55F-4B79-BE22-27AAE64C3BAD}"/>
              </a:ext>
            </a:extLst>
          </p:cNvPr>
          <p:cNvSpPr/>
          <p:nvPr/>
        </p:nvSpPr>
        <p:spPr>
          <a:xfrm>
            <a:off x="7298589" y="4342238"/>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sighed</a:t>
            </a:r>
            <a:endParaRPr lang="en-US" sz="2000" b="1" dirty="0">
              <a:solidFill>
                <a:srgbClr val="7030A0"/>
              </a:solidFill>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45F37796-EE67-4731-A186-16926327BDA7}"/>
              </a:ext>
            </a:extLst>
          </p:cNvPr>
          <p:cNvSpPr/>
          <p:nvPr/>
        </p:nvSpPr>
        <p:spPr>
          <a:xfrm>
            <a:off x="2762276" y="4092509"/>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morning</a:t>
            </a:r>
            <a:endParaRPr lang="en-US" sz="2000" b="1" dirty="0">
              <a:solidFill>
                <a:srgbClr val="7030A0"/>
              </a:solidFill>
              <a:latin typeface="Century Gothic" panose="020B0502020202020204" pitchFamily="34" charset="0"/>
            </a:endParaRPr>
          </a:p>
        </p:txBody>
      </p:sp>
      <p:sp>
        <p:nvSpPr>
          <p:cNvPr id="41" name="Rectangle: Rounded Corners 40">
            <a:extLst>
              <a:ext uri="{FF2B5EF4-FFF2-40B4-BE49-F238E27FC236}">
                <a16:creationId xmlns:a16="http://schemas.microsoft.com/office/drawing/2014/main" id="{FB39B80C-0C3D-48B3-B80A-0102A8C07EA4}"/>
              </a:ext>
            </a:extLst>
          </p:cNvPr>
          <p:cNvSpPr/>
          <p:nvPr/>
        </p:nvSpPr>
        <p:spPr>
          <a:xfrm>
            <a:off x="573137" y="5467371"/>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house</a:t>
            </a:r>
            <a:endParaRPr lang="en-US" sz="2000" b="1" dirty="0">
              <a:solidFill>
                <a:srgbClr val="7030A0"/>
              </a:solidFill>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5A0476CC-A3FE-419B-82FF-7CEA0A2B21F4}"/>
              </a:ext>
            </a:extLst>
          </p:cNvPr>
          <p:cNvSpPr/>
          <p:nvPr/>
        </p:nvSpPr>
        <p:spPr>
          <a:xfrm>
            <a:off x="2762276" y="5467371"/>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car</a:t>
            </a:r>
            <a:endParaRPr lang="en-US" sz="2000" b="1" dirty="0">
              <a:solidFill>
                <a:srgbClr val="7030A0"/>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0532EE5F-61B7-4575-BF9A-8DACD51EB405}"/>
              </a:ext>
            </a:extLst>
          </p:cNvPr>
          <p:cNvSpPr/>
          <p:nvPr/>
        </p:nvSpPr>
        <p:spPr>
          <a:xfrm>
            <a:off x="1958971" y="4792254"/>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leapt</a:t>
            </a:r>
            <a:endParaRPr lang="en-US" sz="2000" b="1" dirty="0">
              <a:solidFill>
                <a:srgbClr val="7030A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9E224257-317A-4DA3-9357-E51743586A88}"/>
              </a:ext>
            </a:extLst>
          </p:cNvPr>
          <p:cNvSpPr/>
          <p:nvPr/>
        </p:nvSpPr>
        <p:spPr>
          <a:xfrm>
            <a:off x="3885986" y="479832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sprinted</a:t>
            </a:r>
            <a:endParaRPr lang="en-US" sz="2000" b="1" dirty="0">
              <a:solidFill>
                <a:srgbClr val="7030A0"/>
              </a:solidFill>
              <a:latin typeface="Century Gothic" panose="020B0502020202020204" pitchFamily="34" charset="0"/>
            </a:endParaRPr>
          </a:p>
        </p:txBody>
      </p:sp>
      <p:sp>
        <p:nvSpPr>
          <p:cNvPr id="43" name="Rectangle: Rounded Corners 42">
            <a:extLst>
              <a:ext uri="{FF2B5EF4-FFF2-40B4-BE49-F238E27FC236}">
                <a16:creationId xmlns:a16="http://schemas.microsoft.com/office/drawing/2014/main" id="{7E82D068-D326-4BEA-B370-888491C30F63}"/>
              </a:ext>
            </a:extLst>
          </p:cNvPr>
          <p:cNvSpPr/>
          <p:nvPr/>
        </p:nvSpPr>
        <p:spPr>
          <a:xfrm>
            <a:off x="5813002" y="4792254"/>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people</a:t>
            </a:r>
            <a:endParaRPr lang="en-US" sz="2000" b="1" dirty="0">
              <a:solidFill>
                <a:srgbClr val="7030A0"/>
              </a:solidFill>
              <a:latin typeface="Century Gothic" panose="020B0502020202020204" pitchFamily="34" charset="0"/>
            </a:endParaRPr>
          </a:p>
        </p:txBody>
      </p:sp>
      <p:sp>
        <p:nvSpPr>
          <p:cNvPr id="44" name="Rectangle: Rounded Corners 43">
            <a:extLst>
              <a:ext uri="{FF2B5EF4-FFF2-40B4-BE49-F238E27FC236}">
                <a16:creationId xmlns:a16="http://schemas.microsoft.com/office/drawing/2014/main" id="{3CB7F4CB-66DD-4D77-86B0-48432B7F8FD2}"/>
              </a:ext>
            </a:extLst>
          </p:cNvPr>
          <p:cNvSpPr/>
          <p:nvPr/>
        </p:nvSpPr>
        <p:spPr>
          <a:xfrm>
            <a:off x="4951415" y="5467371"/>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7030A0"/>
                </a:solidFill>
                <a:latin typeface="Century Gothic" panose="020B0502020202020204" pitchFamily="34" charset="0"/>
              </a:rPr>
              <a:t>darkness</a:t>
            </a:r>
            <a:endParaRPr lang="en-US" sz="2000" b="1" dirty="0">
              <a:solidFill>
                <a:srgbClr val="7030A0"/>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98239CA4-1C5D-479C-8E7D-68EAB95AED76}"/>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362D1636-41D9-4C93-933C-BCC0899849D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44CE6598-7DAF-4DDB-A14E-63C3DCB70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tx1"/>
                </a:solidFill>
                <a:latin typeface="Century Gothic" panose="020B0502020202020204" pitchFamily="34" charset="0"/>
              </a:rPr>
              <a:t>Put the words below in the correct place on the table.</a:t>
            </a:r>
          </a:p>
          <a:p>
            <a:pPr marL="88900" algn="ctr"/>
            <a:endParaRPr lang="en-GB" sz="2000" b="1" dirty="0">
              <a:solidFill>
                <a:schemeClr val="bg2">
                  <a:lumMod val="25000"/>
                </a:schemeClr>
              </a:solidFill>
              <a:latin typeface="Century Gothic" panose="020B0502020202020204" pitchFamily="34" charset="0"/>
            </a:endParaRPr>
          </a:p>
          <a:p>
            <a:pPr marL="88900"/>
            <a:endParaRPr lang="en-GB" sz="2000" b="1" dirty="0">
              <a:solidFill>
                <a:schemeClr val="bg2">
                  <a:lumMod val="2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6994D9D3-4E67-4D41-BD52-E58518D30BA8}"/>
              </a:ext>
            </a:extLst>
          </p:cNvPr>
          <p:cNvGraphicFramePr>
            <a:graphicFrameLocks noGrp="1"/>
          </p:cNvGraphicFramePr>
          <p:nvPr>
            <p:extLst>
              <p:ext uri="{D42A27DB-BD31-4B8C-83A1-F6EECF244321}">
                <p14:modId xmlns:p14="http://schemas.microsoft.com/office/powerpoint/2010/main" val="2100466458"/>
              </p:ext>
            </p:extLst>
          </p:nvPr>
        </p:nvGraphicFramePr>
        <p:xfrm>
          <a:off x="955343" y="1397000"/>
          <a:ext cx="7356144" cy="2412240"/>
        </p:xfrm>
        <a:graphic>
          <a:graphicData uri="http://schemas.openxmlformats.org/drawingml/2006/table">
            <a:tbl>
              <a:tblPr firstRow="1" bandRow="1">
                <a:tableStyleId>{5940675A-B579-460E-94D1-54222C63F5DA}</a:tableStyleId>
              </a:tblPr>
              <a:tblGrid>
                <a:gridCol w="3678072">
                  <a:extLst>
                    <a:ext uri="{9D8B030D-6E8A-4147-A177-3AD203B41FA5}">
                      <a16:colId xmlns:a16="http://schemas.microsoft.com/office/drawing/2014/main" val="2045864688"/>
                    </a:ext>
                  </a:extLst>
                </a:gridCol>
                <a:gridCol w="3678072">
                  <a:extLst>
                    <a:ext uri="{9D8B030D-6E8A-4147-A177-3AD203B41FA5}">
                      <a16:colId xmlns:a16="http://schemas.microsoft.com/office/drawing/2014/main" val="2535729455"/>
                    </a:ext>
                  </a:extLst>
                </a:gridCol>
              </a:tblGrid>
              <a:tr h="370840">
                <a:tc>
                  <a:txBody>
                    <a:bodyPr/>
                    <a:lstStyle/>
                    <a:p>
                      <a:pPr algn="ctr"/>
                      <a:r>
                        <a:rPr lang="en-GB" sz="2000" b="1" dirty="0">
                          <a:latin typeface="Century Gothic" panose="020B0502020202020204" pitchFamily="34" charset="0"/>
                        </a:rPr>
                        <a:t>Noun</a:t>
                      </a:r>
                      <a:endParaRPr lang="en-US" sz="2000" b="1" dirty="0">
                        <a:latin typeface="Century Gothic" panose="020B0502020202020204" pitchFamily="34" charset="0"/>
                      </a:endParaRPr>
                    </a:p>
                  </a:txBody>
                  <a:tcPr anchor="ctr">
                    <a:solidFill>
                      <a:srgbClr val="F0E1FF"/>
                    </a:solidFill>
                  </a:tcPr>
                </a:tc>
                <a:tc>
                  <a:txBody>
                    <a:bodyPr/>
                    <a:lstStyle/>
                    <a:p>
                      <a:pPr algn="ctr"/>
                      <a:r>
                        <a:rPr lang="en-GB" sz="2000" b="1" dirty="0">
                          <a:latin typeface="Century Gothic" panose="020B0502020202020204" pitchFamily="34" charset="0"/>
                        </a:rPr>
                        <a:t>Verb</a:t>
                      </a:r>
                      <a:endParaRPr lang="en-US" sz="2000" b="1" dirty="0">
                        <a:latin typeface="Century Gothic" panose="020B0502020202020204" pitchFamily="34" charset="0"/>
                      </a:endParaRPr>
                    </a:p>
                  </a:txBody>
                  <a:tcPr anchor="ctr">
                    <a:solidFill>
                      <a:srgbClr val="F0E1FF"/>
                    </a:solidFill>
                  </a:tcPr>
                </a:tc>
                <a:extLst>
                  <a:ext uri="{0D108BD9-81ED-4DB2-BD59-A6C34878D82A}">
                    <a16:rowId xmlns:a16="http://schemas.microsoft.com/office/drawing/2014/main" val="756212709"/>
                  </a:ext>
                </a:extLst>
              </a:tr>
              <a:tr h="2016000">
                <a:tc>
                  <a:txBody>
                    <a:bodyPr/>
                    <a:lstStyle/>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US" sz="2000" b="1" dirty="0">
                        <a:latin typeface="Century Gothic" panose="020B0502020202020204" pitchFamily="34" charset="0"/>
                      </a:endParaRPr>
                    </a:p>
                  </a:txBody>
                  <a:tcPr anchor="ctr">
                    <a:solidFill>
                      <a:schemeClr val="bg1"/>
                    </a:solidFill>
                  </a:tcPr>
                </a:tc>
                <a:tc>
                  <a:txBody>
                    <a:bodyPr/>
                    <a:lstStyle/>
                    <a:p>
                      <a:pPr algn="ctr"/>
                      <a:endParaRPr lang="en-US"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040591505"/>
                  </a:ext>
                </a:extLst>
              </a:tr>
            </a:tbl>
          </a:graphicData>
        </a:graphic>
      </p:graphicFrame>
      <p:sp>
        <p:nvSpPr>
          <p:cNvPr id="37" name="Rectangle: Rounded Corners 36">
            <a:extLst>
              <a:ext uri="{FF2B5EF4-FFF2-40B4-BE49-F238E27FC236}">
                <a16:creationId xmlns:a16="http://schemas.microsoft.com/office/drawing/2014/main" id="{97CC6354-0B99-4133-A41F-65592B5D8BE9}"/>
              </a:ext>
            </a:extLst>
          </p:cNvPr>
          <p:cNvSpPr/>
          <p:nvPr/>
        </p:nvSpPr>
        <p:spPr>
          <a:xfrm>
            <a:off x="4952607" y="257600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roared</a:t>
            </a:r>
            <a:endParaRPr lang="en-US" sz="2000" b="1" dirty="0">
              <a:solidFill>
                <a:srgbClr val="FF0000"/>
              </a:solidFill>
              <a:latin typeface="Century Gothic" panose="020B0502020202020204" pitchFamily="34" charset="0"/>
            </a:endParaRPr>
          </a:p>
        </p:txBody>
      </p:sp>
      <p:sp>
        <p:nvSpPr>
          <p:cNvPr id="38" name="Rectangle: Rounded Corners 37">
            <a:extLst>
              <a:ext uri="{FF2B5EF4-FFF2-40B4-BE49-F238E27FC236}">
                <a16:creationId xmlns:a16="http://schemas.microsoft.com/office/drawing/2014/main" id="{27346E6A-0D45-47F1-B73F-085338FCFAAD}"/>
              </a:ext>
            </a:extLst>
          </p:cNvPr>
          <p:cNvSpPr/>
          <p:nvPr/>
        </p:nvSpPr>
        <p:spPr>
          <a:xfrm>
            <a:off x="4952607" y="198033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strolled</a:t>
            </a:r>
            <a:endParaRPr lang="en-US" sz="2000" b="1" dirty="0">
              <a:solidFill>
                <a:srgbClr val="FF0000"/>
              </a:solidFill>
              <a:latin typeface="Century Gothic" panose="020B0502020202020204" pitchFamily="34" charset="0"/>
            </a:endParaRPr>
          </a:p>
        </p:txBody>
      </p:sp>
      <p:sp>
        <p:nvSpPr>
          <p:cNvPr id="39" name="Rectangle: Rounded Corners 38">
            <a:extLst>
              <a:ext uri="{FF2B5EF4-FFF2-40B4-BE49-F238E27FC236}">
                <a16:creationId xmlns:a16="http://schemas.microsoft.com/office/drawing/2014/main" id="{89E7F195-B55F-4B79-BE22-27AAE64C3BAD}"/>
              </a:ext>
            </a:extLst>
          </p:cNvPr>
          <p:cNvSpPr/>
          <p:nvPr/>
        </p:nvSpPr>
        <p:spPr>
          <a:xfrm>
            <a:off x="6624139" y="2575582"/>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sighed</a:t>
            </a:r>
            <a:endParaRPr lang="en-US" sz="2000" b="1" dirty="0">
              <a:solidFill>
                <a:srgbClr val="FF0000"/>
              </a:solidFill>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45F37796-EE67-4731-A186-16926327BDA7}"/>
              </a:ext>
            </a:extLst>
          </p:cNvPr>
          <p:cNvSpPr/>
          <p:nvPr/>
        </p:nvSpPr>
        <p:spPr>
          <a:xfrm>
            <a:off x="1259151" y="198033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morning</a:t>
            </a:r>
            <a:endParaRPr lang="en-US" sz="2000" b="1" dirty="0">
              <a:solidFill>
                <a:srgbClr val="FF0000"/>
              </a:solidFill>
              <a:latin typeface="Century Gothic" panose="020B0502020202020204" pitchFamily="34" charset="0"/>
            </a:endParaRPr>
          </a:p>
        </p:txBody>
      </p:sp>
      <p:sp>
        <p:nvSpPr>
          <p:cNvPr id="41" name="Rectangle: Rounded Corners 40">
            <a:extLst>
              <a:ext uri="{FF2B5EF4-FFF2-40B4-BE49-F238E27FC236}">
                <a16:creationId xmlns:a16="http://schemas.microsoft.com/office/drawing/2014/main" id="{FB39B80C-0C3D-48B3-B80A-0102A8C07EA4}"/>
              </a:ext>
            </a:extLst>
          </p:cNvPr>
          <p:cNvSpPr/>
          <p:nvPr/>
        </p:nvSpPr>
        <p:spPr>
          <a:xfrm>
            <a:off x="1259151" y="2575582"/>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house</a:t>
            </a:r>
            <a:endParaRPr lang="en-US" sz="2000" b="1" dirty="0">
              <a:solidFill>
                <a:srgbClr val="FF0000"/>
              </a:solidFill>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5A0476CC-A3FE-419B-82FF-7CEA0A2B21F4}"/>
              </a:ext>
            </a:extLst>
          </p:cNvPr>
          <p:cNvSpPr/>
          <p:nvPr/>
        </p:nvSpPr>
        <p:spPr>
          <a:xfrm>
            <a:off x="1259151" y="3173056"/>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car</a:t>
            </a:r>
            <a:endParaRPr lang="en-US" sz="2000" b="1" dirty="0">
              <a:solidFill>
                <a:srgbClr val="FF0000"/>
              </a:solidFill>
              <a:latin typeface="Century Gothic" panose="020B0502020202020204" pitchFamily="34" charset="0"/>
            </a:endParaRPr>
          </a:p>
        </p:txBody>
      </p:sp>
      <p:sp>
        <p:nvSpPr>
          <p:cNvPr id="43" name="Rectangle: Rounded Corners 42">
            <a:extLst>
              <a:ext uri="{FF2B5EF4-FFF2-40B4-BE49-F238E27FC236}">
                <a16:creationId xmlns:a16="http://schemas.microsoft.com/office/drawing/2014/main" id="{7E82D068-D326-4BEA-B370-888491C30F63}"/>
              </a:ext>
            </a:extLst>
          </p:cNvPr>
          <p:cNvSpPr/>
          <p:nvPr/>
        </p:nvSpPr>
        <p:spPr>
          <a:xfrm>
            <a:off x="2926379" y="198033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people</a:t>
            </a:r>
            <a:endParaRPr lang="en-US" sz="2000" b="1" dirty="0">
              <a:solidFill>
                <a:srgbClr val="FF0000"/>
              </a:solidFill>
              <a:latin typeface="Century Gothic" panose="020B0502020202020204" pitchFamily="34" charset="0"/>
            </a:endParaRPr>
          </a:p>
        </p:txBody>
      </p:sp>
      <p:sp>
        <p:nvSpPr>
          <p:cNvPr id="44" name="Rectangle: Rounded Corners 43">
            <a:extLst>
              <a:ext uri="{FF2B5EF4-FFF2-40B4-BE49-F238E27FC236}">
                <a16:creationId xmlns:a16="http://schemas.microsoft.com/office/drawing/2014/main" id="{3CB7F4CB-66DD-4D77-86B0-48432B7F8FD2}"/>
              </a:ext>
            </a:extLst>
          </p:cNvPr>
          <p:cNvSpPr/>
          <p:nvPr/>
        </p:nvSpPr>
        <p:spPr>
          <a:xfrm>
            <a:off x="2926379" y="2575582"/>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darkness</a:t>
            </a:r>
            <a:endParaRPr lang="en-US" sz="2000" b="1" dirty="0">
              <a:solidFill>
                <a:srgbClr val="FF0000"/>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0532EE5F-61B7-4575-BF9A-8DACD51EB405}"/>
              </a:ext>
            </a:extLst>
          </p:cNvPr>
          <p:cNvSpPr/>
          <p:nvPr/>
        </p:nvSpPr>
        <p:spPr>
          <a:xfrm>
            <a:off x="6624139" y="198033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leapt</a:t>
            </a:r>
            <a:endParaRPr lang="en-US" sz="2000" b="1" dirty="0">
              <a:solidFill>
                <a:srgbClr val="FF0000"/>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9E224257-317A-4DA3-9357-E51743586A88}"/>
              </a:ext>
            </a:extLst>
          </p:cNvPr>
          <p:cNvSpPr/>
          <p:nvPr/>
        </p:nvSpPr>
        <p:spPr>
          <a:xfrm>
            <a:off x="4952607" y="3171963"/>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sprinted</a:t>
            </a:r>
            <a:endParaRPr lang="en-US" sz="2000" b="1" dirty="0">
              <a:solidFill>
                <a:srgbClr val="FF0000"/>
              </a:solidFill>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2E584645-0505-44AD-ABA5-51F66B5C3835}"/>
              </a:ext>
            </a:extLst>
          </p:cNvPr>
          <p:cNvSpPr/>
          <p:nvPr/>
        </p:nvSpPr>
        <p:spPr>
          <a:xfrm>
            <a:off x="6624139" y="3177955"/>
            <a:ext cx="1372028" cy="45780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cried</a:t>
            </a:r>
            <a:endParaRPr lang="en-US" sz="2000" b="1" dirty="0">
              <a:solidFill>
                <a:srgbClr val="FF0000"/>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0970CA30-2121-4A89-95A2-C7359CF0B507}"/>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11199DDD-2872-4747-A9C8-97ACD62BE80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5CD7C520-0404-4999-9FA1-04CEA2DC2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7886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main clauses below.</a:t>
            </a: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53576EE2-9C1A-47B1-B898-69C067F64EB9}"/>
              </a:ext>
            </a:extLst>
          </p:cNvPr>
          <p:cNvGraphicFramePr>
            <a:graphicFrameLocks noGrp="1"/>
          </p:cNvGraphicFramePr>
          <p:nvPr>
            <p:extLst>
              <p:ext uri="{D42A27DB-BD31-4B8C-83A1-F6EECF244321}">
                <p14:modId xmlns:p14="http://schemas.microsoft.com/office/powerpoint/2010/main" val="1601919090"/>
              </p:ext>
            </p:extLst>
          </p:nvPr>
        </p:nvGraphicFramePr>
        <p:xfrm>
          <a:off x="562846" y="1493520"/>
          <a:ext cx="6547401" cy="2484120"/>
        </p:xfrm>
        <a:graphic>
          <a:graphicData uri="http://schemas.openxmlformats.org/drawingml/2006/table">
            <a:tbl>
              <a:tblPr firstRow="1" bandRow="1">
                <a:tableStyleId>{5940675A-B579-460E-94D1-54222C63F5DA}</a:tableStyleId>
              </a:tblPr>
              <a:tblGrid>
                <a:gridCol w="6036611">
                  <a:extLst>
                    <a:ext uri="{9D8B030D-6E8A-4147-A177-3AD203B41FA5}">
                      <a16:colId xmlns:a16="http://schemas.microsoft.com/office/drawing/2014/main" val="3930857455"/>
                    </a:ext>
                  </a:extLst>
                </a:gridCol>
                <a:gridCol w="510790">
                  <a:extLst>
                    <a:ext uri="{9D8B030D-6E8A-4147-A177-3AD203B41FA5}">
                      <a16:colId xmlns:a16="http://schemas.microsoft.com/office/drawing/2014/main" val="3491435353"/>
                    </a:ext>
                  </a:extLst>
                </a:gridCol>
              </a:tblGrid>
              <a:tr h="360000">
                <a:tc>
                  <a:txBody>
                    <a:bodyPr/>
                    <a:lstStyle/>
                    <a:p>
                      <a:pPr algn="l"/>
                      <a:r>
                        <a:rPr lang="en-GB" sz="2800" b="1" dirty="0">
                          <a:latin typeface="Century Gothic" panose="020B0502020202020204" pitchFamily="34" charset="0"/>
                        </a:rPr>
                        <a:t>the dragon flew high in the sky</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4615547"/>
                  </a:ext>
                </a:extLst>
              </a:tr>
              <a:tr h="0">
                <a:tc>
                  <a:txBody>
                    <a:bodyPr/>
                    <a:lstStyle/>
                    <a:p>
                      <a:pPr algn="l"/>
                      <a:endParaRPr lang="en-GB" sz="3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294254"/>
                  </a:ext>
                </a:extLst>
              </a:tr>
              <a:tr h="370840">
                <a:tc>
                  <a:txBody>
                    <a:bodyPr/>
                    <a:lstStyle/>
                    <a:p>
                      <a:pPr algn="l"/>
                      <a:r>
                        <a:rPr lang="en-GB" sz="2800" b="1" dirty="0">
                          <a:latin typeface="Century Gothic" panose="020B0502020202020204" pitchFamily="34" charset="0"/>
                        </a:rPr>
                        <a:t>flying high</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7928875"/>
                  </a:ext>
                </a:extLst>
              </a:tr>
              <a:tr h="0">
                <a:tc>
                  <a:txBody>
                    <a:bodyPr/>
                    <a:lstStyle/>
                    <a:p>
                      <a:pPr algn="l"/>
                      <a:endParaRPr lang="en-GB" sz="3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146510"/>
                  </a:ext>
                </a:extLst>
              </a:tr>
              <a:tr h="370840">
                <a:tc>
                  <a:txBody>
                    <a:bodyPr/>
                    <a:lstStyle/>
                    <a:p>
                      <a:pPr algn="l"/>
                      <a:r>
                        <a:rPr lang="en-GB" sz="2800" b="1" dirty="0">
                          <a:latin typeface="Century Gothic" panose="020B0502020202020204" pitchFamily="34" charset="0"/>
                        </a:rPr>
                        <a:t>quick as a flash,</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159162"/>
                  </a:ext>
                </a:extLst>
              </a:tr>
              <a:tr h="0">
                <a:tc>
                  <a:txBody>
                    <a:bodyPr/>
                    <a:lstStyle/>
                    <a:p>
                      <a:pPr algn="l"/>
                      <a:endParaRPr lang="en-GB" sz="3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2381724"/>
                  </a:ext>
                </a:extLst>
              </a:tr>
              <a:tr h="370840">
                <a:tc>
                  <a:txBody>
                    <a:bodyPr/>
                    <a:lstStyle/>
                    <a:p>
                      <a:pPr algn="l"/>
                      <a:r>
                        <a:rPr lang="en-GB" sz="2800" b="1" dirty="0">
                          <a:latin typeface="Century Gothic" panose="020B0502020202020204" pitchFamily="34" charset="0"/>
                        </a:rPr>
                        <a:t>the wizard cast his spell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159236"/>
                  </a:ext>
                </a:extLst>
              </a:tr>
            </a:tbl>
          </a:graphicData>
        </a:graphic>
      </p:graphicFrame>
      <p:grpSp>
        <p:nvGrpSpPr>
          <p:cNvPr id="7" name="Group 6">
            <a:extLst>
              <a:ext uri="{FF2B5EF4-FFF2-40B4-BE49-F238E27FC236}">
                <a16:creationId xmlns:a16="http://schemas.microsoft.com/office/drawing/2014/main" id="{0D062A77-A163-44C1-B98D-7966E5006218}"/>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D77BAC87-4346-496A-8E71-6837F04323C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AD88C4A2-90C0-4A8A-9266-D1AF35FCD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main clauses below.</a:t>
            </a: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53576EE2-9C1A-47B1-B898-69C067F64EB9}"/>
              </a:ext>
            </a:extLst>
          </p:cNvPr>
          <p:cNvGraphicFramePr>
            <a:graphicFrameLocks noGrp="1"/>
          </p:cNvGraphicFramePr>
          <p:nvPr>
            <p:extLst>
              <p:ext uri="{D42A27DB-BD31-4B8C-83A1-F6EECF244321}">
                <p14:modId xmlns:p14="http://schemas.microsoft.com/office/powerpoint/2010/main" val="400016081"/>
              </p:ext>
            </p:extLst>
          </p:nvPr>
        </p:nvGraphicFramePr>
        <p:xfrm>
          <a:off x="562846" y="1493520"/>
          <a:ext cx="6547401" cy="2484120"/>
        </p:xfrm>
        <a:graphic>
          <a:graphicData uri="http://schemas.openxmlformats.org/drawingml/2006/table">
            <a:tbl>
              <a:tblPr firstRow="1" bandRow="1">
                <a:tableStyleId>{5940675A-B579-460E-94D1-54222C63F5DA}</a:tableStyleId>
              </a:tblPr>
              <a:tblGrid>
                <a:gridCol w="6036611">
                  <a:extLst>
                    <a:ext uri="{9D8B030D-6E8A-4147-A177-3AD203B41FA5}">
                      <a16:colId xmlns:a16="http://schemas.microsoft.com/office/drawing/2014/main" val="3930857455"/>
                    </a:ext>
                  </a:extLst>
                </a:gridCol>
                <a:gridCol w="510790">
                  <a:extLst>
                    <a:ext uri="{9D8B030D-6E8A-4147-A177-3AD203B41FA5}">
                      <a16:colId xmlns:a16="http://schemas.microsoft.com/office/drawing/2014/main" val="3491435353"/>
                    </a:ext>
                  </a:extLst>
                </a:gridCol>
              </a:tblGrid>
              <a:tr h="360000">
                <a:tc>
                  <a:txBody>
                    <a:bodyPr/>
                    <a:lstStyle/>
                    <a:p>
                      <a:pPr algn="l"/>
                      <a:r>
                        <a:rPr lang="en-GB" sz="2800" b="1" dirty="0">
                          <a:latin typeface="Century Gothic" panose="020B0502020202020204" pitchFamily="34" charset="0"/>
                        </a:rPr>
                        <a:t>the dragon flew high in the sky.</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4615547"/>
                  </a:ext>
                </a:extLst>
              </a:tr>
              <a:tr h="0">
                <a:tc>
                  <a:txBody>
                    <a:bodyPr/>
                    <a:lstStyle/>
                    <a:p>
                      <a:pPr algn="l"/>
                      <a:endParaRPr lang="en-GB" sz="3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294254"/>
                  </a:ext>
                </a:extLst>
              </a:tr>
              <a:tr h="370840">
                <a:tc>
                  <a:txBody>
                    <a:bodyPr/>
                    <a:lstStyle/>
                    <a:p>
                      <a:pPr algn="l"/>
                      <a:r>
                        <a:rPr lang="en-GB" sz="2800" b="1" dirty="0">
                          <a:solidFill>
                            <a:schemeClr val="bg1">
                              <a:lumMod val="50000"/>
                            </a:schemeClr>
                          </a:solidFill>
                          <a:latin typeface="Century Gothic" panose="020B0502020202020204" pitchFamily="34" charset="0"/>
                        </a:rPr>
                        <a:t>flying high</a:t>
                      </a: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7928875"/>
                  </a:ext>
                </a:extLst>
              </a:tr>
              <a:tr h="0">
                <a:tc>
                  <a:txBody>
                    <a:bodyPr/>
                    <a:lstStyle/>
                    <a:p>
                      <a:pPr algn="l"/>
                      <a:endParaRPr lang="en-GB" sz="300" b="1" dirty="0">
                        <a:solidFill>
                          <a:schemeClr val="bg1">
                            <a:lumMod val="50000"/>
                          </a:schemeClr>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146510"/>
                  </a:ext>
                </a:extLst>
              </a:tr>
              <a:tr h="370840">
                <a:tc>
                  <a:txBody>
                    <a:bodyPr/>
                    <a:lstStyle/>
                    <a:p>
                      <a:pPr algn="l"/>
                      <a:r>
                        <a:rPr lang="en-GB" sz="2800" b="1" dirty="0">
                          <a:solidFill>
                            <a:schemeClr val="bg1">
                              <a:lumMod val="50000"/>
                            </a:schemeClr>
                          </a:solidFill>
                          <a:latin typeface="Century Gothic" panose="020B0502020202020204" pitchFamily="34" charset="0"/>
                        </a:rPr>
                        <a:t>quick as a flash,</a:t>
                      </a: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159162"/>
                  </a:ext>
                </a:extLst>
              </a:tr>
              <a:tr h="0">
                <a:tc>
                  <a:txBody>
                    <a:bodyPr/>
                    <a:lstStyle/>
                    <a:p>
                      <a:pPr algn="l"/>
                      <a:endParaRPr lang="en-GB" sz="3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2381724"/>
                  </a:ext>
                </a:extLst>
              </a:tr>
              <a:tr h="370840">
                <a:tc>
                  <a:txBody>
                    <a:bodyPr/>
                    <a:lstStyle/>
                    <a:p>
                      <a:pPr algn="l"/>
                      <a:r>
                        <a:rPr lang="en-GB" sz="2800" b="1" dirty="0">
                          <a:latin typeface="Century Gothic" panose="020B0502020202020204" pitchFamily="34" charset="0"/>
                        </a:rPr>
                        <a:t>the wizard cast his spell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159236"/>
                  </a:ext>
                </a:extLst>
              </a:tr>
            </a:tbl>
          </a:graphicData>
        </a:graphic>
      </p:graphicFrame>
      <p:grpSp>
        <p:nvGrpSpPr>
          <p:cNvPr id="7" name="Group 6">
            <a:extLst>
              <a:ext uri="{FF2B5EF4-FFF2-40B4-BE49-F238E27FC236}">
                <a16:creationId xmlns:a16="http://schemas.microsoft.com/office/drawing/2014/main" id="{0D062A77-A163-44C1-B98D-7966E5006218}"/>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D77BAC87-4346-496A-8E71-6837F04323C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9" name="Picture 8" descr="A close up of a sign&#10;&#10;Description generated with high confidence">
              <a:extLst>
                <a:ext uri="{FF2B5EF4-FFF2-40B4-BE49-F238E27FC236}">
                  <a16:creationId xmlns:a16="http://schemas.microsoft.com/office/drawing/2014/main" id="{AD88C4A2-90C0-4A8A-9266-D1AF35FCD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8160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Underline the main clause in each sentence below.</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Pour the water over the teabag when the kettle has boiled.</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If required, add milk to the cup.</a:t>
            </a:r>
          </a:p>
        </p:txBody>
      </p:sp>
      <p:grpSp>
        <p:nvGrpSpPr>
          <p:cNvPr id="6" name="Group 5">
            <a:extLst>
              <a:ext uri="{FF2B5EF4-FFF2-40B4-BE49-F238E27FC236}">
                <a16:creationId xmlns:a16="http://schemas.microsoft.com/office/drawing/2014/main" id="{14B6CDE4-C936-4530-A346-3475092096D3}"/>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BBDC9F9D-85F8-420B-96FF-4CE0056388F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8" name="Picture 7" descr="A close up of a sign&#10;&#10;Description generated with high confidence">
              <a:extLst>
                <a:ext uri="{FF2B5EF4-FFF2-40B4-BE49-F238E27FC236}">
                  <a16:creationId xmlns:a16="http://schemas.microsoft.com/office/drawing/2014/main" id="{BD1B8943-6BCF-46A8-837E-128B9EF5D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9592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0f0ae0ff-29c4-4766-b250-c1a9bee8d430"/>
    <ds:schemaRef ds:uri="http://schemas.microsoft.com/office/2006/documentManagement/types"/>
    <ds:schemaRef ds:uri="86144f90-c7b6-48d0-aae5-f5e9e48cc3df"/>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8A996C7-8C96-4153-B093-473ECC15A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1780</TotalTime>
  <Words>1207</Words>
  <Application>Microsoft Office PowerPoint</Application>
  <PresentationFormat>On-screen Show (4:3)</PresentationFormat>
  <Paragraphs>330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86</cp:revision>
  <dcterms:created xsi:type="dcterms:W3CDTF">2018-03-17T10:08:43Z</dcterms:created>
  <dcterms:modified xsi:type="dcterms:W3CDTF">2019-07-19T11:05:29Z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