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58" r:id="rId2"/>
    <p:sldId id="264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67" r:id="rId1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Twinkl" panose="020B0604020202020204" charset="0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6A99"/>
    <a:srgbClr val="DE1E5A"/>
    <a:srgbClr val="FFFFFF"/>
    <a:srgbClr val="18A0DB"/>
    <a:srgbClr val="BC0105"/>
    <a:srgbClr val="4DB1E3"/>
    <a:srgbClr val="80C1EB"/>
    <a:srgbClr val="ACDDFC"/>
    <a:srgbClr val="4AA1D9"/>
    <a:srgbClr val="21A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4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224" y="7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20/04/2020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20/04/2020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>
            <a:extLst>
              <a:ext uri="{FF2B5EF4-FFF2-40B4-BE49-F238E27FC236}">
                <a16:creationId xmlns:a16="http://schemas.microsoft.com/office/drawing/2014/main" id="{FAF026FC-4FAA-4D7B-BD1B-C9D16E0C4F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" r="60" b="618"/>
          <a:stretch/>
        </p:blipFill>
        <p:spPr bwMode="auto">
          <a:xfrm>
            <a:off x="736556" y="1759481"/>
            <a:ext cx="7647267" cy="3799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DA5FD69-E088-4CEF-B952-0472E43304EC}"/>
              </a:ext>
            </a:extLst>
          </p:cNvPr>
          <p:cNvSpPr/>
          <p:nvPr/>
        </p:nvSpPr>
        <p:spPr>
          <a:xfrm>
            <a:off x="755650" y="5754540"/>
            <a:ext cx="7647267" cy="338285"/>
          </a:xfrm>
          <a:prstGeom prst="rect">
            <a:avLst/>
          </a:prstGeom>
          <a:noFill/>
          <a:ln w="38100">
            <a:noFill/>
          </a:ln>
        </p:spPr>
        <p:txBody>
          <a:bodyPr wrap="square" lIns="108000" tIns="0" rIns="0" bIns="0" anchor="t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Here is William, Duke of Normandy starting his invasion of England.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9616" y="765175"/>
            <a:ext cx="8255976" cy="994306"/>
          </a:xfrm>
          <a:prstGeom prst="rect">
            <a:avLst/>
          </a:prstGeom>
          <a:solidFill>
            <a:srgbClr val="136A99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The Bayeux Tapestry Scenes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518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DA5FD69-E088-4CEF-B952-0472E43304EC}"/>
              </a:ext>
            </a:extLst>
          </p:cNvPr>
          <p:cNvSpPr/>
          <p:nvPr/>
        </p:nvSpPr>
        <p:spPr>
          <a:xfrm>
            <a:off x="755650" y="1894717"/>
            <a:ext cx="7647267" cy="338285"/>
          </a:xfrm>
          <a:prstGeom prst="rect">
            <a:avLst/>
          </a:prstGeom>
          <a:noFill/>
          <a:ln w="38100">
            <a:noFill/>
          </a:ln>
        </p:spPr>
        <p:txBody>
          <a:bodyPr wrap="square" lIns="108000" tIns="0" rIns="0" bIns="0" anchor="t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Several scenes on the tapestry show the battle. At one point,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William falls off his horse but manages to survive.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9616" y="765175"/>
            <a:ext cx="8255976" cy="994306"/>
          </a:xfrm>
          <a:prstGeom prst="rect">
            <a:avLst/>
          </a:prstGeom>
          <a:solidFill>
            <a:srgbClr val="136A99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The Bayeux Tapestry Scenes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D134FD3E-D9C4-404F-A91F-22A1441CB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718" y="2573460"/>
            <a:ext cx="1828050" cy="180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54E7A433-AB9B-4F47-83A5-8B485D802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1" y="2573460"/>
            <a:ext cx="3809068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CAC4D7-8403-4B5C-8946-ADE80CE311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2"/>
          <a:stretch/>
        </p:blipFill>
        <p:spPr bwMode="auto">
          <a:xfrm>
            <a:off x="755649" y="3903785"/>
            <a:ext cx="3809069" cy="218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A830F5B2-49B2-4A26-B7C6-DB6E63977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2107" r="-730" b="13245"/>
          <a:stretch/>
        </p:blipFill>
        <p:spPr bwMode="auto">
          <a:xfrm>
            <a:off x="6392768" y="2573460"/>
            <a:ext cx="2003623" cy="180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304239A-7225-4C60-9E98-A7833E3F34D6}"/>
              </a:ext>
            </a:extLst>
          </p:cNvPr>
          <p:cNvSpPr/>
          <p:nvPr/>
        </p:nvSpPr>
        <p:spPr>
          <a:xfrm>
            <a:off x="4564718" y="4377305"/>
            <a:ext cx="3838199" cy="1715519"/>
          </a:xfrm>
          <a:prstGeom prst="rect">
            <a:avLst/>
          </a:prstGeom>
          <a:solidFill>
            <a:srgbClr val="136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All seems to be going well for Harold until…</a:t>
            </a:r>
          </a:p>
        </p:txBody>
      </p:sp>
    </p:spTree>
    <p:extLst>
      <p:ext uri="{BB962C8B-B14F-4D97-AF65-F5344CB8AC3E}">
        <p14:creationId xmlns:p14="http://schemas.microsoft.com/office/powerpoint/2010/main" val="277190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475FF7D-241C-42C8-ABC6-2DB52D3FEC08}"/>
              </a:ext>
            </a:extLst>
          </p:cNvPr>
          <p:cNvSpPr/>
          <p:nvPr/>
        </p:nvSpPr>
        <p:spPr>
          <a:xfrm>
            <a:off x="5143500" y="4730262"/>
            <a:ext cx="3259417" cy="1362562"/>
          </a:xfrm>
          <a:prstGeom prst="rect">
            <a:avLst/>
          </a:prstGeom>
          <a:solidFill>
            <a:srgbClr val="136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… Harold is shot in the eye with an arrow and dies.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9616" y="765175"/>
            <a:ext cx="8255976" cy="994306"/>
          </a:xfrm>
          <a:prstGeom prst="rect">
            <a:avLst/>
          </a:prstGeom>
          <a:solidFill>
            <a:srgbClr val="136A99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The Bayeux Tapestry Scenes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5D3DA29C-1211-4CC2-B1D6-D99B9B9B88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r="-376"/>
          <a:stretch/>
        </p:blipFill>
        <p:spPr bwMode="auto">
          <a:xfrm>
            <a:off x="755649" y="1759481"/>
            <a:ext cx="4449397" cy="433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106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DA5FD69-E088-4CEF-B952-0472E43304EC}"/>
              </a:ext>
            </a:extLst>
          </p:cNvPr>
          <p:cNvSpPr/>
          <p:nvPr/>
        </p:nvSpPr>
        <p:spPr>
          <a:xfrm>
            <a:off x="741083" y="1990098"/>
            <a:ext cx="7647267" cy="338285"/>
          </a:xfrm>
          <a:prstGeom prst="rect">
            <a:avLst/>
          </a:prstGeom>
          <a:noFill/>
          <a:ln w="38100">
            <a:noFill/>
          </a:ln>
        </p:spPr>
        <p:txBody>
          <a:bodyPr wrap="square" lIns="108000" tIns="0" rIns="0" bIns="0" anchor="t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The English fighters flee the battle, with William’s men chasing them.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9616" y="765175"/>
            <a:ext cx="8255976" cy="994306"/>
          </a:xfrm>
          <a:prstGeom prst="rect">
            <a:avLst/>
          </a:prstGeom>
          <a:solidFill>
            <a:srgbClr val="136A99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The Bayeux Tapestry Scenes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E07C32B9-0650-479C-843A-3428626A6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12" y="2559000"/>
            <a:ext cx="8255976" cy="208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865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1521E9A-0BB1-4C8B-9EBD-1E67A5E28499}"/>
              </a:ext>
            </a:extLst>
          </p:cNvPr>
          <p:cNvSpPr/>
          <p:nvPr/>
        </p:nvSpPr>
        <p:spPr>
          <a:xfrm>
            <a:off x="1828799" y="2224454"/>
            <a:ext cx="5292969" cy="708691"/>
          </a:xfrm>
          <a:prstGeom prst="rect">
            <a:avLst/>
          </a:prstGeom>
          <a:solidFill>
            <a:schemeClr val="bg1"/>
          </a:solidFill>
          <a:ln w="38100">
            <a:solidFill>
              <a:srgbClr val="136A99"/>
            </a:solidFill>
          </a:ln>
        </p:spPr>
        <p:txBody>
          <a:bodyPr wrap="square" lIns="108000" tIns="0" rIns="0" bIns="0" anchor="ctr">
            <a:noAutofit/>
          </a:bodyPr>
          <a:lstStyle/>
          <a:p>
            <a:pPr algn="ctr"/>
            <a:r>
              <a:rPr lang="en-GB" altLang="en-US" dirty="0"/>
              <a:t>What if you are learning </a:t>
            </a:r>
            <a:br>
              <a:rPr lang="en-GB" altLang="en-US" dirty="0"/>
            </a:br>
            <a:r>
              <a:rPr lang="en-GB" altLang="en-US" dirty="0"/>
              <a:t>about an historical event?</a:t>
            </a:r>
            <a:endParaRPr lang="en-GB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5A9A114-199C-4800-927C-641FC56D4E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14644"/>
          <a:stretch/>
        </p:blipFill>
        <p:spPr>
          <a:xfrm>
            <a:off x="6611814" y="2004782"/>
            <a:ext cx="1116624" cy="1116624"/>
          </a:xfrm>
          <a:prstGeom prst="flowChartConnector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9616" y="765175"/>
            <a:ext cx="8255976" cy="994306"/>
          </a:xfrm>
          <a:prstGeom prst="rect">
            <a:avLst/>
          </a:prstGeom>
          <a:solidFill>
            <a:srgbClr val="136A99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How Do We Learn about History?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3429000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Here are some ways we can learn about historical events:</a:t>
            </a:r>
            <a:endParaRPr lang="en-GB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9228AEA-D7DA-4F92-B671-339AAB63B065}"/>
              </a:ext>
            </a:extLst>
          </p:cNvPr>
          <p:cNvSpPr/>
          <p:nvPr/>
        </p:nvSpPr>
        <p:spPr>
          <a:xfrm>
            <a:off x="755650" y="4013594"/>
            <a:ext cx="2079231" cy="207923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136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FAC3597-F9EB-49C7-BFBF-F22C891A29B7}"/>
              </a:ext>
            </a:extLst>
          </p:cNvPr>
          <p:cNvSpPr/>
          <p:nvPr/>
        </p:nvSpPr>
        <p:spPr>
          <a:xfrm>
            <a:off x="3527988" y="4013594"/>
            <a:ext cx="2079231" cy="207923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136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B1580DD-CFCD-44A7-B4C0-5F399E475094}"/>
              </a:ext>
            </a:extLst>
          </p:cNvPr>
          <p:cNvSpPr/>
          <p:nvPr/>
        </p:nvSpPr>
        <p:spPr>
          <a:xfrm>
            <a:off x="6309121" y="4013593"/>
            <a:ext cx="2079231" cy="207923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136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797D66E-858D-45D0-A027-8CC63F3D77C8}"/>
              </a:ext>
            </a:extLst>
          </p:cNvPr>
          <p:cNvSpPr/>
          <p:nvPr/>
        </p:nvSpPr>
        <p:spPr>
          <a:xfrm>
            <a:off x="1222131" y="2067076"/>
            <a:ext cx="1134208" cy="1116623"/>
          </a:xfrm>
          <a:prstGeom prst="ellipse">
            <a:avLst/>
          </a:prstGeom>
          <a:solidFill>
            <a:srgbClr val="136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Talk about it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0BD3190-B61A-4CC9-B242-34DC62D92361}"/>
              </a:ext>
            </a:extLst>
          </p:cNvPr>
          <p:cNvSpPr/>
          <p:nvPr/>
        </p:nvSpPr>
        <p:spPr>
          <a:xfrm>
            <a:off x="6611814" y="2004782"/>
            <a:ext cx="1116623" cy="1116623"/>
          </a:xfrm>
          <a:prstGeom prst="ellipse">
            <a:avLst/>
          </a:prstGeom>
          <a:noFill/>
          <a:ln w="38100">
            <a:solidFill>
              <a:srgbClr val="136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22537F5-FA07-45BC-992E-AF7E218674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93" y="4304745"/>
            <a:ext cx="2277943" cy="1587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6E6B04-1F8B-49CA-BA74-ED21F26967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975" y="4092150"/>
            <a:ext cx="1301255" cy="192211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04845A-BBD7-4CBA-8E31-CFC195B50B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377" y="2325977"/>
            <a:ext cx="1777496" cy="8268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629396-283E-4D6E-A54C-C28AD95BE0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206" y="4129671"/>
            <a:ext cx="2713089" cy="193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9616" y="765175"/>
            <a:ext cx="8255976" cy="994306"/>
          </a:xfrm>
          <a:prstGeom prst="rect">
            <a:avLst/>
          </a:prstGeom>
          <a:solidFill>
            <a:srgbClr val="136A99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The Bayeux Tapestry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99AA47-67D8-4732-B335-CDDE920EC0C1}"/>
              </a:ext>
            </a:extLst>
          </p:cNvPr>
          <p:cNvSpPr/>
          <p:nvPr/>
        </p:nvSpPr>
        <p:spPr>
          <a:xfrm>
            <a:off x="755651" y="1934580"/>
            <a:ext cx="7632699" cy="542687"/>
          </a:xfrm>
          <a:prstGeom prst="rect">
            <a:avLst/>
          </a:prstGeom>
          <a:noFill/>
          <a:ln w="38100">
            <a:noFill/>
          </a:ln>
        </p:spPr>
        <p:txBody>
          <a:bodyPr wrap="square" lIns="108000" tIns="0" rIns="0" bIns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GB" altLang="en-US" dirty="0"/>
              <a:t>The Bayeux Tapestry gives an account of the Norman invasion of England and the Battle of Hastings. The battle happened in 1066.</a:t>
            </a:r>
            <a:endParaRPr lang="en-GB" altLang="en-US" dirty="0">
              <a:solidFill>
                <a:srgbClr val="FF0000"/>
              </a:solidFill>
            </a:endParaRPr>
          </a:p>
        </p:txBody>
      </p:sp>
      <p:pic>
        <p:nvPicPr>
          <p:cNvPr id="2050" name="Picture 2" descr="File:Bayeux Tapestry, scene 40.png">
            <a:extLst>
              <a:ext uri="{FF2B5EF4-FFF2-40B4-BE49-F238E27FC236}">
                <a16:creationId xmlns:a16="http://schemas.microsoft.com/office/drawing/2014/main" id="{55CA0067-4B7B-4183-AF89-FDC532F24A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"/>
          <a:stretch/>
        </p:blipFill>
        <p:spPr bwMode="auto">
          <a:xfrm>
            <a:off x="439616" y="2709346"/>
            <a:ext cx="8255976" cy="201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913CFC6-3D34-4390-B5E1-52E33E480F2F}"/>
              </a:ext>
            </a:extLst>
          </p:cNvPr>
          <p:cNvSpPr/>
          <p:nvPr/>
        </p:nvSpPr>
        <p:spPr>
          <a:xfrm>
            <a:off x="1529862" y="5133580"/>
            <a:ext cx="6088947" cy="708691"/>
          </a:xfrm>
          <a:prstGeom prst="rect">
            <a:avLst/>
          </a:prstGeom>
          <a:solidFill>
            <a:schemeClr val="bg1"/>
          </a:solidFill>
          <a:ln w="38100">
            <a:solidFill>
              <a:srgbClr val="136A99"/>
            </a:solidFill>
          </a:ln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GB" altLang="en-US" dirty="0"/>
              <a:t>Why do you think the story of a </a:t>
            </a:r>
            <a:br>
              <a:rPr lang="en-GB" altLang="en-US" dirty="0"/>
            </a:br>
            <a:r>
              <a:rPr lang="en-GB" altLang="en-US" dirty="0"/>
              <a:t>famous battle was told in this way?</a:t>
            </a:r>
            <a:endParaRPr lang="en-GB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00DEDBE-756A-46E0-AAA7-698AD67EC5C7}"/>
              </a:ext>
            </a:extLst>
          </p:cNvPr>
          <p:cNvSpPr/>
          <p:nvPr/>
        </p:nvSpPr>
        <p:spPr>
          <a:xfrm>
            <a:off x="1081238" y="4957727"/>
            <a:ext cx="1134208" cy="1116623"/>
          </a:xfrm>
          <a:prstGeom prst="ellipse">
            <a:avLst/>
          </a:prstGeom>
          <a:solidFill>
            <a:srgbClr val="136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Talk about it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EBD4F2A-D84B-44A4-9C83-33642B2D62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14644"/>
          <a:stretch/>
        </p:blipFill>
        <p:spPr>
          <a:xfrm>
            <a:off x="7020931" y="4957727"/>
            <a:ext cx="1116624" cy="1116624"/>
          </a:xfrm>
          <a:prstGeom prst="flowChartConnector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B8056964-F5C7-48E8-AB28-B202334D85FD}"/>
              </a:ext>
            </a:extLst>
          </p:cNvPr>
          <p:cNvSpPr/>
          <p:nvPr/>
        </p:nvSpPr>
        <p:spPr>
          <a:xfrm>
            <a:off x="7020931" y="4957727"/>
            <a:ext cx="1116623" cy="1116623"/>
          </a:xfrm>
          <a:prstGeom prst="ellipse">
            <a:avLst/>
          </a:prstGeom>
          <a:noFill/>
          <a:ln w="38100">
            <a:solidFill>
              <a:srgbClr val="136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7CA3920-F1D8-46E3-B9B2-1B449B6E91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70134" y="5340077"/>
            <a:ext cx="1618216" cy="75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7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3E6062-C001-4708-92B6-443259EB2449}"/>
              </a:ext>
            </a:extLst>
          </p:cNvPr>
          <p:cNvSpPr/>
          <p:nvPr/>
        </p:nvSpPr>
        <p:spPr>
          <a:xfrm>
            <a:off x="755650" y="3784368"/>
            <a:ext cx="4308717" cy="822801"/>
          </a:xfrm>
          <a:prstGeom prst="rect">
            <a:avLst/>
          </a:prstGeom>
          <a:solidFill>
            <a:srgbClr val="136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en-GB" altLang="en-US" b="1" dirty="0">
                <a:solidFill>
                  <a:schemeClr val="bg1"/>
                </a:solidFill>
              </a:rPr>
              <a:t>tapestry – </a:t>
            </a:r>
            <a:r>
              <a:rPr lang="en-GB" altLang="en-US" dirty="0">
                <a:solidFill>
                  <a:schemeClr val="bg1"/>
                </a:solidFill>
              </a:rPr>
              <a:t>Textile art made using weaving stitches.</a:t>
            </a:r>
            <a:endParaRPr lang="en-GB" altLang="en-US" b="1" dirty="0">
              <a:solidFill>
                <a:schemeClr val="bg1"/>
              </a:solidFill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9616" y="765175"/>
            <a:ext cx="8255976" cy="994306"/>
          </a:xfrm>
          <a:prstGeom prst="rect">
            <a:avLst/>
          </a:prstGeom>
          <a:solidFill>
            <a:srgbClr val="136A99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The Bayeux Tapestry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99AA47-67D8-4732-B335-CDDE920EC0C1}"/>
              </a:ext>
            </a:extLst>
          </p:cNvPr>
          <p:cNvSpPr/>
          <p:nvPr/>
        </p:nvSpPr>
        <p:spPr>
          <a:xfrm>
            <a:off x="755652" y="1934580"/>
            <a:ext cx="3622918" cy="2791068"/>
          </a:xfrm>
          <a:prstGeom prst="rect">
            <a:avLst/>
          </a:prstGeom>
          <a:noFill/>
          <a:ln w="38100">
            <a:noFill/>
          </a:ln>
        </p:spPr>
        <p:txBody>
          <a:bodyPr wrap="square" lIns="108000" tIns="0" rIns="0" bIns="0" anchor="t">
            <a:noAutofit/>
          </a:bodyPr>
          <a:lstStyle/>
          <a:p>
            <a:pPr>
              <a:spcBef>
                <a:spcPct val="0"/>
              </a:spcBef>
            </a:pPr>
            <a:r>
              <a:rPr lang="en-GB" altLang="en-US" dirty="0"/>
              <a:t>At the time the </a:t>
            </a:r>
            <a:r>
              <a:rPr lang="en-GB" altLang="en-US" b="1" dirty="0"/>
              <a:t>tapestry</a:t>
            </a:r>
            <a:r>
              <a:rPr lang="en-GB" altLang="en-US" dirty="0"/>
              <a:t> was created, very few people could read. Books were rare, as each one had to be written by hand. A tapestry told the story in a way that everyone could understand.</a:t>
            </a:r>
            <a:endParaRPr lang="en-GB" altLang="en-US" dirty="0">
              <a:solidFill>
                <a:srgbClr val="FF0000"/>
              </a:solidFill>
            </a:endParaRPr>
          </a:p>
        </p:txBody>
      </p:sp>
      <p:pic>
        <p:nvPicPr>
          <p:cNvPr id="3074" name="Picture 2" descr="Image result for bayeux tapestry">
            <a:extLst>
              <a:ext uri="{FF2B5EF4-FFF2-40B4-BE49-F238E27FC236}">
                <a16:creationId xmlns:a16="http://schemas.microsoft.com/office/drawing/2014/main" id="{13B6BB00-4760-40FB-B5CC-F27558297C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8" r="10865" b="7512"/>
          <a:stretch/>
        </p:blipFill>
        <p:spPr bwMode="auto">
          <a:xfrm>
            <a:off x="4572001" y="1759482"/>
            <a:ext cx="3816348" cy="433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59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ECC23AC-9132-4FE8-91A7-181DA42719DC}"/>
              </a:ext>
            </a:extLst>
          </p:cNvPr>
          <p:cNvSpPr/>
          <p:nvPr/>
        </p:nvSpPr>
        <p:spPr>
          <a:xfrm>
            <a:off x="755650" y="3996351"/>
            <a:ext cx="5961673" cy="1723292"/>
          </a:xfrm>
          <a:prstGeom prst="rect">
            <a:avLst/>
          </a:prstGeom>
          <a:solidFill>
            <a:srgbClr val="136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b="1" dirty="0">
                <a:solidFill>
                  <a:schemeClr val="bg1"/>
                </a:solidFill>
              </a:rPr>
              <a:t>Did You Know?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1600" dirty="0">
                <a:solidFill>
                  <a:schemeClr val="bg1"/>
                </a:solidFill>
              </a:rPr>
              <a:t>The Succession to the Crown Act 2013 made it law that the eldest child became monarch regardless of their gender.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1600" dirty="0">
                <a:solidFill>
                  <a:schemeClr val="bg1"/>
                </a:solidFill>
              </a:rPr>
              <a:t>Until this law, it was the eldest boy. A girl only became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1600" dirty="0">
                <a:solidFill>
                  <a:schemeClr val="bg1"/>
                </a:solidFill>
              </a:rPr>
              <a:t>queen if she had no brothers (as in the case of Queen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1600" dirty="0">
                <a:solidFill>
                  <a:schemeClr val="bg1"/>
                </a:solidFill>
              </a:rPr>
              <a:t>Elizabeth II).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9616" y="765175"/>
            <a:ext cx="8255976" cy="994306"/>
          </a:xfrm>
          <a:prstGeom prst="rect">
            <a:avLst/>
          </a:prstGeom>
          <a:solidFill>
            <a:srgbClr val="136A99"/>
          </a:solidFill>
        </p:spPr>
        <p:txBody>
          <a:bodyPr/>
          <a:lstStyle/>
          <a:p>
            <a:r>
              <a:rPr lang="en-GB" sz="3200" dirty="0">
                <a:solidFill>
                  <a:schemeClr val="bg1"/>
                </a:solidFill>
              </a:rPr>
              <a:t>The Background to the Norman Invasion</a:t>
            </a:r>
            <a:endParaRPr lang="en-GB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170F18-FD52-4F70-AB6E-A30F0139500C}"/>
              </a:ext>
            </a:extLst>
          </p:cNvPr>
          <p:cNvSpPr/>
          <p:nvPr/>
        </p:nvSpPr>
        <p:spPr>
          <a:xfrm>
            <a:off x="1543051" y="2306449"/>
            <a:ext cx="5671038" cy="708691"/>
          </a:xfrm>
          <a:prstGeom prst="rect">
            <a:avLst/>
          </a:prstGeom>
          <a:solidFill>
            <a:schemeClr val="bg1"/>
          </a:solidFill>
          <a:ln w="38100">
            <a:solidFill>
              <a:srgbClr val="136A99"/>
            </a:solidFill>
          </a:ln>
        </p:spPr>
        <p:txBody>
          <a:bodyPr wrap="square" lIns="504000" tIns="0" rIns="0" bIns="0" anchor="ctr">
            <a:noAutofit/>
          </a:bodyPr>
          <a:lstStyle/>
          <a:p>
            <a:r>
              <a:rPr lang="en-GB" altLang="en-US" sz="1600" dirty="0"/>
              <a:t>When a king or queen of the United Kingdom dies, </a:t>
            </a:r>
            <a:br>
              <a:rPr lang="en-GB" altLang="en-US" sz="1600" dirty="0"/>
            </a:br>
            <a:r>
              <a:rPr lang="en-GB" altLang="en-US" sz="1600" dirty="0"/>
              <a:t>how is the next </a:t>
            </a:r>
            <a:r>
              <a:rPr lang="en-GB" altLang="en-US" sz="1600" b="1" dirty="0"/>
              <a:t>monarch</a:t>
            </a:r>
            <a:r>
              <a:rPr lang="en-GB" altLang="en-US" sz="1600" dirty="0"/>
              <a:t> chosen?</a:t>
            </a:r>
            <a:endParaRPr lang="en-GB" sz="16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38DB5D0-54D8-48C9-A4FB-17959C783DAA}"/>
              </a:ext>
            </a:extLst>
          </p:cNvPr>
          <p:cNvSpPr/>
          <p:nvPr/>
        </p:nvSpPr>
        <p:spPr>
          <a:xfrm>
            <a:off x="755650" y="2009782"/>
            <a:ext cx="1134208" cy="1116623"/>
          </a:xfrm>
          <a:prstGeom prst="ellipse">
            <a:avLst/>
          </a:prstGeom>
          <a:solidFill>
            <a:srgbClr val="136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Talk about 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BCA869-79CA-4212-981C-F46CC5410C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54"/>
          <a:stretch/>
        </p:blipFill>
        <p:spPr>
          <a:xfrm>
            <a:off x="5788208" y="1838612"/>
            <a:ext cx="3373378" cy="501938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980341A-B3B2-49AE-A8F7-A2A555309575}"/>
              </a:ext>
            </a:extLst>
          </p:cNvPr>
          <p:cNvSpPr/>
          <p:nvPr/>
        </p:nvSpPr>
        <p:spPr>
          <a:xfrm>
            <a:off x="755650" y="3206029"/>
            <a:ext cx="5472213" cy="708691"/>
          </a:xfrm>
          <a:prstGeom prst="rect">
            <a:avLst/>
          </a:prstGeom>
          <a:noFill/>
          <a:ln w="38100">
            <a:noFill/>
          </a:ln>
        </p:spPr>
        <p:txBody>
          <a:bodyPr wrap="square" lIns="108000" tIns="0" rIns="0" bIns="0" anchor="t"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/>
              <a:t>Usually, the eldest child of the monarch becomes the next king or queen. In 1066, the succession of a monarch wasn’t so simple.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27E16ED-C80F-418F-811E-D43B76FEB40D}"/>
              </a:ext>
            </a:extLst>
          </p:cNvPr>
          <p:cNvSpPr/>
          <p:nvPr/>
        </p:nvSpPr>
        <p:spPr>
          <a:xfrm>
            <a:off x="755650" y="5801938"/>
            <a:ext cx="5472212" cy="290887"/>
          </a:xfrm>
          <a:prstGeom prst="rect">
            <a:avLst/>
          </a:prstGeom>
          <a:noFill/>
          <a:ln w="38100">
            <a:noFill/>
          </a:ln>
        </p:spPr>
        <p:txBody>
          <a:bodyPr wrap="square" lIns="108000" tIns="0" rIns="0" bIns="0" anchor="t"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b="1" dirty="0"/>
              <a:t>monarch – King or queen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981353-543B-4E6D-B9E6-345190BD4574}"/>
              </a:ext>
            </a:extLst>
          </p:cNvPr>
          <p:cNvSpPr/>
          <p:nvPr/>
        </p:nvSpPr>
        <p:spPr>
          <a:xfrm>
            <a:off x="1831498" y="1889650"/>
            <a:ext cx="5472212" cy="290887"/>
          </a:xfrm>
          <a:prstGeom prst="rect">
            <a:avLst/>
          </a:prstGeom>
          <a:noFill/>
          <a:ln w="38100">
            <a:noFill/>
          </a:ln>
        </p:spPr>
        <p:txBody>
          <a:bodyPr wrap="square" lIns="108000" tIns="0" rIns="0" bIns="0" anchor="t">
            <a:no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1600" dirty="0"/>
              <a:t>Just as today, England had a monarchy. </a:t>
            </a:r>
            <a:endParaRPr lang="en-GB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96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92724" y="765175"/>
            <a:ext cx="8302868" cy="994306"/>
          </a:xfrm>
          <a:prstGeom prst="rect">
            <a:avLst/>
          </a:prstGeom>
          <a:solidFill>
            <a:srgbClr val="136A99"/>
          </a:solidFill>
        </p:spPr>
        <p:txBody>
          <a:bodyPr/>
          <a:lstStyle/>
          <a:p>
            <a:r>
              <a:rPr lang="en-GB" sz="3200" dirty="0">
                <a:solidFill>
                  <a:schemeClr val="bg1"/>
                </a:solidFill>
              </a:rPr>
              <a:t>The Background to the Norman Invasion</a:t>
            </a:r>
            <a:endParaRPr lang="en-GB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80341A-B3B2-49AE-A8F7-A2A555309575}"/>
              </a:ext>
            </a:extLst>
          </p:cNvPr>
          <p:cNvSpPr/>
          <p:nvPr/>
        </p:nvSpPr>
        <p:spPr>
          <a:xfrm>
            <a:off x="755650" y="1922352"/>
            <a:ext cx="7581412" cy="557079"/>
          </a:xfrm>
          <a:prstGeom prst="rect">
            <a:avLst/>
          </a:prstGeom>
          <a:noFill/>
          <a:ln w="38100">
            <a:noFill/>
          </a:ln>
        </p:spPr>
        <p:txBody>
          <a:bodyPr wrap="square" lIns="108000" tIns="0" rIns="0" bIns="0" anchor="t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GB" altLang="en-US" sz="1600" dirty="0"/>
              <a:t>In 1066, Edward the Confessor, King of England died. Edward died with no children. There were several people who claimed the throne was theirs: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66A229-5B60-462D-AEB3-B4845B445DFF}"/>
              </a:ext>
            </a:extLst>
          </p:cNvPr>
          <p:cNvSpPr/>
          <p:nvPr/>
        </p:nvSpPr>
        <p:spPr>
          <a:xfrm>
            <a:off x="755650" y="2642302"/>
            <a:ext cx="7607056" cy="2747383"/>
          </a:xfrm>
          <a:prstGeom prst="rect">
            <a:avLst/>
          </a:prstGeom>
          <a:solidFill>
            <a:srgbClr val="136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solidFill>
                  <a:schemeClr val="bg1"/>
                </a:solidFill>
              </a:rPr>
              <a:t>Harold Godwinson – Harold was a powerful and rich aristocrat. Edward the Confessor chose Harold as his successor.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GB" altLang="en-US" sz="1600" dirty="0">
              <a:solidFill>
                <a:schemeClr val="bg1"/>
              </a:solidFill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solidFill>
                  <a:schemeClr val="bg1"/>
                </a:solidFill>
              </a:rPr>
              <a:t>William, Duke of Normandy – William’s grandfather was Edward the Confessor’s uncle.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GB" altLang="en-US" sz="1600" dirty="0">
              <a:solidFill>
                <a:schemeClr val="bg1"/>
              </a:solidFill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solidFill>
                  <a:schemeClr val="bg1"/>
                </a:solidFill>
              </a:rPr>
              <a:t>Harald Hardrada – Harald was the king of Norway. A previous king of Norway made an agreement with a previous king of England that if either of them died childless, the other would inherit the throne of the country.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E8073C-AADE-4F88-86E1-3C312D79F50A}"/>
              </a:ext>
            </a:extLst>
          </p:cNvPr>
          <p:cNvSpPr/>
          <p:nvPr/>
        </p:nvSpPr>
        <p:spPr>
          <a:xfrm>
            <a:off x="806938" y="5535746"/>
            <a:ext cx="7581412" cy="557079"/>
          </a:xfrm>
          <a:prstGeom prst="rect">
            <a:avLst/>
          </a:prstGeom>
          <a:noFill/>
          <a:ln w="38100">
            <a:noFill/>
          </a:ln>
        </p:spPr>
        <p:txBody>
          <a:bodyPr wrap="square" lIns="108000" tIns="0" rIns="0" bIns="0" anchor="t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GB" altLang="en-US" sz="1600" dirty="0"/>
              <a:t>In September 1066, Harald Hardrada invaded England. King Harold’s forces met him and Harald Hardrada was killed at the Battle of Stamford Bridge.</a:t>
            </a:r>
          </a:p>
        </p:txBody>
      </p:sp>
    </p:spTree>
    <p:extLst>
      <p:ext uri="{BB962C8B-B14F-4D97-AF65-F5344CB8AC3E}">
        <p14:creationId xmlns:p14="http://schemas.microsoft.com/office/powerpoint/2010/main" val="182516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9616" y="765175"/>
            <a:ext cx="8255976" cy="994306"/>
          </a:xfrm>
          <a:prstGeom prst="rect">
            <a:avLst/>
          </a:prstGeom>
          <a:solidFill>
            <a:srgbClr val="136A99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About the Bayeux Tapestry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99AA47-67D8-4732-B335-CDDE920EC0C1}"/>
              </a:ext>
            </a:extLst>
          </p:cNvPr>
          <p:cNvSpPr/>
          <p:nvPr/>
        </p:nvSpPr>
        <p:spPr>
          <a:xfrm>
            <a:off x="755651" y="1934580"/>
            <a:ext cx="7632699" cy="536058"/>
          </a:xfrm>
          <a:prstGeom prst="rect">
            <a:avLst/>
          </a:prstGeom>
          <a:noFill/>
          <a:ln w="38100">
            <a:noFill/>
          </a:ln>
        </p:spPr>
        <p:txBody>
          <a:bodyPr wrap="square" lIns="108000" tIns="0" rIns="0" bIns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1600" dirty="0"/>
              <a:t>The Bayeux Tapestry tells the story of the events of 1066 following </a:t>
            </a:r>
            <a:br>
              <a:rPr lang="en-GB" altLang="en-US" sz="1600" dirty="0"/>
            </a:br>
            <a:r>
              <a:rPr lang="en-GB" altLang="en-US" sz="1600" dirty="0"/>
              <a:t>the Battle of Stamford Bridge. It is almost like a comic strip.</a:t>
            </a:r>
          </a:p>
        </p:txBody>
      </p:sp>
      <p:pic>
        <p:nvPicPr>
          <p:cNvPr id="2050" name="Picture 2" descr="File:Bayeux Tapestry, scene 40.png">
            <a:extLst>
              <a:ext uri="{FF2B5EF4-FFF2-40B4-BE49-F238E27FC236}">
                <a16:creationId xmlns:a16="http://schemas.microsoft.com/office/drawing/2014/main" id="{55CA0067-4B7B-4183-AF89-FDC532F24A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"/>
          <a:stretch/>
        </p:blipFill>
        <p:spPr bwMode="auto">
          <a:xfrm>
            <a:off x="444012" y="2610125"/>
            <a:ext cx="8255976" cy="177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EE3B959-1D93-4766-914A-5ECC29D50332}"/>
              </a:ext>
            </a:extLst>
          </p:cNvPr>
          <p:cNvSpPr/>
          <p:nvPr/>
        </p:nvSpPr>
        <p:spPr>
          <a:xfrm>
            <a:off x="688243" y="4526850"/>
            <a:ext cx="7700107" cy="711157"/>
          </a:xfrm>
          <a:prstGeom prst="rect">
            <a:avLst/>
          </a:prstGeom>
          <a:noFill/>
          <a:ln w="38100">
            <a:noFill/>
          </a:ln>
        </p:spPr>
        <p:txBody>
          <a:bodyPr wrap="square" lIns="108000" tIns="0" rIns="0" bIns="0" anchor="ctr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/>
              <a:t>The tapestry is embroidered in wool on linen. It is 70 metres long and 50 centimetres high. No one is exactly sure who made it, although </a:t>
            </a:r>
            <a:br>
              <a:rPr lang="en-GB" altLang="en-US" sz="1600" dirty="0"/>
            </a:br>
            <a:r>
              <a:rPr lang="en-GB" altLang="en-US" sz="1600" dirty="0"/>
              <a:t>most historians agree it was made in England in the 11</a:t>
            </a:r>
            <a:r>
              <a:rPr lang="en-GB" altLang="en-US" sz="1600" baseline="30000" dirty="0"/>
              <a:t>th</a:t>
            </a:r>
            <a:r>
              <a:rPr lang="en-GB" altLang="en-US" sz="1600" dirty="0"/>
              <a:t> century.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FB524A-60EF-44F7-9836-68AC6CFCECB1}"/>
              </a:ext>
            </a:extLst>
          </p:cNvPr>
          <p:cNvSpPr/>
          <p:nvPr/>
        </p:nvSpPr>
        <p:spPr>
          <a:xfrm>
            <a:off x="439616" y="5377494"/>
            <a:ext cx="8255975" cy="715331"/>
          </a:xfrm>
          <a:prstGeom prst="rect">
            <a:avLst/>
          </a:prstGeom>
          <a:solidFill>
            <a:srgbClr val="136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b="1" dirty="0">
                <a:solidFill>
                  <a:schemeClr val="bg1"/>
                </a:solidFill>
              </a:rPr>
              <a:t>Did You Know?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chemeClr val="bg1"/>
                </a:solidFill>
              </a:rPr>
              <a:t>The Bayeux Tapestry is as long as seven </a:t>
            </a:r>
            <a:r>
              <a:rPr lang="en-GB" altLang="en-US" sz="1600" dirty="0" err="1">
                <a:solidFill>
                  <a:schemeClr val="bg1"/>
                </a:solidFill>
              </a:rPr>
              <a:t>doubledecker</a:t>
            </a:r>
            <a:r>
              <a:rPr lang="en-GB" altLang="en-US" sz="1600" dirty="0">
                <a:solidFill>
                  <a:schemeClr val="bg1"/>
                </a:solidFill>
              </a:rPr>
              <a:t> buses!</a:t>
            </a:r>
          </a:p>
        </p:txBody>
      </p:sp>
    </p:spTree>
    <p:extLst>
      <p:ext uri="{BB962C8B-B14F-4D97-AF65-F5344CB8AC3E}">
        <p14:creationId xmlns:p14="http://schemas.microsoft.com/office/powerpoint/2010/main" val="160259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3E6062-C001-4708-92B6-443259EB2449}"/>
              </a:ext>
            </a:extLst>
          </p:cNvPr>
          <p:cNvSpPr/>
          <p:nvPr/>
        </p:nvSpPr>
        <p:spPr>
          <a:xfrm>
            <a:off x="4079633" y="3524445"/>
            <a:ext cx="4308717" cy="994306"/>
          </a:xfrm>
          <a:prstGeom prst="rect">
            <a:avLst/>
          </a:prstGeom>
          <a:solidFill>
            <a:srgbClr val="136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rtlCol="0" anchor="ctr"/>
          <a:lstStyle/>
          <a:p>
            <a:r>
              <a:rPr lang="en-GB" altLang="en-US" sz="1600" b="1" dirty="0">
                <a:solidFill>
                  <a:schemeClr val="bg1"/>
                </a:solidFill>
              </a:rPr>
              <a:t>Talk about it</a:t>
            </a:r>
          </a:p>
          <a:p>
            <a:r>
              <a:rPr lang="en-GB" altLang="en-US" sz="1600" dirty="0">
                <a:solidFill>
                  <a:schemeClr val="bg1"/>
                </a:solidFill>
              </a:rPr>
              <a:t>If you had to choose a new ruler of the country, who would it be and why?</a:t>
            </a:r>
            <a:endParaRPr lang="en-GB" altLang="en-US" sz="1600" b="1" dirty="0">
              <a:solidFill>
                <a:schemeClr val="bg1"/>
              </a:solidFill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9616" y="765175"/>
            <a:ext cx="8255976" cy="994306"/>
          </a:xfrm>
          <a:prstGeom prst="rect">
            <a:avLst/>
          </a:prstGeom>
          <a:solidFill>
            <a:srgbClr val="136A99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The Bayeux Tapestry Scenes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99AA47-67D8-4732-B335-CDDE920EC0C1}"/>
              </a:ext>
            </a:extLst>
          </p:cNvPr>
          <p:cNvSpPr/>
          <p:nvPr/>
        </p:nvSpPr>
        <p:spPr>
          <a:xfrm>
            <a:off x="4576398" y="1934580"/>
            <a:ext cx="3614123" cy="1283405"/>
          </a:xfrm>
          <a:prstGeom prst="rect">
            <a:avLst/>
          </a:prstGeom>
          <a:noFill/>
          <a:ln w="38100">
            <a:noFill/>
          </a:ln>
        </p:spPr>
        <p:txBody>
          <a:bodyPr wrap="square" lIns="108000" tIns="0" rIns="0" bIns="0" anchor="t"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/>
              <a:t>Here is Edward the Confessor selecting Harold Godwinson as his successor.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6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/>
              <a:t>Can you see the words ‘Edward Rex’? The word ‘Rex’ is Latin for king. 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E0ACF0E8-1790-4B5C-BAD9-936B7EFFD3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2"/>
          <a:stretch/>
        </p:blipFill>
        <p:spPr bwMode="auto">
          <a:xfrm>
            <a:off x="755650" y="1759481"/>
            <a:ext cx="3811954" cy="433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D879207-1A7C-48AD-B61E-918AF4606243}"/>
              </a:ext>
            </a:extLst>
          </p:cNvPr>
          <p:cNvSpPr/>
          <p:nvPr/>
        </p:nvSpPr>
        <p:spPr>
          <a:xfrm>
            <a:off x="755650" y="4825211"/>
            <a:ext cx="7632700" cy="1265931"/>
          </a:xfrm>
          <a:prstGeom prst="rect">
            <a:avLst/>
          </a:prstGeom>
          <a:solidFill>
            <a:schemeClr val="bg1"/>
          </a:solidFill>
          <a:ln w="38100">
            <a:solidFill>
              <a:srgbClr val="136A99"/>
            </a:solidFill>
          </a:ln>
        </p:spPr>
        <p:txBody>
          <a:bodyPr wrap="square" lIns="108000" tIns="0" rIns="0" bIns="0" anchor="ctr"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b="1" dirty="0"/>
              <a:t>Did You Know?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/>
              <a:t>The Latin word for queen is ‘Regina’. You might have seen the letters ER on post boxes. This stands for ‘Elizabeth Regina’ – Queen Elizabeth. Some post boxes have GR on them. Can you find out why?</a:t>
            </a:r>
          </a:p>
        </p:txBody>
      </p:sp>
    </p:spTree>
    <p:extLst>
      <p:ext uri="{BB962C8B-B14F-4D97-AF65-F5344CB8AC3E}">
        <p14:creationId xmlns:p14="http://schemas.microsoft.com/office/powerpoint/2010/main" val="161741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3E6062-C001-4708-92B6-443259EB2449}"/>
              </a:ext>
            </a:extLst>
          </p:cNvPr>
          <p:cNvSpPr/>
          <p:nvPr/>
        </p:nvSpPr>
        <p:spPr>
          <a:xfrm>
            <a:off x="755651" y="4891956"/>
            <a:ext cx="4308717" cy="1192078"/>
          </a:xfrm>
          <a:prstGeom prst="rect">
            <a:avLst/>
          </a:prstGeom>
          <a:solidFill>
            <a:srgbClr val="136A99"/>
          </a:solidFill>
          <a:ln w="38100">
            <a:solidFill>
              <a:srgbClr val="136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 dirty="0">
                <a:solidFill>
                  <a:schemeClr val="bg1"/>
                </a:solidFill>
              </a:rPr>
              <a:t>comet – </a:t>
            </a:r>
            <a:r>
              <a:rPr lang="en-GB" altLang="en-US" dirty="0">
                <a:solidFill>
                  <a:schemeClr val="bg1"/>
                </a:solidFill>
              </a:rPr>
              <a:t>A ball of ice and rock in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space. Sometimes they cause what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we call ‘shooting stars’.</a:t>
            </a:r>
            <a:endParaRPr lang="en-GB" altLang="en-US" b="1" dirty="0">
              <a:solidFill>
                <a:schemeClr val="bg1"/>
              </a:solidFill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9616" y="765175"/>
            <a:ext cx="8255976" cy="994306"/>
          </a:xfrm>
          <a:prstGeom prst="rect">
            <a:avLst/>
          </a:prstGeom>
          <a:solidFill>
            <a:srgbClr val="136A99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The Bayeux Tapestry Scenes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99AA47-67D8-4732-B335-CDDE920EC0C1}"/>
              </a:ext>
            </a:extLst>
          </p:cNvPr>
          <p:cNvSpPr/>
          <p:nvPr/>
        </p:nvSpPr>
        <p:spPr>
          <a:xfrm>
            <a:off x="755652" y="1934580"/>
            <a:ext cx="3622918" cy="2791068"/>
          </a:xfrm>
          <a:prstGeom prst="rect">
            <a:avLst/>
          </a:prstGeom>
          <a:noFill/>
          <a:ln w="38100">
            <a:noFill/>
          </a:ln>
        </p:spPr>
        <p:txBody>
          <a:bodyPr wrap="square" lIns="108000" tIns="0" rIns="0" bIns="0" anchor="t">
            <a:noAutofit/>
          </a:bodyPr>
          <a:lstStyle/>
          <a:p>
            <a:pPr>
              <a:spcBef>
                <a:spcPct val="0"/>
              </a:spcBef>
            </a:pPr>
            <a:r>
              <a:rPr lang="en-GB" altLang="en-US" dirty="0"/>
              <a:t>Harold Godwinson was crowned at Winchester Abbey. In the picture, people are pointing upwards. Shortly before the coronation, a strange sight appeared in the sky. We know now that this was Halley’s </a:t>
            </a:r>
            <a:r>
              <a:rPr lang="en-GB" altLang="en-US" b="1" dirty="0"/>
              <a:t>comet</a:t>
            </a:r>
            <a:r>
              <a:rPr lang="en-GB" altLang="en-US" dirty="0"/>
              <a:t>. At the time, the appearance of a comet was seen as a sign that bad things were to come.</a:t>
            </a:r>
            <a:endParaRPr lang="en-GB" altLang="en-US" dirty="0">
              <a:solidFill>
                <a:srgbClr val="FF0000"/>
              </a:solidFill>
            </a:endParaRPr>
          </a:p>
        </p:txBody>
      </p:sp>
      <p:pic>
        <p:nvPicPr>
          <p:cNvPr id="3074" name="Picture 2" descr="Image result for bayeux tapestry">
            <a:extLst>
              <a:ext uri="{FF2B5EF4-FFF2-40B4-BE49-F238E27FC236}">
                <a16:creationId xmlns:a16="http://schemas.microsoft.com/office/drawing/2014/main" id="{13B6BB00-4760-40FB-B5CC-F27558297C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8" r="10865" b="7512"/>
          <a:stretch/>
        </p:blipFill>
        <p:spPr bwMode="auto">
          <a:xfrm>
            <a:off x="4572001" y="1759481"/>
            <a:ext cx="3816348" cy="433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38F6B3-0878-4D18-B6EE-037B5BC071E4}"/>
              </a:ext>
            </a:extLst>
          </p:cNvPr>
          <p:cNvSpPr/>
          <p:nvPr/>
        </p:nvSpPr>
        <p:spPr>
          <a:xfrm>
            <a:off x="4567604" y="4891955"/>
            <a:ext cx="3816350" cy="1192078"/>
          </a:xfrm>
          <a:prstGeom prst="rect">
            <a:avLst/>
          </a:prstGeom>
          <a:solidFill>
            <a:schemeClr val="bg1"/>
          </a:solidFill>
          <a:ln w="38100">
            <a:solidFill>
              <a:srgbClr val="136A99"/>
            </a:solidFill>
          </a:ln>
        </p:spPr>
        <p:txBody>
          <a:bodyPr wrap="square" lIns="108000" tIns="0" rIns="0" bIns="0" anchor="ctr"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b="1" dirty="0"/>
              <a:t>Did You Know?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1600" dirty="0"/>
              <a:t>Halley’s comet is predicted to be seen next from Earth in 2061. </a:t>
            </a:r>
          </a:p>
        </p:txBody>
      </p:sp>
    </p:spTree>
    <p:extLst>
      <p:ext uri="{BB962C8B-B14F-4D97-AF65-F5344CB8AC3E}">
        <p14:creationId xmlns:p14="http://schemas.microsoft.com/office/powerpoint/2010/main" val="34048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81</TotalTime>
  <Words>779</Words>
  <Application>Microsoft Office PowerPoint</Application>
  <PresentationFormat>On-screen Show (4:3)</PresentationFormat>
  <Paragraphs>60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Twinkl</vt:lpstr>
      <vt:lpstr>Office Theme</vt:lpstr>
      <vt:lpstr>PowerPoint Presentation</vt:lpstr>
      <vt:lpstr>How Do We Learn about History?</vt:lpstr>
      <vt:lpstr>The Bayeux Tapestry</vt:lpstr>
      <vt:lpstr>The Bayeux Tapestry</vt:lpstr>
      <vt:lpstr>The Background to the Norman Invasion</vt:lpstr>
      <vt:lpstr>The Background to the Norman Invasion</vt:lpstr>
      <vt:lpstr>About the Bayeux Tapestry</vt:lpstr>
      <vt:lpstr>The Bayeux Tapestry Scenes</vt:lpstr>
      <vt:lpstr>The Bayeux Tapestry Scenes</vt:lpstr>
      <vt:lpstr>The Bayeux Tapestry Scenes</vt:lpstr>
      <vt:lpstr>The Bayeux Tapestry Scenes</vt:lpstr>
      <vt:lpstr>The Bayeux Tapestry Scenes</vt:lpstr>
      <vt:lpstr>The Bayeux Tapestry Scenes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Harvey Johnson</dc:creator>
  <cp:lastModifiedBy>KLZ\paulh04</cp:lastModifiedBy>
  <cp:revision>9</cp:revision>
  <dcterms:created xsi:type="dcterms:W3CDTF">2019-03-19T11:53:31Z</dcterms:created>
  <dcterms:modified xsi:type="dcterms:W3CDTF">2020-04-20T19:43:45Z</dcterms:modified>
</cp:coreProperties>
</file>