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403" r:id="rId5"/>
    <p:sldId id="256" r:id="rId6"/>
    <p:sldId id="301" r:id="rId7"/>
    <p:sldId id="362" r:id="rId8"/>
    <p:sldId id="404" r:id="rId9"/>
    <p:sldId id="360" r:id="rId10"/>
    <p:sldId id="405" r:id="rId11"/>
    <p:sldId id="364" r:id="rId12"/>
    <p:sldId id="406" r:id="rId13"/>
    <p:sldId id="365" r:id="rId14"/>
    <p:sldId id="407" r:id="rId15"/>
    <p:sldId id="314" r:id="rId16"/>
    <p:sldId id="408" r:id="rId17"/>
    <p:sldId id="355" r:id="rId18"/>
    <p:sldId id="409" r:id="rId19"/>
    <p:sldId id="369" r:id="rId20"/>
    <p:sldId id="41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CECE"/>
    <a:srgbClr val="FF66FF"/>
    <a:srgbClr val="FF3300"/>
    <a:srgbClr val="D1B2E8"/>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9AB14E-A46A-4FD7-94E3-E9714CE742FB}" v="1" dt="2019-01-08T09:12:49.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90" d="100"/>
          <a:sy n="90" d="100"/>
        </p:scale>
        <p:origin x="816" y="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an Stebbings" userId="e14ea2a2-07d0-4302-97b9-16dc822a37cc" providerId="ADAL" clId="{793BE8A5-6480-47CD-9668-4D5788C2BE9C}"/>
  </pc:docChgLst>
  <pc:docChgLst>
    <pc:chgData name="Ashleigh Sobol" userId="8430f2a2-602f-4dde-a79b-412efd9dd8bf" providerId="ADAL" clId="{A0459A09-BFC9-4252-A962-63619FD90854}"/>
  </pc:docChgLst>
  <pc:docChgLst>
    <pc:chgData name="Becky Crouch" userId="c8246cc5-0a21-4bf3-8f37-70937c159b77" providerId="ADAL" clId="{EC9AB14E-A46A-4FD7-94E3-E9714CE742FB}"/>
    <pc:docChg chg="modSld">
      <pc:chgData name="Becky Crouch" userId="c8246cc5-0a21-4bf3-8f37-70937c159b77" providerId="ADAL" clId="{EC9AB14E-A46A-4FD7-94E3-E9714CE742FB}" dt="2019-01-08T09:13:15.234" v="4" actId="255"/>
      <pc:docMkLst>
        <pc:docMk/>
      </pc:docMkLst>
      <pc:sldChg chg="modSp">
        <pc:chgData name="Becky Crouch" userId="c8246cc5-0a21-4bf3-8f37-70937c159b77" providerId="ADAL" clId="{EC9AB14E-A46A-4FD7-94E3-E9714CE742FB}" dt="2019-01-08T09:13:15.234" v="4" actId="255"/>
        <pc:sldMkLst>
          <pc:docMk/>
          <pc:sldMk cId="2637481266" sldId="256"/>
        </pc:sldMkLst>
        <pc:spChg chg="mod">
          <ac:chgData name="Becky Crouch" userId="c8246cc5-0a21-4bf3-8f37-70937c159b77" providerId="ADAL" clId="{EC9AB14E-A46A-4FD7-94E3-E9714CE742FB}" dt="2019-01-08T09:13:15.234" v="4" actId="255"/>
          <ac:spMkLst>
            <pc:docMk/>
            <pc:sldMk cId="2637481266" sldId="256"/>
            <ac:spMk id="19" creationId="{5252A847-DE45-4FA3-A1F8-EEBEB845FF8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368F42-7BBE-4978-BFC1-DA4AB57426AD}" type="datetimeFigureOut">
              <a:rPr lang="en-GB" smtClean="0"/>
              <a:t>08/05/2019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1F7569-005B-4B6C-9C74-46E89C15AF3E}" type="slidenum">
              <a:rPr lang="en-GB" smtClean="0"/>
              <a:t>‹#›</a:t>
            </a:fld>
            <a:endParaRPr lang="en-GB"/>
          </a:p>
        </p:txBody>
      </p:sp>
    </p:spTree>
    <p:extLst>
      <p:ext uri="{BB962C8B-B14F-4D97-AF65-F5344CB8AC3E}">
        <p14:creationId xmlns:p14="http://schemas.microsoft.com/office/powerpoint/2010/main" val="1632506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08/05/2019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08/05/2019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08/05/2019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08/05/2019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08/05/2019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08/05/2019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08/05/2019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sv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sv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sv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sv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3.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3.sv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4g2b"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classroomsecrets.co.uk/lines-of-symmetry-year-4-properties-of-shape-resource-pack" TargetMode="External"/><Relationship Id="rId4" Type="http://schemas.openxmlformats.org/officeDocument/2006/relationships/hyperlink" Target="https://classroomsecrets.co.uk/category/maths/year-4/summer-block-5-properties-of-shap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EA2B825-4EBC-450E-B426-26DCEDDB5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#LIFEworkbalance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3"/>
              </a:rPr>
              <a:t>survey</a:t>
            </a:r>
            <a:r>
              <a:rPr lang="en-GB" sz="1600" b="1">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p:txBody>
      </p:sp>
      <p:pic>
        <p:nvPicPr>
          <p:cNvPr id="8" name="Picture 7">
            <a:extLst>
              <a:ext uri="{FF2B5EF4-FFF2-40B4-BE49-F238E27FC236}">
                <a16:creationId xmlns:a16="http://schemas.microsoft.com/office/drawing/2014/main" id="{6398566C-C335-4996-89FF-1CEC4DF328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488" y="-512505"/>
            <a:ext cx="7557025" cy="5342480"/>
          </a:xfrm>
          <a:prstGeom prst="rect">
            <a:avLst/>
          </a:prstGeom>
        </p:spPr>
      </p:pic>
      <p:sp>
        <p:nvSpPr>
          <p:cNvPr id="24" name="TextBox 8">
            <a:extLst>
              <a:ext uri="{FF2B5EF4-FFF2-40B4-BE49-F238E27FC236}">
                <a16:creationId xmlns:a16="http://schemas.microsoft.com/office/drawing/2014/main" id="{D8ED15FC-2460-4A48-87F0-7E65FFA759B1}"/>
              </a:ext>
            </a:extLst>
          </p:cNvPr>
          <p:cNvSpPr txBox="1"/>
          <p:nvPr/>
        </p:nvSpPr>
        <p:spPr>
          <a:xfrm>
            <a:off x="43586"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9" name="Picture 28" descr="A close up of a sign&#10;&#10;Description generated with high confidence">
            <a:extLst>
              <a:ext uri="{FF2B5EF4-FFF2-40B4-BE49-F238E27FC236}">
                <a16:creationId xmlns:a16="http://schemas.microsoft.com/office/drawing/2014/main" id="{3D4E075B-0628-4BC9-8DA9-D1484FE113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Tree>
    <p:extLst>
      <p:ext uri="{BB962C8B-B14F-4D97-AF65-F5344CB8AC3E}">
        <p14:creationId xmlns:p14="http://schemas.microsoft.com/office/powerpoint/2010/main" val="301594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Pair the lines of symmetry with the shapes they match.</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p:txBody>
      </p:sp>
      <p:grpSp>
        <p:nvGrpSpPr>
          <p:cNvPr id="7" name="Group 6">
            <a:extLst>
              <a:ext uri="{FF2B5EF4-FFF2-40B4-BE49-F238E27FC236}">
                <a16:creationId xmlns:a16="http://schemas.microsoft.com/office/drawing/2014/main" id="{56552FBC-D50F-4666-8593-7197E755C5CC}"/>
              </a:ext>
            </a:extLst>
          </p:cNvPr>
          <p:cNvGrpSpPr/>
          <p:nvPr/>
        </p:nvGrpSpPr>
        <p:grpSpPr>
          <a:xfrm>
            <a:off x="1951041" y="1631184"/>
            <a:ext cx="5241916" cy="3612326"/>
            <a:chOff x="102032" y="6887869"/>
            <a:chExt cx="3254817" cy="2242971"/>
          </a:xfrm>
        </p:grpSpPr>
        <p:pic>
          <p:nvPicPr>
            <p:cNvPr id="9" name="Graphic 8">
              <a:extLst>
                <a:ext uri="{FF2B5EF4-FFF2-40B4-BE49-F238E27FC236}">
                  <a16:creationId xmlns:a16="http://schemas.microsoft.com/office/drawing/2014/main" id="{F724002F-11A9-4A83-B6A6-AD078DB14C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374603" y="7106359"/>
              <a:ext cx="783832" cy="783832"/>
            </a:xfrm>
            <a:prstGeom prst="rect">
              <a:avLst/>
            </a:prstGeom>
          </p:spPr>
        </p:pic>
        <p:pic>
          <p:nvPicPr>
            <p:cNvPr id="10" name="Graphic 9">
              <a:extLst>
                <a:ext uri="{FF2B5EF4-FFF2-40B4-BE49-F238E27FC236}">
                  <a16:creationId xmlns:a16="http://schemas.microsoft.com/office/drawing/2014/main" id="{66CB57D1-C446-4EAD-875C-83121A58E9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2382807" y="7084803"/>
              <a:ext cx="826943" cy="826944"/>
            </a:xfrm>
            <a:prstGeom prst="rect">
              <a:avLst/>
            </a:prstGeom>
          </p:spPr>
        </p:pic>
        <p:pic>
          <p:nvPicPr>
            <p:cNvPr id="11" name="Graphic 10">
              <a:extLst>
                <a:ext uri="{FF2B5EF4-FFF2-40B4-BE49-F238E27FC236}">
                  <a16:creationId xmlns:a16="http://schemas.microsoft.com/office/drawing/2014/main" id="{997AF191-E0A6-47BF-8D7A-701A7D652ED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1419009" y="8181601"/>
              <a:ext cx="721121" cy="623144"/>
            </a:xfrm>
            <a:prstGeom prst="rect">
              <a:avLst/>
            </a:prstGeom>
          </p:spPr>
        </p:pic>
        <p:sp>
          <p:nvSpPr>
            <p:cNvPr id="12" name="TextBox 11">
              <a:extLst>
                <a:ext uri="{FF2B5EF4-FFF2-40B4-BE49-F238E27FC236}">
                  <a16:creationId xmlns:a16="http://schemas.microsoft.com/office/drawing/2014/main" id="{D19489BC-4ACD-4CFE-912A-9C0DE521CD78}"/>
                </a:ext>
              </a:extLst>
            </p:cNvPr>
            <p:cNvSpPr txBox="1"/>
            <p:nvPr/>
          </p:nvSpPr>
          <p:spPr>
            <a:xfrm>
              <a:off x="102032" y="6948788"/>
              <a:ext cx="627152" cy="248437"/>
            </a:xfrm>
            <a:prstGeom prst="rect">
              <a:avLst/>
            </a:prstGeom>
            <a:noFill/>
          </p:spPr>
          <p:txBody>
            <a:bodyPr wrap="square" rtlCol="0" anchor="ctr">
              <a:spAutoFit/>
            </a:bodyPr>
            <a:lstStyle/>
            <a:p>
              <a:pPr algn="ctr"/>
              <a:r>
                <a:rPr lang="en-GB" sz="2000" b="1" dirty="0">
                  <a:latin typeface="Century Gothic" panose="020B0502020202020204" pitchFamily="34" charset="0"/>
                </a:rPr>
                <a:t>A</a:t>
              </a:r>
            </a:p>
          </p:txBody>
        </p:sp>
        <p:sp>
          <p:nvSpPr>
            <p:cNvPr id="13" name="TextBox 12">
              <a:extLst>
                <a:ext uri="{FF2B5EF4-FFF2-40B4-BE49-F238E27FC236}">
                  <a16:creationId xmlns:a16="http://schemas.microsoft.com/office/drawing/2014/main" id="{8C9434E8-AA17-420C-B6FF-7D5430AFDF26}"/>
                </a:ext>
              </a:extLst>
            </p:cNvPr>
            <p:cNvSpPr txBox="1"/>
            <p:nvPr/>
          </p:nvSpPr>
          <p:spPr>
            <a:xfrm>
              <a:off x="1774919" y="6887869"/>
              <a:ext cx="627152" cy="248437"/>
            </a:xfrm>
            <a:prstGeom prst="rect">
              <a:avLst/>
            </a:prstGeom>
            <a:noFill/>
          </p:spPr>
          <p:txBody>
            <a:bodyPr wrap="square" rtlCol="0" anchor="ctr">
              <a:spAutoFit/>
            </a:bodyPr>
            <a:lstStyle/>
            <a:p>
              <a:pPr algn="ctr"/>
              <a:r>
                <a:rPr lang="en-GB" sz="2000" b="1" dirty="0">
                  <a:latin typeface="Century Gothic" panose="020B0502020202020204" pitchFamily="34" charset="0"/>
                </a:rPr>
                <a:t>B</a:t>
              </a:r>
            </a:p>
          </p:txBody>
        </p:sp>
        <p:sp>
          <p:nvSpPr>
            <p:cNvPr id="14" name="TextBox 13">
              <a:extLst>
                <a:ext uri="{FF2B5EF4-FFF2-40B4-BE49-F238E27FC236}">
                  <a16:creationId xmlns:a16="http://schemas.microsoft.com/office/drawing/2014/main" id="{E91CC73A-BE36-4010-B03A-0791B2165505}"/>
                </a:ext>
              </a:extLst>
            </p:cNvPr>
            <p:cNvSpPr txBox="1"/>
            <p:nvPr/>
          </p:nvSpPr>
          <p:spPr>
            <a:xfrm>
              <a:off x="2729697" y="7014841"/>
              <a:ext cx="627152" cy="248437"/>
            </a:xfrm>
            <a:prstGeom prst="rect">
              <a:avLst/>
            </a:prstGeom>
            <a:noFill/>
          </p:spPr>
          <p:txBody>
            <a:bodyPr wrap="square" rtlCol="0" anchor="ctr">
              <a:spAutoFit/>
            </a:bodyPr>
            <a:lstStyle/>
            <a:p>
              <a:pPr algn="ctr"/>
              <a:r>
                <a:rPr lang="en-GB" sz="2000" b="1" dirty="0">
                  <a:latin typeface="Century Gothic" panose="020B0502020202020204" pitchFamily="34" charset="0"/>
                </a:rPr>
                <a:t>C</a:t>
              </a:r>
            </a:p>
          </p:txBody>
        </p:sp>
        <p:sp>
          <p:nvSpPr>
            <p:cNvPr id="15" name="TextBox 14">
              <a:extLst>
                <a:ext uri="{FF2B5EF4-FFF2-40B4-BE49-F238E27FC236}">
                  <a16:creationId xmlns:a16="http://schemas.microsoft.com/office/drawing/2014/main" id="{E96C1642-73DD-4ECA-A99D-1EB9DD0712AE}"/>
                </a:ext>
              </a:extLst>
            </p:cNvPr>
            <p:cNvSpPr txBox="1"/>
            <p:nvPr/>
          </p:nvSpPr>
          <p:spPr>
            <a:xfrm>
              <a:off x="465137" y="8882403"/>
              <a:ext cx="627152" cy="248437"/>
            </a:xfrm>
            <a:prstGeom prst="rect">
              <a:avLst/>
            </a:prstGeom>
            <a:noFill/>
          </p:spPr>
          <p:txBody>
            <a:bodyPr wrap="square" rtlCol="0" anchor="ctr">
              <a:spAutoFit/>
            </a:bodyPr>
            <a:lstStyle/>
            <a:p>
              <a:pPr algn="ctr"/>
              <a:r>
                <a:rPr lang="en-GB" sz="2000" b="1" dirty="0">
                  <a:latin typeface="Century Gothic" panose="020B0502020202020204" pitchFamily="34" charset="0"/>
                </a:rPr>
                <a:t>D</a:t>
              </a:r>
            </a:p>
          </p:txBody>
        </p:sp>
        <p:sp>
          <p:nvSpPr>
            <p:cNvPr id="20" name="TextBox 19">
              <a:extLst>
                <a:ext uri="{FF2B5EF4-FFF2-40B4-BE49-F238E27FC236}">
                  <a16:creationId xmlns:a16="http://schemas.microsoft.com/office/drawing/2014/main" id="{F9F3B282-D756-4923-A332-3896ACDD528E}"/>
                </a:ext>
              </a:extLst>
            </p:cNvPr>
            <p:cNvSpPr txBox="1"/>
            <p:nvPr/>
          </p:nvSpPr>
          <p:spPr>
            <a:xfrm>
              <a:off x="1581929" y="8695016"/>
              <a:ext cx="627152" cy="248437"/>
            </a:xfrm>
            <a:prstGeom prst="rect">
              <a:avLst/>
            </a:prstGeom>
            <a:noFill/>
          </p:spPr>
          <p:txBody>
            <a:bodyPr wrap="square" rtlCol="0" anchor="ctr">
              <a:spAutoFit/>
            </a:bodyPr>
            <a:lstStyle/>
            <a:p>
              <a:pPr algn="ctr"/>
              <a:r>
                <a:rPr lang="en-GB" sz="2000" b="1" dirty="0">
                  <a:latin typeface="Century Gothic" panose="020B0502020202020204" pitchFamily="34" charset="0"/>
                </a:rPr>
                <a:t>E</a:t>
              </a:r>
            </a:p>
          </p:txBody>
        </p:sp>
        <p:sp>
          <p:nvSpPr>
            <p:cNvPr id="21" name="TextBox 20">
              <a:extLst>
                <a:ext uri="{FF2B5EF4-FFF2-40B4-BE49-F238E27FC236}">
                  <a16:creationId xmlns:a16="http://schemas.microsoft.com/office/drawing/2014/main" id="{E8EFEEE7-3E82-4279-8F01-1E95DF477F9D}"/>
                </a:ext>
              </a:extLst>
            </p:cNvPr>
            <p:cNvSpPr txBox="1"/>
            <p:nvPr/>
          </p:nvSpPr>
          <p:spPr>
            <a:xfrm>
              <a:off x="2666090" y="8855314"/>
              <a:ext cx="627152" cy="248437"/>
            </a:xfrm>
            <a:prstGeom prst="rect">
              <a:avLst/>
            </a:prstGeom>
            <a:noFill/>
          </p:spPr>
          <p:txBody>
            <a:bodyPr wrap="square" rtlCol="0" anchor="ctr">
              <a:spAutoFit/>
            </a:bodyPr>
            <a:lstStyle/>
            <a:p>
              <a:pPr algn="ctr"/>
              <a:r>
                <a:rPr lang="en-GB" sz="2000" b="1" dirty="0">
                  <a:latin typeface="Century Gothic" panose="020B0502020202020204" pitchFamily="34" charset="0"/>
                </a:rPr>
                <a:t>F</a:t>
              </a:r>
            </a:p>
          </p:txBody>
        </p:sp>
        <p:grpSp>
          <p:nvGrpSpPr>
            <p:cNvPr id="22" name="Group 21">
              <a:extLst>
                <a:ext uri="{FF2B5EF4-FFF2-40B4-BE49-F238E27FC236}">
                  <a16:creationId xmlns:a16="http://schemas.microsoft.com/office/drawing/2014/main" id="{4974F588-020F-4244-BD64-3F0C98F4A2B6}"/>
                </a:ext>
              </a:extLst>
            </p:cNvPr>
            <p:cNvGrpSpPr/>
            <p:nvPr/>
          </p:nvGrpSpPr>
          <p:grpSpPr>
            <a:xfrm>
              <a:off x="288457" y="8015112"/>
              <a:ext cx="956123" cy="956123"/>
              <a:chOff x="3915713" y="6910164"/>
              <a:chExt cx="956123" cy="956123"/>
            </a:xfrm>
          </p:grpSpPr>
          <p:cxnSp>
            <p:nvCxnSpPr>
              <p:cNvPr id="38" name="Straight Connector 37">
                <a:extLst>
                  <a:ext uri="{FF2B5EF4-FFF2-40B4-BE49-F238E27FC236}">
                    <a16:creationId xmlns:a16="http://schemas.microsoft.com/office/drawing/2014/main" id="{3C7179DD-C7BB-4BA1-8640-34A6DD77561E}"/>
                  </a:ext>
                </a:extLst>
              </p:cNvPr>
              <p:cNvCxnSpPr>
                <a:cxnSpLocks/>
              </p:cNvCxnSpPr>
              <p:nvPr/>
            </p:nvCxnSpPr>
            <p:spPr>
              <a:xfrm rot="16200000">
                <a:off x="4393775" y="6910164"/>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D3933BC-92D5-4063-BB59-E6BABBE80184}"/>
                  </a:ext>
                </a:extLst>
              </p:cNvPr>
              <p:cNvCxnSpPr>
                <a:cxnSpLocks/>
              </p:cNvCxnSpPr>
              <p:nvPr/>
            </p:nvCxnSpPr>
            <p:spPr>
              <a:xfrm rot="1800000">
                <a:off x="4393775" y="6910164"/>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706D6C-FBBD-4AF2-970A-B4A77E88AB5D}"/>
                  </a:ext>
                </a:extLst>
              </p:cNvPr>
              <p:cNvCxnSpPr>
                <a:cxnSpLocks/>
              </p:cNvCxnSpPr>
              <p:nvPr/>
            </p:nvCxnSpPr>
            <p:spPr>
              <a:xfrm rot="19800000" flipH="1">
                <a:off x="4393775" y="6910164"/>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7BAC00C2-A75A-4663-BCBA-482D5D134D56}"/>
                </a:ext>
              </a:extLst>
            </p:cNvPr>
            <p:cNvGrpSpPr/>
            <p:nvPr/>
          </p:nvGrpSpPr>
          <p:grpSpPr>
            <a:xfrm>
              <a:off x="2314561" y="8015112"/>
              <a:ext cx="956123" cy="956123"/>
              <a:chOff x="5034191" y="8182852"/>
              <a:chExt cx="956123" cy="956123"/>
            </a:xfrm>
          </p:grpSpPr>
          <p:cxnSp>
            <p:nvCxnSpPr>
              <p:cNvPr id="34" name="Straight Connector 33">
                <a:extLst>
                  <a:ext uri="{FF2B5EF4-FFF2-40B4-BE49-F238E27FC236}">
                    <a16:creationId xmlns:a16="http://schemas.microsoft.com/office/drawing/2014/main" id="{6F75425E-288A-4AA6-A949-0E703AAFC4B0}"/>
                  </a:ext>
                </a:extLst>
              </p:cNvPr>
              <p:cNvCxnSpPr>
                <a:cxnSpLocks/>
              </p:cNvCxnSpPr>
              <p:nvPr/>
            </p:nvCxnSpPr>
            <p:spPr>
              <a:xfrm rot="16200000">
                <a:off x="5512253" y="8182852"/>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DDBCF44-F14F-4EDD-928D-D78E74907663}"/>
                  </a:ext>
                </a:extLst>
              </p:cNvPr>
              <p:cNvCxnSpPr>
                <a:cxnSpLocks/>
              </p:cNvCxnSpPr>
              <p:nvPr/>
            </p:nvCxnSpPr>
            <p:spPr>
              <a:xfrm rot="2700000">
                <a:off x="5512253" y="8182852"/>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AED7419-ED22-4FDB-96F6-D951ACE9B707}"/>
                  </a:ext>
                </a:extLst>
              </p:cNvPr>
              <p:cNvCxnSpPr>
                <a:cxnSpLocks/>
              </p:cNvCxnSpPr>
              <p:nvPr/>
            </p:nvCxnSpPr>
            <p:spPr>
              <a:xfrm>
                <a:off x="5512253" y="8182852"/>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28C55E1-DEBE-43D7-AC00-4FE760B670E2}"/>
                  </a:ext>
                </a:extLst>
              </p:cNvPr>
              <p:cNvCxnSpPr>
                <a:cxnSpLocks/>
              </p:cNvCxnSpPr>
              <p:nvPr/>
            </p:nvCxnSpPr>
            <p:spPr>
              <a:xfrm rot="18900000" flipV="1">
                <a:off x="5512253" y="8182852"/>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04958941-9658-4DA8-866D-5A8ABA8389C9}"/>
                </a:ext>
              </a:extLst>
            </p:cNvPr>
            <p:cNvGrpSpPr/>
            <p:nvPr/>
          </p:nvGrpSpPr>
          <p:grpSpPr>
            <a:xfrm>
              <a:off x="1287768" y="7020214"/>
              <a:ext cx="965706" cy="956123"/>
              <a:chOff x="5337782" y="6958699"/>
              <a:chExt cx="965706" cy="956123"/>
            </a:xfrm>
          </p:grpSpPr>
          <p:cxnSp>
            <p:nvCxnSpPr>
              <p:cNvPr id="25" name="Straight Connector 24">
                <a:extLst>
                  <a:ext uri="{FF2B5EF4-FFF2-40B4-BE49-F238E27FC236}">
                    <a16:creationId xmlns:a16="http://schemas.microsoft.com/office/drawing/2014/main" id="{6401B1D6-B388-4E04-AF93-9C9293E38A66}"/>
                  </a:ext>
                </a:extLst>
              </p:cNvPr>
              <p:cNvCxnSpPr>
                <a:cxnSpLocks/>
              </p:cNvCxnSpPr>
              <p:nvPr/>
            </p:nvCxnSpPr>
            <p:spPr>
              <a:xfrm rot="16200000">
                <a:off x="5820635" y="6958699"/>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9EC1875-32D7-4986-AD36-3082A4CDA841}"/>
                  </a:ext>
                </a:extLst>
              </p:cNvPr>
              <p:cNvCxnSpPr>
                <a:cxnSpLocks/>
              </p:cNvCxnSpPr>
              <p:nvPr/>
            </p:nvCxnSpPr>
            <p:spPr>
              <a:xfrm rot="2700000">
                <a:off x="5820635" y="6958699"/>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7C23504-942F-4D1E-B0A4-FF2B210CDA78}"/>
                  </a:ext>
                </a:extLst>
              </p:cNvPr>
              <p:cNvCxnSpPr>
                <a:cxnSpLocks/>
              </p:cNvCxnSpPr>
              <p:nvPr/>
            </p:nvCxnSpPr>
            <p:spPr>
              <a:xfrm>
                <a:off x="5820635" y="6958699"/>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E0B59F2-C151-406D-95E2-B3A5C594434E}"/>
                  </a:ext>
                </a:extLst>
              </p:cNvPr>
              <p:cNvCxnSpPr>
                <a:cxnSpLocks/>
              </p:cNvCxnSpPr>
              <p:nvPr/>
            </p:nvCxnSpPr>
            <p:spPr>
              <a:xfrm rot="18900000" flipV="1">
                <a:off x="5820635" y="6958699"/>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818690E-E82E-4E20-A42D-AEDD36E4A96E}"/>
                  </a:ext>
                </a:extLst>
              </p:cNvPr>
              <p:cNvCxnSpPr>
                <a:cxnSpLocks/>
              </p:cNvCxnSpPr>
              <p:nvPr/>
            </p:nvCxnSpPr>
            <p:spPr>
              <a:xfrm rot="1320000">
                <a:off x="5820635" y="6958699"/>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B8067F-E2CA-4361-945D-B8596A262827}"/>
                  </a:ext>
                </a:extLst>
              </p:cNvPr>
              <p:cNvCxnSpPr>
                <a:cxnSpLocks/>
              </p:cNvCxnSpPr>
              <p:nvPr/>
            </p:nvCxnSpPr>
            <p:spPr>
              <a:xfrm rot="20280000" flipV="1">
                <a:off x="5820635" y="6958699"/>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8A37FD1-03C8-4082-9C7E-342885CA5214}"/>
                  </a:ext>
                </a:extLst>
              </p:cNvPr>
              <p:cNvGrpSpPr/>
              <p:nvPr/>
            </p:nvGrpSpPr>
            <p:grpSpPr>
              <a:xfrm rot="16200000">
                <a:off x="5820635" y="6953907"/>
                <a:ext cx="0" cy="965706"/>
                <a:chOff x="5894439" y="7126744"/>
                <a:chExt cx="0" cy="965706"/>
              </a:xfrm>
            </p:grpSpPr>
            <p:cxnSp>
              <p:nvCxnSpPr>
                <p:cNvPr id="32" name="Straight Connector 31">
                  <a:extLst>
                    <a:ext uri="{FF2B5EF4-FFF2-40B4-BE49-F238E27FC236}">
                      <a16:creationId xmlns:a16="http://schemas.microsoft.com/office/drawing/2014/main" id="{5E2A9ED7-138A-4EAA-B011-DE75C19C955A}"/>
                    </a:ext>
                  </a:extLst>
                </p:cNvPr>
                <p:cNvCxnSpPr>
                  <a:cxnSpLocks/>
                </p:cNvCxnSpPr>
                <p:nvPr/>
              </p:nvCxnSpPr>
              <p:spPr>
                <a:xfrm rot="1320000">
                  <a:off x="5894439" y="7136327"/>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ED2CA0E-1391-4935-B4D1-D8048226371D}"/>
                    </a:ext>
                  </a:extLst>
                </p:cNvPr>
                <p:cNvCxnSpPr>
                  <a:cxnSpLocks/>
                </p:cNvCxnSpPr>
                <p:nvPr/>
              </p:nvCxnSpPr>
              <p:spPr>
                <a:xfrm rot="20280000" flipV="1">
                  <a:off x="5894439" y="7126744"/>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661155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Pair the lines of symmetry with the shapes they match.</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A and B; C and F; D and E</a:t>
            </a:r>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p:txBody>
      </p:sp>
      <p:grpSp>
        <p:nvGrpSpPr>
          <p:cNvPr id="7" name="Group 6">
            <a:extLst>
              <a:ext uri="{FF2B5EF4-FFF2-40B4-BE49-F238E27FC236}">
                <a16:creationId xmlns:a16="http://schemas.microsoft.com/office/drawing/2014/main" id="{56552FBC-D50F-4666-8593-7197E755C5CC}"/>
              </a:ext>
            </a:extLst>
          </p:cNvPr>
          <p:cNvGrpSpPr/>
          <p:nvPr/>
        </p:nvGrpSpPr>
        <p:grpSpPr>
          <a:xfrm>
            <a:off x="1951041" y="1631184"/>
            <a:ext cx="5241916" cy="3612326"/>
            <a:chOff x="102032" y="6887869"/>
            <a:chExt cx="3254817" cy="2242971"/>
          </a:xfrm>
        </p:grpSpPr>
        <p:pic>
          <p:nvPicPr>
            <p:cNvPr id="9" name="Graphic 8">
              <a:extLst>
                <a:ext uri="{FF2B5EF4-FFF2-40B4-BE49-F238E27FC236}">
                  <a16:creationId xmlns:a16="http://schemas.microsoft.com/office/drawing/2014/main" id="{F724002F-11A9-4A83-B6A6-AD078DB14C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374603" y="7106359"/>
              <a:ext cx="783832" cy="783832"/>
            </a:xfrm>
            <a:prstGeom prst="rect">
              <a:avLst/>
            </a:prstGeom>
          </p:spPr>
        </p:pic>
        <p:pic>
          <p:nvPicPr>
            <p:cNvPr id="10" name="Graphic 9">
              <a:extLst>
                <a:ext uri="{FF2B5EF4-FFF2-40B4-BE49-F238E27FC236}">
                  <a16:creationId xmlns:a16="http://schemas.microsoft.com/office/drawing/2014/main" id="{66CB57D1-C446-4EAD-875C-83121A58E9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2382807" y="7084803"/>
              <a:ext cx="826943" cy="826944"/>
            </a:xfrm>
            <a:prstGeom prst="rect">
              <a:avLst/>
            </a:prstGeom>
          </p:spPr>
        </p:pic>
        <p:pic>
          <p:nvPicPr>
            <p:cNvPr id="11" name="Graphic 10">
              <a:extLst>
                <a:ext uri="{FF2B5EF4-FFF2-40B4-BE49-F238E27FC236}">
                  <a16:creationId xmlns:a16="http://schemas.microsoft.com/office/drawing/2014/main" id="{997AF191-E0A6-47BF-8D7A-701A7D652ED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1419009" y="8181601"/>
              <a:ext cx="721121" cy="623144"/>
            </a:xfrm>
            <a:prstGeom prst="rect">
              <a:avLst/>
            </a:prstGeom>
          </p:spPr>
        </p:pic>
        <p:sp>
          <p:nvSpPr>
            <p:cNvPr id="12" name="TextBox 11">
              <a:extLst>
                <a:ext uri="{FF2B5EF4-FFF2-40B4-BE49-F238E27FC236}">
                  <a16:creationId xmlns:a16="http://schemas.microsoft.com/office/drawing/2014/main" id="{D19489BC-4ACD-4CFE-912A-9C0DE521CD78}"/>
                </a:ext>
              </a:extLst>
            </p:cNvPr>
            <p:cNvSpPr txBox="1"/>
            <p:nvPr/>
          </p:nvSpPr>
          <p:spPr>
            <a:xfrm>
              <a:off x="102032" y="6948788"/>
              <a:ext cx="627152" cy="248437"/>
            </a:xfrm>
            <a:prstGeom prst="rect">
              <a:avLst/>
            </a:prstGeom>
            <a:noFill/>
          </p:spPr>
          <p:txBody>
            <a:bodyPr wrap="square" rtlCol="0" anchor="ctr">
              <a:spAutoFit/>
            </a:bodyPr>
            <a:lstStyle/>
            <a:p>
              <a:pPr algn="ctr"/>
              <a:r>
                <a:rPr lang="en-GB" sz="2000" b="1" dirty="0">
                  <a:latin typeface="Century Gothic" panose="020B0502020202020204" pitchFamily="34" charset="0"/>
                </a:rPr>
                <a:t>A</a:t>
              </a:r>
            </a:p>
          </p:txBody>
        </p:sp>
        <p:sp>
          <p:nvSpPr>
            <p:cNvPr id="13" name="TextBox 12">
              <a:extLst>
                <a:ext uri="{FF2B5EF4-FFF2-40B4-BE49-F238E27FC236}">
                  <a16:creationId xmlns:a16="http://schemas.microsoft.com/office/drawing/2014/main" id="{8C9434E8-AA17-420C-B6FF-7D5430AFDF26}"/>
                </a:ext>
              </a:extLst>
            </p:cNvPr>
            <p:cNvSpPr txBox="1"/>
            <p:nvPr/>
          </p:nvSpPr>
          <p:spPr>
            <a:xfrm>
              <a:off x="1774919" y="6887869"/>
              <a:ext cx="627152" cy="248437"/>
            </a:xfrm>
            <a:prstGeom prst="rect">
              <a:avLst/>
            </a:prstGeom>
            <a:noFill/>
          </p:spPr>
          <p:txBody>
            <a:bodyPr wrap="square" rtlCol="0" anchor="ctr">
              <a:spAutoFit/>
            </a:bodyPr>
            <a:lstStyle/>
            <a:p>
              <a:pPr algn="ctr"/>
              <a:r>
                <a:rPr lang="en-GB" sz="2000" b="1" dirty="0">
                  <a:latin typeface="Century Gothic" panose="020B0502020202020204" pitchFamily="34" charset="0"/>
                </a:rPr>
                <a:t>B</a:t>
              </a:r>
            </a:p>
          </p:txBody>
        </p:sp>
        <p:sp>
          <p:nvSpPr>
            <p:cNvPr id="14" name="TextBox 13">
              <a:extLst>
                <a:ext uri="{FF2B5EF4-FFF2-40B4-BE49-F238E27FC236}">
                  <a16:creationId xmlns:a16="http://schemas.microsoft.com/office/drawing/2014/main" id="{E91CC73A-BE36-4010-B03A-0791B2165505}"/>
                </a:ext>
              </a:extLst>
            </p:cNvPr>
            <p:cNvSpPr txBox="1"/>
            <p:nvPr/>
          </p:nvSpPr>
          <p:spPr>
            <a:xfrm>
              <a:off x="2729697" y="7014841"/>
              <a:ext cx="627152" cy="248437"/>
            </a:xfrm>
            <a:prstGeom prst="rect">
              <a:avLst/>
            </a:prstGeom>
            <a:noFill/>
          </p:spPr>
          <p:txBody>
            <a:bodyPr wrap="square" rtlCol="0" anchor="ctr">
              <a:spAutoFit/>
            </a:bodyPr>
            <a:lstStyle/>
            <a:p>
              <a:pPr algn="ctr"/>
              <a:r>
                <a:rPr lang="en-GB" sz="2000" b="1" dirty="0">
                  <a:latin typeface="Century Gothic" panose="020B0502020202020204" pitchFamily="34" charset="0"/>
                </a:rPr>
                <a:t>C</a:t>
              </a:r>
            </a:p>
          </p:txBody>
        </p:sp>
        <p:sp>
          <p:nvSpPr>
            <p:cNvPr id="15" name="TextBox 14">
              <a:extLst>
                <a:ext uri="{FF2B5EF4-FFF2-40B4-BE49-F238E27FC236}">
                  <a16:creationId xmlns:a16="http://schemas.microsoft.com/office/drawing/2014/main" id="{E96C1642-73DD-4ECA-A99D-1EB9DD0712AE}"/>
                </a:ext>
              </a:extLst>
            </p:cNvPr>
            <p:cNvSpPr txBox="1"/>
            <p:nvPr/>
          </p:nvSpPr>
          <p:spPr>
            <a:xfrm>
              <a:off x="465137" y="8882403"/>
              <a:ext cx="627152" cy="248437"/>
            </a:xfrm>
            <a:prstGeom prst="rect">
              <a:avLst/>
            </a:prstGeom>
            <a:noFill/>
          </p:spPr>
          <p:txBody>
            <a:bodyPr wrap="square" rtlCol="0" anchor="ctr">
              <a:spAutoFit/>
            </a:bodyPr>
            <a:lstStyle/>
            <a:p>
              <a:pPr algn="ctr"/>
              <a:r>
                <a:rPr lang="en-GB" sz="2000" b="1" dirty="0">
                  <a:latin typeface="Century Gothic" panose="020B0502020202020204" pitchFamily="34" charset="0"/>
                </a:rPr>
                <a:t>D</a:t>
              </a:r>
            </a:p>
          </p:txBody>
        </p:sp>
        <p:sp>
          <p:nvSpPr>
            <p:cNvPr id="20" name="TextBox 19">
              <a:extLst>
                <a:ext uri="{FF2B5EF4-FFF2-40B4-BE49-F238E27FC236}">
                  <a16:creationId xmlns:a16="http://schemas.microsoft.com/office/drawing/2014/main" id="{F9F3B282-D756-4923-A332-3896ACDD528E}"/>
                </a:ext>
              </a:extLst>
            </p:cNvPr>
            <p:cNvSpPr txBox="1"/>
            <p:nvPr/>
          </p:nvSpPr>
          <p:spPr>
            <a:xfrm>
              <a:off x="1581929" y="8695016"/>
              <a:ext cx="627152" cy="248437"/>
            </a:xfrm>
            <a:prstGeom prst="rect">
              <a:avLst/>
            </a:prstGeom>
            <a:noFill/>
          </p:spPr>
          <p:txBody>
            <a:bodyPr wrap="square" rtlCol="0" anchor="ctr">
              <a:spAutoFit/>
            </a:bodyPr>
            <a:lstStyle/>
            <a:p>
              <a:pPr algn="ctr"/>
              <a:r>
                <a:rPr lang="en-GB" sz="2000" b="1" dirty="0">
                  <a:latin typeface="Century Gothic" panose="020B0502020202020204" pitchFamily="34" charset="0"/>
                </a:rPr>
                <a:t>E</a:t>
              </a:r>
            </a:p>
          </p:txBody>
        </p:sp>
        <p:sp>
          <p:nvSpPr>
            <p:cNvPr id="21" name="TextBox 20">
              <a:extLst>
                <a:ext uri="{FF2B5EF4-FFF2-40B4-BE49-F238E27FC236}">
                  <a16:creationId xmlns:a16="http://schemas.microsoft.com/office/drawing/2014/main" id="{E8EFEEE7-3E82-4279-8F01-1E95DF477F9D}"/>
                </a:ext>
              </a:extLst>
            </p:cNvPr>
            <p:cNvSpPr txBox="1"/>
            <p:nvPr/>
          </p:nvSpPr>
          <p:spPr>
            <a:xfrm>
              <a:off x="2666090" y="8855314"/>
              <a:ext cx="627152" cy="248437"/>
            </a:xfrm>
            <a:prstGeom prst="rect">
              <a:avLst/>
            </a:prstGeom>
            <a:noFill/>
          </p:spPr>
          <p:txBody>
            <a:bodyPr wrap="square" rtlCol="0" anchor="ctr">
              <a:spAutoFit/>
            </a:bodyPr>
            <a:lstStyle/>
            <a:p>
              <a:pPr algn="ctr"/>
              <a:r>
                <a:rPr lang="en-GB" sz="2000" b="1" dirty="0">
                  <a:latin typeface="Century Gothic" panose="020B0502020202020204" pitchFamily="34" charset="0"/>
                </a:rPr>
                <a:t>F</a:t>
              </a:r>
            </a:p>
          </p:txBody>
        </p:sp>
        <p:grpSp>
          <p:nvGrpSpPr>
            <p:cNvPr id="22" name="Group 21">
              <a:extLst>
                <a:ext uri="{FF2B5EF4-FFF2-40B4-BE49-F238E27FC236}">
                  <a16:creationId xmlns:a16="http://schemas.microsoft.com/office/drawing/2014/main" id="{4974F588-020F-4244-BD64-3F0C98F4A2B6}"/>
                </a:ext>
              </a:extLst>
            </p:cNvPr>
            <p:cNvGrpSpPr/>
            <p:nvPr/>
          </p:nvGrpSpPr>
          <p:grpSpPr>
            <a:xfrm>
              <a:off x="288457" y="8015112"/>
              <a:ext cx="956123" cy="956123"/>
              <a:chOff x="3915713" y="6910164"/>
              <a:chExt cx="956123" cy="956123"/>
            </a:xfrm>
          </p:grpSpPr>
          <p:cxnSp>
            <p:nvCxnSpPr>
              <p:cNvPr id="38" name="Straight Connector 37">
                <a:extLst>
                  <a:ext uri="{FF2B5EF4-FFF2-40B4-BE49-F238E27FC236}">
                    <a16:creationId xmlns:a16="http://schemas.microsoft.com/office/drawing/2014/main" id="{3C7179DD-C7BB-4BA1-8640-34A6DD77561E}"/>
                  </a:ext>
                </a:extLst>
              </p:cNvPr>
              <p:cNvCxnSpPr>
                <a:cxnSpLocks/>
              </p:cNvCxnSpPr>
              <p:nvPr/>
            </p:nvCxnSpPr>
            <p:spPr>
              <a:xfrm rot="16200000">
                <a:off x="4393775" y="6910164"/>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D3933BC-92D5-4063-BB59-E6BABBE80184}"/>
                  </a:ext>
                </a:extLst>
              </p:cNvPr>
              <p:cNvCxnSpPr>
                <a:cxnSpLocks/>
              </p:cNvCxnSpPr>
              <p:nvPr/>
            </p:nvCxnSpPr>
            <p:spPr>
              <a:xfrm rot="1800000">
                <a:off x="4393775" y="6910164"/>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706D6C-FBBD-4AF2-970A-B4A77E88AB5D}"/>
                  </a:ext>
                </a:extLst>
              </p:cNvPr>
              <p:cNvCxnSpPr>
                <a:cxnSpLocks/>
              </p:cNvCxnSpPr>
              <p:nvPr/>
            </p:nvCxnSpPr>
            <p:spPr>
              <a:xfrm rot="19800000" flipH="1">
                <a:off x="4393775" y="6910164"/>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7BAC00C2-A75A-4663-BCBA-482D5D134D56}"/>
                </a:ext>
              </a:extLst>
            </p:cNvPr>
            <p:cNvGrpSpPr/>
            <p:nvPr/>
          </p:nvGrpSpPr>
          <p:grpSpPr>
            <a:xfrm>
              <a:off x="2314561" y="8015112"/>
              <a:ext cx="956123" cy="956123"/>
              <a:chOff x="5034191" y="8182852"/>
              <a:chExt cx="956123" cy="956123"/>
            </a:xfrm>
          </p:grpSpPr>
          <p:cxnSp>
            <p:nvCxnSpPr>
              <p:cNvPr id="34" name="Straight Connector 33">
                <a:extLst>
                  <a:ext uri="{FF2B5EF4-FFF2-40B4-BE49-F238E27FC236}">
                    <a16:creationId xmlns:a16="http://schemas.microsoft.com/office/drawing/2014/main" id="{6F75425E-288A-4AA6-A949-0E703AAFC4B0}"/>
                  </a:ext>
                </a:extLst>
              </p:cNvPr>
              <p:cNvCxnSpPr>
                <a:cxnSpLocks/>
              </p:cNvCxnSpPr>
              <p:nvPr/>
            </p:nvCxnSpPr>
            <p:spPr>
              <a:xfrm rot="16200000">
                <a:off x="5512253" y="8182852"/>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DDBCF44-F14F-4EDD-928D-D78E74907663}"/>
                  </a:ext>
                </a:extLst>
              </p:cNvPr>
              <p:cNvCxnSpPr>
                <a:cxnSpLocks/>
              </p:cNvCxnSpPr>
              <p:nvPr/>
            </p:nvCxnSpPr>
            <p:spPr>
              <a:xfrm rot="2700000">
                <a:off x="5512253" y="8182852"/>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AED7419-ED22-4FDB-96F6-D951ACE9B707}"/>
                  </a:ext>
                </a:extLst>
              </p:cNvPr>
              <p:cNvCxnSpPr>
                <a:cxnSpLocks/>
              </p:cNvCxnSpPr>
              <p:nvPr/>
            </p:nvCxnSpPr>
            <p:spPr>
              <a:xfrm>
                <a:off x="5512253" y="8182852"/>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28C55E1-DEBE-43D7-AC00-4FE760B670E2}"/>
                  </a:ext>
                </a:extLst>
              </p:cNvPr>
              <p:cNvCxnSpPr>
                <a:cxnSpLocks/>
              </p:cNvCxnSpPr>
              <p:nvPr/>
            </p:nvCxnSpPr>
            <p:spPr>
              <a:xfrm rot="18900000" flipV="1">
                <a:off x="5512253" y="8182852"/>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04958941-9658-4DA8-866D-5A8ABA8389C9}"/>
                </a:ext>
              </a:extLst>
            </p:cNvPr>
            <p:cNvGrpSpPr/>
            <p:nvPr/>
          </p:nvGrpSpPr>
          <p:grpSpPr>
            <a:xfrm>
              <a:off x="1287768" y="7020214"/>
              <a:ext cx="965706" cy="956123"/>
              <a:chOff x="5337782" y="6958699"/>
              <a:chExt cx="965706" cy="956123"/>
            </a:xfrm>
          </p:grpSpPr>
          <p:cxnSp>
            <p:nvCxnSpPr>
              <p:cNvPr id="25" name="Straight Connector 24">
                <a:extLst>
                  <a:ext uri="{FF2B5EF4-FFF2-40B4-BE49-F238E27FC236}">
                    <a16:creationId xmlns:a16="http://schemas.microsoft.com/office/drawing/2014/main" id="{6401B1D6-B388-4E04-AF93-9C9293E38A66}"/>
                  </a:ext>
                </a:extLst>
              </p:cNvPr>
              <p:cNvCxnSpPr>
                <a:cxnSpLocks/>
              </p:cNvCxnSpPr>
              <p:nvPr/>
            </p:nvCxnSpPr>
            <p:spPr>
              <a:xfrm rot="16200000">
                <a:off x="5820635" y="6958699"/>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9EC1875-32D7-4986-AD36-3082A4CDA841}"/>
                  </a:ext>
                </a:extLst>
              </p:cNvPr>
              <p:cNvCxnSpPr>
                <a:cxnSpLocks/>
              </p:cNvCxnSpPr>
              <p:nvPr/>
            </p:nvCxnSpPr>
            <p:spPr>
              <a:xfrm rot="2700000">
                <a:off x="5820635" y="6958699"/>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7C23504-942F-4D1E-B0A4-FF2B210CDA78}"/>
                  </a:ext>
                </a:extLst>
              </p:cNvPr>
              <p:cNvCxnSpPr>
                <a:cxnSpLocks/>
              </p:cNvCxnSpPr>
              <p:nvPr/>
            </p:nvCxnSpPr>
            <p:spPr>
              <a:xfrm>
                <a:off x="5820635" y="6958699"/>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E0B59F2-C151-406D-95E2-B3A5C594434E}"/>
                  </a:ext>
                </a:extLst>
              </p:cNvPr>
              <p:cNvCxnSpPr>
                <a:cxnSpLocks/>
              </p:cNvCxnSpPr>
              <p:nvPr/>
            </p:nvCxnSpPr>
            <p:spPr>
              <a:xfrm rot="18900000" flipV="1">
                <a:off x="5820635" y="6958699"/>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818690E-E82E-4E20-A42D-AEDD36E4A96E}"/>
                  </a:ext>
                </a:extLst>
              </p:cNvPr>
              <p:cNvCxnSpPr>
                <a:cxnSpLocks/>
              </p:cNvCxnSpPr>
              <p:nvPr/>
            </p:nvCxnSpPr>
            <p:spPr>
              <a:xfrm rot="1320000">
                <a:off x="5820635" y="6958699"/>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B8067F-E2CA-4361-945D-B8596A262827}"/>
                  </a:ext>
                </a:extLst>
              </p:cNvPr>
              <p:cNvCxnSpPr>
                <a:cxnSpLocks/>
              </p:cNvCxnSpPr>
              <p:nvPr/>
            </p:nvCxnSpPr>
            <p:spPr>
              <a:xfrm rot="20280000" flipV="1">
                <a:off x="5820635" y="6958699"/>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8A37FD1-03C8-4082-9C7E-342885CA5214}"/>
                  </a:ext>
                </a:extLst>
              </p:cNvPr>
              <p:cNvGrpSpPr/>
              <p:nvPr/>
            </p:nvGrpSpPr>
            <p:grpSpPr>
              <a:xfrm rot="16200000">
                <a:off x="5820635" y="6953907"/>
                <a:ext cx="0" cy="965706"/>
                <a:chOff x="5894439" y="7126744"/>
                <a:chExt cx="0" cy="965706"/>
              </a:xfrm>
            </p:grpSpPr>
            <p:cxnSp>
              <p:nvCxnSpPr>
                <p:cNvPr id="32" name="Straight Connector 31">
                  <a:extLst>
                    <a:ext uri="{FF2B5EF4-FFF2-40B4-BE49-F238E27FC236}">
                      <a16:creationId xmlns:a16="http://schemas.microsoft.com/office/drawing/2014/main" id="{5E2A9ED7-138A-4EAA-B011-DE75C19C955A}"/>
                    </a:ext>
                  </a:extLst>
                </p:cNvPr>
                <p:cNvCxnSpPr>
                  <a:cxnSpLocks/>
                </p:cNvCxnSpPr>
                <p:nvPr/>
              </p:nvCxnSpPr>
              <p:spPr>
                <a:xfrm rot="1320000">
                  <a:off x="5894439" y="7136327"/>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ED2CA0E-1391-4935-B4D1-D8048226371D}"/>
                    </a:ext>
                  </a:extLst>
                </p:cNvPr>
                <p:cNvCxnSpPr>
                  <a:cxnSpLocks/>
                </p:cNvCxnSpPr>
                <p:nvPr/>
              </p:nvCxnSpPr>
              <p:spPr>
                <a:xfrm rot="20280000" flipV="1">
                  <a:off x="5894439" y="7126744"/>
                  <a:ext cx="0" cy="9561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508896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Eustace has filled in this Venn diagram with shapes.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and explain his mistake.</a:t>
            </a:r>
          </a:p>
          <a:p>
            <a:pPr lvl="0"/>
            <a:endParaRPr lang="en-GB" sz="2800" dirty="0">
              <a:solidFill>
                <a:srgbClr val="E7E6E6">
                  <a:lumMod val="25000"/>
                </a:srgbClr>
              </a:solidFill>
              <a:latin typeface="SassoonCRInfantMedium" panose="02000603020000020003" pitchFamily="2" charset="0"/>
            </a:endParaRPr>
          </a:p>
        </p:txBody>
      </p:sp>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pSp>
        <p:nvGrpSpPr>
          <p:cNvPr id="4" name="Group 3">
            <a:extLst>
              <a:ext uri="{FF2B5EF4-FFF2-40B4-BE49-F238E27FC236}">
                <a16:creationId xmlns:a16="http://schemas.microsoft.com/office/drawing/2014/main" id="{31307D36-4B4F-430E-A1DD-0066926AB021}"/>
              </a:ext>
            </a:extLst>
          </p:cNvPr>
          <p:cNvGrpSpPr/>
          <p:nvPr/>
        </p:nvGrpSpPr>
        <p:grpSpPr>
          <a:xfrm>
            <a:off x="2016097" y="1512056"/>
            <a:ext cx="5033152" cy="2651702"/>
            <a:chOff x="2016097" y="1543956"/>
            <a:chExt cx="5033152" cy="2651702"/>
          </a:xfrm>
        </p:grpSpPr>
        <p:grpSp>
          <p:nvGrpSpPr>
            <p:cNvPr id="3" name="Group 2">
              <a:extLst>
                <a:ext uri="{FF2B5EF4-FFF2-40B4-BE49-F238E27FC236}">
                  <a16:creationId xmlns:a16="http://schemas.microsoft.com/office/drawing/2014/main" id="{1DE0651B-8B61-48FA-B939-685AE9B79B14}"/>
                </a:ext>
              </a:extLst>
            </p:cNvPr>
            <p:cNvGrpSpPr/>
            <p:nvPr/>
          </p:nvGrpSpPr>
          <p:grpSpPr>
            <a:xfrm>
              <a:off x="2894365" y="2046389"/>
              <a:ext cx="3287376" cy="2149269"/>
              <a:chOff x="2894365" y="2046389"/>
              <a:chExt cx="3287376" cy="2149269"/>
            </a:xfrm>
          </p:grpSpPr>
          <p:sp>
            <p:nvSpPr>
              <p:cNvPr id="22" name="Oval 21">
                <a:extLst>
                  <a:ext uri="{FF2B5EF4-FFF2-40B4-BE49-F238E27FC236}">
                    <a16:creationId xmlns:a16="http://schemas.microsoft.com/office/drawing/2014/main" id="{8B6B0E46-138F-4FCB-9AB5-9FAD1FD28946}"/>
                  </a:ext>
                </a:extLst>
              </p:cNvPr>
              <p:cNvSpPr/>
              <p:nvPr/>
            </p:nvSpPr>
            <p:spPr>
              <a:xfrm>
                <a:off x="2894365" y="2046389"/>
                <a:ext cx="2135955" cy="213595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A0DC0E1C-F1CF-413E-A381-ADB3322CF5E6}"/>
                  </a:ext>
                </a:extLst>
              </p:cNvPr>
              <p:cNvSpPr/>
              <p:nvPr/>
            </p:nvSpPr>
            <p:spPr>
              <a:xfrm>
                <a:off x="4045786" y="2059703"/>
                <a:ext cx="2135955" cy="213595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B2905AB9-54B0-4B8C-B1F2-1D7FD9BC80A3}"/>
                  </a:ext>
                </a:extLst>
              </p:cNvPr>
              <p:cNvSpPr/>
              <p:nvPr/>
            </p:nvSpPr>
            <p:spPr>
              <a:xfrm>
                <a:off x="2894365" y="2046389"/>
                <a:ext cx="2135955" cy="213595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FF494A34-35CE-4BA6-BBC9-812E661259ED}"/>
                </a:ext>
              </a:extLst>
            </p:cNvPr>
            <p:cNvGrpSpPr/>
            <p:nvPr/>
          </p:nvGrpSpPr>
          <p:grpSpPr>
            <a:xfrm>
              <a:off x="2016097" y="1543956"/>
              <a:ext cx="5033152" cy="2354550"/>
              <a:chOff x="57690" y="983732"/>
              <a:chExt cx="3437709" cy="1608191"/>
            </a:xfrm>
          </p:grpSpPr>
          <p:sp>
            <p:nvSpPr>
              <p:cNvPr id="10" name="TextBox 9">
                <a:extLst>
                  <a:ext uri="{FF2B5EF4-FFF2-40B4-BE49-F238E27FC236}">
                    <a16:creationId xmlns:a16="http://schemas.microsoft.com/office/drawing/2014/main" id="{1C3D41AB-D8E4-4533-BAE7-7A5F00EE4A75}"/>
                  </a:ext>
                </a:extLst>
              </p:cNvPr>
              <p:cNvSpPr txBox="1"/>
              <p:nvPr/>
            </p:nvSpPr>
            <p:spPr>
              <a:xfrm>
                <a:off x="57690" y="983732"/>
                <a:ext cx="1068511" cy="399410"/>
              </a:xfrm>
              <a:prstGeom prst="rect">
                <a:avLst/>
              </a:prstGeom>
              <a:noFill/>
            </p:spPr>
            <p:txBody>
              <a:bodyPr wrap="square" rtlCol="0" anchor="ctr">
                <a:spAutoFit/>
              </a:bodyPr>
              <a:lstStyle/>
              <a:p>
                <a:pPr algn="ctr"/>
                <a:r>
                  <a:rPr lang="en-GB" sz="1600" b="1" dirty="0">
                    <a:latin typeface="Century Gothic" panose="020B0502020202020204" pitchFamily="34" charset="0"/>
                  </a:rPr>
                  <a:t>Vertical line of symmetry</a:t>
                </a:r>
              </a:p>
            </p:txBody>
          </p:sp>
          <p:sp>
            <p:nvSpPr>
              <p:cNvPr id="11" name="TextBox 10">
                <a:extLst>
                  <a:ext uri="{FF2B5EF4-FFF2-40B4-BE49-F238E27FC236}">
                    <a16:creationId xmlns:a16="http://schemas.microsoft.com/office/drawing/2014/main" id="{0513EDC0-AE9A-464B-B1E0-02A0DDD5A1A5}"/>
                  </a:ext>
                </a:extLst>
              </p:cNvPr>
              <p:cNvSpPr txBox="1"/>
              <p:nvPr/>
            </p:nvSpPr>
            <p:spPr>
              <a:xfrm>
                <a:off x="2301756" y="983732"/>
                <a:ext cx="1193643" cy="399410"/>
              </a:xfrm>
              <a:prstGeom prst="rect">
                <a:avLst/>
              </a:prstGeom>
              <a:noFill/>
            </p:spPr>
            <p:txBody>
              <a:bodyPr wrap="square" rtlCol="0" anchor="ctr">
                <a:spAutoFit/>
              </a:bodyPr>
              <a:lstStyle/>
              <a:p>
                <a:pPr algn="ctr"/>
                <a:r>
                  <a:rPr lang="en-GB" sz="1600" b="1" dirty="0">
                    <a:latin typeface="Century Gothic" panose="020B0502020202020204" pitchFamily="34" charset="0"/>
                  </a:rPr>
                  <a:t>Horizontal line of symmetry</a:t>
                </a:r>
              </a:p>
            </p:txBody>
          </p:sp>
          <p:sp>
            <p:nvSpPr>
              <p:cNvPr id="12" name="Trapezoid 11">
                <a:extLst>
                  <a:ext uri="{FF2B5EF4-FFF2-40B4-BE49-F238E27FC236}">
                    <a16:creationId xmlns:a16="http://schemas.microsoft.com/office/drawing/2014/main" id="{158FB489-0AF3-4541-8D03-3BD5BFF2D2E8}"/>
                  </a:ext>
                </a:extLst>
              </p:cNvPr>
              <p:cNvSpPr/>
              <p:nvPr/>
            </p:nvSpPr>
            <p:spPr>
              <a:xfrm rot="16200000">
                <a:off x="2182467" y="2011525"/>
                <a:ext cx="585752" cy="341726"/>
              </a:xfrm>
              <a:prstGeom prst="trapezoid">
                <a:avLst/>
              </a:prstGeom>
              <a:solidFill>
                <a:srgbClr val="FFCC00"/>
              </a:solidFill>
              <a:ln w="6350">
                <a:solidFill>
                  <a:srgbClr val="55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a:extLst>
                  <a:ext uri="{FF2B5EF4-FFF2-40B4-BE49-F238E27FC236}">
                    <a16:creationId xmlns:a16="http://schemas.microsoft.com/office/drawing/2014/main" id="{F1C2F3FE-5A22-4609-A39D-3205DCB763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609715" y="1799867"/>
                <a:ext cx="345043" cy="531139"/>
              </a:xfrm>
              <a:prstGeom prst="rect">
                <a:avLst/>
              </a:prstGeom>
            </p:spPr>
          </p:pic>
          <p:pic>
            <p:nvPicPr>
              <p:cNvPr id="14" name="Graphic 13">
                <a:extLst>
                  <a:ext uri="{FF2B5EF4-FFF2-40B4-BE49-F238E27FC236}">
                    <a16:creationId xmlns:a16="http://schemas.microsoft.com/office/drawing/2014/main" id="{F98C48A8-D96A-4219-AEE7-300F5AB4443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flipH="1">
                <a:off x="887462" y="1558367"/>
                <a:ext cx="456917" cy="434073"/>
              </a:xfrm>
              <a:prstGeom prst="rect">
                <a:avLst/>
              </a:prstGeom>
            </p:spPr>
          </p:pic>
          <p:pic>
            <p:nvPicPr>
              <p:cNvPr id="15" name="Graphic 14">
                <a:extLst>
                  <a:ext uri="{FF2B5EF4-FFF2-40B4-BE49-F238E27FC236}">
                    <a16:creationId xmlns:a16="http://schemas.microsoft.com/office/drawing/2014/main" id="{3D46AA9A-B89C-4B85-AD2E-07169730F9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6200000">
                <a:off x="1012622" y="2182387"/>
                <a:ext cx="414720" cy="404351"/>
              </a:xfrm>
              <a:prstGeom prst="rect">
                <a:avLst/>
              </a:prstGeom>
            </p:spPr>
          </p:pic>
        </p:grpSp>
      </p:grpSp>
    </p:spTree>
    <p:extLst>
      <p:ext uri="{BB962C8B-B14F-4D97-AF65-F5344CB8AC3E}">
        <p14:creationId xmlns:p14="http://schemas.microsoft.com/office/powerpoint/2010/main" val="636014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Eustace has filled in this Venn diagram with shapes.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and explain his mistake.</a:t>
            </a:r>
          </a:p>
          <a:p>
            <a:r>
              <a:rPr lang="en-GB" sz="2000" b="1" dirty="0">
                <a:solidFill>
                  <a:srgbClr val="FF0000"/>
                </a:solidFill>
                <a:latin typeface="Century Gothic" panose="020B0502020202020204" pitchFamily="34" charset="0"/>
              </a:rPr>
              <a:t>Eustace has put the pentagon in the ‘Vertical line of symmetry’ section when in that orientation. It should be in the ‘Horizontal line of symmetry’ section instead.</a:t>
            </a:r>
          </a:p>
          <a:p>
            <a:endParaRPr lang="en-GB" sz="2000" b="1" dirty="0">
              <a:solidFill>
                <a:schemeClr val="tx1"/>
              </a:solidFill>
              <a:latin typeface="Century Gothic" panose="020B0502020202020204" pitchFamily="34" charset="0"/>
            </a:endParaRPr>
          </a:p>
          <a:p>
            <a:pPr lvl="0"/>
            <a:endParaRPr lang="en-GB" sz="2800" dirty="0">
              <a:solidFill>
                <a:srgbClr val="E7E6E6">
                  <a:lumMod val="25000"/>
                </a:srgbClr>
              </a:solidFill>
              <a:latin typeface="SassoonCRInfantMedium" panose="02000603020000020003" pitchFamily="2" charset="0"/>
            </a:endParaRPr>
          </a:p>
        </p:txBody>
      </p:sp>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pSp>
        <p:nvGrpSpPr>
          <p:cNvPr id="4" name="Group 3">
            <a:extLst>
              <a:ext uri="{FF2B5EF4-FFF2-40B4-BE49-F238E27FC236}">
                <a16:creationId xmlns:a16="http://schemas.microsoft.com/office/drawing/2014/main" id="{31307D36-4B4F-430E-A1DD-0066926AB021}"/>
              </a:ext>
            </a:extLst>
          </p:cNvPr>
          <p:cNvGrpSpPr/>
          <p:nvPr/>
        </p:nvGrpSpPr>
        <p:grpSpPr>
          <a:xfrm>
            <a:off x="2016097" y="1512056"/>
            <a:ext cx="5033152" cy="2651702"/>
            <a:chOff x="2016097" y="1543956"/>
            <a:chExt cx="5033152" cy="2651702"/>
          </a:xfrm>
        </p:grpSpPr>
        <p:grpSp>
          <p:nvGrpSpPr>
            <p:cNvPr id="3" name="Group 2">
              <a:extLst>
                <a:ext uri="{FF2B5EF4-FFF2-40B4-BE49-F238E27FC236}">
                  <a16:creationId xmlns:a16="http://schemas.microsoft.com/office/drawing/2014/main" id="{1DE0651B-8B61-48FA-B939-685AE9B79B14}"/>
                </a:ext>
              </a:extLst>
            </p:cNvPr>
            <p:cNvGrpSpPr/>
            <p:nvPr/>
          </p:nvGrpSpPr>
          <p:grpSpPr>
            <a:xfrm>
              <a:off x="2894365" y="2046389"/>
              <a:ext cx="3287376" cy="2149269"/>
              <a:chOff x="2894365" y="2046389"/>
              <a:chExt cx="3287376" cy="2149269"/>
            </a:xfrm>
          </p:grpSpPr>
          <p:sp>
            <p:nvSpPr>
              <p:cNvPr id="22" name="Oval 21">
                <a:extLst>
                  <a:ext uri="{FF2B5EF4-FFF2-40B4-BE49-F238E27FC236}">
                    <a16:creationId xmlns:a16="http://schemas.microsoft.com/office/drawing/2014/main" id="{8B6B0E46-138F-4FCB-9AB5-9FAD1FD28946}"/>
                  </a:ext>
                </a:extLst>
              </p:cNvPr>
              <p:cNvSpPr/>
              <p:nvPr/>
            </p:nvSpPr>
            <p:spPr>
              <a:xfrm>
                <a:off x="2894365" y="2046389"/>
                <a:ext cx="2135955" cy="213595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A0DC0E1C-F1CF-413E-A381-ADB3322CF5E6}"/>
                  </a:ext>
                </a:extLst>
              </p:cNvPr>
              <p:cNvSpPr/>
              <p:nvPr/>
            </p:nvSpPr>
            <p:spPr>
              <a:xfrm>
                <a:off x="4045786" y="2059703"/>
                <a:ext cx="2135955" cy="213595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B2905AB9-54B0-4B8C-B1F2-1D7FD9BC80A3}"/>
                  </a:ext>
                </a:extLst>
              </p:cNvPr>
              <p:cNvSpPr/>
              <p:nvPr/>
            </p:nvSpPr>
            <p:spPr>
              <a:xfrm>
                <a:off x="2894365" y="2046389"/>
                <a:ext cx="2135955" cy="213595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FF494A34-35CE-4BA6-BBC9-812E661259ED}"/>
                </a:ext>
              </a:extLst>
            </p:cNvPr>
            <p:cNvGrpSpPr/>
            <p:nvPr/>
          </p:nvGrpSpPr>
          <p:grpSpPr>
            <a:xfrm>
              <a:off x="2016097" y="1543956"/>
              <a:ext cx="5033152" cy="2354550"/>
              <a:chOff x="57690" y="983732"/>
              <a:chExt cx="3437709" cy="1608191"/>
            </a:xfrm>
          </p:grpSpPr>
          <p:sp>
            <p:nvSpPr>
              <p:cNvPr id="10" name="TextBox 9">
                <a:extLst>
                  <a:ext uri="{FF2B5EF4-FFF2-40B4-BE49-F238E27FC236}">
                    <a16:creationId xmlns:a16="http://schemas.microsoft.com/office/drawing/2014/main" id="{1C3D41AB-D8E4-4533-BAE7-7A5F00EE4A75}"/>
                  </a:ext>
                </a:extLst>
              </p:cNvPr>
              <p:cNvSpPr txBox="1"/>
              <p:nvPr/>
            </p:nvSpPr>
            <p:spPr>
              <a:xfrm>
                <a:off x="57690" y="983732"/>
                <a:ext cx="1068511" cy="399410"/>
              </a:xfrm>
              <a:prstGeom prst="rect">
                <a:avLst/>
              </a:prstGeom>
              <a:noFill/>
            </p:spPr>
            <p:txBody>
              <a:bodyPr wrap="square" rtlCol="0" anchor="ctr">
                <a:spAutoFit/>
              </a:bodyPr>
              <a:lstStyle/>
              <a:p>
                <a:pPr algn="ctr"/>
                <a:r>
                  <a:rPr lang="en-GB" sz="1600" b="1" dirty="0">
                    <a:latin typeface="Century Gothic" panose="020B0502020202020204" pitchFamily="34" charset="0"/>
                  </a:rPr>
                  <a:t>Vertical line of symmetry</a:t>
                </a:r>
              </a:p>
            </p:txBody>
          </p:sp>
          <p:sp>
            <p:nvSpPr>
              <p:cNvPr id="11" name="TextBox 10">
                <a:extLst>
                  <a:ext uri="{FF2B5EF4-FFF2-40B4-BE49-F238E27FC236}">
                    <a16:creationId xmlns:a16="http://schemas.microsoft.com/office/drawing/2014/main" id="{0513EDC0-AE9A-464B-B1E0-02A0DDD5A1A5}"/>
                  </a:ext>
                </a:extLst>
              </p:cNvPr>
              <p:cNvSpPr txBox="1"/>
              <p:nvPr/>
            </p:nvSpPr>
            <p:spPr>
              <a:xfrm>
                <a:off x="2301756" y="983732"/>
                <a:ext cx="1193643" cy="399410"/>
              </a:xfrm>
              <a:prstGeom prst="rect">
                <a:avLst/>
              </a:prstGeom>
              <a:noFill/>
            </p:spPr>
            <p:txBody>
              <a:bodyPr wrap="square" rtlCol="0" anchor="ctr">
                <a:spAutoFit/>
              </a:bodyPr>
              <a:lstStyle/>
              <a:p>
                <a:pPr algn="ctr"/>
                <a:r>
                  <a:rPr lang="en-GB" sz="1600" b="1" dirty="0">
                    <a:latin typeface="Century Gothic" panose="020B0502020202020204" pitchFamily="34" charset="0"/>
                  </a:rPr>
                  <a:t>Horizontal line of symmetry</a:t>
                </a:r>
              </a:p>
            </p:txBody>
          </p:sp>
          <p:sp>
            <p:nvSpPr>
              <p:cNvPr id="12" name="Trapezoid 11">
                <a:extLst>
                  <a:ext uri="{FF2B5EF4-FFF2-40B4-BE49-F238E27FC236}">
                    <a16:creationId xmlns:a16="http://schemas.microsoft.com/office/drawing/2014/main" id="{158FB489-0AF3-4541-8D03-3BD5BFF2D2E8}"/>
                  </a:ext>
                </a:extLst>
              </p:cNvPr>
              <p:cNvSpPr/>
              <p:nvPr/>
            </p:nvSpPr>
            <p:spPr>
              <a:xfrm rot="16200000">
                <a:off x="2182467" y="2011525"/>
                <a:ext cx="585752" cy="341726"/>
              </a:xfrm>
              <a:prstGeom prst="trapezoid">
                <a:avLst/>
              </a:prstGeom>
              <a:solidFill>
                <a:srgbClr val="FFCC00"/>
              </a:solidFill>
              <a:ln w="6350">
                <a:solidFill>
                  <a:srgbClr val="55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a:extLst>
                  <a:ext uri="{FF2B5EF4-FFF2-40B4-BE49-F238E27FC236}">
                    <a16:creationId xmlns:a16="http://schemas.microsoft.com/office/drawing/2014/main" id="{F1C2F3FE-5A22-4609-A39D-3205DCB763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609715" y="1799867"/>
                <a:ext cx="345043" cy="531139"/>
              </a:xfrm>
              <a:prstGeom prst="rect">
                <a:avLst/>
              </a:prstGeom>
            </p:spPr>
          </p:pic>
          <p:pic>
            <p:nvPicPr>
              <p:cNvPr id="14" name="Graphic 13">
                <a:extLst>
                  <a:ext uri="{FF2B5EF4-FFF2-40B4-BE49-F238E27FC236}">
                    <a16:creationId xmlns:a16="http://schemas.microsoft.com/office/drawing/2014/main" id="{F98C48A8-D96A-4219-AEE7-300F5AB4443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flipH="1">
                <a:off x="887462" y="1558367"/>
                <a:ext cx="456917" cy="434073"/>
              </a:xfrm>
              <a:prstGeom prst="rect">
                <a:avLst/>
              </a:prstGeom>
            </p:spPr>
          </p:pic>
          <p:pic>
            <p:nvPicPr>
              <p:cNvPr id="15" name="Graphic 14">
                <a:extLst>
                  <a:ext uri="{FF2B5EF4-FFF2-40B4-BE49-F238E27FC236}">
                    <a16:creationId xmlns:a16="http://schemas.microsoft.com/office/drawing/2014/main" id="{3D46AA9A-B89C-4B85-AD2E-07169730F9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6200000">
                <a:off x="1012622" y="2182387"/>
                <a:ext cx="414720" cy="404351"/>
              </a:xfrm>
              <a:prstGeom prst="rect">
                <a:avLst/>
              </a:prstGeom>
            </p:spPr>
          </p:pic>
        </p:grpSp>
      </p:grpSp>
      <p:cxnSp>
        <p:nvCxnSpPr>
          <p:cNvPr id="20" name="Straight Arrow Connector 19">
            <a:extLst>
              <a:ext uri="{FF2B5EF4-FFF2-40B4-BE49-F238E27FC236}">
                <a16:creationId xmlns:a16="http://schemas.microsoft.com/office/drawing/2014/main" id="{2BB1BF1E-3F7D-4EDF-93DC-231286EACB8B}"/>
              </a:ext>
            </a:extLst>
          </p:cNvPr>
          <p:cNvCxnSpPr>
            <a:cxnSpLocks/>
          </p:cNvCxnSpPr>
          <p:nvPr/>
        </p:nvCxnSpPr>
        <p:spPr>
          <a:xfrm>
            <a:off x="1937605" y="2665830"/>
            <a:ext cx="127287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127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tx1"/>
              </a:solidFill>
              <a:latin typeface="Century Gothic" panose="020B0502020202020204" pitchFamily="34" charset="0"/>
            </a:endParaRPr>
          </a:p>
          <a:p>
            <a:pPr lvl="0" defTabSz="540045">
              <a:defRPr/>
            </a:pPr>
            <a:r>
              <a:rPr lang="en-GB" sz="2000" b="1" dirty="0">
                <a:solidFill>
                  <a:schemeClr val="tx1"/>
                </a:solidFill>
                <a:latin typeface="Century Gothic" panose="020B0502020202020204" pitchFamily="34" charset="0"/>
              </a:rPr>
              <a:t>Here is an image made up of several shapes. </a:t>
            </a:r>
          </a:p>
          <a:p>
            <a:pPr lvl="0" defTabSz="540045">
              <a:defRPr/>
            </a:pPr>
            <a:endParaRPr lang="en-GB" sz="2000" b="1" dirty="0">
              <a:solidFill>
                <a:schemeClr val="tx1"/>
              </a:solidFill>
              <a:latin typeface="Century Gothic" panose="020B0502020202020204" pitchFamily="34" charset="0"/>
            </a:endParaRPr>
          </a:p>
          <a:p>
            <a:pPr lvl="0" defTabSz="540045">
              <a:defRPr/>
            </a:pPr>
            <a:endParaRPr lang="en-GB" sz="2000" b="1" dirty="0">
              <a:solidFill>
                <a:schemeClr val="tx1"/>
              </a:solidFill>
              <a:latin typeface="Century Gothic" panose="020B0502020202020204" pitchFamily="34" charset="0"/>
            </a:endParaRPr>
          </a:p>
          <a:p>
            <a:pPr lvl="0" defTabSz="540045">
              <a:defRPr/>
            </a:pPr>
            <a:endParaRPr lang="en-GB" sz="2000" b="1" dirty="0">
              <a:solidFill>
                <a:schemeClr val="tx1"/>
              </a:solidFill>
              <a:latin typeface="Century Gothic" panose="020B0502020202020204" pitchFamily="34" charset="0"/>
            </a:endParaRPr>
          </a:p>
          <a:p>
            <a:pPr lvl="0" defTabSz="540045">
              <a:defRPr/>
            </a:pPr>
            <a:endParaRPr lang="en-GB" sz="2000" b="1" dirty="0">
              <a:solidFill>
                <a:schemeClr val="tx1"/>
              </a:solidFill>
              <a:latin typeface="Century Gothic" panose="020B0502020202020204" pitchFamily="34" charset="0"/>
            </a:endParaRPr>
          </a:p>
          <a:p>
            <a:pPr lvl="0" defTabSz="540045">
              <a:defRPr/>
            </a:pPr>
            <a:endParaRPr lang="en-GB" sz="2000" b="1" dirty="0">
              <a:solidFill>
                <a:schemeClr val="tx1"/>
              </a:solidFill>
              <a:latin typeface="Century Gothic" panose="020B0502020202020204" pitchFamily="34" charset="0"/>
            </a:endParaRPr>
          </a:p>
          <a:p>
            <a:pPr lvl="0" defTabSz="540045">
              <a:defRPr/>
            </a:pPr>
            <a:endParaRPr lang="en-GB" sz="2000" b="1" dirty="0">
              <a:solidFill>
                <a:schemeClr val="tx1"/>
              </a:solidFill>
              <a:latin typeface="Century Gothic" panose="020B0502020202020204" pitchFamily="34" charset="0"/>
            </a:endParaRPr>
          </a:p>
          <a:p>
            <a:pPr lvl="0" defTabSz="540045">
              <a:defRPr/>
            </a:pPr>
            <a:endParaRPr lang="en-GB" sz="2000" b="1" dirty="0">
              <a:solidFill>
                <a:schemeClr val="tx1"/>
              </a:solidFill>
              <a:latin typeface="Century Gothic" panose="020B0502020202020204" pitchFamily="34" charset="0"/>
            </a:endParaRPr>
          </a:p>
          <a:p>
            <a:pPr lvl="0" defTabSz="540045">
              <a:defRPr/>
            </a:pPr>
            <a:endParaRPr lang="en-GB" sz="2000" b="1" dirty="0">
              <a:solidFill>
                <a:schemeClr val="tx1"/>
              </a:solidFill>
              <a:latin typeface="Century Gothic" panose="020B0502020202020204" pitchFamily="34" charset="0"/>
            </a:endParaRPr>
          </a:p>
          <a:p>
            <a:pPr lvl="0" defTabSz="540045">
              <a:defRPr/>
            </a:pPr>
            <a:endParaRPr lang="en-GB" sz="2000" b="1" dirty="0">
              <a:solidFill>
                <a:schemeClr val="tx1"/>
              </a:solidFill>
              <a:latin typeface="Century Gothic" panose="020B0502020202020204" pitchFamily="34" charset="0"/>
            </a:endParaRPr>
          </a:p>
          <a:p>
            <a:pPr lvl="0" defTabSz="540045">
              <a:defRPr/>
            </a:pPr>
            <a:endParaRPr lang="en-GB" sz="2000" b="1" dirty="0">
              <a:solidFill>
                <a:schemeClr val="tx1"/>
              </a:solidFill>
              <a:latin typeface="Century Gothic" panose="020B0502020202020204" pitchFamily="34" charset="0"/>
            </a:endParaRPr>
          </a:p>
          <a:p>
            <a:pPr lvl="0" defTabSz="540045">
              <a:defRPr/>
            </a:pPr>
            <a:endParaRPr lang="en-GB" sz="2000" b="1" dirty="0">
              <a:solidFill>
                <a:schemeClr val="tx1"/>
              </a:solidFill>
              <a:latin typeface="Century Gothic" panose="020B0502020202020204" pitchFamily="34" charset="0"/>
            </a:endParaRPr>
          </a:p>
          <a:p>
            <a:pPr lvl="0" defTabSz="540045">
              <a:defRPr/>
            </a:pPr>
            <a:r>
              <a:rPr lang="en-GB" sz="2000" b="1" dirty="0">
                <a:solidFill>
                  <a:schemeClr val="tx1"/>
                </a:solidFill>
                <a:latin typeface="Century Gothic" panose="020B0502020202020204" pitchFamily="34" charset="0"/>
              </a:rPr>
              <a:t>How many lines of symmetry does the image (not the individual shapes) have?</a:t>
            </a:r>
          </a:p>
          <a:p>
            <a:pPr algn="ctr"/>
            <a:endParaRPr lang="en-GB" sz="2800" dirty="0">
              <a:solidFill>
                <a:srgbClr val="FF0000"/>
              </a:solidFill>
              <a:latin typeface="SassoonCRInfantMedium" panose="02000603020000020003" pitchFamily="2" charset="0"/>
            </a:endParaRPr>
          </a:p>
        </p:txBody>
      </p:sp>
      <p:grpSp>
        <p:nvGrpSpPr>
          <p:cNvPr id="7" name="Group 6">
            <a:extLst>
              <a:ext uri="{FF2B5EF4-FFF2-40B4-BE49-F238E27FC236}">
                <a16:creationId xmlns:a16="http://schemas.microsoft.com/office/drawing/2014/main" id="{2EFB1160-59CB-462D-A951-26454C2A7C8E}"/>
              </a:ext>
            </a:extLst>
          </p:cNvPr>
          <p:cNvGrpSpPr/>
          <p:nvPr/>
        </p:nvGrpSpPr>
        <p:grpSpPr>
          <a:xfrm>
            <a:off x="2209499" y="1519672"/>
            <a:ext cx="4725001" cy="2415701"/>
            <a:chOff x="538248" y="4088904"/>
            <a:chExt cx="2424673" cy="1239636"/>
          </a:xfrm>
        </p:grpSpPr>
        <p:pic>
          <p:nvPicPr>
            <p:cNvPr id="9" name="Graphic 8">
              <a:extLst>
                <a:ext uri="{FF2B5EF4-FFF2-40B4-BE49-F238E27FC236}">
                  <a16:creationId xmlns:a16="http://schemas.microsoft.com/office/drawing/2014/main" id="{12249F7C-33C4-4CAC-94D2-E475466843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62295" y="4286351"/>
              <a:ext cx="976578" cy="844742"/>
            </a:xfrm>
            <a:prstGeom prst="rect">
              <a:avLst/>
            </a:prstGeom>
          </p:spPr>
        </p:pic>
        <p:grpSp>
          <p:nvGrpSpPr>
            <p:cNvPr id="10" name="Group 9">
              <a:extLst>
                <a:ext uri="{FF2B5EF4-FFF2-40B4-BE49-F238E27FC236}">
                  <a16:creationId xmlns:a16="http://schemas.microsoft.com/office/drawing/2014/main" id="{E56A6EA6-3530-41AF-9FEE-039118A64496}"/>
                </a:ext>
              </a:extLst>
            </p:cNvPr>
            <p:cNvGrpSpPr/>
            <p:nvPr/>
          </p:nvGrpSpPr>
          <p:grpSpPr>
            <a:xfrm>
              <a:off x="538248" y="4088904"/>
              <a:ext cx="2424673" cy="1239636"/>
              <a:chOff x="538248" y="4088904"/>
              <a:chExt cx="2424673" cy="1239636"/>
            </a:xfrm>
          </p:grpSpPr>
          <p:grpSp>
            <p:nvGrpSpPr>
              <p:cNvPr id="11" name="Group 10">
                <a:extLst>
                  <a:ext uri="{FF2B5EF4-FFF2-40B4-BE49-F238E27FC236}">
                    <a16:creationId xmlns:a16="http://schemas.microsoft.com/office/drawing/2014/main" id="{57F430CA-B87F-4B6D-B247-F2E3CA1FED63}"/>
                  </a:ext>
                </a:extLst>
              </p:cNvPr>
              <p:cNvGrpSpPr/>
              <p:nvPr/>
            </p:nvGrpSpPr>
            <p:grpSpPr>
              <a:xfrm>
                <a:off x="887683" y="4088904"/>
                <a:ext cx="766116" cy="1239636"/>
                <a:chOff x="816034" y="3001566"/>
                <a:chExt cx="475834" cy="769936"/>
              </a:xfrm>
            </p:grpSpPr>
            <p:sp>
              <p:nvSpPr>
                <p:cNvPr id="20" name="Trapezoid 19">
                  <a:extLst>
                    <a:ext uri="{FF2B5EF4-FFF2-40B4-BE49-F238E27FC236}">
                      <a16:creationId xmlns:a16="http://schemas.microsoft.com/office/drawing/2014/main" id="{CC273672-AC31-414E-9163-F3B87DE89511}"/>
                    </a:ext>
                  </a:extLst>
                </p:cNvPr>
                <p:cNvSpPr/>
                <p:nvPr/>
              </p:nvSpPr>
              <p:spPr>
                <a:xfrm>
                  <a:off x="816034" y="3390502"/>
                  <a:ext cx="475834" cy="381000"/>
                </a:xfrm>
                <a:prstGeom prst="trapezoid">
                  <a:avLst>
                    <a:gd name="adj" fmla="val 5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rapezoid 20">
                  <a:extLst>
                    <a:ext uri="{FF2B5EF4-FFF2-40B4-BE49-F238E27FC236}">
                      <a16:creationId xmlns:a16="http://schemas.microsoft.com/office/drawing/2014/main" id="{17841240-9EEE-4F2E-92E1-E996294C3C93}"/>
                    </a:ext>
                  </a:extLst>
                </p:cNvPr>
                <p:cNvSpPr/>
                <p:nvPr/>
              </p:nvSpPr>
              <p:spPr>
                <a:xfrm flipV="1">
                  <a:off x="816034" y="3001566"/>
                  <a:ext cx="475834" cy="381000"/>
                </a:xfrm>
                <a:prstGeom prst="trapezoid">
                  <a:avLst>
                    <a:gd name="adj" fmla="val 5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rapezoid 11">
                <a:extLst>
                  <a:ext uri="{FF2B5EF4-FFF2-40B4-BE49-F238E27FC236}">
                    <a16:creationId xmlns:a16="http://schemas.microsoft.com/office/drawing/2014/main" id="{253FF1CD-7FDA-497E-A24A-6B43718AE1BA}"/>
                  </a:ext>
                </a:extLst>
              </p:cNvPr>
              <p:cNvSpPr/>
              <p:nvPr/>
            </p:nvSpPr>
            <p:spPr>
              <a:xfrm>
                <a:off x="1844824" y="4715111"/>
                <a:ext cx="766116" cy="613429"/>
              </a:xfrm>
              <a:prstGeom prst="trapezoid">
                <a:avLst>
                  <a:gd name="adj" fmla="val 5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rapezoid 12">
                <a:extLst>
                  <a:ext uri="{FF2B5EF4-FFF2-40B4-BE49-F238E27FC236}">
                    <a16:creationId xmlns:a16="http://schemas.microsoft.com/office/drawing/2014/main" id="{1CFC4197-C3E4-471F-9E78-6A26505E1DC7}"/>
                  </a:ext>
                </a:extLst>
              </p:cNvPr>
              <p:cNvSpPr/>
              <p:nvPr/>
            </p:nvSpPr>
            <p:spPr>
              <a:xfrm flipV="1">
                <a:off x="1844824" y="4088904"/>
                <a:ext cx="766116" cy="613429"/>
              </a:xfrm>
              <a:prstGeom prst="trapezoid">
                <a:avLst>
                  <a:gd name="adj" fmla="val 5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arallelogram 13">
                <a:extLst>
                  <a:ext uri="{FF2B5EF4-FFF2-40B4-BE49-F238E27FC236}">
                    <a16:creationId xmlns:a16="http://schemas.microsoft.com/office/drawing/2014/main" id="{20D5F872-DC42-4F40-9FD5-908067A65764}"/>
                  </a:ext>
                </a:extLst>
              </p:cNvPr>
              <p:cNvSpPr/>
              <p:nvPr/>
            </p:nvSpPr>
            <p:spPr>
              <a:xfrm>
                <a:off x="2320684" y="4444947"/>
                <a:ext cx="642237" cy="527549"/>
              </a:xfrm>
              <a:prstGeom prst="parallelogram">
                <a:avLst>
                  <a:gd name="adj" fmla="val 2064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5" name="Parallelogram 14">
                <a:extLst>
                  <a:ext uri="{FF2B5EF4-FFF2-40B4-BE49-F238E27FC236}">
                    <a16:creationId xmlns:a16="http://schemas.microsoft.com/office/drawing/2014/main" id="{0838D1F6-5F73-41EC-9E5F-92899BC7355E}"/>
                  </a:ext>
                </a:extLst>
              </p:cNvPr>
              <p:cNvSpPr/>
              <p:nvPr/>
            </p:nvSpPr>
            <p:spPr>
              <a:xfrm flipH="1">
                <a:off x="538248" y="4444947"/>
                <a:ext cx="642237" cy="527549"/>
              </a:xfrm>
              <a:prstGeom prst="parallelogram">
                <a:avLst>
                  <a:gd name="adj" fmla="val 2064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07190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tx1"/>
              </a:solidFill>
              <a:latin typeface="Century Gothic" panose="020B0502020202020204" pitchFamily="34" charset="0"/>
            </a:endParaRPr>
          </a:p>
          <a:p>
            <a:pPr lvl="0" defTabSz="540045">
              <a:defRPr/>
            </a:pPr>
            <a:r>
              <a:rPr lang="en-GB" sz="2000" b="1" dirty="0">
                <a:solidFill>
                  <a:schemeClr val="tx1"/>
                </a:solidFill>
                <a:latin typeface="Century Gothic" panose="020B0502020202020204" pitchFamily="34" charset="0"/>
              </a:rPr>
              <a:t>Here is an image made up of several shapes. </a:t>
            </a:r>
          </a:p>
          <a:p>
            <a:pPr lvl="0" defTabSz="540045">
              <a:defRPr/>
            </a:pPr>
            <a:endParaRPr lang="en-GB" sz="2000" b="1" dirty="0">
              <a:solidFill>
                <a:schemeClr val="tx1"/>
              </a:solidFill>
              <a:latin typeface="Century Gothic" panose="020B0502020202020204" pitchFamily="34" charset="0"/>
            </a:endParaRPr>
          </a:p>
          <a:p>
            <a:pPr lvl="0" defTabSz="540045">
              <a:defRPr/>
            </a:pPr>
            <a:endParaRPr lang="en-GB" sz="2000" b="1" dirty="0">
              <a:solidFill>
                <a:schemeClr val="tx1"/>
              </a:solidFill>
              <a:latin typeface="Century Gothic" panose="020B0502020202020204" pitchFamily="34" charset="0"/>
            </a:endParaRPr>
          </a:p>
          <a:p>
            <a:pPr lvl="0" defTabSz="540045">
              <a:defRPr/>
            </a:pPr>
            <a:endParaRPr lang="en-GB" sz="2000" b="1" dirty="0">
              <a:solidFill>
                <a:schemeClr val="tx1"/>
              </a:solidFill>
              <a:latin typeface="Century Gothic" panose="020B0502020202020204" pitchFamily="34" charset="0"/>
            </a:endParaRPr>
          </a:p>
          <a:p>
            <a:pPr lvl="0" defTabSz="540045">
              <a:defRPr/>
            </a:pPr>
            <a:endParaRPr lang="en-GB" sz="2000" b="1" dirty="0">
              <a:solidFill>
                <a:schemeClr val="tx1"/>
              </a:solidFill>
              <a:latin typeface="Century Gothic" panose="020B0502020202020204" pitchFamily="34" charset="0"/>
            </a:endParaRPr>
          </a:p>
          <a:p>
            <a:pPr lvl="0" defTabSz="540045">
              <a:defRPr/>
            </a:pPr>
            <a:endParaRPr lang="en-GB" sz="2000" b="1" dirty="0">
              <a:solidFill>
                <a:schemeClr val="tx1"/>
              </a:solidFill>
              <a:latin typeface="Century Gothic" panose="020B0502020202020204" pitchFamily="34" charset="0"/>
            </a:endParaRPr>
          </a:p>
          <a:p>
            <a:pPr lvl="0" defTabSz="540045">
              <a:defRPr/>
            </a:pPr>
            <a:endParaRPr lang="en-GB" sz="2000" b="1" dirty="0">
              <a:solidFill>
                <a:schemeClr val="tx1"/>
              </a:solidFill>
              <a:latin typeface="Century Gothic" panose="020B0502020202020204" pitchFamily="34" charset="0"/>
            </a:endParaRPr>
          </a:p>
          <a:p>
            <a:pPr lvl="0" defTabSz="540045">
              <a:defRPr/>
            </a:pPr>
            <a:endParaRPr lang="en-GB" sz="2000" b="1" dirty="0">
              <a:solidFill>
                <a:schemeClr val="tx1"/>
              </a:solidFill>
              <a:latin typeface="Century Gothic" panose="020B0502020202020204" pitchFamily="34" charset="0"/>
            </a:endParaRPr>
          </a:p>
          <a:p>
            <a:pPr lvl="0" defTabSz="540045">
              <a:defRPr/>
            </a:pPr>
            <a:endParaRPr lang="en-GB" sz="2000" b="1" dirty="0">
              <a:solidFill>
                <a:schemeClr val="tx1"/>
              </a:solidFill>
              <a:latin typeface="Century Gothic" panose="020B0502020202020204" pitchFamily="34" charset="0"/>
            </a:endParaRPr>
          </a:p>
          <a:p>
            <a:pPr lvl="0" defTabSz="540045">
              <a:defRPr/>
            </a:pPr>
            <a:endParaRPr lang="en-GB" sz="2000" b="1" dirty="0">
              <a:solidFill>
                <a:schemeClr val="tx1"/>
              </a:solidFill>
              <a:latin typeface="Century Gothic" panose="020B0502020202020204" pitchFamily="34" charset="0"/>
            </a:endParaRPr>
          </a:p>
          <a:p>
            <a:pPr lvl="0" defTabSz="540045">
              <a:defRPr/>
            </a:pPr>
            <a:endParaRPr lang="en-GB" sz="2000" b="1" dirty="0">
              <a:solidFill>
                <a:schemeClr val="tx1"/>
              </a:solidFill>
              <a:latin typeface="Century Gothic" panose="020B0502020202020204" pitchFamily="34" charset="0"/>
            </a:endParaRPr>
          </a:p>
          <a:p>
            <a:pPr lvl="0" defTabSz="540045">
              <a:defRPr/>
            </a:pPr>
            <a:endParaRPr lang="en-GB" sz="2000" b="1" dirty="0">
              <a:solidFill>
                <a:schemeClr val="tx1"/>
              </a:solidFill>
              <a:latin typeface="Century Gothic" panose="020B0502020202020204" pitchFamily="34" charset="0"/>
            </a:endParaRPr>
          </a:p>
          <a:p>
            <a:pPr lvl="0" defTabSz="540045">
              <a:defRPr/>
            </a:pPr>
            <a:r>
              <a:rPr lang="en-GB" sz="2000" b="1" dirty="0">
                <a:solidFill>
                  <a:schemeClr val="tx1"/>
                </a:solidFill>
                <a:latin typeface="Century Gothic" panose="020B0502020202020204" pitchFamily="34" charset="0"/>
              </a:rPr>
              <a:t>How many lines of symmetry does the image (not the individual shapes) have?</a:t>
            </a:r>
          </a:p>
          <a:p>
            <a:pPr lvl="0" defTabSz="540045">
              <a:defRPr/>
            </a:pPr>
            <a:endParaRPr lang="en-GB" sz="2000" b="1" dirty="0">
              <a:solidFill>
                <a:schemeClr val="tx1"/>
              </a:solidFill>
              <a:latin typeface="Century Gothic" panose="020B0502020202020204" pitchFamily="34" charset="0"/>
            </a:endParaRPr>
          </a:p>
          <a:p>
            <a:pPr lvl="0" defTabSz="540045">
              <a:defRPr/>
            </a:pPr>
            <a:r>
              <a:rPr lang="en-GB" sz="2000" b="1" dirty="0">
                <a:solidFill>
                  <a:srgbClr val="FF0000"/>
                </a:solidFill>
                <a:latin typeface="Century Gothic" panose="020B0502020202020204" pitchFamily="34" charset="0"/>
              </a:rPr>
              <a:t>The image has 1 line of symmetry.</a:t>
            </a:r>
          </a:p>
          <a:p>
            <a:pPr algn="ctr"/>
            <a:endParaRPr lang="en-GB" sz="2800" dirty="0">
              <a:solidFill>
                <a:srgbClr val="FF0000"/>
              </a:solidFill>
              <a:latin typeface="SassoonCRInfantMedium" panose="02000603020000020003" pitchFamily="2" charset="0"/>
            </a:endParaRPr>
          </a:p>
        </p:txBody>
      </p:sp>
      <p:grpSp>
        <p:nvGrpSpPr>
          <p:cNvPr id="7" name="Group 6">
            <a:extLst>
              <a:ext uri="{FF2B5EF4-FFF2-40B4-BE49-F238E27FC236}">
                <a16:creationId xmlns:a16="http://schemas.microsoft.com/office/drawing/2014/main" id="{2EFB1160-59CB-462D-A951-26454C2A7C8E}"/>
              </a:ext>
            </a:extLst>
          </p:cNvPr>
          <p:cNvGrpSpPr/>
          <p:nvPr/>
        </p:nvGrpSpPr>
        <p:grpSpPr>
          <a:xfrm>
            <a:off x="2209499" y="1519672"/>
            <a:ext cx="4725001" cy="2415701"/>
            <a:chOff x="538248" y="4088904"/>
            <a:chExt cx="2424673" cy="1239636"/>
          </a:xfrm>
        </p:grpSpPr>
        <p:pic>
          <p:nvPicPr>
            <p:cNvPr id="9" name="Graphic 8">
              <a:extLst>
                <a:ext uri="{FF2B5EF4-FFF2-40B4-BE49-F238E27FC236}">
                  <a16:creationId xmlns:a16="http://schemas.microsoft.com/office/drawing/2014/main" id="{12249F7C-33C4-4CAC-94D2-E475466843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62295" y="4286351"/>
              <a:ext cx="976578" cy="844742"/>
            </a:xfrm>
            <a:prstGeom prst="rect">
              <a:avLst/>
            </a:prstGeom>
          </p:spPr>
        </p:pic>
        <p:grpSp>
          <p:nvGrpSpPr>
            <p:cNvPr id="10" name="Group 9">
              <a:extLst>
                <a:ext uri="{FF2B5EF4-FFF2-40B4-BE49-F238E27FC236}">
                  <a16:creationId xmlns:a16="http://schemas.microsoft.com/office/drawing/2014/main" id="{E56A6EA6-3530-41AF-9FEE-039118A64496}"/>
                </a:ext>
              </a:extLst>
            </p:cNvPr>
            <p:cNvGrpSpPr/>
            <p:nvPr/>
          </p:nvGrpSpPr>
          <p:grpSpPr>
            <a:xfrm>
              <a:off x="538248" y="4088904"/>
              <a:ext cx="2424673" cy="1239636"/>
              <a:chOff x="538248" y="4088904"/>
              <a:chExt cx="2424673" cy="1239636"/>
            </a:xfrm>
          </p:grpSpPr>
          <p:grpSp>
            <p:nvGrpSpPr>
              <p:cNvPr id="11" name="Group 10">
                <a:extLst>
                  <a:ext uri="{FF2B5EF4-FFF2-40B4-BE49-F238E27FC236}">
                    <a16:creationId xmlns:a16="http://schemas.microsoft.com/office/drawing/2014/main" id="{57F430CA-B87F-4B6D-B247-F2E3CA1FED63}"/>
                  </a:ext>
                </a:extLst>
              </p:cNvPr>
              <p:cNvGrpSpPr/>
              <p:nvPr/>
            </p:nvGrpSpPr>
            <p:grpSpPr>
              <a:xfrm>
                <a:off x="887683" y="4088904"/>
                <a:ext cx="766116" cy="1239636"/>
                <a:chOff x="816034" y="3001566"/>
                <a:chExt cx="475834" cy="769936"/>
              </a:xfrm>
            </p:grpSpPr>
            <p:sp>
              <p:nvSpPr>
                <p:cNvPr id="20" name="Trapezoid 19">
                  <a:extLst>
                    <a:ext uri="{FF2B5EF4-FFF2-40B4-BE49-F238E27FC236}">
                      <a16:creationId xmlns:a16="http://schemas.microsoft.com/office/drawing/2014/main" id="{CC273672-AC31-414E-9163-F3B87DE89511}"/>
                    </a:ext>
                  </a:extLst>
                </p:cNvPr>
                <p:cNvSpPr/>
                <p:nvPr/>
              </p:nvSpPr>
              <p:spPr>
                <a:xfrm>
                  <a:off x="816034" y="3390502"/>
                  <a:ext cx="475834" cy="381000"/>
                </a:xfrm>
                <a:prstGeom prst="trapezoid">
                  <a:avLst>
                    <a:gd name="adj" fmla="val 5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rapezoid 20">
                  <a:extLst>
                    <a:ext uri="{FF2B5EF4-FFF2-40B4-BE49-F238E27FC236}">
                      <a16:creationId xmlns:a16="http://schemas.microsoft.com/office/drawing/2014/main" id="{17841240-9EEE-4F2E-92E1-E996294C3C93}"/>
                    </a:ext>
                  </a:extLst>
                </p:cNvPr>
                <p:cNvSpPr/>
                <p:nvPr/>
              </p:nvSpPr>
              <p:spPr>
                <a:xfrm flipV="1">
                  <a:off x="816034" y="3001566"/>
                  <a:ext cx="475834" cy="381000"/>
                </a:xfrm>
                <a:prstGeom prst="trapezoid">
                  <a:avLst>
                    <a:gd name="adj" fmla="val 5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rapezoid 11">
                <a:extLst>
                  <a:ext uri="{FF2B5EF4-FFF2-40B4-BE49-F238E27FC236}">
                    <a16:creationId xmlns:a16="http://schemas.microsoft.com/office/drawing/2014/main" id="{253FF1CD-7FDA-497E-A24A-6B43718AE1BA}"/>
                  </a:ext>
                </a:extLst>
              </p:cNvPr>
              <p:cNvSpPr/>
              <p:nvPr/>
            </p:nvSpPr>
            <p:spPr>
              <a:xfrm>
                <a:off x="1844824" y="4715111"/>
                <a:ext cx="766116" cy="613429"/>
              </a:xfrm>
              <a:prstGeom prst="trapezoid">
                <a:avLst>
                  <a:gd name="adj" fmla="val 5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rapezoid 12">
                <a:extLst>
                  <a:ext uri="{FF2B5EF4-FFF2-40B4-BE49-F238E27FC236}">
                    <a16:creationId xmlns:a16="http://schemas.microsoft.com/office/drawing/2014/main" id="{1CFC4197-C3E4-471F-9E78-6A26505E1DC7}"/>
                  </a:ext>
                </a:extLst>
              </p:cNvPr>
              <p:cNvSpPr/>
              <p:nvPr/>
            </p:nvSpPr>
            <p:spPr>
              <a:xfrm flipV="1">
                <a:off x="1844824" y="4088904"/>
                <a:ext cx="766116" cy="613429"/>
              </a:xfrm>
              <a:prstGeom prst="trapezoid">
                <a:avLst>
                  <a:gd name="adj" fmla="val 5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arallelogram 13">
                <a:extLst>
                  <a:ext uri="{FF2B5EF4-FFF2-40B4-BE49-F238E27FC236}">
                    <a16:creationId xmlns:a16="http://schemas.microsoft.com/office/drawing/2014/main" id="{20D5F872-DC42-4F40-9FD5-908067A65764}"/>
                  </a:ext>
                </a:extLst>
              </p:cNvPr>
              <p:cNvSpPr/>
              <p:nvPr/>
            </p:nvSpPr>
            <p:spPr>
              <a:xfrm>
                <a:off x="2320684" y="4444947"/>
                <a:ext cx="642237" cy="527549"/>
              </a:xfrm>
              <a:prstGeom prst="parallelogram">
                <a:avLst>
                  <a:gd name="adj" fmla="val 2064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5" name="Parallelogram 14">
                <a:extLst>
                  <a:ext uri="{FF2B5EF4-FFF2-40B4-BE49-F238E27FC236}">
                    <a16:creationId xmlns:a16="http://schemas.microsoft.com/office/drawing/2014/main" id="{0838D1F6-5F73-41EC-9E5F-92899BC7355E}"/>
                  </a:ext>
                </a:extLst>
              </p:cNvPr>
              <p:cNvSpPr/>
              <p:nvPr/>
            </p:nvSpPr>
            <p:spPr>
              <a:xfrm flipH="1">
                <a:off x="538248" y="4444947"/>
                <a:ext cx="642237" cy="527549"/>
              </a:xfrm>
              <a:prstGeom prst="parallelogram">
                <a:avLst>
                  <a:gd name="adj" fmla="val 2064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cxnSp>
        <p:nvCxnSpPr>
          <p:cNvPr id="22" name="Straight Connector 21">
            <a:extLst>
              <a:ext uri="{FF2B5EF4-FFF2-40B4-BE49-F238E27FC236}">
                <a16:creationId xmlns:a16="http://schemas.microsoft.com/office/drawing/2014/main" id="{41B3605A-633B-4DCF-9B4F-D991529BB757}"/>
              </a:ext>
            </a:extLst>
          </p:cNvPr>
          <p:cNvCxnSpPr>
            <a:cxnSpLocks/>
          </p:cNvCxnSpPr>
          <p:nvPr/>
        </p:nvCxnSpPr>
        <p:spPr>
          <a:xfrm flipH="1">
            <a:off x="4572000" y="1371600"/>
            <a:ext cx="1" cy="28041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014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Here are 3 attempts at drawing reflections.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the reflections that are not symmetrical. Explain why.</a:t>
            </a: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E79A0917-8D20-4756-A68D-5EB2CF824937}"/>
              </a:ext>
            </a:extLst>
          </p:cNvPr>
          <p:cNvGrpSpPr/>
          <p:nvPr/>
        </p:nvGrpSpPr>
        <p:grpSpPr>
          <a:xfrm>
            <a:off x="1754256" y="1467984"/>
            <a:ext cx="5635486" cy="2516959"/>
            <a:chOff x="346353" y="6894914"/>
            <a:chExt cx="2891895" cy="1291597"/>
          </a:xfrm>
        </p:grpSpPr>
        <p:pic>
          <p:nvPicPr>
            <p:cNvPr id="20" name="Picture 19">
              <a:extLst>
                <a:ext uri="{FF2B5EF4-FFF2-40B4-BE49-F238E27FC236}">
                  <a16:creationId xmlns:a16="http://schemas.microsoft.com/office/drawing/2014/main" id="{A36C82A9-D16C-4991-BF1D-802E4D3C6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2368428" y="6894914"/>
              <a:ext cx="869820" cy="1016262"/>
            </a:xfrm>
            <a:prstGeom prst="rect">
              <a:avLst/>
            </a:prstGeom>
          </p:spPr>
        </p:pic>
        <p:sp>
          <p:nvSpPr>
            <p:cNvPr id="21" name="TextBox 20">
              <a:extLst>
                <a:ext uri="{FF2B5EF4-FFF2-40B4-BE49-F238E27FC236}">
                  <a16:creationId xmlns:a16="http://schemas.microsoft.com/office/drawing/2014/main" id="{719A6459-F30D-4615-B8F3-F56E287D6D5C}"/>
                </a:ext>
              </a:extLst>
            </p:cNvPr>
            <p:cNvSpPr txBox="1"/>
            <p:nvPr/>
          </p:nvSpPr>
          <p:spPr>
            <a:xfrm>
              <a:off x="466331" y="7981191"/>
              <a:ext cx="642507" cy="205320"/>
            </a:xfrm>
            <a:prstGeom prst="rect">
              <a:avLst/>
            </a:prstGeom>
            <a:noFill/>
          </p:spPr>
          <p:txBody>
            <a:bodyPr wrap="square" rtlCol="0" anchor="ctr">
              <a:spAutoFit/>
            </a:bodyPr>
            <a:lstStyle/>
            <a:p>
              <a:pPr algn="ctr"/>
              <a:r>
                <a:rPr lang="en-GB" sz="2000" b="1" dirty="0">
                  <a:latin typeface="Century Gothic" panose="020B0502020202020204" pitchFamily="34" charset="0"/>
                </a:rPr>
                <a:t>A</a:t>
              </a:r>
            </a:p>
          </p:txBody>
        </p:sp>
        <p:sp>
          <p:nvSpPr>
            <p:cNvPr id="22" name="TextBox 21">
              <a:extLst>
                <a:ext uri="{FF2B5EF4-FFF2-40B4-BE49-F238E27FC236}">
                  <a16:creationId xmlns:a16="http://schemas.microsoft.com/office/drawing/2014/main" id="{5C4DC0A4-AB87-43D8-B1AE-A76B68A91B50}"/>
                </a:ext>
              </a:extLst>
            </p:cNvPr>
            <p:cNvSpPr txBox="1"/>
            <p:nvPr/>
          </p:nvSpPr>
          <p:spPr>
            <a:xfrm>
              <a:off x="1443506" y="7981191"/>
              <a:ext cx="642507" cy="205320"/>
            </a:xfrm>
            <a:prstGeom prst="rect">
              <a:avLst/>
            </a:prstGeom>
            <a:noFill/>
          </p:spPr>
          <p:txBody>
            <a:bodyPr wrap="square" rtlCol="0" anchor="ctr">
              <a:spAutoFit/>
            </a:bodyPr>
            <a:lstStyle/>
            <a:p>
              <a:pPr algn="ctr"/>
              <a:r>
                <a:rPr lang="en-GB" sz="2000" b="1" dirty="0">
                  <a:latin typeface="Century Gothic" panose="020B0502020202020204" pitchFamily="34" charset="0"/>
                </a:rPr>
                <a:t>B</a:t>
              </a:r>
            </a:p>
          </p:txBody>
        </p:sp>
        <p:sp>
          <p:nvSpPr>
            <p:cNvPr id="23" name="TextBox 22">
              <a:extLst>
                <a:ext uri="{FF2B5EF4-FFF2-40B4-BE49-F238E27FC236}">
                  <a16:creationId xmlns:a16="http://schemas.microsoft.com/office/drawing/2014/main" id="{959EF5A5-06E2-4E2C-BA8E-456ED236A53C}"/>
                </a:ext>
              </a:extLst>
            </p:cNvPr>
            <p:cNvSpPr txBox="1"/>
            <p:nvPr/>
          </p:nvSpPr>
          <p:spPr>
            <a:xfrm>
              <a:off x="2486364" y="7981191"/>
              <a:ext cx="642507" cy="205320"/>
            </a:xfrm>
            <a:prstGeom prst="rect">
              <a:avLst/>
            </a:prstGeom>
            <a:noFill/>
          </p:spPr>
          <p:txBody>
            <a:bodyPr wrap="square" rtlCol="0" anchor="ctr">
              <a:spAutoFit/>
            </a:bodyPr>
            <a:lstStyle/>
            <a:p>
              <a:pPr algn="ctr"/>
              <a:r>
                <a:rPr lang="en-GB" sz="2000" b="1" dirty="0">
                  <a:latin typeface="Century Gothic" panose="020B0502020202020204" pitchFamily="34" charset="0"/>
                </a:rPr>
                <a:t>C</a:t>
              </a:r>
            </a:p>
          </p:txBody>
        </p:sp>
        <p:pic>
          <p:nvPicPr>
            <p:cNvPr id="24" name="Picture 23">
              <a:extLst>
                <a:ext uri="{FF2B5EF4-FFF2-40B4-BE49-F238E27FC236}">
                  <a16:creationId xmlns:a16="http://schemas.microsoft.com/office/drawing/2014/main" id="{ECDE4A0F-39D3-456B-A438-1F90351305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2799" y="6895445"/>
              <a:ext cx="868910" cy="1015200"/>
            </a:xfrm>
            <a:prstGeom prst="rect">
              <a:avLst/>
            </a:prstGeom>
          </p:spPr>
        </p:pic>
        <p:pic>
          <p:nvPicPr>
            <p:cNvPr id="25" name="Picture 24">
              <a:extLst>
                <a:ext uri="{FF2B5EF4-FFF2-40B4-BE49-F238E27FC236}">
                  <a16:creationId xmlns:a16="http://schemas.microsoft.com/office/drawing/2014/main" id="{C9E96FC3-948E-415C-9919-AC0001F2A5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353" y="6895445"/>
              <a:ext cx="819727" cy="1015200"/>
            </a:xfrm>
            <a:prstGeom prst="rect">
              <a:avLst/>
            </a:prstGeom>
          </p:spPr>
        </p:pic>
      </p:grpSp>
    </p:spTree>
    <p:extLst>
      <p:ext uri="{BB962C8B-B14F-4D97-AF65-F5344CB8AC3E}">
        <p14:creationId xmlns:p14="http://schemas.microsoft.com/office/powerpoint/2010/main" val="356735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Here are 3 attempts at drawing reflections.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the reflections that are not symmetrical. Explain why.</a:t>
            </a:r>
          </a:p>
          <a:p>
            <a:r>
              <a:rPr lang="en-GB" sz="2000" b="1" dirty="0">
                <a:solidFill>
                  <a:srgbClr val="FF0000"/>
                </a:solidFill>
                <a:latin typeface="Century Gothic" panose="020B0502020202020204" pitchFamily="34" charset="0"/>
              </a:rPr>
              <a:t>Shapes A and B are not symmetrical. The right-hand part of shape A is narrower than the left-hand side. The top-right-hand corner of reflection B is higher and further out than the top-left-hand corner.</a:t>
            </a:r>
          </a:p>
          <a:p>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E79A0917-8D20-4756-A68D-5EB2CF824937}"/>
              </a:ext>
            </a:extLst>
          </p:cNvPr>
          <p:cNvGrpSpPr/>
          <p:nvPr/>
        </p:nvGrpSpPr>
        <p:grpSpPr>
          <a:xfrm>
            <a:off x="1754256" y="1467984"/>
            <a:ext cx="5635486" cy="2516959"/>
            <a:chOff x="346353" y="6894914"/>
            <a:chExt cx="2891895" cy="1291597"/>
          </a:xfrm>
        </p:grpSpPr>
        <p:pic>
          <p:nvPicPr>
            <p:cNvPr id="20" name="Picture 19">
              <a:extLst>
                <a:ext uri="{FF2B5EF4-FFF2-40B4-BE49-F238E27FC236}">
                  <a16:creationId xmlns:a16="http://schemas.microsoft.com/office/drawing/2014/main" id="{A36C82A9-D16C-4991-BF1D-802E4D3C6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2368428" y="6894914"/>
              <a:ext cx="869820" cy="1016262"/>
            </a:xfrm>
            <a:prstGeom prst="rect">
              <a:avLst/>
            </a:prstGeom>
          </p:spPr>
        </p:pic>
        <p:sp>
          <p:nvSpPr>
            <p:cNvPr id="21" name="TextBox 20">
              <a:extLst>
                <a:ext uri="{FF2B5EF4-FFF2-40B4-BE49-F238E27FC236}">
                  <a16:creationId xmlns:a16="http://schemas.microsoft.com/office/drawing/2014/main" id="{719A6459-F30D-4615-B8F3-F56E287D6D5C}"/>
                </a:ext>
              </a:extLst>
            </p:cNvPr>
            <p:cNvSpPr txBox="1"/>
            <p:nvPr/>
          </p:nvSpPr>
          <p:spPr>
            <a:xfrm>
              <a:off x="466331" y="7981191"/>
              <a:ext cx="642507" cy="205320"/>
            </a:xfrm>
            <a:prstGeom prst="rect">
              <a:avLst/>
            </a:prstGeom>
            <a:noFill/>
          </p:spPr>
          <p:txBody>
            <a:bodyPr wrap="square" rtlCol="0" anchor="ctr">
              <a:spAutoFit/>
            </a:bodyPr>
            <a:lstStyle/>
            <a:p>
              <a:pPr algn="ctr"/>
              <a:r>
                <a:rPr lang="en-GB" sz="2000" b="1" dirty="0">
                  <a:latin typeface="Century Gothic" panose="020B0502020202020204" pitchFamily="34" charset="0"/>
                </a:rPr>
                <a:t>A</a:t>
              </a:r>
            </a:p>
          </p:txBody>
        </p:sp>
        <p:sp>
          <p:nvSpPr>
            <p:cNvPr id="22" name="TextBox 21">
              <a:extLst>
                <a:ext uri="{FF2B5EF4-FFF2-40B4-BE49-F238E27FC236}">
                  <a16:creationId xmlns:a16="http://schemas.microsoft.com/office/drawing/2014/main" id="{5C4DC0A4-AB87-43D8-B1AE-A76B68A91B50}"/>
                </a:ext>
              </a:extLst>
            </p:cNvPr>
            <p:cNvSpPr txBox="1"/>
            <p:nvPr/>
          </p:nvSpPr>
          <p:spPr>
            <a:xfrm>
              <a:off x="1443506" y="7981191"/>
              <a:ext cx="642507" cy="205320"/>
            </a:xfrm>
            <a:prstGeom prst="rect">
              <a:avLst/>
            </a:prstGeom>
            <a:noFill/>
          </p:spPr>
          <p:txBody>
            <a:bodyPr wrap="square" rtlCol="0" anchor="ctr">
              <a:spAutoFit/>
            </a:bodyPr>
            <a:lstStyle/>
            <a:p>
              <a:pPr algn="ctr"/>
              <a:r>
                <a:rPr lang="en-GB" sz="2000" b="1" dirty="0">
                  <a:latin typeface="Century Gothic" panose="020B0502020202020204" pitchFamily="34" charset="0"/>
                </a:rPr>
                <a:t>B</a:t>
              </a:r>
            </a:p>
          </p:txBody>
        </p:sp>
        <p:sp>
          <p:nvSpPr>
            <p:cNvPr id="23" name="TextBox 22">
              <a:extLst>
                <a:ext uri="{FF2B5EF4-FFF2-40B4-BE49-F238E27FC236}">
                  <a16:creationId xmlns:a16="http://schemas.microsoft.com/office/drawing/2014/main" id="{959EF5A5-06E2-4E2C-BA8E-456ED236A53C}"/>
                </a:ext>
              </a:extLst>
            </p:cNvPr>
            <p:cNvSpPr txBox="1"/>
            <p:nvPr/>
          </p:nvSpPr>
          <p:spPr>
            <a:xfrm>
              <a:off x="2486364" y="7981191"/>
              <a:ext cx="642507" cy="205320"/>
            </a:xfrm>
            <a:prstGeom prst="rect">
              <a:avLst/>
            </a:prstGeom>
            <a:noFill/>
          </p:spPr>
          <p:txBody>
            <a:bodyPr wrap="square" rtlCol="0" anchor="ctr">
              <a:spAutoFit/>
            </a:bodyPr>
            <a:lstStyle/>
            <a:p>
              <a:pPr algn="ctr"/>
              <a:r>
                <a:rPr lang="en-GB" sz="2000" b="1" dirty="0">
                  <a:latin typeface="Century Gothic" panose="020B0502020202020204" pitchFamily="34" charset="0"/>
                </a:rPr>
                <a:t>C</a:t>
              </a:r>
            </a:p>
          </p:txBody>
        </p:sp>
        <p:pic>
          <p:nvPicPr>
            <p:cNvPr id="24" name="Picture 23">
              <a:extLst>
                <a:ext uri="{FF2B5EF4-FFF2-40B4-BE49-F238E27FC236}">
                  <a16:creationId xmlns:a16="http://schemas.microsoft.com/office/drawing/2014/main" id="{ECDE4A0F-39D3-456B-A438-1F90351305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2799" y="6895445"/>
              <a:ext cx="868910" cy="1015200"/>
            </a:xfrm>
            <a:prstGeom prst="rect">
              <a:avLst/>
            </a:prstGeom>
          </p:spPr>
        </p:pic>
        <p:pic>
          <p:nvPicPr>
            <p:cNvPr id="25" name="Picture 24">
              <a:extLst>
                <a:ext uri="{FF2B5EF4-FFF2-40B4-BE49-F238E27FC236}">
                  <a16:creationId xmlns:a16="http://schemas.microsoft.com/office/drawing/2014/main" id="{C9E96FC3-948E-415C-9919-AC0001F2A5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353" y="6895445"/>
              <a:ext cx="819727" cy="1015200"/>
            </a:xfrm>
            <a:prstGeom prst="rect">
              <a:avLst/>
            </a:prstGeom>
          </p:spPr>
        </p:pic>
      </p:grpSp>
    </p:spTree>
    <p:extLst>
      <p:ext uri="{BB962C8B-B14F-4D97-AF65-F5344CB8AC3E}">
        <p14:creationId xmlns:p14="http://schemas.microsoft.com/office/powerpoint/2010/main" val="1254247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5 – Properties of Shape – Lines of Symmetry</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defRPr/>
            </a:pPr>
            <a:r>
              <a:rPr lang="en-GB" sz="1200" b="1" dirty="0">
                <a:solidFill>
                  <a:prstClr val="black"/>
                </a:solidFill>
                <a:latin typeface="Century Gothic" panose="020B0502020202020204" pitchFamily="34" charset="0"/>
              </a:rPr>
              <a:t>Mathematics Year 4: (4G2b) </a:t>
            </a:r>
            <a:r>
              <a:rPr lang="en-GB" sz="1200" b="1" dirty="0">
                <a:latin typeface="Century Gothic" panose="020B0502020202020204" pitchFamily="34" charset="0"/>
                <a:hlinkClick r:id="rId3"/>
              </a:rPr>
              <a:t>Identify lines of symmetry in 2-D shapes presented in different orientations</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4 Properties of Shape </a:t>
            </a:r>
            <a:r>
              <a:rPr lang="en-GB" sz="1600" b="1" dirty="0">
                <a:solidFill>
                  <a:prstClr val="black"/>
                </a:solidFill>
                <a:latin typeface="Century Gothic" panose="020B0502020202020204" pitchFamily="34" charset="0"/>
              </a:rPr>
              <a:t>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9AE333F6-AEA6-4A61-9AE0-77BCD8BB81E9}"/>
              </a:ext>
            </a:extLst>
          </p:cNvPr>
          <p:cNvGrpSpPr/>
          <p:nvPr/>
        </p:nvGrpSpPr>
        <p:grpSpPr>
          <a:xfrm>
            <a:off x="71151" y="6454317"/>
            <a:ext cx="1188000" cy="403587"/>
            <a:chOff x="79697" y="6454317"/>
            <a:chExt cx="1188000" cy="403587"/>
          </a:xfrm>
        </p:grpSpPr>
        <p:sp>
          <p:nvSpPr>
            <p:cNvPr id="9" name="TextBox 8">
              <a:extLst>
                <a:ext uri="{FF2B5EF4-FFF2-40B4-BE49-F238E27FC236}">
                  <a16:creationId xmlns:a16="http://schemas.microsoft.com/office/drawing/2014/main" id="{6760AD73-1481-4A59-9F65-5B0A274AEEFC}"/>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A47024A4-1F9E-436B-812A-ED4C58F581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5 – Properties of Shape</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3600" b="1" dirty="0">
              <a:solidFill>
                <a:schemeClr val="bg2">
                  <a:lumMod val="50000"/>
                </a:schemeClr>
              </a:solidFill>
              <a:latin typeface="Century Gothic" panose="020B0502020202020204" pitchFamily="34" charset="0"/>
            </a:endParaRPr>
          </a:p>
          <a:p>
            <a:pPr lvl="0" algn="ctr"/>
            <a:endParaRPr lang="en-GB" sz="3600" b="1" dirty="0">
              <a:solidFill>
                <a:schemeClr val="bg2">
                  <a:lumMod val="50000"/>
                </a:schemeClr>
              </a:solidFill>
              <a:latin typeface="Century Gothic" panose="020B0502020202020204" pitchFamily="34" charset="0"/>
            </a:endParaRPr>
          </a:p>
          <a:p>
            <a:pPr lvl="0" algn="ctr"/>
            <a:endParaRPr lang="en-GB" sz="36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5: Lines of Symmetry</a:t>
            </a:r>
            <a:endParaRPr lang="en-GB" sz="1200" b="1"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dirty="0">
              <a:solidFill>
                <a:schemeClr val="bg2">
                  <a:lumMod val="25000"/>
                </a:schemeClr>
              </a:solidFill>
              <a:latin typeface="Century Gothic" panose="020B0502020202020204" pitchFamily="34" charset="0"/>
            </a:endParaRPr>
          </a:p>
          <a:p>
            <a:pPr algn="ctr"/>
            <a:r>
              <a:rPr lang="en-GB" b="1" dirty="0">
                <a:solidFill>
                  <a:schemeClr val="tx1"/>
                </a:solidFill>
                <a:latin typeface="Century Gothic" panose="020B0502020202020204" pitchFamily="34" charset="0"/>
              </a:rPr>
              <a:t>Which of the following shapes have more than one line of symmetry?</a:t>
            </a: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marL="88900" algn="ctr"/>
            <a:endParaRPr lang="en-GB" sz="2800" dirty="0">
              <a:solidFill>
                <a:schemeClr val="bg2">
                  <a:lumMod val="25000"/>
                </a:schemeClr>
              </a:solidFill>
              <a:latin typeface="SassoonCRInfantMedium" panose="02000603020000020003" pitchFamily="2" charset="0"/>
            </a:endParaRPr>
          </a:p>
        </p:txBody>
      </p:sp>
      <p:sp>
        <p:nvSpPr>
          <p:cNvPr id="2" name="Star: 5 Points 1">
            <a:extLst>
              <a:ext uri="{FF2B5EF4-FFF2-40B4-BE49-F238E27FC236}">
                <a16:creationId xmlns:a16="http://schemas.microsoft.com/office/drawing/2014/main" id="{EB595F03-D980-4AE8-8FA0-432CCFE197BC}"/>
              </a:ext>
            </a:extLst>
          </p:cNvPr>
          <p:cNvSpPr/>
          <p:nvPr/>
        </p:nvSpPr>
        <p:spPr>
          <a:xfrm>
            <a:off x="1484416" y="1742841"/>
            <a:ext cx="1246910" cy="1223159"/>
          </a:xfrm>
          <a:prstGeom prst="star5">
            <a:avLst>
              <a:gd name="adj" fmla="val 21447"/>
              <a:gd name="hf" fmla="val 105146"/>
              <a:gd name="vf" fmla="val 11055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Heart 2">
            <a:extLst>
              <a:ext uri="{FF2B5EF4-FFF2-40B4-BE49-F238E27FC236}">
                <a16:creationId xmlns:a16="http://schemas.microsoft.com/office/drawing/2014/main" id="{AA4B0599-038C-4DA9-947F-1525AB13C380}"/>
              </a:ext>
            </a:extLst>
          </p:cNvPr>
          <p:cNvSpPr/>
          <p:nvPr/>
        </p:nvSpPr>
        <p:spPr>
          <a:xfrm>
            <a:off x="3177200" y="3446950"/>
            <a:ext cx="1060704" cy="1021278"/>
          </a:xfrm>
          <a:prstGeom prst="heart">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7AB05AB-B69A-4614-A854-09AC387E4E99}"/>
              </a:ext>
            </a:extLst>
          </p:cNvPr>
          <p:cNvSpPr/>
          <p:nvPr/>
        </p:nvSpPr>
        <p:spPr>
          <a:xfrm>
            <a:off x="4120738" y="2105039"/>
            <a:ext cx="1769423" cy="66501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98F97694-9EA4-4722-83B0-B5B368E59B67}"/>
              </a:ext>
            </a:extLst>
          </p:cNvPr>
          <p:cNvSpPr/>
          <p:nvPr/>
        </p:nvSpPr>
        <p:spPr>
          <a:xfrm>
            <a:off x="4975761" y="3767584"/>
            <a:ext cx="1060704" cy="914400"/>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id="{4915C49A-91EF-4104-9561-6B3803BEE623}"/>
              </a:ext>
            </a:extLst>
          </p:cNvPr>
          <p:cNvSpPr/>
          <p:nvPr/>
        </p:nvSpPr>
        <p:spPr>
          <a:xfrm>
            <a:off x="6745184" y="2235666"/>
            <a:ext cx="914400" cy="1223159"/>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Off-page Connector 8">
            <a:extLst>
              <a:ext uri="{FF2B5EF4-FFF2-40B4-BE49-F238E27FC236}">
                <a16:creationId xmlns:a16="http://schemas.microsoft.com/office/drawing/2014/main" id="{87F4E1E5-459E-4F91-B184-DA8E7647758B}"/>
              </a:ext>
            </a:extLst>
          </p:cNvPr>
          <p:cNvSpPr/>
          <p:nvPr/>
        </p:nvSpPr>
        <p:spPr>
          <a:xfrm rot="5400000">
            <a:off x="1358688" y="3660707"/>
            <a:ext cx="914400" cy="1246909"/>
          </a:xfrm>
          <a:prstGeom prst="flowChartOffpage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8E525BF4-1F2D-4EC3-AA04-481B1ED90D08}"/>
              </a:ext>
            </a:extLst>
          </p:cNvPr>
          <p:cNvSpPr/>
          <p:nvPr/>
        </p:nvSpPr>
        <p:spPr>
          <a:xfrm>
            <a:off x="7343786" y="3767584"/>
            <a:ext cx="914400" cy="9144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448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dirty="0">
              <a:solidFill>
                <a:schemeClr val="bg2">
                  <a:lumMod val="25000"/>
                </a:schemeClr>
              </a:solidFill>
              <a:latin typeface="Century Gothic" panose="020B0502020202020204" pitchFamily="34" charset="0"/>
            </a:endParaRPr>
          </a:p>
          <a:p>
            <a:pPr algn="ctr"/>
            <a:r>
              <a:rPr lang="en-GB" b="1" dirty="0">
                <a:solidFill>
                  <a:schemeClr val="tx1"/>
                </a:solidFill>
                <a:latin typeface="Century Gothic" panose="020B0502020202020204" pitchFamily="34" charset="0"/>
              </a:rPr>
              <a:t>Which of the following shapes have more than one line of symmetry?</a:t>
            </a: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0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marL="88900" algn="ctr"/>
            <a:endParaRPr lang="en-GB" sz="2800" dirty="0">
              <a:solidFill>
                <a:schemeClr val="bg2">
                  <a:lumMod val="25000"/>
                </a:schemeClr>
              </a:solidFill>
              <a:latin typeface="SassoonCRInfantMedium" panose="02000603020000020003" pitchFamily="2" charset="0"/>
            </a:endParaRPr>
          </a:p>
        </p:txBody>
      </p:sp>
      <p:sp>
        <p:nvSpPr>
          <p:cNvPr id="2" name="Star: 5 Points 1">
            <a:extLst>
              <a:ext uri="{FF2B5EF4-FFF2-40B4-BE49-F238E27FC236}">
                <a16:creationId xmlns:a16="http://schemas.microsoft.com/office/drawing/2014/main" id="{EB595F03-D980-4AE8-8FA0-432CCFE197BC}"/>
              </a:ext>
            </a:extLst>
          </p:cNvPr>
          <p:cNvSpPr/>
          <p:nvPr/>
        </p:nvSpPr>
        <p:spPr>
          <a:xfrm>
            <a:off x="1484416" y="1742841"/>
            <a:ext cx="1246910" cy="1223159"/>
          </a:xfrm>
          <a:prstGeom prst="star5">
            <a:avLst>
              <a:gd name="adj" fmla="val 21447"/>
              <a:gd name="hf" fmla="val 105146"/>
              <a:gd name="vf" fmla="val 1105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Heart 2">
            <a:extLst>
              <a:ext uri="{FF2B5EF4-FFF2-40B4-BE49-F238E27FC236}">
                <a16:creationId xmlns:a16="http://schemas.microsoft.com/office/drawing/2014/main" id="{AA4B0599-038C-4DA9-947F-1525AB13C380}"/>
              </a:ext>
            </a:extLst>
          </p:cNvPr>
          <p:cNvSpPr/>
          <p:nvPr/>
        </p:nvSpPr>
        <p:spPr>
          <a:xfrm>
            <a:off x="3177200" y="3446950"/>
            <a:ext cx="1060704" cy="1021278"/>
          </a:xfrm>
          <a:prstGeom prst="heart">
            <a:avLst/>
          </a:prstGeom>
          <a:solidFill>
            <a:schemeClr val="bg1">
              <a:lumMod val="75000"/>
            </a:schemeClr>
          </a:solidFill>
          <a:ln>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7AB05AB-B69A-4614-A854-09AC387E4E99}"/>
              </a:ext>
            </a:extLst>
          </p:cNvPr>
          <p:cNvSpPr/>
          <p:nvPr/>
        </p:nvSpPr>
        <p:spPr>
          <a:xfrm>
            <a:off x="4120738" y="2105039"/>
            <a:ext cx="1769423" cy="6650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98F97694-9EA4-4722-83B0-B5B368E59B67}"/>
              </a:ext>
            </a:extLst>
          </p:cNvPr>
          <p:cNvSpPr/>
          <p:nvPr/>
        </p:nvSpPr>
        <p:spPr>
          <a:xfrm>
            <a:off x="4975761" y="3767584"/>
            <a:ext cx="1060704" cy="9144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id="{4915C49A-91EF-4104-9561-6B3803BEE623}"/>
              </a:ext>
            </a:extLst>
          </p:cNvPr>
          <p:cNvSpPr/>
          <p:nvPr/>
        </p:nvSpPr>
        <p:spPr>
          <a:xfrm>
            <a:off x="6745184" y="2235666"/>
            <a:ext cx="914400" cy="1223159"/>
          </a:xfrm>
          <a:prstGeom prst="downArrow">
            <a:avLst/>
          </a:prstGeom>
          <a:solidFill>
            <a:schemeClr val="bg1">
              <a:lumMod val="75000"/>
            </a:schemeClr>
          </a:solidFill>
          <a:ln>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Off-page Connector 8">
            <a:extLst>
              <a:ext uri="{FF2B5EF4-FFF2-40B4-BE49-F238E27FC236}">
                <a16:creationId xmlns:a16="http://schemas.microsoft.com/office/drawing/2014/main" id="{87F4E1E5-459E-4F91-B184-DA8E7647758B}"/>
              </a:ext>
            </a:extLst>
          </p:cNvPr>
          <p:cNvSpPr/>
          <p:nvPr/>
        </p:nvSpPr>
        <p:spPr>
          <a:xfrm rot="5400000">
            <a:off x="1358688" y="3660707"/>
            <a:ext cx="914400" cy="1246909"/>
          </a:xfrm>
          <a:prstGeom prst="flowChartOffpageConnector">
            <a:avLst/>
          </a:prstGeom>
          <a:solidFill>
            <a:schemeClr val="bg1">
              <a:lumMod val="75000"/>
            </a:schemeClr>
          </a:solidFill>
          <a:ln>
            <a:solidFill>
              <a:srgbClr val="D0C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8E525BF4-1F2D-4EC3-AA04-481B1ED90D08}"/>
              </a:ext>
            </a:extLst>
          </p:cNvPr>
          <p:cNvSpPr/>
          <p:nvPr/>
        </p:nvSpPr>
        <p:spPr>
          <a:xfrm>
            <a:off x="7343786" y="3767584"/>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578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shape has the correct lines of symmetry marked?</a:t>
            </a:r>
          </a:p>
          <a:p>
            <a:pPr algn="ctr"/>
            <a:endParaRPr lang="en-GB" sz="16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3C49C0B8-AD27-49FF-B12C-EA4168A86C5C}"/>
              </a:ext>
            </a:extLst>
          </p:cNvPr>
          <p:cNvSpPr txBox="1"/>
          <p:nvPr/>
        </p:nvSpPr>
        <p:spPr>
          <a:xfrm>
            <a:off x="17833" y="2454416"/>
            <a:ext cx="1171836" cy="400110"/>
          </a:xfrm>
          <a:prstGeom prst="rect">
            <a:avLst/>
          </a:prstGeom>
          <a:noFill/>
        </p:spPr>
        <p:txBody>
          <a:bodyPr wrap="square" rtlCol="0" anchor="ctr">
            <a:spAutoFit/>
          </a:bodyPr>
          <a:lstStyle/>
          <a:p>
            <a:pPr algn="ctr"/>
            <a:r>
              <a:rPr lang="en-GB" sz="2000" b="1" dirty="0">
                <a:latin typeface="Century Gothic" panose="020B0502020202020204" pitchFamily="34" charset="0"/>
              </a:rPr>
              <a:t>A</a:t>
            </a:r>
          </a:p>
        </p:txBody>
      </p:sp>
      <p:grpSp>
        <p:nvGrpSpPr>
          <p:cNvPr id="4" name="Group 3">
            <a:extLst>
              <a:ext uri="{FF2B5EF4-FFF2-40B4-BE49-F238E27FC236}">
                <a16:creationId xmlns:a16="http://schemas.microsoft.com/office/drawing/2014/main" id="{814B467C-55C5-40EB-88F2-F4B842D408A9}"/>
              </a:ext>
            </a:extLst>
          </p:cNvPr>
          <p:cNvGrpSpPr/>
          <p:nvPr/>
        </p:nvGrpSpPr>
        <p:grpSpPr>
          <a:xfrm>
            <a:off x="862540" y="2556757"/>
            <a:ext cx="1703005" cy="1693831"/>
            <a:chOff x="862540" y="1869843"/>
            <a:chExt cx="1703005" cy="1693831"/>
          </a:xfrm>
        </p:grpSpPr>
        <p:sp>
          <p:nvSpPr>
            <p:cNvPr id="12" name="Trapezoid 11">
              <a:extLst>
                <a:ext uri="{FF2B5EF4-FFF2-40B4-BE49-F238E27FC236}">
                  <a16:creationId xmlns:a16="http://schemas.microsoft.com/office/drawing/2014/main" id="{5F92A9F3-3C04-4C3D-B2D9-E14BF9F88C76}"/>
                </a:ext>
              </a:extLst>
            </p:cNvPr>
            <p:cNvSpPr/>
            <p:nvPr/>
          </p:nvSpPr>
          <p:spPr>
            <a:xfrm flipV="1">
              <a:off x="862540" y="2149089"/>
              <a:ext cx="1703005" cy="1135337"/>
            </a:xfrm>
            <a:prstGeom prst="trapezoi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000" b="1">
                <a:latin typeface="Century Gothic" panose="020B0502020202020204" pitchFamily="34" charset="0"/>
              </a:endParaRPr>
            </a:p>
          </p:txBody>
        </p:sp>
        <p:cxnSp>
          <p:nvCxnSpPr>
            <p:cNvPr id="13" name="Straight Connector 12">
              <a:extLst>
                <a:ext uri="{FF2B5EF4-FFF2-40B4-BE49-F238E27FC236}">
                  <a16:creationId xmlns:a16="http://schemas.microsoft.com/office/drawing/2014/main" id="{E4790FD2-23B8-46D3-A6DA-DD4C4239431C}"/>
                </a:ext>
              </a:extLst>
            </p:cNvPr>
            <p:cNvCxnSpPr>
              <a:cxnSpLocks/>
            </p:cNvCxnSpPr>
            <p:nvPr/>
          </p:nvCxnSpPr>
          <p:spPr>
            <a:xfrm>
              <a:off x="1714043" y="1869843"/>
              <a:ext cx="0" cy="169383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D99AD5AB-5C31-4697-B289-1AAEB7B2811C}"/>
              </a:ext>
            </a:extLst>
          </p:cNvPr>
          <p:cNvGrpSpPr/>
          <p:nvPr/>
        </p:nvGrpSpPr>
        <p:grpSpPr>
          <a:xfrm>
            <a:off x="3418308" y="2556757"/>
            <a:ext cx="2117286" cy="1693831"/>
            <a:chOff x="3367797" y="1874476"/>
            <a:chExt cx="2117286" cy="1693831"/>
          </a:xfrm>
        </p:grpSpPr>
        <p:sp>
          <p:nvSpPr>
            <p:cNvPr id="14" name="Trapezoid 13">
              <a:extLst>
                <a:ext uri="{FF2B5EF4-FFF2-40B4-BE49-F238E27FC236}">
                  <a16:creationId xmlns:a16="http://schemas.microsoft.com/office/drawing/2014/main" id="{C6E09146-D181-4BAD-B7EC-24A44682926A}"/>
                </a:ext>
              </a:extLst>
            </p:cNvPr>
            <p:cNvSpPr/>
            <p:nvPr/>
          </p:nvSpPr>
          <p:spPr>
            <a:xfrm flipV="1">
              <a:off x="3574937" y="2153722"/>
              <a:ext cx="1703005" cy="1135337"/>
            </a:xfrm>
            <a:prstGeom prst="trapezoi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000" b="1">
                <a:latin typeface="Century Gothic" panose="020B0502020202020204" pitchFamily="34" charset="0"/>
              </a:endParaRPr>
            </a:p>
          </p:txBody>
        </p:sp>
        <p:cxnSp>
          <p:nvCxnSpPr>
            <p:cNvPr id="15" name="Straight Connector 14">
              <a:extLst>
                <a:ext uri="{FF2B5EF4-FFF2-40B4-BE49-F238E27FC236}">
                  <a16:creationId xmlns:a16="http://schemas.microsoft.com/office/drawing/2014/main" id="{C13E0F93-622A-4D61-859E-FF113D33ABCE}"/>
                </a:ext>
              </a:extLst>
            </p:cNvPr>
            <p:cNvCxnSpPr>
              <a:cxnSpLocks/>
            </p:cNvCxnSpPr>
            <p:nvPr/>
          </p:nvCxnSpPr>
          <p:spPr>
            <a:xfrm>
              <a:off x="4426440" y="1874476"/>
              <a:ext cx="0" cy="169383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6AB73E-E72E-4A97-96FD-4E540882127E}"/>
                </a:ext>
              </a:extLst>
            </p:cNvPr>
            <p:cNvCxnSpPr>
              <a:cxnSpLocks/>
            </p:cNvCxnSpPr>
            <p:nvPr/>
          </p:nvCxnSpPr>
          <p:spPr>
            <a:xfrm rot="16200000">
              <a:off x="4426440" y="1662750"/>
              <a:ext cx="0" cy="211728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C9F1019F-85DC-425A-8E67-A1ECE8DFBB31}"/>
              </a:ext>
            </a:extLst>
          </p:cNvPr>
          <p:cNvGrpSpPr/>
          <p:nvPr/>
        </p:nvGrpSpPr>
        <p:grpSpPr>
          <a:xfrm>
            <a:off x="6388357" y="2556757"/>
            <a:ext cx="2486879" cy="1693831"/>
            <a:chOff x="6388357" y="1906485"/>
            <a:chExt cx="2486879" cy="1693831"/>
          </a:xfrm>
        </p:grpSpPr>
        <p:sp>
          <p:nvSpPr>
            <p:cNvPr id="21" name="Trapezoid 20">
              <a:extLst>
                <a:ext uri="{FF2B5EF4-FFF2-40B4-BE49-F238E27FC236}">
                  <a16:creationId xmlns:a16="http://schemas.microsoft.com/office/drawing/2014/main" id="{B9DBA2D5-DF27-4FBD-9D53-C4F908E7925C}"/>
                </a:ext>
              </a:extLst>
            </p:cNvPr>
            <p:cNvSpPr/>
            <p:nvPr/>
          </p:nvSpPr>
          <p:spPr>
            <a:xfrm flipV="1">
              <a:off x="6780295" y="2185733"/>
              <a:ext cx="1703005" cy="1135337"/>
            </a:xfrm>
            <a:prstGeom prst="trapezoi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000" b="1">
                <a:latin typeface="Century Gothic" panose="020B0502020202020204" pitchFamily="34" charset="0"/>
              </a:endParaRPr>
            </a:p>
          </p:txBody>
        </p:sp>
        <p:cxnSp>
          <p:nvCxnSpPr>
            <p:cNvPr id="22" name="Straight Connector 21">
              <a:extLst>
                <a:ext uri="{FF2B5EF4-FFF2-40B4-BE49-F238E27FC236}">
                  <a16:creationId xmlns:a16="http://schemas.microsoft.com/office/drawing/2014/main" id="{410E44C6-3A77-475E-933A-85B0CE81502D}"/>
                </a:ext>
              </a:extLst>
            </p:cNvPr>
            <p:cNvCxnSpPr>
              <a:cxnSpLocks/>
            </p:cNvCxnSpPr>
            <p:nvPr/>
          </p:nvCxnSpPr>
          <p:spPr>
            <a:xfrm>
              <a:off x="7631797" y="1906485"/>
              <a:ext cx="0" cy="169383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8CB7E3C-7D56-41B9-A448-BBA17DAF6FEE}"/>
                </a:ext>
              </a:extLst>
            </p:cNvPr>
            <p:cNvCxnSpPr>
              <a:cxnSpLocks/>
            </p:cNvCxnSpPr>
            <p:nvPr/>
          </p:nvCxnSpPr>
          <p:spPr>
            <a:xfrm rot="18480000">
              <a:off x="7531692" y="1632678"/>
              <a:ext cx="0" cy="22866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9DE2CBC-0D5B-4864-ABEC-A5743EDB93DA}"/>
                </a:ext>
              </a:extLst>
            </p:cNvPr>
            <p:cNvCxnSpPr>
              <a:cxnSpLocks/>
            </p:cNvCxnSpPr>
            <p:nvPr/>
          </p:nvCxnSpPr>
          <p:spPr>
            <a:xfrm rot="3120000" flipH="1">
              <a:off x="7731901" y="1632678"/>
              <a:ext cx="0" cy="22866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D594263C-A4D0-4268-A5DB-029A53FEADE1}"/>
              </a:ext>
            </a:extLst>
          </p:cNvPr>
          <p:cNvSpPr txBox="1"/>
          <p:nvPr/>
        </p:nvSpPr>
        <p:spPr>
          <a:xfrm>
            <a:off x="2765754" y="2454416"/>
            <a:ext cx="1171836" cy="400110"/>
          </a:xfrm>
          <a:prstGeom prst="rect">
            <a:avLst/>
          </a:prstGeom>
          <a:noFill/>
        </p:spPr>
        <p:txBody>
          <a:bodyPr wrap="square" rtlCol="0" anchor="ctr">
            <a:spAutoFit/>
          </a:bodyPr>
          <a:lstStyle/>
          <a:p>
            <a:pPr algn="ctr"/>
            <a:r>
              <a:rPr lang="en-GB" sz="2000" b="1" dirty="0">
                <a:latin typeface="Century Gothic" panose="020B0502020202020204" pitchFamily="34" charset="0"/>
              </a:rPr>
              <a:t>B</a:t>
            </a:r>
          </a:p>
        </p:txBody>
      </p:sp>
      <p:sp>
        <p:nvSpPr>
          <p:cNvPr id="27" name="TextBox 26">
            <a:extLst>
              <a:ext uri="{FF2B5EF4-FFF2-40B4-BE49-F238E27FC236}">
                <a16:creationId xmlns:a16="http://schemas.microsoft.com/office/drawing/2014/main" id="{79C3C5B4-F53F-4FD3-87D4-E75E6F43FDDA}"/>
              </a:ext>
            </a:extLst>
          </p:cNvPr>
          <p:cNvSpPr txBox="1"/>
          <p:nvPr/>
        </p:nvSpPr>
        <p:spPr>
          <a:xfrm>
            <a:off x="5799261" y="2454416"/>
            <a:ext cx="1171836" cy="400110"/>
          </a:xfrm>
          <a:prstGeom prst="rect">
            <a:avLst/>
          </a:prstGeom>
          <a:noFill/>
        </p:spPr>
        <p:txBody>
          <a:bodyPr wrap="square" rtlCol="0" anchor="ctr">
            <a:spAutoFit/>
          </a:bodyPr>
          <a:lstStyle/>
          <a:p>
            <a:pPr algn="ctr"/>
            <a:r>
              <a:rPr lang="en-GB" sz="2000" b="1" dirty="0">
                <a:latin typeface="Century Gothic" panose="020B0502020202020204" pitchFamily="34" charset="0"/>
              </a:rPr>
              <a:t>C</a:t>
            </a:r>
          </a:p>
        </p:txBody>
      </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shape has the correct lines of symmetry marked?</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Shape A</a:t>
            </a:r>
          </a:p>
          <a:p>
            <a:pPr algn="ctr"/>
            <a:endParaRPr lang="en-GB" sz="1600" b="1" dirty="0">
              <a:solidFill>
                <a:schemeClr val="tx1"/>
              </a:solidFill>
              <a:latin typeface="Century Gothic" panose="020B0502020202020204" pitchFamily="34" charset="0"/>
            </a:endParaRPr>
          </a:p>
          <a:p>
            <a:pPr algn="ctr"/>
            <a:endParaRPr lang="en-GB" sz="16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p:txBody>
      </p:sp>
      <p:sp>
        <p:nvSpPr>
          <p:cNvPr id="9" name="TextBox 8">
            <a:extLst>
              <a:ext uri="{FF2B5EF4-FFF2-40B4-BE49-F238E27FC236}">
                <a16:creationId xmlns:a16="http://schemas.microsoft.com/office/drawing/2014/main" id="{3C49C0B8-AD27-49FF-B12C-EA4168A86C5C}"/>
              </a:ext>
            </a:extLst>
          </p:cNvPr>
          <p:cNvSpPr txBox="1"/>
          <p:nvPr/>
        </p:nvSpPr>
        <p:spPr>
          <a:xfrm>
            <a:off x="17833" y="2454416"/>
            <a:ext cx="1171836" cy="400110"/>
          </a:xfrm>
          <a:prstGeom prst="rect">
            <a:avLst/>
          </a:prstGeom>
          <a:noFill/>
        </p:spPr>
        <p:txBody>
          <a:bodyPr wrap="square" rtlCol="0" anchor="ctr">
            <a:spAutoFit/>
          </a:bodyPr>
          <a:lstStyle/>
          <a:p>
            <a:pPr algn="ctr"/>
            <a:r>
              <a:rPr lang="en-GB" sz="2000" b="1" dirty="0">
                <a:solidFill>
                  <a:srgbClr val="FF0000"/>
                </a:solidFill>
                <a:latin typeface="Century Gothic" panose="020B0502020202020204" pitchFamily="34" charset="0"/>
              </a:rPr>
              <a:t>A</a:t>
            </a:r>
          </a:p>
        </p:txBody>
      </p:sp>
      <p:grpSp>
        <p:nvGrpSpPr>
          <p:cNvPr id="4" name="Group 3">
            <a:extLst>
              <a:ext uri="{FF2B5EF4-FFF2-40B4-BE49-F238E27FC236}">
                <a16:creationId xmlns:a16="http://schemas.microsoft.com/office/drawing/2014/main" id="{814B467C-55C5-40EB-88F2-F4B842D408A9}"/>
              </a:ext>
            </a:extLst>
          </p:cNvPr>
          <p:cNvGrpSpPr/>
          <p:nvPr/>
        </p:nvGrpSpPr>
        <p:grpSpPr>
          <a:xfrm>
            <a:off x="862540" y="2556757"/>
            <a:ext cx="1703005" cy="1693831"/>
            <a:chOff x="862540" y="1869843"/>
            <a:chExt cx="1703005" cy="1693831"/>
          </a:xfrm>
        </p:grpSpPr>
        <p:sp>
          <p:nvSpPr>
            <p:cNvPr id="12" name="Trapezoid 11">
              <a:extLst>
                <a:ext uri="{FF2B5EF4-FFF2-40B4-BE49-F238E27FC236}">
                  <a16:creationId xmlns:a16="http://schemas.microsoft.com/office/drawing/2014/main" id="{5F92A9F3-3C04-4C3D-B2D9-E14BF9F88C76}"/>
                </a:ext>
              </a:extLst>
            </p:cNvPr>
            <p:cNvSpPr/>
            <p:nvPr/>
          </p:nvSpPr>
          <p:spPr>
            <a:xfrm flipV="1">
              <a:off x="862540" y="2149089"/>
              <a:ext cx="1703005" cy="1135337"/>
            </a:xfrm>
            <a:prstGeom prst="trapezoi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000" b="1">
                <a:latin typeface="Century Gothic" panose="020B0502020202020204" pitchFamily="34" charset="0"/>
              </a:endParaRPr>
            </a:p>
          </p:txBody>
        </p:sp>
        <p:cxnSp>
          <p:nvCxnSpPr>
            <p:cNvPr id="13" name="Straight Connector 12">
              <a:extLst>
                <a:ext uri="{FF2B5EF4-FFF2-40B4-BE49-F238E27FC236}">
                  <a16:creationId xmlns:a16="http://schemas.microsoft.com/office/drawing/2014/main" id="{E4790FD2-23B8-46D3-A6DA-DD4C4239431C}"/>
                </a:ext>
              </a:extLst>
            </p:cNvPr>
            <p:cNvCxnSpPr>
              <a:cxnSpLocks/>
            </p:cNvCxnSpPr>
            <p:nvPr/>
          </p:nvCxnSpPr>
          <p:spPr>
            <a:xfrm>
              <a:off x="1714043" y="1869843"/>
              <a:ext cx="0" cy="169383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D99AD5AB-5C31-4697-B289-1AAEB7B2811C}"/>
              </a:ext>
            </a:extLst>
          </p:cNvPr>
          <p:cNvGrpSpPr/>
          <p:nvPr/>
        </p:nvGrpSpPr>
        <p:grpSpPr>
          <a:xfrm>
            <a:off x="3418308" y="2556757"/>
            <a:ext cx="2117286" cy="1693831"/>
            <a:chOff x="3367797" y="1874476"/>
            <a:chExt cx="2117286" cy="1693831"/>
          </a:xfrm>
        </p:grpSpPr>
        <p:sp>
          <p:nvSpPr>
            <p:cNvPr id="14" name="Trapezoid 13">
              <a:extLst>
                <a:ext uri="{FF2B5EF4-FFF2-40B4-BE49-F238E27FC236}">
                  <a16:creationId xmlns:a16="http://schemas.microsoft.com/office/drawing/2014/main" id="{C6E09146-D181-4BAD-B7EC-24A44682926A}"/>
                </a:ext>
              </a:extLst>
            </p:cNvPr>
            <p:cNvSpPr/>
            <p:nvPr/>
          </p:nvSpPr>
          <p:spPr>
            <a:xfrm flipV="1">
              <a:off x="3574937" y="2153722"/>
              <a:ext cx="1703005" cy="1135337"/>
            </a:xfrm>
            <a:prstGeom prst="trapezoi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000" b="1">
                <a:latin typeface="Century Gothic" panose="020B0502020202020204" pitchFamily="34" charset="0"/>
              </a:endParaRPr>
            </a:p>
          </p:txBody>
        </p:sp>
        <p:cxnSp>
          <p:nvCxnSpPr>
            <p:cNvPr id="15" name="Straight Connector 14">
              <a:extLst>
                <a:ext uri="{FF2B5EF4-FFF2-40B4-BE49-F238E27FC236}">
                  <a16:creationId xmlns:a16="http://schemas.microsoft.com/office/drawing/2014/main" id="{C13E0F93-622A-4D61-859E-FF113D33ABCE}"/>
                </a:ext>
              </a:extLst>
            </p:cNvPr>
            <p:cNvCxnSpPr>
              <a:cxnSpLocks/>
            </p:cNvCxnSpPr>
            <p:nvPr/>
          </p:nvCxnSpPr>
          <p:spPr>
            <a:xfrm>
              <a:off x="4426440" y="1874476"/>
              <a:ext cx="0" cy="169383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6AB73E-E72E-4A97-96FD-4E540882127E}"/>
                </a:ext>
              </a:extLst>
            </p:cNvPr>
            <p:cNvCxnSpPr>
              <a:cxnSpLocks/>
            </p:cNvCxnSpPr>
            <p:nvPr/>
          </p:nvCxnSpPr>
          <p:spPr>
            <a:xfrm rot="16200000">
              <a:off x="4426440" y="1662750"/>
              <a:ext cx="0" cy="211728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C9F1019F-85DC-425A-8E67-A1ECE8DFBB31}"/>
              </a:ext>
            </a:extLst>
          </p:cNvPr>
          <p:cNvGrpSpPr/>
          <p:nvPr/>
        </p:nvGrpSpPr>
        <p:grpSpPr>
          <a:xfrm>
            <a:off x="6388357" y="2556757"/>
            <a:ext cx="2486879" cy="1693831"/>
            <a:chOff x="6388357" y="1906485"/>
            <a:chExt cx="2486879" cy="1693831"/>
          </a:xfrm>
        </p:grpSpPr>
        <p:sp>
          <p:nvSpPr>
            <p:cNvPr id="21" name="Trapezoid 20">
              <a:extLst>
                <a:ext uri="{FF2B5EF4-FFF2-40B4-BE49-F238E27FC236}">
                  <a16:creationId xmlns:a16="http://schemas.microsoft.com/office/drawing/2014/main" id="{B9DBA2D5-DF27-4FBD-9D53-C4F908E7925C}"/>
                </a:ext>
              </a:extLst>
            </p:cNvPr>
            <p:cNvSpPr/>
            <p:nvPr/>
          </p:nvSpPr>
          <p:spPr>
            <a:xfrm flipV="1">
              <a:off x="6780295" y="2185733"/>
              <a:ext cx="1703005" cy="1135337"/>
            </a:xfrm>
            <a:prstGeom prst="trapezoi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000" b="1">
                <a:latin typeface="Century Gothic" panose="020B0502020202020204" pitchFamily="34" charset="0"/>
              </a:endParaRPr>
            </a:p>
          </p:txBody>
        </p:sp>
        <p:cxnSp>
          <p:nvCxnSpPr>
            <p:cNvPr id="22" name="Straight Connector 21">
              <a:extLst>
                <a:ext uri="{FF2B5EF4-FFF2-40B4-BE49-F238E27FC236}">
                  <a16:creationId xmlns:a16="http://schemas.microsoft.com/office/drawing/2014/main" id="{410E44C6-3A77-475E-933A-85B0CE81502D}"/>
                </a:ext>
              </a:extLst>
            </p:cNvPr>
            <p:cNvCxnSpPr>
              <a:cxnSpLocks/>
            </p:cNvCxnSpPr>
            <p:nvPr/>
          </p:nvCxnSpPr>
          <p:spPr>
            <a:xfrm>
              <a:off x="7631797" y="1906485"/>
              <a:ext cx="0" cy="169383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8CB7E3C-7D56-41B9-A448-BBA17DAF6FEE}"/>
                </a:ext>
              </a:extLst>
            </p:cNvPr>
            <p:cNvCxnSpPr>
              <a:cxnSpLocks/>
            </p:cNvCxnSpPr>
            <p:nvPr/>
          </p:nvCxnSpPr>
          <p:spPr>
            <a:xfrm rot="18480000">
              <a:off x="7531692" y="1632678"/>
              <a:ext cx="0" cy="22866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9DE2CBC-0D5B-4864-ABEC-A5743EDB93DA}"/>
                </a:ext>
              </a:extLst>
            </p:cNvPr>
            <p:cNvCxnSpPr>
              <a:cxnSpLocks/>
            </p:cNvCxnSpPr>
            <p:nvPr/>
          </p:nvCxnSpPr>
          <p:spPr>
            <a:xfrm rot="3120000" flipH="1">
              <a:off x="7731901" y="1632678"/>
              <a:ext cx="0" cy="22866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D594263C-A4D0-4268-A5DB-029A53FEADE1}"/>
              </a:ext>
            </a:extLst>
          </p:cNvPr>
          <p:cNvSpPr txBox="1"/>
          <p:nvPr/>
        </p:nvSpPr>
        <p:spPr>
          <a:xfrm>
            <a:off x="2765754" y="2454416"/>
            <a:ext cx="1171836" cy="400110"/>
          </a:xfrm>
          <a:prstGeom prst="rect">
            <a:avLst/>
          </a:prstGeom>
          <a:noFill/>
        </p:spPr>
        <p:txBody>
          <a:bodyPr wrap="square" rtlCol="0" anchor="ctr">
            <a:spAutoFit/>
          </a:bodyPr>
          <a:lstStyle/>
          <a:p>
            <a:pPr algn="ctr"/>
            <a:r>
              <a:rPr lang="en-GB" sz="2000" b="1" dirty="0">
                <a:latin typeface="Century Gothic" panose="020B0502020202020204" pitchFamily="34" charset="0"/>
              </a:rPr>
              <a:t>B</a:t>
            </a:r>
          </a:p>
        </p:txBody>
      </p:sp>
      <p:sp>
        <p:nvSpPr>
          <p:cNvPr id="27" name="TextBox 26">
            <a:extLst>
              <a:ext uri="{FF2B5EF4-FFF2-40B4-BE49-F238E27FC236}">
                <a16:creationId xmlns:a16="http://schemas.microsoft.com/office/drawing/2014/main" id="{79C3C5B4-F53F-4FD3-87D4-E75E6F43FDDA}"/>
              </a:ext>
            </a:extLst>
          </p:cNvPr>
          <p:cNvSpPr txBox="1"/>
          <p:nvPr/>
        </p:nvSpPr>
        <p:spPr>
          <a:xfrm>
            <a:off x="5799261" y="2454416"/>
            <a:ext cx="1171836" cy="400110"/>
          </a:xfrm>
          <a:prstGeom prst="rect">
            <a:avLst/>
          </a:prstGeom>
          <a:noFill/>
        </p:spPr>
        <p:txBody>
          <a:bodyPr wrap="square" rtlCol="0" anchor="ctr">
            <a:spAutoFit/>
          </a:bodyPr>
          <a:lstStyle/>
          <a:p>
            <a:pPr algn="ctr"/>
            <a:r>
              <a:rPr lang="en-GB" sz="2000" b="1" dirty="0">
                <a:latin typeface="Century Gothic" panose="020B0502020202020204" pitchFamily="34" charset="0"/>
              </a:rPr>
              <a:t>C</a:t>
            </a:r>
          </a:p>
        </p:txBody>
      </p:sp>
    </p:spTree>
    <p:extLst>
      <p:ext uri="{BB962C8B-B14F-4D97-AF65-F5344CB8AC3E}">
        <p14:creationId xmlns:p14="http://schemas.microsoft.com/office/powerpoint/2010/main" val="2118234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halves which go together to make symmetrical shapes.</a:t>
            </a:r>
          </a:p>
          <a:p>
            <a:pPr algn="ctr"/>
            <a:endParaRPr lang="en-GB" sz="20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21B5F038-3E78-47B5-BAB8-65149AA2DE57}"/>
              </a:ext>
            </a:extLst>
          </p:cNvPr>
          <p:cNvGrpSpPr/>
          <p:nvPr/>
        </p:nvGrpSpPr>
        <p:grpSpPr>
          <a:xfrm>
            <a:off x="2021342" y="2009975"/>
            <a:ext cx="5218052" cy="3019834"/>
            <a:chOff x="190968" y="4072662"/>
            <a:chExt cx="3240000" cy="1875079"/>
          </a:xfrm>
        </p:grpSpPr>
        <p:pic>
          <p:nvPicPr>
            <p:cNvPr id="10" name="Graphic 9">
              <a:extLst>
                <a:ext uri="{FF2B5EF4-FFF2-40B4-BE49-F238E27FC236}">
                  <a16:creationId xmlns:a16="http://schemas.microsoft.com/office/drawing/2014/main" id="{757502AA-33C8-4C20-AFB5-C1ED3CCC15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537461" y="4126414"/>
              <a:ext cx="458633" cy="871403"/>
            </a:xfrm>
            <a:prstGeom prst="rect">
              <a:avLst/>
            </a:prstGeom>
          </p:spPr>
        </p:pic>
        <p:pic>
          <p:nvPicPr>
            <p:cNvPr id="11" name="Graphic 10">
              <a:extLst>
                <a:ext uri="{FF2B5EF4-FFF2-40B4-BE49-F238E27FC236}">
                  <a16:creationId xmlns:a16="http://schemas.microsoft.com/office/drawing/2014/main" id="{CF28B8BA-4785-48FE-A3DB-2057B1F180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583292" y="4933167"/>
              <a:ext cx="458633" cy="894334"/>
            </a:xfrm>
            <a:prstGeom prst="rect">
              <a:avLst/>
            </a:prstGeom>
          </p:spPr>
        </p:pic>
        <p:pic>
          <p:nvPicPr>
            <p:cNvPr id="12" name="Graphic 11">
              <a:extLst>
                <a:ext uri="{FF2B5EF4-FFF2-40B4-BE49-F238E27FC236}">
                  <a16:creationId xmlns:a16="http://schemas.microsoft.com/office/drawing/2014/main" id="{02CC0636-C386-4639-9998-21D3B85AB5F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6200000">
              <a:off x="251187" y="4298003"/>
              <a:ext cx="983806" cy="609960"/>
            </a:xfrm>
            <a:prstGeom prst="rect">
              <a:avLst/>
            </a:prstGeom>
          </p:spPr>
        </p:pic>
        <p:pic>
          <p:nvPicPr>
            <p:cNvPr id="13" name="Graphic 12">
              <a:extLst>
                <a:ext uri="{FF2B5EF4-FFF2-40B4-BE49-F238E27FC236}">
                  <a16:creationId xmlns:a16="http://schemas.microsoft.com/office/drawing/2014/main" id="{E1E99884-8378-4609-B509-68CFCFF805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flipV="1">
              <a:off x="648497" y="5282723"/>
              <a:ext cx="458633" cy="871403"/>
            </a:xfrm>
            <a:prstGeom prst="rect">
              <a:avLst/>
            </a:prstGeom>
          </p:spPr>
        </p:pic>
        <p:pic>
          <p:nvPicPr>
            <p:cNvPr id="14" name="Graphic 13">
              <a:extLst>
                <a:ext uri="{FF2B5EF4-FFF2-40B4-BE49-F238E27FC236}">
                  <a16:creationId xmlns:a16="http://schemas.microsoft.com/office/drawing/2014/main" id="{51E92D76-DB2D-4A6B-8B61-1D2C73C0DD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flipV="1">
              <a:off x="2453739" y="5267430"/>
              <a:ext cx="458633" cy="894334"/>
            </a:xfrm>
            <a:prstGeom prst="rect">
              <a:avLst/>
            </a:prstGeom>
          </p:spPr>
        </p:pic>
        <p:pic>
          <p:nvPicPr>
            <p:cNvPr id="15" name="Graphic 14">
              <a:extLst>
                <a:ext uri="{FF2B5EF4-FFF2-40B4-BE49-F238E27FC236}">
                  <a16:creationId xmlns:a16="http://schemas.microsoft.com/office/drawing/2014/main" id="{A1DC24C4-8F65-48FA-BD7D-4A7AE1A7BF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flipV="1">
              <a:off x="2327429" y="4292396"/>
              <a:ext cx="983806" cy="609960"/>
            </a:xfrm>
            <a:prstGeom prst="rect">
              <a:avLst/>
            </a:prstGeom>
          </p:spPr>
        </p:pic>
        <p:sp>
          <p:nvSpPr>
            <p:cNvPr id="20" name="TextBox 19">
              <a:extLst>
                <a:ext uri="{FF2B5EF4-FFF2-40B4-BE49-F238E27FC236}">
                  <a16:creationId xmlns:a16="http://schemas.microsoft.com/office/drawing/2014/main" id="{6256E3D3-61E2-4288-98AB-40D87083B5ED}"/>
                </a:ext>
              </a:extLst>
            </p:cNvPr>
            <p:cNvSpPr txBox="1"/>
            <p:nvPr/>
          </p:nvSpPr>
          <p:spPr>
            <a:xfrm>
              <a:off x="190968" y="4406238"/>
              <a:ext cx="639797" cy="248437"/>
            </a:xfrm>
            <a:prstGeom prst="rect">
              <a:avLst/>
            </a:prstGeom>
            <a:noFill/>
          </p:spPr>
          <p:txBody>
            <a:bodyPr wrap="square" rtlCol="0" anchor="ctr">
              <a:spAutoFit/>
            </a:bodyPr>
            <a:lstStyle/>
            <a:p>
              <a:pPr algn="ctr"/>
              <a:r>
                <a:rPr lang="en-GB" sz="2000" b="1" dirty="0">
                  <a:latin typeface="Century Gothic" panose="020B0502020202020204" pitchFamily="34" charset="0"/>
                </a:rPr>
                <a:t>A</a:t>
              </a:r>
            </a:p>
          </p:txBody>
        </p:sp>
        <p:sp>
          <p:nvSpPr>
            <p:cNvPr id="21" name="TextBox 20">
              <a:extLst>
                <a:ext uri="{FF2B5EF4-FFF2-40B4-BE49-F238E27FC236}">
                  <a16:creationId xmlns:a16="http://schemas.microsoft.com/office/drawing/2014/main" id="{F74114A9-DF10-4F39-A626-5CC0CC364006}"/>
                </a:ext>
              </a:extLst>
            </p:cNvPr>
            <p:cNvSpPr txBox="1"/>
            <p:nvPr/>
          </p:nvSpPr>
          <p:spPr>
            <a:xfrm>
              <a:off x="1597543" y="4072662"/>
              <a:ext cx="639797" cy="248437"/>
            </a:xfrm>
            <a:prstGeom prst="rect">
              <a:avLst/>
            </a:prstGeom>
            <a:noFill/>
          </p:spPr>
          <p:txBody>
            <a:bodyPr wrap="square" rtlCol="0" anchor="ctr">
              <a:spAutoFit/>
            </a:bodyPr>
            <a:lstStyle/>
            <a:p>
              <a:pPr algn="ctr"/>
              <a:r>
                <a:rPr lang="en-GB" sz="2000" b="1" dirty="0">
                  <a:latin typeface="Century Gothic" panose="020B0502020202020204" pitchFamily="34" charset="0"/>
                </a:rPr>
                <a:t>B</a:t>
              </a:r>
            </a:p>
          </p:txBody>
        </p:sp>
        <p:sp>
          <p:nvSpPr>
            <p:cNvPr id="22" name="TextBox 21">
              <a:extLst>
                <a:ext uri="{FF2B5EF4-FFF2-40B4-BE49-F238E27FC236}">
                  <a16:creationId xmlns:a16="http://schemas.microsoft.com/office/drawing/2014/main" id="{79DF604B-B151-41E3-9FBC-B9F3F7603E1A}"/>
                </a:ext>
              </a:extLst>
            </p:cNvPr>
            <p:cNvSpPr txBox="1"/>
            <p:nvPr/>
          </p:nvSpPr>
          <p:spPr>
            <a:xfrm>
              <a:off x="2508983" y="4158638"/>
              <a:ext cx="639797" cy="248437"/>
            </a:xfrm>
            <a:prstGeom prst="rect">
              <a:avLst/>
            </a:prstGeom>
            <a:noFill/>
          </p:spPr>
          <p:txBody>
            <a:bodyPr wrap="square" rtlCol="0" anchor="ctr">
              <a:spAutoFit/>
            </a:bodyPr>
            <a:lstStyle/>
            <a:p>
              <a:pPr algn="ctr"/>
              <a:r>
                <a:rPr lang="en-GB" sz="2000" b="1" dirty="0">
                  <a:latin typeface="Century Gothic" panose="020B0502020202020204" pitchFamily="34" charset="0"/>
                </a:rPr>
                <a:t>C</a:t>
              </a:r>
            </a:p>
          </p:txBody>
        </p:sp>
        <p:sp>
          <p:nvSpPr>
            <p:cNvPr id="23" name="TextBox 22">
              <a:extLst>
                <a:ext uri="{FF2B5EF4-FFF2-40B4-BE49-F238E27FC236}">
                  <a16:creationId xmlns:a16="http://schemas.microsoft.com/office/drawing/2014/main" id="{D909D429-4987-4D6D-99C2-ECEF78637E50}"/>
                </a:ext>
              </a:extLst>
            </p:cNvPr>
            <p:cNvSpPr txBox="1"/>
            <p:nvPr/>
          </p:nvSpPr>
          <p:spPr>
            <a:xfrm>
              <a:off x="241159" y="5392719"/>
              <a:ext cx="639797" cy="248437"/>
            </a:xfrm>
            <a:prstGeom prst="rect">
              <a:avLst/>
            </a:prstGeom>
            <a:noFill/>
          </p:spPr>
          <p:txBody>
            <a:bodyPr wrap="square" rtlCol="0" anchor="ctr">
              <a:spAutoFit/>
            </a:bodyPr>
            <a:lstStyle/>
            <a:p>
              <a:pPr algn="ctr"/>
              <a:r>
                <a:rPr lang="en-GB" sz="2000" b="1" dirty="0">
                  <a:latin typeface="Century Gothic" panose="020B0502020202020204" pitchFamily="34" charset="0"/>
                </a:rPr>
                <a:t>D</a:t>
              </a:r>
            </a:p>
          </p:txBody>
        </p:sp>
        <p:sp>
          <p:nvSpPr>
            <p:cNvPr id="24" name="TextBox 23">
              <a:extLst>
                <a:ext uri="{FF2B5EF4-FFF2-40B4-BE49-F238E27FC236}">
                  <a16:creationId xmlns:a16="http://schemas.microsoft.com/office/drawing/2014/main" id="{2636EFC8-6700-4675-9EB1-77512658FAB3}"/>
                </a:ext>
              </a:extLst>
            </p:cNvPr>
            <p:cNvSpPr txBox="1"/>
            <p:nvPr/>
          </p:nvSpPr>
          <p:spPr>
            <a:xfrm>
              <a:off x="1443982" y="5625110"/>
              <a:ext cx="639797" cy="248437"/>
            </a:xfrm>
            <a:prstGeom prst="rect">
              <a:avLst/>
            </a:prstGeom>
            <a:noFill/>
          </p:spPr>
          <p:txBody>
            <a:bodyPr wrap="square" rtlCol="0" anchor="ctr">
              <a:spAutoFit/>
            </a:bodyPr>
            <a:lstStyle/>
            <a:p>
              <a:pPr algn="ctr"/>
              <a:r>
                <a:rPr lang="en-GB" sz="2000" b="1" dirty="0">
                  <a:latin typeface="Century Gothic" panose="020B0502020202020204" pitchFamily="34" charset="0"/>
                </a:rPr>
                <a:t>E</a:t>
              </a:r>
            </a:p>
          </p:txBody>
        </p:sp>
        <p:sp>
          <p:nvSpPr>
            <p:cNvPr id="25" name="TextBox 24">
              <a:extLst>
                <a:ext uri="{FF2B5EF4-FFF2-40B4-BE49-F238E27FC236}">
                  <a16:creationId xmlns:a16="http://schemas.microsoft.com/office/drawing/2014/main" id="{01098A5C-497D-471D-9076-9B69471FB914}"/>
                </a:ext>
              </a:extLst>
            </p:cNvPr>
            <p:cNvSpPr txBox="1"/>
            <p:nvPr/>
          </p:nvSpPr>
          <p:spPr>
            <a:xfrm>
              <a:off x="2791171" y="5403048"/>
              <a:ext cx="639797" cy="248437"/>
            </a:xfrm>
            <a:prstGeom prst="rect">
              <a:avLst/>
            </a:prstGeom>
            <a:noFill/>
          </p:spPr>
          <p:txBody>
            <a:bodyPr wrap="square" rtlCol="0" anchor="ctr">
              <a:spAutoFit/>
            </a:bodyPr>
            <a:lstStyle/>
            <a:p>
              <a:pPr algn="ctr"/>
              <a:r>
                <a:rPr lang="en-GB" sz="2000" b="1" dirty="0">
                  <a:latin typeface="Century Gothic" panose="020B0502020202020204" pitchFamily="34" charset="0"/>
                </a:rPr>
                <a:t>F</a:t>
              </a:r>
            </a:p>
          </p:txBody>
        </p:sp>
      </p:grpSp>
    </p:spTree>
    <p:extLst>
      <p:ext uri="{BB962C8B-B14F-4D97-AF65-F5344CB8AC3E}">
        <p14:creationId xmlns:p14="http://schemas.microsoft.com/office/powerpoint/2010/main" val="2699809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halves which go together to make symmetrical shapes.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A and C; B and D; E and F</a:t>
            </a:r>
          </a:p>
          <a:p>
            <a:pPr algn="ctr"/>
            <a:endParaRPr lang="en-GB" sz="20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21B5F038-3E78-47B5-BAB8-65149AA2DE57}"/>
              </a:ext>
            </a:extLst>
          </p:cNvPr>
          <p:cNvGrpSpPr/>
          <p:nvPr/>
        </p:nvGrpSpPr>
        <p:grpSpPr>
          <a:xfrm>
            <a:off x="2021342" y="2009975"/>
            <a:ext cx="5218052" cy="3019834"/>
            <a:chOff x="190968" y="4072662"/>
            <a:chExt cx="3240000" cy="1875079"/>
          </a:xfrm>
        </p:grpSpPr>
        <p:pic>
          <p:nvPicPr>
            <p:cNvPr id="10" name="Graphic 9">
              <a:extLst>
                <a:ext uri="{FF2B5EF4-FFF2-40B4-BE49-F238E27FC236}">
                  <a16:creationId xmlns:a16="http://schemas.microsoft.com/office/drawing/2014/main" id="{757502AA-33C8-4C20-AFB5-C1ED3CCC15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537461" y="4126414"/>
              <a:ext cx="458633" cy="871403"/>
            </a:xfrm>
            <a:prstGeom prst="rect">
              <a:avLst/>
            </a:prstGeom>
          </p:spPr>
        </p:pic>
        <p:pic>
          <p:nvPicPr>
            <p:cNvPr id="11" name="Graphic 10">
              <a:extLst>
                <a:ext uri="{FF2B5EF4-FFF2-40B4-BE49-F238E27FC236}">
                  <a16:creationId xmlns:a16="http://schemas.microsoft.com/office/drawing/2014/main" id="{CF28B8BA-4785-48FE-A3DB-2057B1F180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583292" y="4933167"/>
              <a:ext cx="458633" cy="894334"/>
            </a:xfrm>
            <a:prstGeom prst="rect">
              <a:avLst/>
            </a:prstGeom>
          </p:spPr>
        </p:pic>
        <p:pic>
          <p:nvPicPr>
            <p:cNvPr id="12" name="Graphic 11">
              <a:extLst>
                <a:ext uri="{FF2B5EF4-FFF2-40B4-BE49-F238E27FC236}">
                  <a16:creationId xmlns:a16="http://schemas.microsoft.com/office/drawing/2014/main" id="{02CC0636-C386-4639-9998-21D3B85AB5F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6200000">
              <a:off x="251187" y="4298003"/>
              <a:ext cx="983806" cy="609960"/>
            </a:xfrm>
            <a:prstGeom prst="rect">
              <a:avLst/>
            </a:prstGeom>
          </p:spPr>
        </p:pic>
        <p:pic>
          <p:nvPicPr>
            <p:cNvPr id="13" name="Graphic 12">
              <a:extLst>
                <a:ext uri="{FF2B5EF4-FFF2-40B4-BE49-F238E27FC236}">
                  <a16:creationId xmlns:a16="http://schemas.microsoft.com/office/drawing/2014/main" id="{E1E99884-8378-4609-B509-68CFCFF805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flipV="1">
              <a:off x="648497" y="5282723"/>
              <a:ext cx="458633" cy="871403"/>
            </a:xfrm>
            <a:prstGeom prst="rect">
              <a:avLst/>
            </a:prstGeom>
          </p:spPr>
        </p:pic>
        <p:pic>
          <p:nvPicPr>
            <p:cNvPr id="14" name="Graphic 13">
              <a:extLst>
                <a:ext uri="{FF2B5EF4-FFF2-40B4-BE49-F238E27FC236}">
                  <a16:creationId xmlns:a16="http://schemas.microsoft.com/office/drawing/2014/main" id="{51E92D76-DB2D-4A6B-8B61-1D2C73C0DD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flipV="1">
              <a:off x="2453739" y="5267430"/>
              <a:ext cx="458633" cy="894334"/>
            </a:xfrm>
            <a:prstGeom prst="rect">
              <a:avLst/>
            </a:prstGeom>
          </p:spPr>
        </p:pic>
        <p:pic>
          <p:nvPicPr>
            <p:cNvPr id="15" name="Graphic 14">
              <a:extLst>
                <a:ext uri="{FF2B5EF4-FFF2-40B4-BE49-F238E27FC236}">
                  <a16:creationId xmlns:a16="http://schemas.microsoft.com/office/drawing/2014/main" id="{A1DC24C4-8F65-48FA-BD7D-4A7AE1A7BF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flipV="1">
              <a:off x="2327429" y="4292396"/>
              <a:ext cx="983806" cy="609960"/>
            </a:xfrm>
            <a:prstGeom prst="rect">
              <a:avLst/>
            </a:prstGeom>
          </p:spPr>
        </p:pic>
        <p:sp>
          <p:nvSpPr>
            <p:cNvPr id="20" name="TextBox 19">
              <a:extLst>
                <a:ext uri="{FF2B5EF4-FFF2-40B4-BE49-F238E27FC236}">
                  <a16:creationId xmlns:a16="http://schemas.microsoft.com/office/drawing/2014/main" id="{6256E3D3-61E2-4288-98AB-40D87083B5ED}"/>
                </a:ext>
              </a:extLst>
            </p:cNvPr>
            <p:cNvSpPr txBox="1"/>
            <p:nvPr/>
          </p:nvSpPr>
          <p:spPr>
            <a:xfrm>
              <a:off x="190968" y="4406238"/>
              <a:ext cx="639797" cy="248437"/>
            </a:xfrm>
            <a:prstGeom prst="rect">
              <a:avLst/>
            </a:prstGeom>
            <a:noFill/>
          </p:spPr>
          <p:txBody>
            <a:bodyPr wrap="square" rtlCol="0" anchor="ctr">
              <a:spAutoFit/>
            </a:bodyPr>
            <a:lstStyle/>
            <a:p>
              <a:pPr algn="ctr"/>
              <a:r>
                <a:rPr lang="en-GB" sz="2000" b="1" dirty="0">
                  <a:latin typeface="Century Gothic" panose="020B0502020202020204" pitchFamily="34" charset="0"/>
                </a:rPr>
                <a:t>A</a:t>
              </a:r>
            </a:p>
          </p:txBody>
        </p:sp>
        <p:sp>
          <p:nvSpPr>
            <p:cNvPr id="21" name="TextBox 20">
              <a:extLst>
                <a:ext uri="{FF2B5EF4-FFF2-40B4-BE49-F238E27FC236}">
                  <a16:creationId xmlns:a16="http://schemas.microsoft.com/office/drawing/2014/main" id="{F74114A9-DF10-4F39-A626-5CC0CC364006}"/>
                </a:ext>
              </a:extLst>
            </p:cNvPr>
            <p:cNvSpPr txBox="1"/>
            <p:nvPr/>
          </p:nvSpPr>
          <p:spPr>
            <a:xfrm>
              <a:off x="1597543" y="4072662"/>
              <a:ext cx="639797" cy="248437"/>
            </a:xfrm>
            <a:prstGeom prst="rect">
              <a:avLst/>
            </a:prstGeom>
            <a:noFill/>
          </p:spPr>
          <p:txBody>
            <a:bodyPr wrap="square" rtlCol="0" anchor="ctr">
              <a:spAutoFit/>
            </a:bodyPr>
            <a:lstStyle/>
            <a:p>
              <a:pPr algn="ctr"/>
              <a:r>
                <a:rPr lang="en-GB" sz="2000" b="1" dirty="0">
                  <a:latin typeface="Century Gothic" panose="020B0502020202020204" pitchFamily="34" charset="0"/>
                </a:rPr>
                <a:t>B</a:t>
              </a:r>
            </a:p>
          </p:txBody>
        </p:sp>
        <p:sp>
          <p:nvSpPr>
            <p:cNvPr id="22" name="TextBox 21">
              <a:extLst>
                <a:ext uri="{FF2B5EF4-FFF2-40B4-BE49-F238E27FC236}">
                  <a16:creationId xmlns:a16="http://schemas.microsoft.com/office/drawing/2014/main" id="{79DF604B-B151-41E3-9FBC-B9F3F7603E1A}"/>
                </a:ext>
              </a:extLst>
            </p:cNvPr>
            <p:cNvSpPr txBox="1"/>
            <p:nvPr/>
          </p:nvSpPr>
          <p:spPr>
            <a:xfrm>
              <a:off x="2508983" y="4158638"/>
              <a:ext cx="639797" cy="248437"/>
            </a:xfrm>
            <a:prstGeom prst="rect">
              <a:avLst/>
            </a:prstGeom>
            <a:noFill/>
          </p:spPr>
          <p:txBody>
            <a:bodyPr wrap="square" rtlCol="0" anchor="ctr">
              <a:spAutoFit/>
            </a:bodyPr>
            <a:lstStyle/>
            <a:p>
              <a:pPr algn="ctr"/>
              <a:r>
                <a:rPr lang="en-GB" sz="2000" b="1" dirty="0">
                  <a:latin typeface="Century Gothic" panose="020B0502020202020204" pitchFamily="34" charset="0"/>
                </a:rPr>
                <a:t>C</a:t>
              </a:r>
            </a:p>
          </p:txBody>
        </p:sp>
        <p:sp>
          <p:nvSpPr>
            <p:cNvPr id="23" name="TextBox 22">
              <a:extLst>
                <a:ext uri="{FF2B5EF4-FFF2-40B4-BE49-F238E27FC236}">
                  <a16:creationId xmlns:a16="http://schemas.microsoft.com/office/drawing/2014/main" id="{D909D429-4987-4D6D-99C2-ECEF78637E50}"/>
                </a:ext>
              </a:extLst>
            </p:cNvPr>
            <p:cNvSpPr txBox="1"/>
            <p:nvPr/>
          </p:nvSpPr>
          <p:spPr>
            <a:xfrm>
              <a:off x="241159" y="5392719"/>
              <a:ext cx="639797" cy="248437"/>
            </a:xfrm>
            <a:prstGeom prst="rect">
              <a:avLst/>
            </a:prstGeom>
            <a:noFill/>
          </p:spPr>
          <p:txBody>
            <a:bodyPr wrap="square" rtlCol="0" anchor="ctr">
              <a:spAutoFit/>
            </a:bodyPr>
            <a:lstStyle/>
            <a:p>
              <a:pPr algn="ctr"/>
              <a:r>
                <a:rPr lang="en-GB" sz="2000" b="1" dirty="0">
                  <a:latin typeface="Century Gothic" panose="020B0502020202020204" pitchFamily="34" charset="0"/>
                </a:rPr>
                <a:t>D</a:t>
              </a:r>
            </a:p>
          </p:txBody>
        </p:sp>
        <p:sp>
          <p:nvSpPr>
            <p:cNvPr id="24" name="TextBox 23">
              <a:extLst>
                <a:ext uri="{FF2B5EF4-FFF2-40B4-BE49-F238E27FC236}">
                  <a16:creationId xmlns:a16="http://schemas.microsoft.com/office/drawing/2014/main" id="{2636EFC8-6700-4675-9EB1-77512658FAB3}"/>
                </a:ext>
              </a:extLst>
            </p:cNvPr>
            <p:cNvSpPr txBox="1"/>
            <p:nvPr/>
          </p:nvSpPr>
          <p:spPr>
            <a:xfrm>
              <a:off x="1443982" y="5625110"/>
              <a:ext cx="639797" cy="248437"/>
            </a:xfrm>
            <a:prstGeom prst="rect">
              <a:avLst/>
            </a:prstGeom>
            <a:noFill/>
          </p:spPr>
          <p:txBody>
            <a:bodyPr wrap="square" rtlCol="0" anchor="ctr">
              <a:spAutoFit/>
            </a:bodyPr>
            <a:lstStyle/>
            <a:p>
              <a:pPr algn="ctr"/>
              <a:r>
                <a:rPr lang="en-GB" sz="2000" b="1" dirty="0">
                  <a:latin typeface="Century Gothic" panose="020B0502020202020204" pitchFamily="34" charset="0"/>
                </a:rPr>
                <a:t>E</a:t>
              </a:r>
            </a:p>
          </p:txBody>
        </p:sp>
        <p:sp>
          <p:nvSpPr>
            <p:cNvPr id="25" name="TextBox 24">
              <a:extLst>
                <a:ext uri="{FF2B5EF4-FFF2-40B4-BE49-F238E27FC236}">
                  <a16:creationId xmlns:a16="http://schemas.microsoft.com/office/drawing/2014/main" id="{01098A5C-497D-471D-9076-9B69471FB914}"/>
                </a:ext>
              </a:extLst>
            </p:cNvPr>
            <p:cNvSpPr txBox="1"/>
            <p:nvPr/>
          </p:nvSpPr>
          <p:spPr>
            <a:xfrm>
              <a:off x="2791171" y="5403048"/>
              <a:ext cx="639797" cy="248437"/>
            </a:xfrm>
            <a:prstGeom prst="rect">
              <a:avLst/>
            </a:prstGeom>
            <a:noFill/>
          </p:spPr>
          <p:txBody>
            <a:bodyPr wrap="square" rtlCol="0" anchor="ctr">
              <a:spAutoFit/>
            </a:bodyPr>
            <a:lstStyle/>
            <a:p>
              <a:pPr algn="ctr"/>
              <a:r>
                <a:rPr lang="en-GB" sz="2000" b="1" dirty="0">
                  <a:latin typeface="Century Gothic" panose="020B0502020202020204" pitchFamily="34" charset="0"/>
                </a:rPr>
                <a:t>F</a:t>
              </a:r>
            </a:p>
          </p:txBody>
        </p:sp>
      </p:grpSp>
    </p:spTree>
    <p:extLst>
      <p:ext uri="{BB962C8B-B14F-4D97-AF65-F5344CB8AC3E}">
        <p14:creationId xmlns:p14="http://schemas.microsoft.com/office/powerpoint/2010/main" val="36548370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2f329b899d1e0c453f9d86bb194f90f">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1d87f36caa9ec3a2d6f114e9f26bf426"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schemas.microsoft.com/office/2006/documentManagement/types"/>
    <ds:schemaRef ds:uri="86144f90-c7b6-48d0-aae5-f5e9e48cc3df"/>
    <ds:schemaRef ds:uri="http://purl.org/dc/elements/1.1/"/>
    <ds:schemaRef ds:uri="http://schemas.microsoft.com/office/2006/metadata/properties"/>
    <ds:schemaRef ds:uri="http://schemas.microsoft.com/office/infopath/2007/PartnerControls"/>
    <ds:schemaRef ds:uri="http://schemas.microsoft.com/sharepoint/v3"/>
    <ds:schemaRef ds:uri="http://purl.org/dc/terms/"/>
    <ds:schemaRef ds:uri="http://schemas.openxmlformats.org/package/2006/metadata/core-properties"/>
    <ds:schemaRef ds:uri="0f0ae0ff-29c4-4766-b250-c1a9bee8d430"/>
    <ds:schemaRef ds:uri="http://www.w3.org/XML/1998/namespace"/>
    <ds:schemaRef ds:uri="http://purl.org/dc/dcmitype/"/>
  </ds:schemaRefs>
</ds:datastoreItem>
</file>

<file path=customXml/itemProps2.xml><?xml version="1.0" encoding="utf-8"?>
<ds:datastoreItem xmlns:ds="http://schemas.openxmlformats.org/officeDocument/2006/customXml" ds:itemID="{013D902C-8153-4853-97E2-C30AFB0D90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3220</TotalTime>
  <Words>623</Words>
  <Application>Microsoft Office PowerPoint</Application>
  <PresentationFormat>On-screen Show (4:3)</PresentationFormat>
  <Paragraphs>313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Ivan Ho</cp:lastModifiedBy>
  <cp:revision>86</cp:revision>
  <dcterms:created xsi:type="dcterms:W3CDTF">2018-03-17T10:08:43Z</dcterms:created>
  <dcterms:modified xsi:type="dcterms:W3CDTF">2019-05-08T08:34:15Z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