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57" r:id="rId4"/>
    <p:sldId id="264" r:id="rId5"/>
    <p:sldId id="258" r:id="rId6"/>
    <p:sldId id="266" r:id="rId7"/>
    <p:sldId id="267" r:id="rId8"/>
    <p:sldId id="26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9AE4D1-C739-4D3B-80CB-455C7B0E48B3}"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83A8BC-D746-434E-80E3-9FF94D2EFEDE}" type="slidenum">
              <a:rPr lang="en-GB" smtClean="0"/>
              <a:t>‹#›</a:t>
            </a:fld>
            <a:endParaRPr lang="en-GB"/>
          </a:p>
        </p:txBody>
      </p:sp>
    </p:spTree>
    <p:extLst>
      <p:ext uri="{BB962C8B-B14F-4D97-AF65-F5344CB8AC3E}">
        <p14:creationId xmlns:p14="http://schemas.microsoft.com/office/powerpoint/2010/main" val="297320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9AE4D1-C739-4D3B-80CB-455C7B0E48B3}"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83A8BC-D746-434E-80E3-9FF94D2EFEDE}" type="slidenum">
              <a:rPr lang="en-GB" smtClean="0"/>
              <a:t>‹#›</a:t>
            </a:fld>
            <a:endParaRPr lang="en-GB"/>
          </a:p>
        </p:txBody>
      </p:sp>
    </p:spTree>
    <p:extLst>
      <p:ext uri="{BB962C8B-B14F-4D97-AF65-F5344CB8AC3E}">
        <p14:creationId xmlns:p14="http://schemas.microsoft.com/office/powerpoint/2010/main" val="818835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9AE4D1-C739-4D3B-80CB-455C7B0E48B3}"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83A8BC-D746-434E-80E3-9FF94D2EFEDE}" type="slidenum">
              <a:rPr lang="en-GB" smtClean="0"/>
              <a:t>‹#›</a:t>
            </a:fld>
            <a:endParaRPr lang="en-GB"/>
          </a:p>
        </p:txBody>
      </p:sp>
    </p:spTree>
    <p:extLst>
      <p:ext uri="{BB962C8B-B14F-4D97-AF65-F5344CB8AC3E}">
        <p14:creationId xmlns:p14="http://schemas.microsoft.com/office/powerpoint/2010/main" val="1174242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9AE4D1-C739-4D3B-80CB-455C7B0E48B3}"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83A8BC-D746-434E-80E3-9FF94D2EFEDE}" type="slidenum">
              <a:rPr lang="en-GB" smtClean="0"/>
              <a:t>‹#›</a:t>
            </a:fld>
            <a:endParaRPr lang="en-GB"/>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21820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9AE4D1-C739-4D3B-80CB-455C7B0E48B3}"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83A8BC-D746-434E-80E3-9FF94D2EFEDE}" type="slidenum">
              <a:rPr lang="en-GB" smtClean="0"/>
              <a:t>‹#›</a:t>
            </a:fld>
            <a:endParaRPr lang="en-GB"/>
          </a:p>
        </p:txBody>
      </p:sp>
    </p:spTree>
    <p:extLst>
      <p:ext uri="{BB962C8B-B14F-4D97-AF65-F5344CB8AC3E}">
        <p14:creationId xmlns:p14="http://schemas.microsoft.com/office/powerpoint/2010/main" val="2873641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39AE4D1-C739-4D3B-80CB-455C7B0E48B3}" type="datetimeFigureOut">
              <a:rPr lang="en-GB" smtClean="0"/>
              <a:t>11/06/2020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83A8BC-D746-434E-80E3-9FF94D2EFEDE}" type="slidenum">
              <a:rPr lang="en-GB" smtClean="0"/>
              <a:t>‹#›</a:t>
            </a:fld>
            <a:endParaRPr lang="en-GB"/>
          </a:p>
        </p:txBody>
      </p:sp>
    </p:spTree>
    <p:extLst>
      <p:ext uri="{BB962C8B-B14F-4D97-AF65-F5344CB8AC3E}">
        <p14:creationId xmlns:p14="http://schemas.microsoft.com/office/powerpoint/2010/main" val="3022961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39AE4D1-C739-4D3B-80CB-455C7B0E48B3}" type="datetimeFigureOut">
              <a:rPr lang="en-GB" smtClean="0"/>
              <a:t>11/06/2020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83A8BC-D746-434E-80E3-9FF94D2EFEDE}" type="slidenum">
              <a:rPr lang="en-GB" smtClean="0"/>
              <a:t>‹#›</a:t>
            </a:fld>
            <a:endParaRPr lang="en-GB"/>
          </a:p>
        </p:txBody>
      </p:sp>
    </p:spTree>
    <p:extLst>
      <p:ext uri="{BB962C8B-B14F-4D97-AF65-F5344CB8AC3E}">
        <p14:creationId xmlns:p14="http://schemas.microsoft.com/office/powerpoint/2010/main" val="1354606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9AE4D1-C739-4D3B-80CB-455C7B0E48B3}"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83A8BC-D746-434E-80E3-9FF94D2EFEDE}" type="slidenum">
              <a:rPr lang="en-GB" smtClean="0"/>
              <a:t>‹#›</a:t>
            </a:fld>
            <a:endParaRPr lang="en-GB"/>
          </a:p>
        </p:txBody>
      </p:sp>
    </p:spTree>
    <p:extLst>
      <p:ext uri="{BB962C8B-B14F-4D97-AF65-F5344CB8AC3E}">
        <p14:creationId xmlns:p14="http://schemas.microsoft.com/office/powerpoint/2010/main" val="3648500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9AE4D1-C739-4D3B-80CB-455C7B0E48B3}"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83A8BC-D746-434E-80E3-9FF94D2EFEDE}" type="slidenum">
              <a:rPr lang="en-GB" smtClean="0"/>
              <a:t>‹#›</a:t>
            </a:fld>
            <a:endParaRPr lang="en-GB"/>
          </a:p>
        </p:txBody>
      </p:sp>
    </p:spTree>
    <p:extLst>
      <p:ext uri="{BB962C8B-B14F-4D97-AF65-F5344CB8AC3E}">
        <p14:creationId xmlns:p14="http://schemas.microsoft.com/office/powerpoint/2010/main" val="1921312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9AE4D1-C739-4D3B-80CB-455C7B0E48B3}"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83A8BC-D746-434E-80E3-9FF94D2EFEDE}" type="slidenum">
              <a:rPr lang="en-GB" smtClean="0"/>
              <a:t>‹#›</a:t>
            </a:fld>
            <a:endParaRPr lang="en-GB"/>
          </a:p>
        </p:txBody>
      </p:sp>
    </p:spTree>
    <p:extLst>
      <p:ext uri="{BB962C8B-B14F-4D97-AF65-F5344CB8AC3E}">
        <p14:creationId xmlns:p14="http://schemas.microsoft.com/office/powerpoint/2010/main" val="2654763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AE4D1-C739-4D3B-80CB-455C7B0E48B3}"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83A8BC-D746-434E-80E3-9FF94D2EFEDE}" type="slidenum">
              <a:rPr lang="en-GB" smtClean="0"/>
              <a:t>‹#›</a:t>
            </a:fld>
            <a:endParaRPr lang="en-GB"/>
          </a:p>
        </p:txBody>
      </p:sp>
    </p:spTree>
    <p:extLst>
      <p:ext uri="{BB962C8B-B14F-4D97-AF65-F5344CB8AC3E}">
        <p14:creationId xmlns:p14="http://schemas.microsoft.com/office/powerpoint/2010/main" val="2457708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9AE4D1-C739-4D3B-80CB-455C7B0E48B3}"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83A8BC-D746-434E-80E3-9FF94D2EFEDE}" type="slidenum">
              <a:rPr lang="en-GB" smtClean="0"/>
              <a:t>‹#›</a:t>
            </a:fld>
            <a:endParaRPr lang="en-GB"/>
          </a:p>
        </p:txBody>
      </p:sp>
    </p:spTree>
    <p:extLst>
      <p:ext uri="{BB962C8B-B14F-4D97-AF65-F5344CB8AC3E}">
        <p14:creationId xmlns:p14="http://schemas.microsoft.com/office/powerpoint/2010/main" val="1510348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9AE4D1-C739-4D3B-80CB-455C7B0E48B3}" type="datetimeFigureOut">
              <a:rPr lang="en-GB" smtClean="0"/>
              <a:t>11/06/2020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83A8BC-D746-434E-80E3-9FF94D2EFEDE}" type="slidenum">
              <a:rPr lang="en-GB" smtClean="0"/>
              <a:t>‹#›</a:t>
            </a:fld>
            <a:endParaRPr lang="en-GB"/>
          </a:p>
        </p:txBody>
      </p:sp>
    </p:spTree>
    <p:extLst>
      <p:ext uri="{BB962C8B-B14F-4D97-AF65-F5344CB8AC3E}">
        <p14:creationId xmlns:p14="http://schemas.microsoft.com/office/powerpoint/2010/main" val="2763402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9AE4D1-C739-4D3B-80CB-455C7B0E48B3}" type="datetimeFigureOut">
              <a:rPr lang="en-GB" smtClean="0"/>
              <a:t>11/06/2020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83A8BC-D746-434E-80E3-9FF94D2EFEDE}" type="slidenum">
              <a:rPr lang="en-GB" smtClean="0"/>
              <a:t>‹#›</a:t>
            </a:fld>
            <a:endParaRPr lang="en-GB"/>
          </a:p>
        </p:txBody>
      </p:sp>
    </p:spTree>
    <p:extLst>
      <p:ext uri="{BB962C8B-B14F-4D97-AF65-F5344CB8AC3E}">
        <p14:creationId xmlns:p14="http://schemas.microsoft.com/office/powerpoint/2010/main" val="585749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AE4D1-C739-4D3B-80CB-455C7B0E48B3}" type="datetimeFigureOut">
              <a:rPr lang="en-GB" smtClean="0"/>
              <a:t>11/06/2020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83A8BC-D746-434E-80E3-9FF94D2EFEDE}" type="slidenum">
              <a:rPr lang="en-GB" smtClean="0"/>
              <a:t>‹#›</a:t>
            </a:fld>
            <a:endParaRPr lang="en-GB"/>
          </a:p>
        </p:txBody>
      </p:sp>
    </p:spTree>
    <p:extLst>
      <p:ext uri="{BB962C8B-B14F-4D97-AF65-F5344CB8AC3E}">
        <p14:creationId xmlns:p14="http://schemas.microsoft.com/office/powerpoint/2010/main" val="935493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9AE4D1-C739-4D3B-80CB-455C7B0E48B3}"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83A8BC-D746-434E-80E3-9FF94D2EFEDE}" type="slidenum">
              <a:rPr lang="en-GB" smtClean="0"/>
              <a:t>‹#›</a:t>
            </a:fld>
            <a:endParaRPr lang="en-GB"/>
          </a:p>
        </p:txBody>
      </p:sp>
    </p:spTree>
    <p:extLst>
      <p:ext uri="{BB962C8B-B14F-4D97-AF65-F5344CB8AC3E}">
        <p14:creationId xmlns:p14="http://schemas.microsoft.com/office/powerpoint/2010/main" val="1722461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9AE4D1-C739-4D3B-80CB-455C7B0E48B3}"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83A8BC-D746-434E-80E3-9FF94D2EFEDE}" type="slidenum">
              <a:rPr lang="en-GB" smtClean="0"/>
              <a:t>‹#›</a:t>
            </a:fld>
            <a:endParaRPr lang="en-GB"/>
          </a:p>
        </p:txBody>
      </p:sp>
    </p:spTree>
    <p:extLst>
      <p:ext uri="{BB962C8B-B14F-4D97-AF65-F5344CB8AC3E}">
        <p14:creationId xmlns:p14="http://schemas.microsoft.com/office/powerpoint/2010/main" val="1852442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39AE4D1-C739-4D3B-80CB-455C7B0E48B3}" type="datetimeFigureOut">
              <a:rPr lang="en-GB" smtClean="0"/>
              <a:t>11/06/2020</a:t>
            </a:fld>
            <a:endParaRPr lang="en-GB"/>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783A8BC-D746-434E-80E3-9FF94D2EFEDE}" type="slidenum">
              <a:rPr lang="en-GB" smtClean="0"/>
              <a:t>‹#›</a:t>
            </a:fld>
            <a:endParaRPr lang="en-GB"/>
          </a:p>
        </p:txBody>
      </p:sp>
    </p:spTree>
    <p:extLst>
      <p:ext uri="{BB962C8B-B14F-4D97-AF65-F5344CB8AC3E}">
        <p14:creationId xmlns:p14="http://schemas.microsoft.com/office/powerpoint/2010/main" val="17735762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bbc.co.uk/teach/class-clips-video/history-ks2-geography-of-world-war-two/zv99rj6"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75222" y="676388"/>
            <a:ext cx="8153517" cy="3397299"/>
          </a:xfrm>
          <a:prstGeom prst="rect">
            <a:avLst/>
          </a:prstGeom>
        </p:spPr>
      </p:pic>
      <p:sp>
        <p:nvSpPr>
          <p:cNvPr id="3" name="Subtitle 2"/>
          <p:cNvSpPr>
            <a:spLocks noGrp="1"/>
          </p:cNvSpPr>
          <p:nvPr>
            <p:ph type="subTitle" idx="1"/>
          </p:nvPr>
        </p:nvSpPr>
        <p:spPr>
          <a:xfrm>
            <a:off x="1595269" y="4221016"/>
            <a:ext cx="9001462" cy="1655762"/>
          </a:xfrm>
        </p:spPr>
        <p:txBody>
          <a:bodyPr>
            <a:normAutofit/>
          </a:bodyPr>
          <a:lstStyle/>
          <a:p>
            <a:endParaRPr lang="en-GB" dirty="0"/>
          </a:p>
          <a:p>
            <a:r>
              <a:rPr lang="en-GB" sz="3900" dirty="0"/>
              <a:t>World War 2: 1939 - 1945</a:t>
            </a:r>
          </a:p>
        </p:txBody>
      </p:sp>
    </p:spTree>
    <p:extLst>
      <p:ext uri="{BB962C8B-B14F-4D97-AF65-F5344CB8AC3E}">
        <p14:creationId xmlns:p14="http://schemas.microsoft.com/office/powerpoint/2010/main" val="522509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8E075-2F08-4208-8479-8EF469426BAF}"/>
              </a:ext>
            </a:extLst>
          </p:cNvPr>
          <p:cNvSpPr>
            <a:spLocks noGrp="1"/>
          </p:cNvSpPr>
          <p:nvPr>
            <p:ph type="title"/>
          </p:nvPr>
        </p:nvSpPr>
        <p:spPr>
          <a:xfrm>
            <a:off x="913795" y="255111"/>
            <a:ext cx="10353761" cy="1326321"/>
          </a:xfrm>
        </p:spPr>
        <p:txBody>
          <a:bodyPr/>
          <a:lstStyle/>
          <a:p>
            <a:r>
              <a:rPr lang="en-GB" dirty="0"/>
              <a:t>The Allies and The Axis</a:t>
            </a:r>
          </a:p>
        </p:txBody>
      </p:sp>
      <p:sp>
        <p:nvSpPr>
          <p:cNvPr id="3" name="Content Placeholder 2">
            <a:extLst>
              <a:ext uri="{FF2B5EF4-FFF2-40B4-BE49-F238E27FC236}">
                <a16:creationId xmlns:a16="http://schemas.microsoft.com/office/drawing/2014/main" id="{D1D296B7-F8AD-433D-AAF9-D7A521AD9BB4}"/>
              </a:ext>
            </a:extLst>
          </p:cNvPr>
          <p:cNvSpPr>
            <a:spLocks noGrp="1"/>
          </p:cNvSpPr>
          <p:nvPr>
            <p:ph idx="1"/>
          </p:nvPr>
        </p:nvSpPr>
        <p:spPr>
          <a:xfrm>
            <a:off x="913795" y="1581432"/>
            <a:ext cx="10353762" cy="3695136"/>
          </a:xfrm>
        </p:spPr>
        <p:txBody>
          <a:bodyPr/>
          <a:lstStyle/>
          <a:p>
            <a:pPr marL="0" indent="0">
              <a:buNone/>
            </a:pPr>
            <a:r>
              <a:rPr lang="en-GB" dirty="0">
                <a:effectLst/>
              </a:rPr>
              <a:t>Sometimes it's better to do something by yourself than to get someone's help. For example, if you want to beat a video game, you don't want someone else to beat the final boss for you. But, imagine if you were trying to achieve something even bigger, like taking over the entire world. Who would you want on your side to help? During World War II (WWII), nearly every country in the world fought on one of two different sides: the Allies and the Axis powers, with the Allies winning by 1945. However, some nations stayed neutral, meaning they didn't fight on either side.</a:t>
            </a:r>
            <a:endParaRPr lang="en-GB" dirty="0"/>
          </a:p>
        </p:txBody>
      </p:sp>
      <p:pic>
        <p:nvPicPr>
          <p:cNvPr id="1026" name="Picture 2" descr="Map of WWII">
            <a:extLst>
              <a:ext uri="{FF2B5EF4-FFF2-40B4-BE49-F238E27FC236}">
                <a16:creationId xmlns:a16="http://schemas.microsoft.com/office/drawing/2014/main" id="{FC2B6EEA-8A5E-42D1-B98F-6E92B56AD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5211" y="4472298"/>
            <a:ext cx="4873901" cy="2130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940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Allies</a:t>
            </a:r>
          </a:p>
        </p:txBody>
      </p:sp>
      <p:pic>
        <p:nvPicPr>
          <p:cNvPr id="7" name="Content Placeholder 6"/>
          <p:cNvPicPr>
            <a:picLocks noGrp="1" noChangeAspect="1"/>
          </p:cNvPicPr>
          <p:nvPr>
            <p:ph idx="1"/>
          </p:nvPr>
        </p:nvPicPr>
        <p:blipFill>
          <a:blip r:embed="rId2"/>
          <a:stretch>
            <a:fillRect/>
          </a:stretch>
        </p:blipFill>
        <p:spPr>
          <a:xfrm>
            <a:off x="815393" y="3541020"/>
            <a:ext cx="2667000" cy="1333500"/>
          </a:xfrm>
          <a:prstGeom prst="rect">
            <a:avLst/>
          </a:prstGeom>
        </p:spPr>
      </p:pic>
      <p:pic>
        <p:nvPicPr>
          <p:cNvPr id="6" name="Picture 5"/>
          <p:cNvPicPr>
            <a:picLocks noChangeAspect="1"/>
          </p:cNvPicPr>
          <p:nvPr/>
        </p:nvPicPr>
        <p:blipFill>
          <a:blip r:embed="rId3"/>
          <a:stretch>
            <a:fillRect/>
          </a:stretch>
        </p:blipFill>
        <p:spPr>
          <a:xfrm>
            <a:off x="838200" y="1786743"/>
            <a:ext cx="2644193" cy="1322097"/>
          </a:xfrm>
          <a:prstGeom prst="rect">
            <a:avLst/>
          </a:prstGeom>
        </p:spPr>
      </p:pic>
      <p:pic>
        <p:nvPicPr>
          <p:cNvPr id="8" name="Picture 7"/>
          <p:cNvPicPr>
            <a:picLocks noChangeAspect="1"/>
          </p:cNvPicPr>
          <p:nvPr/>
        </p:nvPicPr>
        <p:blipFill>
          <a:blip r:embed="rId4"/>
          <a:stretch>
            <a:fillRect/>
          </a:stretch>
        </p:blipFill>
        <p:spPr>
          <a:xfrm>
            <a:off x="810027" y="5227080"/>
            <a:ext cx="2672366" cy="1333500"/>
          </a:xfrm>
          <a:prstGeom prst="rect">
            <a:avLst/>
          </a:prstGeom>
        </p:spPr>
      </p:pic>
      <p:sp>
        <p:nvSpPr>
          <p:cNvPr id="9" name="Rectangle 8"/>
          <p:cNvSpPr/>
          <p:nvPr/>
        </p:nvSpPr>
        <p:spPr>
          <a:xfrm>
            <a:off x="3980074" y="1949711"/>
            <a:ext cx="3887474" cy="769441"/>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rPr>
              <a:t>United Kingdom</a:t>
            </a:r>
            <a:endParaRPr lang="en-US" sz="4400" b="0" cap="none" spc="0" dirty="0">
              <a:ln w="0"/>
              <a:solidFill>
                <a:schemeClr val="tx1"/>
              </a:solidFill>
              <a:effectLst>
                <a:outerShdw blurRad="38100" dist="19050" dir="2700000" algn="tl" rotWithShape="0">
                  <a:schemeClr val="dk1">
                    <a:alpha val="40000"/>
                  </a:schemeClr>
                </a:outerShdw>
              </a:effectLst>
            </a:endParaRPr>
          </a:p>
        </p:txBody>
      </p:sp>
      <p:sp>
        <p:nvSpPr>
          <p:cNvPr id="12" name="Rectangle 11"/>
          <p:cNvSpPr/>
          <p:nvPr/>
        </p:nvSpPr>
        <p:spPr>
          <a:xfrm>
            <a:off x="4090602" y="3747617"/>
            <a:ext cx="3289683" cy="769441"/>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USSR (Russia)</a:t>
            </a:r>
          </a:p>
        </p:txBody>
      </p:sp>
      <p:sp>
        <p:nvSpPr>
          <p:cNvPr id="13" name="Rectangle 12"/>
          <p:cNvSpPr/>
          <p:nvPr/>
        </p:nvSpPr>
        <p:spPr>
          <a:xfrm>
            <a:off x="4105470" y="5432165"/>
            <a:ext cx="134177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USA</a:t>
            </a:r>
          </a:p>
        </p:txBody>
      </p:sp>
      <p:sp>
        <p:nvSpPr>
          <p:cNvPr id="14" name="TextBox 13"/>
          <p:cNvSpPr txBox="1"/>
          <p:nvPr/>
        </p:nvSpPr>
        <p:spPr>
          <a:xfrm>
            <a:off x="8397025" y="4555002"/>
            <a:ext cx="3219719" cy="1754326"/>
          </a:xfrm>
          <a:prstGeom prst="rect">
            <a:avLst/>
          </a:prstGeom>
          <a:noFill/>
        </p:spPr>
        <p:txBody>
          <a:bodyPr wrap="square" rtlCol="0">
            <a:spAutoFit/>
          </a:bodyPr>
          <a:lstStyle/>
          <a:p>
            <a:r>
              <a:rPr lang="en-GB" b="1" dirty="0"/>
              <a:t>Plus:</a:t>
            </a:r>
          </a:p>
          <a:p>
            <a:r>
              <a:rPr lang="en-GB" dirty="0"/>
              <a:t>France, Australia, Belgium, Brazil, Canada, China, Denmark, Greece, India, Netherlands, New Zealand, Norway, Poland, South Africa, Yugoslavia</a:t>
            </a:r>
          </a:p>
        </p:txBody>
      </p:sp>
    </p:spTree>
    <p:extLst>
      <p:ext uri="{BB962C8B-B14F-4D97-AF65-F5344CB8AC3E}">
        <p14:creationId xmlns:p14="http://schemas.microsoft.com/office/powerpoint/2010/main" val="66656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the Axis and the Allies in WWII Got Their Names">
            <a:extLst>
              <a:ext uri="{FF2B5EF4-FFF2-40B4-BE49-F238E27FC236}">
                <a16:creationId xmlns:a16="http://schemas.microsoft.com/office/drawing/2014/main" id="{F64F020D-8AE8-4BC1-8AF6-491C090E88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4013" y="2057116"/>
            <a:ext cx="4667973" cy="31042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9AF9254-D346-4A9D-A14E-E60782B2DF9F}"/>
              </a:ext>
            </a:extLst>
          </p:cNvPr>
          <p:cNvSpPr>
            <a:spLocks noGrp="1"/>
          </p:cNvSpPr>
          <p:nvPr>
            <p:ph type="title"/>
          </p:nvPr>
        </p:nvSpPr>
        <p:spPr>
          <a:xfrm>
            <a:off x="913795" y="238539"/>
            <a:ext cx="10353761" cy="1326321"/>
          </a:xfrm>
        </p:spPr>
        <p:txBody>
          <a:bodyPr/>
          <a:lstStyle/>
          <a:p>
            <a:r>
              <a:rPr lang="en-GB" dirty="0"/>
              <a:t>The </a:t>
            </a:r>
            <a:r>
              <a:rPr lang="en-GB" dirty="0" err="1"/>
              <a:t>ALlies</a:t>
            </a:r>
            <a:endParaRPr lang="en-GB" dirty="0"/>
          </a:p>
        </p:txBody>
      </p:sp>
      <p:sp>
        <p:nvSpPr>
          <p:cNvPr id="3" name="Content Placeholder 2">
            <a:extLst>
              <a:ext uri="{FF2B5EF4-FFF2-40B4-BE49-F238E27FC236}">
                <a16:creationId xmlns:a16="http://schemas.microsoft.com/office/drawing/2014/main" id="{3868BDB7-C9C0-4150-B746-4C9E6C61CBCC}"/>
              </a:ext>
            </a:extLst>
          </p:cNvPr>
          <p:cNvSpPr>
            <a:spLocks noGrp="1"/>
          </p:cNvSpPr>
          <p:nvPr>
            <p:ph idx="1"/>
          </p:nvPr>
        </p:nvSpPr>
        <p:spPr>
          <a:xfrm>
            <a:off x="924445" y="1339572"/>
            <a:ext cx="6559568" cy="5159701"/>
          </a:xfrm>
        </p:spPr>
        <p:txBody>
          <a:bodyPr>
            <a:normAutofit lnSpcReduction="10000"/>
          </a:bodyPr>
          <a:lstStyle/>
          <a:p>
            <a:pPr marL="0" indent="0">
              <a:buNone/>
            </a:pPr>
            <a:r>
              <a:rPr lang="en-GB" dirty="0"/>
              <a:t>The allies were those countries who stood up to Hitler when he began to take over the European countries. At first it was just Great Britain and France!</a:t>
            </a:r>
          </a:p>
          <a:p>
            <a:pPr marL="0" indent="0">
              <a:buNone/>
            </a:pPr>
            <a:r>
              <a:rPr lang="en-GB" dirty="0"/>
              <a:t>At first the USSR (Russia) had signed a secret agreement with the Germans to not fight each other. But the Nazi’s broke this agreement in 1941 and invaded USSR. The USSR then joined the allies to fight against the Axis. </a:t>
            </a:r>
          </a:p>
          <a:p>
            <a:pPr marL="0" indent="0">
              <a:buNone/>
            </a:pPr>
            <a:r>
              <a:rPr lang="en-GB" dirty="0"/>
              <a:t>Imperial Japan attacked the US at Pearl Harbour in Hawaii in 1941 which brought the US into the war as a Allied Power. </a:t>
            </a:r>
          </a:p>
          <a:p>
            <a:pPr marL="0" indent="0">
              <a:buNone/>
            </a:pPr>
            <a:r>
              <a:rPr lang="en-GB" dirty="0"/>
              <a:t>These four Allied Powers did most of the fighting but most of Europe were also involved in the fight against the Axis.</a:t>
            </a:r>
          </a:p>
        </p:txBody>
      </p:sp>
    </p:spTree>
    <p:extLst>
      <p:ext uri="{BB962C8B-B14F-4D97-AF65-F5344CB8AC3E}">
        <p14:creationId xmlns:p14="http://schemas.microsoft.com/office/powerpoint/2010/main" val="2800310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Axis </a:t>
            </a:r>
          </a:p>
        </p:txBody>
      </p:sp>
      <p:pic>
        <p:nvPicPr>
          <p:cNvPr id="4" name="Content Placeholder 3"/>
          <p:cNvPicPr>
            <a:picLocks noGrp="1" noChangeAspect="1"/>
          </p:cNvPicPr>
          <p:nvPr>
            <p:ph idx="1"/>
          </p:nvPr>
        </p:nvPicPr>
        <p:blipFill>
          <a:blip r:embed="rId2"/>
          <a:stretch>
            <a:fillRect/>
          </a:stretch>
        </p:blipFill>
        <p:spPr>
          <a:xfrm>
            <a:off x="695325" y="1720927"/>
            <a:ext cx="2434241" cy="1460545"/>
          </a:xfrm>
          <a:prstGeom prst="rect">
            <a:avLst/>
          </a:prstGeom>
        </p:spPr>
      </p:pic>
      <p:pic>
        <p:nvPicPr>
          <p:cNvPr id="5" name="Picture 4"/>
          <p:cNvPicPr>
            <a:picLocks noChangeAspect="1"/>
          </p:cNvPicPr>
          <p:nvPr/>
        </p:nvPicPr>
        <p:blipFill rotWithShape="1">
          <a:blip r:embed="rId3"/>
          <a:srcRect t="22531" b="18860"/>
          <a:stretch/>
        </p:blipFill>
        <p:spPr>
          <a:xfrm>
            <a:off x="695325" y="5197756"/>
            <a:ext cx="2434241" cy="1256054"/>
          </a:xfrm>
          <a:prstGeom prst="rect">
            <a:avLst/>
          </a:prstGeom>
        </p:spPr>
      </p:pic>
      <p:pic>
        <p:nvPicPr>
          <p:cNvPr id="6" name="Picture 5"/>
          <p:cNvPicPr>
            <a:picLocks noChangeAspect="1"/>
          </p:cNvPicPr>
          <p:nvPr/>
        </p:nvPicPr>
        <p:blipFill>
          <a:blip r:embed="rId4"/>
          <a:stretch>
            <a:fillRect/>
          </a:stretch>
        </p:blipFill>
        <p:spPr>
          <a:xfrm>
            <a:off x="695325" y="3469324"/>
            <a:ext cx="2434241" cy="1440580"/>
          </a:xfrm>
          <a:prstGeom prst="rect">
            <a:avLst/>
          </a:prstGeom>
        </p:spPr>
      </p:pic>
      <p:sp>
        <p:nvSpPr>
          <p:cNvPr id="7" name="Rectangle 6"/>
          <p:cNvSpPr/>
          <p:nvPr/>
        </p:nvSpPr>
        <p:spPr>
          <a:xfrm>
            <a:off x="4118595" y="2048620"/>
            <a:ext cx="2280560" cy="769441"/>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Germany</a:t>
            </a:r>
          </a:p>
        </p:txBody>
      </p:sp>
      <p:sp>
        <p:nvSpPr>
          <p:cNvPr id="9" name="Rectangle 8"/>
          <p:cNvSpPr/>
          <p:nvPr/>
        </p:nvSpPr>
        <p:spPr>
          <a:xfrm>
            <a:off x="4280227" y="3546884"/>
            <a:ext cx="1545168"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Italy </a:t>
            </a:r>
          </a:p>
        </p:txBody>
      </p:sp>
      <p:sp>
        <p:nvSpPr>
          <p:cNvPr id="12" name="Rectangle 11"/>
          <p:cNvSpPr/>
          <p:nvPr/>
        </p:nvSpPr>
        <p:spPr>
          <a:xfrm>
            <a:off x="4280227" y="5289189"/>
            <a:ext cx="1499129" cy="769441"/>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rPr>
              <a:t>Japan</a:t>
            </a:r>
            <a:endParaRPr lang="en-US" sz="4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9207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69B9C-4150-4718-BB95-BFA5B5E49EDA}"/>
              </a:ext>
            </a:extLst>
          </p:cNvPr>
          <p:cNvSpPr>
            <a:spLocks noGrp="1"/>
          </p:cNvSpPr>
          <p:nvPr>
            <p:ph type="title"/>
          </p:nvPr>
        </p:nvSpPr>
        <p:spPr>
          <a:xfrm>
            <a:off x="310968" y="-152549"/>
            <a:ext cx="10353761" cy="1326321"/>
          </a:xfrm>
        </p:spPr>
        <p:txBody>
          <a:bodyPr/>
          <a:lstStyle/>
          <a:p>
            <a:r>
              <a:rPr lang="en-GB" dirty="0"/>
              <a:t>The Axis</a:t>
            </a:r>
          </a:p>
        </p:txBody>
      </p:sp>
      <p:sp>
        <p:nvSpPr>
          <p:cNvPr id="3" name="Content Placeholder 2">
            <a:extLst>
              <a:ext uri="{FF2B5EF4-FFF2-40B4-BE49-F238E27FC236}">
                <a16:creationId xmlns:a16="http://schemas.microsoft.com/office/drawing/2014/main" id="{F3D6CDE9-AEC6-4BC2-841B-5C3276E29D1B}"/>
              </a:ext>
            </a:extLst>
          </p:cNvPr>
          <p:cNvSpPr>
            <a:spLocks noGrp="1"/>
          </p:cNvSpPr>
          <p:nvPr>
            <p:ph idx="1"/>
          </p:nvPr>
        </p:nvSpPr>
        <p:spPr>
          <a:xfrm>
            <a:off x="919119" y="1173771"/>
            <a:ext cx="10451246" cy="2377811"/>
          </a:xfrm>
        </p:spPr>
        <p:txBody>
          <a:bodyPr>
            <a:normAutofit/>
          </a:bodyPr>
          <a:lstStyle/>
          <a:p>
            <a:pPr marL="0" indent="0">
              <a:buNone/>
            </a:pPr>
            <a:r>
              <a:rPr lang="en-GB" dirty="0">
                <a:effectLst/>
              </a:rPr>
              <a:t>Three nations made up the majority of the Axis forces: Nazi Germany, Imperial Japan, and fascist Italy. Both Germany and Italy wanted to change the balance of power in Europe and signed an alliance in 1936. Just a few weeks later, Germany and Japan decided they should have an alliance as well to keep the Soviet Union in check. Finally, the three major powers solidified their agreements by entering into the Tripartite Pact in 1940, which officially created the Axis powers.</a:t>
            </a:r>
          </a:p>
        </p:txBody>
      </p:sp>
      <p:pic>
        <p:nvPicPr>
          <p:cNvPr id="3074" name="Picture 2" descr="Treaty signing">
            <a:extLst>
              <a:ext uri="{FF2B5EF4-FFF2-40B4-BE49-F238E27FC236}">
                <a16:creationId xmlns:a16="http://schemas.microsoft.com/office/drawing/2014/main" id="{5B06CE25-B999-43E9-AAC6-EB22D354F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071" y="3688857"/>
            <a:ext cx="5801553" cy="291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771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6B1D9-F586-48F4-9DD2-0D3E49DE336C}"/>
              </a:ext>
            </a:extLst>
          </p:cNvPr>
          <p:cNvSpPr>
            <a:spLocks noGrp="1"/>
          </p:cNvSpPr>
          <p:nvPr>
            <p:ph type="title"/>
          </p:nvPr>
        </p:nvSpPr>
        <p:spPr/>
        <p:txBody>
          <a:bodyPr/>
          <a:lstStyle/>
          <a:p>
            <a:r>
              <a:rPr lang="en-GB" dirty="0"/>
              <a:t>Watch this video to see just how many countries were involved!</a:t>
            </a:r>
          </a:p>
        </p:txBody>
      </p:sp>
      <p:pic>
        <p:nvPicPr>
          <p:cNvPr id="4" name="Picture 3">
            <a:hlinkClick r:id="rId2"/>
            <a:extLst>
              <a:ext uri="{FF2B5EF4-FFF2-40B4-BE49-F238E27FC236}">
                <a16:creationId xmlns:a16="http://schemas.microsoft.com/office/drawing/2014/main" id="{15BE9689-9235-4BDB-A7B9-1F10A06CE4FE}"/>
              </a:ext>
            </a:extLst>
          </p:cNvPr>
          <p:cNvPicPr>
            <a:picLocks noChangeAspect="1"/>
          </p:cNvPicPr>
          <p:nvPr/>
        </p:nvPicPr>
        <p:blipFill>
          <a:blip r:embed="rId3"/>
          <a:stretch>
            <a:fillRect/>
          </a:stretch>
        </p:blipFill>
        <p:spPr>
          <a:xfrm>
            <a:off x="2690974" y="1935921"/>
            <a:ext cx="6799401" cy="3913862"/>
          </a:xfrm>
          <a:prstGeom prst="rect">
            <a:avLst/>
          </a:prstGeom>
        </p:spPr>
      </p:pic>
    </p:spTree>
    <p:extLst>
      <p:ext uri="{BB962C8B-B14F-4D97-AF65-F5344CB8AC3E}">
        <p14:creationId xmlns:p14="http://schemas.microsoft.com/office/powerpoint/2010/main" val="829606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4645A-0FE9-43F9-8E67-98AF77A3B830}"/>
              </a:ext>
            </a:extLst>
          </p:cNvPr>
          <p:cNvSpPr>
            <a:spLocks noGrp="1"/>
          </p:cNvSpPr>
          <p:nvPr>
            <p:ph type="title"/>
          </p:nvPr>
        </p:nvSpPr>
        <p:spPr/>
        <p:txBody>
          <a:bodyPr/>
          <a:lstStyle/>
          <a:p>
            <a:r>
              <a:rPr lang="en-GB" dirty="0"/>
              <a:t>Task </a:t>
            </a:r>
          </a:p>
        </p:txBody>
      </p:sp>
      <p:sp>
        <p:nvSpPr>
          <p:cNvPr id="3" name="Content Placeholder 2">
            <a:extLst>
              <a:ext uri="{FF2B5EF4-FFF2-40B4-BE49-F238E27FC236}">
                <a16:creationId xmlns:a16="http://schemas.microsoft.com/office/drawing/2014/main" id="{9F2BFA01-7013-4151-BA37-08E64B063116}"/>
              </a:ext>
            </a:extLst>
          </p:cNvPr>
          <p:cNvSpPr>
            <a:spLocks noGrp="1"/>
          </p:cNvSpPr>
          <p:nvPr>
            <p:ph idx="1"/>
          </p:nvPr>
        </p:nvSpPr>
        <p:spPr>
          <a:xfrm>
            <a:off x="913794" y="1621187"/>
            <a:ext cx="10353762" cy="4627213"/>
          </a:xfrm>
        </p:spPr>
        <p:txBody>
          <a:bodyPr>
            <a:normAutofit fontScale="92500" lnSpcReduction="10000"/>
          </a:bodyPr>
          <a:lstStyle/>
          <a:p>
            <a:pPr marL="0" indent="0" algn="ctr">
              <a:buNone/>
            </a:pPr>
            <a:r>
              <a:rPr lang="en-GB" dirty="0"/>
              <a:t>Use your notes to create a piece of writing all about the Allies and the Axis. Use paragraph to split you information up and sub-titles. </a:t>
            </a:r>
          </a:p>
          <a:p>
            <a:pPr marL="0" indent="0" algn="ctr">
              <a:buNone/>
            </a:pPr>
            <a:r>
              <a:rPr lang="en-GB" dirty="0"/>
              <a:t>Ensure you include key vocabulary and clarify meanings so the reader understands the tricky words. Maybe you can get your parents to read it and see if they have any questions about the information you have given. </a:t>
            </a:r>
          </a:p>
          <a:p>
            <a:pPr marL="0" indent="0" algn="ctr">
              <a:buNone/>
            </a:pPr>
            <a:r>
              <a:rPr lang="en-GB" dirty="0"/>
              <a:t>Edit and improve once you have finished, checking for:</a:t>
            </a:r>
          </a:p>
          <a:p>
            <a:pPr algn="ctr"/>
            <a:r>
              <a:rPr lang="en-GB" dirty="0"/>
              <a:t>Variety of sentence starters; including fronted adverbials</a:t>
            </a:r>
          </a:p>
          <a:p>
            <a:pPr algn="ctr"/>
            <a:r>
              <a:rPr lang="en-GB" dirty="0"/>
              <a:t>Capital letters for names</a:t>
            </a:r>
          </a:p>
          <a:p>
            <a:pPr algn="ctr"/>
            <a:r>
              <a:rPr lang="en-GB" dirty="0"/>
              <a:t>Commas for ambiguity</a:t>
            </a:r>
          </a:p>
          <a:p>
            <a:pPr algn="ctr"/>
            <a:r>
              <a:rPr lang="en-GB" dirty="0"/>
              <a:t>Spelling of words (use a dictionary or Google)</a:t>
            </a:r>
          </a:p>
          <a:p>
            <a:pPr marL="0" indent="0" algn="ctr">
              <a:buNone/>
            </a:pPr>
            <a:r>
              <a:rPr lang="en-GB" dirty="0"/>
              <a:t> </a:t>
            </a:r>
          </a:p>
        </p:txBody>
      </p:sp>
    </p:spTree>
    <p:extLst>
      <p:ext uri="{BB962C8B-B14F-4D97-AF65-F5344CB8AC3E}">
        <p14:creationId xmlns:p14="http://schemas.microsoft.com/office/powerpoint/2010/main" val="25780140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100</TotalTime>
  <Words>515</Words>
  <Application>Microsoft Office PowerPoint</Application>
  <PresentationFormat>Widescreen</PresentationFormat>
  <Paragraphs>31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Bookman Old Style</vt:lpstr>
      <vt:lpstr>Rockwell</vt:lpstr>
      <vt:lpstr>Damask</vt:lpstr>
      <vt:lpstr>PowerPoint Presentation</vt:lpstr>
      <vt:lpstr>The Allies and The Axis</vt:lpstr>
      <vt:lpstr>The Allies</vt:lpstr>
      <vt:lpstr>The ALlies</vt:lpstr>
      <vt:lpstr>The Axis </vt:lpstr>
      <vt:lpstr>The Axis</vt:lpstr>
      <vt:lpstr>Watch this video to see just how many countries were involved!</vt:lpstr>
      <vt:lpstr>Task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Jessica Flisher</cp:lastModifiedBy>
  <cp:revision>16</cp:revision>
  <dcterms:created xsi:type="dcterms:W3CDTF">2016-04-07T12:58:20Z</dcterms:created>
  <dcterms:modified xsi:type="dcterms:W3CDTF">2020-06-11T07:32:57Z</dcterms:modified>
</cp:coreProperties>
</file>