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296" r:id="rId11"/>
    <p:sldId id="297" r:id="rId12"/>
    <p:sldId id="298" r:id="rId13"/>
    <p:sldId id="306" r:id="rId14"/>
    <p:sldId id="299" r:id="rId15"/>
    <p:sldId id="300" r:id="rId16"/>
    <p:sldId id="307" r:id="rId17"/>
    <p:sldId id="308" r:id="rId18"/>
    <p:sldId id="301" r:id="rId19"/>
    <p:sldId id="309" r:id="rId20"/>
    <p:sldId id="310" r:id="rId21"/>
    <p:sldId id="311" r:id="rId22"/>
    <p:sldId id="312" r:id="rId23"/>
    <p:sldId id="313" r:id="rId24"/>
    <p:sldId id="314" r:id="rId25"/>
    <p:sldId id="315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AB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81" d="100"/>
          <a:sy n="81" d="100"/>
        </p:scale>
        <p:origin x="111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01/01/2021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01/01/2021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11" Type="http://schemas.openxmlformats.org/officeDocument/2006/relationships/image" Target="../media/image20.png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4893"/>
            <a:ext cx="6486706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109" y="573555"/>
            <a:ext cx="3761521" cy="212565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103860" y="2676703"/>
            <a:ext cx="1345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97872" y="2676703"/>
            <a:ext cx="1345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84714" y="2676702"/>
            <a:ext cx="1345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alibri" panose="020F0502020204030204"/>
              </a:rPr>
              <a:t>5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109" y="3450550"/>
            <a:ext cx="3761521" cy="2125654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4103860" y="5560285"/>
            <a:ext cx="1345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alibri" panose="020F0502020204030204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97872" y="5560285"/>
            <a:ext cx="1345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alibri" panose="020F0502020204030204"/>
              </a:rPr>
              <a:t>5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84714" y="5560284"/>
            <a:ext cx="1345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779860" y="974674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4156513" y="972677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4536088" y="972677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6246779" y="950039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6623432" y="948042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7003007" y="948042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6246779" y="1326708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6623432" y="1324711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3770134" y="3852816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4146787" y="3850819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4526362" y="3850819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4979910" y="3852816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5356563" y="3850819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5736138" y="3850819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4979910" y="4229485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5356563" y="4227488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928218" y="1272042"/>
            <a:ext cx="23679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Three hundred and five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45237" y="4003528"/>
            <a:ext cx="23679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Three hundred and fifty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348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133"/>
    </mc:Choice>
    <mc:Fallback xmlns="">
      <p:transition spd="slow" advTm="831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  <p:bldP spid="34" grpId="1"/>
      <p:bldP spid="35" grpId="0"/>
      <p:bldP spid="35" grpId="1"/>
      <p:bldP spid="61" grpId="0"/>
      <p:bldP spid="61" grpId="1"/>
      <p:bldP spid="62" grpId="0"/>
      <p:bldP spid="62" grpId="1"/>
      <p:bldP spid="63" grpId="0"/>
      <p:bldP spid="63" grpId="1"/>
      <p:bldP spid="24" grpId="0" animBg="1"/>
      <p:bldP spid="26" grpId="0" animBg="1"/>
      <p:bldP spid="29" grpId="0" animBg="1"/>
      <p:bldP spid="31" grpId="0" animBg="1"/>
      <p:bldP spid="41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3" grpId="0" animBg="1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095" y="712590"/>
            <a:ext cx="3140173" cy="20799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0438" y="712590"/>
            <a:ext cx="3204069" cy="207991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758821" y="2999566"/>
            <a:ext cx="7342908" cy="1934751"/>
            <a:chOff x="758821" y="2999566"/>
            <a:chExt cx="7342908" cy="1934751"/>
          </a:xfrm>
        </p:grpSpPr>
        <p:sp>
          <p:nvSpPr>
            <p:cNvPr id="30" name="Rectangle 29"/>
            <p:cNvSpPr/>
            <p:nvPr/>
          </p:nvSpPr>
          <p:spPr>
            <a:xfrm>
              <a:off x="758821" y="2999566"/>
              <a:ext cx="7342908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3200" dirty="0">
                  <a:latin typeface="Calibri" panose="020F0502020204030204" pitchFamily="34" charset="0"/>
                </a:rPr>
                <a:t>Which of the numbers below can be made </a:t>
              </a:r>
            </a:p>
            <a:p>
              <a:pPr algn="ctr"/>
              <a:r>
                <a:rPr lang="en-GB" sz="3200" dirty="0">
                  <a:latin typeface="Calibri" panose="020F0502020204030204" pitchFamily="34" charset="0"/>
                </a:rPr>
                <a:t>with 8 counters?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436420" y="4255823"/>
              <a:ext cx="88678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3600" dirty="0">
                  <a:latin typeface="Calibri" panose="020F0502020204030204" pitchFamily="34" charset="0"/>
                </a:rPr>
                <a:t>611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870488" y="4255823"/>
              <a:ext cx="88678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3600" dirty="0">
                  <a:latin typeface="Calibri" panose="020F0502020204030204" pitchFamily="34" charset="0"/>
                </a:rPr>
                <a:t>802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479137" y="4275822"/>
              <a:ext cx="8867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3600" dirty="0">
                  <a:latin typeface="Calibri" panose="020F0502020204030204" pitchFamily="34" charset="0"/>
                </a:rPr>
                <a:t>233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087787" y="4287986"/>
              <a:ext cx="8867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3600" dirty="0">
                  <a:latin typeface="Calibri" panose="020F0502020204030204" pitchFamily="34" charset="0"/>
                </a:rPr>
                <a:t>314</a:t>
              </a:r>
            </a:p>
          </p:txBody>
        </p:sp>
      </p:grpSp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1228" y="5198577"/>
            <a:ext cx="747045" cy="747045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5489489" y="534840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25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52"/>
    </mc:Choice>
    <mc:Fallback xmlns="">
      <p:transition spd="slow" advTm="35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1982655" y="397696"/>
            <a:ext cx="886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600" dirty="0">
                <a:latin typeface="Calibri" panose="020F0502020204030204" pitchFamily="34" charset="0"/>
              </a:rPr>
              <a:t>611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087787" y="397696"/>
            <a:ext cx="886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600" dirty="0">
                <a:latin typeface="Calibri" panose="020F0502020204030204" pitchFamily="34" charset="0"/>
              </a:rPr>
              <a:t>802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047476" y="2711250"/>
            <a:ext cx="8867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600" dirty="0">
                <a:latin typeface="Calibri" panose="020F0502020204030204" pitchFamily="34" charset="0"/>
              </a:rPr>
              <a:t>233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087787" y="2711250"/>
            <a:ext cx="8867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600" dirty="0">
                <a:latin typeface="Calibri" panose="020F0502020204030204" pitchFamily="34" charset="0"/>
              </a:rPr>
              <a:t>314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427" y="973971"/>
            <a:ext cx="2720095" cy="1537139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1181568" y="12787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1451640" y="12787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1721711" y="12787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2334414" y="1298913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3244366" y="1288220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1129" y="973971"/>
            <a:ext cx="2720095" cy="15371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1128" y="3286796"/>
            <a:ext cx="2720095" cy="15371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426" y="3286797"/>
            <a:ext cx="2720095" cy="1537139"/>
          </a:xfrm>
          <a:prstGeom prst="rect">
            <a:avLst/>
          </a:prstGeom>
        </p:spPr>
      </p:pic>
      <p:sp>
        <p:nvSpPr>
          <p:cNvPr id="34" name="Oval 33"/>
          <p:cNvSpPr/>
          <p:nvPr/>
        </p:nvSpPr>
        <p:spPr>
          <a:xfrm>
            <a:off x="1183587" y="15391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/>
          <p:cNvSpPr/>
          <p:nvPr/>
        </p:nvSpPr>
        <p:spPr>
          <a:xfrm>
            <a:off x="1453659" y="15391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1723730" y="15391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5287404" y="12787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5557476" y="12787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5827547" y="12787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5289423" y="1819015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5548323" y="1825343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5289423" y="15391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5559495" y="15391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5829566" y="1539172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7085203" y="1272561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7355275" y="1272561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2105191" y="3594615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2375263" y="3594615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2645334" y="3594615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1213671" y="3604063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1483565" y="3604063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2996711" y="3604063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3266783" y="3604063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3536854" y="3604063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7085203" y="3594614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7355275" y="3594614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7625346" y="3594614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7085203" y="3864220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6364972" y="3563699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5249704" y="3565326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5519776" y="3565326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5789847" y="3565326"/>
            <a:ext cx="216000" cy="21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2" name="Picture 7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29" y="4768388"/>
            <a:ext cx="1176632" cy="1662468"/>
          </a:xfrm>
          <a:prstGeom prst="rect">
            <a:avLst/>
          </a:prstGeom>
        </p:spPr>
      </p:pic>
      <p:sp>
        <p:nvSpPr>
          <p:cNvPr id="73" name="Rounded Rectangular Callout 72"/>
          <p:cNvSpPr/>
          <p:nvPr/>
        </p:nvSpPr>
        <p:spPr>
          <a:xfrm>
            <a:off x="2321191" y="5144017"/>
            <a:ext cx="4574461" cy="915999"/>
          </a:xfrm>
          <a:prstGeom prst="wedgeRoundRectCallout">
            <a:avLst>
              <a:gd name="adj1" fmla="val -59942"/>
              <a:gd name="adj2" fmla="val 28214"/>
              <a:gd name="adj3" fmla="val 16667"/>
            </a:avLst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339839" y="5105909"/>
                <a:ext cx="455581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I notice that 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</a:t>
                </a:r>
              </a:p>
              <a:p>
                <a:pPr algn="ctr"/>
                <a:r>
                  <a:rPr lang="en-GB" sz="2800" dirty="0"/>
                  <a:t>I wonder if there is a pattern.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839" y="5105909"/>
                <a:ext cx="4555814" cy="954107"/>
              </a:xfrm>
              <a:prstGeom prst="rect">
                <a:avLst/>
              </a:prstGeom>
              <a:blipFill>
                <a:blip r:embed="rId8"/>
                <a:stretch>
                  <a:fillRect l="-803" t="-6410" r="-535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3129069" y="1566516"/>
            <a:ext cx="1230182" cy="1183359"/>
            <a:chOff x="3129069" y="1566516"/>
            <a:chExt cx="1230182" cy="1183359"/>
          </a:xfrm>
        </p:grpSpPr>
        <p:sp>
          <p:nvSpPr>
            <p:cNvPr id="67" name="L-shape 18">
              <a:extLst>
                <a:ext uri="{FF2B5EF4-FFF2-40B4-BE49-F238E27FC236}">
                  <a16:creationId xmlns:a16="http://schemas.microsoft.com/office/drawing/2014/main" id="{2733F7A2-12B9-584C-95AF-F625C822A2E9}"/>
                </a:ext>
              </a:extLst>
            </p:cNvPr>
            <p:cNvSpPr/>
            <p:nvPr/>
          </p:nvSpPr>
          <p:spPr>
            <a:xfrm rot="2125914" flipH="1">
              <a:off x="3589864" y="1566516"/>
              <a:ext cx="355786" cy="1109493"/>
            </a:xfrm>
            <a:prstGeom prst="corner">
              <a:avLst>
                <a:gd name="adj1" fmla="val 46088"/>
                <a:gd name="adj2" fmla="val 40771"/>
              </a:avLst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9069" y="1611417"/>
              <a:ext cx="1230182" cy="1138458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7120030" y="1847560"/>
            <a:ext cx="1170832" cy="1170832"/>
            <a:chOff x="7120030" y="1847560"/>
            <a:chExt cx="1170832" cy="117083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370153" y="2060724"/>
              <a:ext cx="756000" cy="7560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0030" y="1847560"/>
              <a:ext cx="1170832" cy="1170832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3043764" y="3804272"/>
            <a:ext cx="1230182" cy="1168822"/>
            <a:chOff x="3043764" y="3804272"/>
            <a:chExt cx="1230182" cy="1168822"/>
          </a:xfrm>
        </p:grpSpPr>
        <p:sp>
          <p:nvSpPr>
            <p:cNvPr id="68" name="L-shape 18">
              <a:extLst>
                <a:ext uri="{FF2B5EF4-FFF2-40B4-BE49-F238E27FC236}">
                  <a16:creationId xmlns:a16="http://schemas.microsoft.com/office/drawing/2014/main" id="{2733F7A2-12B9-584C-95AF-F625C822A2E9}"/>
                </a:ext>
              </a:extLst>
            </p:cNvPr>
            <p:cNvSpPr/>
            <p:nvPr/>
          </p:nvSpPr>
          <p:spPr>
            <a:xfrm rot="2125914" flipH="1">
              <a:off x="3569644" y="3804272"/>
              <a:ext cx="355786" cy="1109493"/>
            </a:xfrm>
            <a:prstGeom prst="corner">
              <a:avLst>
                <a:gd name="adj1" fmla="val 47721"/>
                <a:gd name="adj2" fmla="val 40391"/>
              </a:avLst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3764" y="3834636"/>
              <a:ext cx="1230182" cy="11384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7044717" y="3897053"/>
            <a:ext cx="1230182" cy="1169622"/>
            <a:chOff x="7044717" y="3897053"/>
            <a:chExt cx="1230182" cy="1169622"/>
          </a:xfrm>
        </p:grpSpPr>
        <p:sp>
          <p:nvSpPr>
            <p:cNvPr id="69" name="L-shape 18">
              <a:extLst>
                <a:ext uri="{FF2B5EF4-FFF2-40B4-BE49-F238E27FC236}">
                  <a16:creationId xmlns:a16="http://schemas.microsoft.com/office/drawing/2014/main" id="{2733F7A2-12B9-584C-95AF-F625C822A2E9}"/>
                </a:ext>
              </a:extLst>
            </p:cNvPr>
            <p:cNvSpPr/>
            <p:nvPr/>
          </p:nvSpPr>
          <p:spPr>
            <a:xfrm rot="2125914" flipH="1">
              <a:off x="7541786" y="3897053"/>
              <a:ext cx="355786" cy="1109493"/>
            </a:xfrm>
            <a:prstGeom prst="corner">
              <a:avLst>
                <a:gd name="adj1" fmla="val 48918"/>
                <a:gd name="adj2" fmla="val 46431"/>
              </a:avLst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4717" y="3928217"/>
              <a:ext cx="1230182" cy="113845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75397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59"/>
    </mc:Choice>
    <mc:Fallback xmlns="">
      <p:transition spd="slow" advTm="946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 animBg="1"/>
      <p:bldP spid="19" grpId="0" animBg="1"/>
      <p:bldP spid="34" grpId="0" animBg="1"/>
      <p:bldP spid="3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73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4 - 6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24269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71"/>
    </mc:Choice>
    <mc:Fallback xmlns="">
      <p:transition spd="slow" advTm="907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813395" y="634148"/>
            <a:ext cx="706392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Teddy has made 201 on the place value grid.</a:t>
            </a:r>
          </a:p>
          <a:p>
            <a:pPr algn="ctr"/>
            <a:r>
              <a:rPr lang="en-GB" sz="2800" dirty="0">
                <a:latin typeface="Calibri" panose="020F0502020204030204" pitchFamily="34" charset="0"/>
              </a:rPr>
              <a:t>He moves one counter to make a new number. </a:t>
            </a:r>
          </a:p>
          <a:p>
            <a:pPr algn="ctr"/>
            <a:r>
              <a:rPr lang="en-GB" sz="2800" dirty="0">
                <a:latin typeface="Calibri" panose="020F0502020204030204" pitchFamily="34" charset="0"/>
              </a:rPr>
              <a:t>What could his new number be?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228" y="5246192"/>
            <a:ext cx="747045" cy="747045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5365919" y="539602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0984" y="2550939"/>
            <a:ext cx="3761521" cy="212565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36361" y="4569617"/>
            <a:ext cx="1345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30373" y="4569617"/>
            <a:ext cx="1345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17215" y="4569616"/>
            <a:ext cx="1345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02635" y="2953205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2979288" y="2951208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5398840" y="292765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6302" y="3182204"/>
            <a:ext cx="1463858" cy="17223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600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33"/>
    </mc:Choice>
    <mc:Fallback xmlns="">
      <p:transition spd="slow" advTm="37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497" y="2746742"/>
            <a:ext cx="2279292" cy="128803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625080" y="3981196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17555" y="3981196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89082" y="3981196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504147" y="3149008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8" name="Oval 17"/>
          <p:cNvSpPr/>
          <p:nvPr/>
        </p:nvSpPr>
        <p:spPr>
          <a:xfrm>
            <a:off x="3782636" y="3138810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Oval 21"/>
          <p:cNvSpPr/>
          <p:nvPr/>
        </p:nvSpPr>
        <p:spPr>
          <a:xfrm>
            <a:off x="5127356" y="3052503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8024" flipH="1">
            <a:off x="2376975" y="2831105"/>
            <a:ext cx="1085739" cy="127744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730" y="710479"/>
            <a:ext cx="2279292" cy="128803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206313" y="1948084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48061" y="1948084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70315" y="1948084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085380" y="1112745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3" name="Oval 32"/>
          <p:cNvSpPr/>
          <p:nvPr/>
        </p:nvSpPr>
        <p:spPr>
          <a:xfrm>
            <a:off x="1374167" y="1099816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4" name="Oval 33"/>
          <p:cNvSpPr/>
          <p:nvPr/>
        </p:nvSpPr>
        <p:spPr>
          <a:xfrm>
            <a:off x="2742305" y="1102547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036" y="710479"/>
            <a:ext cx="2279292" cy="1288039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5907619" y="1948084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73968" y="1948084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71621" y="1948084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5786686" y="1169260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2" name="Oval 41"/>
          <p:cNvSpPr/>
          <p:nvPr/>
        </p:nvSpPr>
        <p:spPr>
          <a:xfrm>
            <a:off x="6065175" y="1159062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3" name="Oval 42"/>
          <p:cNvSpPr/>
          <p:nvPr/>
        </p:nvSpPr>
        <p:spPr>
          <a:xfrm>
            <a:off x="7409895" y="1072755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957" y="4517402"/>
            <a:ext cx="2279292" cy="1288039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134540" y="5751856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3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87826" y="5751856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98542" y="5751856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013607" y="4919668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9" name="Oval 48"/>
          <p:cNvSpPr/>
          <p:nvPr/>
        </p:nvSpPr>
        <p:spPr>
          <a:xfrm>
            <a:off x="1292096" y="4909470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0" name="Oval 49"/>
          <p:cNvSpPr/>
          <p:nvPr/>
        </p:nvSpPr>
        <p:spPr>
          <a:xfrm>
            <a:off x="2636816" y="4823163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036" y="4517402"/>
            <a:ext cx="2279292" cy="1288039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5907619" y="5751856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60905" y="5751856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371621" y="5751856"/>
            <a:ext cx="81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5786686" y="4919668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6" name="Oval 55"/>
          <p:cNvSpPr/>
          <p:nvPr/>
        </p:nvSpPr>
        <p:spPr>
          <a:xfrm>
            <a:off x="6065175" y="4909470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7" name="Oval 56"/>
          <p:cNvSpPr/>
          <p:nvPr/>
        </p:nvSpPr>
        <p:spPr>
          <a:xfrm>
            <a:off x="7409895" y="4823163"/>
            <a:ext cx="196328" cy="1930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3143671" y="1948084"/>
            <a:ext cx="451798" cy="579453"/>
          </a:xfrm>
          <a:prstGeom prst="straightConnector1">
            <a:avLst/>
          </a:prstGeom>
          <a:ln w="57150">
            <a:solidFill>
              <a:srgbClr val="BFDAB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3006187" y="4104840"/>
            <a:ext cx="404938" cy="394633"/>
          </a:xfrm>
          <a:prstGeom prst="straightConnector1">
            <a:avLst/>
          </a:prstGeom>
          <a:ln w="57150">
            <a:solidFill>
              <a:srgbClr val="BFDAB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600640" y="4075041"/>
            <a:ext cx="517687" cy="424432"/>
          </a:xfrm>
          <a:prstGeom prst="straightConnector1">
            <a:avLst/>
          </a:prstGeom>
          <a:ln w="57150">
            <a:solidFill>
              <a:srgbClr val="BFDAB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5323684" y="2074170"/>
            <a:ext cx="447921" cy="607773"/>
          </a:xfrm>
          <a:prstGeom prst="straightConnector1">
            <a:avLst/>
          </a:prstGeom>
          <a:ln w="57150">
            <a:solidFill>
              <a:srgbClr val="BFDAB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01597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605"/>
    </mc:Choice>
    <mc:Fallback xmlns="">
      <p:transition spd="slow" advTm="76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L 0.07048 -0.003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0.14792 0.0333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11111E-6 L -0.07379 0.0141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15781 0.05116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9" y="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2" grpId="0" animBg="1"/>
      <p:bldP spid="33" grpId="0" animBg="1"/>
      <p:bldP spid="33" grpId="1" animBg="1"/>
      <p:bldP spid="34" grpId="0" animBg="1"/>
      <p:bldP spid="36" grpId="0"/>
      <p:bldP spid="37" grpId="0"/>
      <p:bldP spid="38" grpId="0"/>
      <p:bldP spid="41" grpId="0" animBg="1"/>
      <p:bldP spid="42" grpId="0" animBg="1"/>
      <p:bldP spid="42" grpId="1" animBg="1"/>
      <p:bldP spid="43" grpId="0" animBg="1"/>
      <p:bldP spid="45" grpId="0"/>
      <p:bldP spid="46" grpId="0"/>
      <p:bldP spid="47" grpId="0"/>
      <p:bldP spid="48" grpId="0" animBg="1"/>
      <p:bldP spid="49" grpId="0" animBg="1"/>
      <p:bldP spid="50" grpId="0" animBg="1"/>
      <p:bldP spid="50" grpId="1" animBg="1"/>
      <p:bldP spid="52" grpId="0"/>
      <p:bldP spid="53" grpId="0"/>
      <p:bldP spid="54" grpId="0"/>
      <p:bldP spid="55" grpId="0" animBg="1"/>
      <p:bldP spid="56" grpId="0" animBg="1"/>
      <p:bldP spid="57" grpId="0" animBg="1"/>
      <p:bldP spid="5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41905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58"/>
    </mc:Choice>
    <mc:Fallback xmlns="">
      <p:transition spd="slow" advTm="655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1424721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	One hundred and forty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	One hundred and four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 	Four hundred and one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4)  Four hundred and forty-one	</a:t>
            </a:r>
          </a:p>
        </p:txBody>
      </p:sp>
      <p:sp>
        <p:nvSpPr>
          <p:cNvPr id="4" name="Rectangle 3"/>
          <p:cNvSpPr/>
          <p:nvPr/>
        </p:nvSpPr>
        <p:spPr>
          <a:xfrm>
            <a:off x="616156" y="334776"/>
            <a:ext cx="5485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Write the numbers in numerals.</a:t>
            </a: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01"/>
    </mc:Choice>
    <mc:Fallback xmlns="">
      <p:transition spd="slow" advTm="1110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1424721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	One hundred and forty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	One hundred and four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 	Four hundred and one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4)  Four hundred and forty-one	</a:t>
            </a:r>
          </a:p>
        </p:txBody>
      </p:sp>
      <p:sp>
        <p:nvSpPr>
          <p:cNvPr id="4" name="Rectangle 3"/>
          <p:cNvSpPr/>
          <p:nvPr/>
        </p:nvSpPr>
        <p:spPr>
          <a:xfrm>
            <a:off x="615414" y="334776"/>
            <a:ext cx="5485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Write the numbers in numerals.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26444" y="1424721"/>
            <a:ext cx="2233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140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26443" y="2726847"/>
            <a:ext cx="2233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104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78843" y="4001226"/>
            <a:ext cx="2233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401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2467" y="5282813"/>
            <a:ext cx="2233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441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833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586"/>
    </mc:Choice>
    <mc:Fallback xmlns="">
      <p:transition spd="slow" advTm="385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259667"/>
              </p:ext>
            </p:extLst>
          </p:nvPr>
        </p:nvGraphicFramePr>
        <p:xfrm>
          <a:off x="1044084" y="807362"/>
          <a:ext cx="6880716" cy="4148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3572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2293572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2293572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9086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Hundreds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2637212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02" t="23074" r="31995" b="33000"/>
          <a:stretch/>
        </p:blipFill>
        <p:spPr>
          <a:xfrm>
            <a:off x="4474140" y="1463467"/>
            <a:ext cx="458746" cy="12936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934" t="34426" r="42244" b="42987"/>
          <a:stretch/>
        </p:blipFill>
        <p:spPr>
          <a:xfrm>
            <a:off x="6482163" y="1672291"/>
            <a:ext cx="275116" cy="3158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02" t="23074" r="31995" b="33000"/>
          <a:stretch/>
        </p:blipFill>
        <p:spPr>
          <a:xfrm>
            <a:off x="3749969" y="1463467"/>
            <a:ext cx="458746" cy="12936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02" t="23074" r="31995" b="33000"/>
          <a:stretch/>
        </p:blipFill>
        <p:spPr>
          <a:xfrm>
            <a:off x="4115571" y="1463467"/>
            <a:ext cx="458746" cy="12936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934" t="34426" r="42244" b="42987"/>
          <a:stretch/>
        </p:blipFill>
        <p:spPr>
          <a:xfrm>
            <a:off x="6101646" y="1672291"/>
            <a:ext cx="275116" cy="315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934" t="34426" r="42244" b="42987"/>
          <a:stretch/>
        </p:blipFill>
        <p:spPr>
          <a:xfrm>
            <a:off x="6101645" y="2036749"/>
            <a:ext cx="275116" cy="315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934" t="34426" r="42244" b="42987"/>
          <a:stretch/>
        </p:blipFill>
        <p:spPr>
          <a:xfrm>
            <a:off x="6880884" y="1672291"/>
            <a:ext cx="275116" cy="3158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46564" y="5029138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40345" y="5029075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40427" y="5029076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6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808" t="28591" r="18639" b="28089"/>
          <a:stretch/>
        </p:blipFill>
        <p:spPr>
          <a:xfrm>
            <a:off x="2160486" y="1463467"/>
            <a:ext cx="1189105" cy="12444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808" t="28591" r="18639" b="28089"/>
          <a:stretch/>
        </p:blipFill>
        <p:spPr>
          <a:xfrm>
            <a:off x="1086522" y="1457960"/>
            <a:ext cx="1189105" cy="12444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808" t="28591" r="18639" b="28089"/>
          <a:stretch/>
        </p:blipFill>
        <p:spPr>
          <a:xfrm>
            <a:off x="1116091" y="2581931"/>
            <a:ext cx="1189105" cy="12444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02" t="23074" r="31995" b="33000"/>
          <a:stretch/>
        </p:blipFill>
        <p:spPr>
          <a:xfrm>
            <a:off x="4836019" y="1457960"/>
            <a:ext cx="458746" cy="129366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934" t="34426" r="42244" b="42987"/>
          <a:stretch/>
        </p:blipFill>
        <p:spPr>
          <a:xfrm>
            <a:off x="6491264" y="2063511"/>
            <a:ext cx="275116" cy="3158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934" t="34426" r="42244" b="42987"/>
          <a:stretch/>
        </p:blipFill>
        <p:spPr>
          <a:xfrm>
            <a:off x="6871781" y="2063511"/>
            <a:ext cx="275116" cy="3158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598"/>
    </mc:Choice>
    <mc:Fallback xmlns="">
      <p:transition spd="slow" advTm="325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259667"/>
              </p:ext>
            </p:extLst>
          </p:nvPr>
        </p:nvGraphicFramePr>
        <p:xfrm>
          <a:off x="1044084" y="807362"/>
          <a:ext cx="6880716" cy="4148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3572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2293572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2293572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9086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Hundreds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2637212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846564" y="5029138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40345" y="5029075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40427" y="5029076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2</a:t>
            </a:r>
          </a:p>
        </p:txBody>
      </p:sp>
      <p:sp>
        <p:nvSpPr>
          <p:cNvPr id="21" name="Oval 20"/>
          <p:cNvSpPr/>
          <p:nvPr/>
        </p:nvSpPr>
        <p:spPr>
          <a:xfrm>
            <a:off x="1342564" y="1531121"/>
            <a:ext cx="504000" cy="50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1983592" y="1518896"/>
            <a:ext cx="504000" cy="50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4274534" y="2190029"/>
            <a:ext cx="504000" cy="50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5938207" y="1498505"/>
            <a:ext cx="504000" cy="50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4248731" y="1531121"/>
            <a:ext cx="504000" cy="50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3592512" y="2174258"/>
            <a:ext cx="504000" cy="50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3592512" y="1531121"/>
            <a:ext cx="504000" cy="50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/>
        </p:nvSpPr>
        <p:spPr>
          <a:xfrm>
            <a:off x="4926546" y="1518896"/>
            <a:ext cx="504000" cy="50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6594607" y="1498505"/>
            <a:ext cx="504000" cy="50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395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69"/>
    </mc:Choice>
    <mc:Fallback xmlns="">
      <p:transition spd="slow" advTm="31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592496"/>
              </p:ext>
            </p:extLst>
          </p:nvPr>
        </p:nvGraphicFramePr>
        <p:xfrm>
          <a:off x="1767421" y="489259"/>
          <a:ext cx="5043207" cy="22441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1069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681069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681069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38406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Hundreds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1786902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287701" y="2654983"/>
            <a:ext cx="1345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68512" y="2654982"/>
            <a:ext cx="1345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8289" y="2669266"/>
            <a:ext cx="1345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0</a:t>
            </a:r>
          </a:p>
        </p:txBody>
      </p:sp>
      <p:sp>
        <p:nvSpPr>
          <p:cNvPr id="21" name="Oval 20"/>
          <p:cNvSpPr/>
          <p:nvPr/>
        </p:nvSpPr>
        <p:spPr>
          <a:xfrm>
            <a:off x="1885901" y="1152314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2389901" y="1161491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2887716" y="1152314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4134067" y="1161491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3633176" y="1152314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/>
        </p:nvSpPr>
        <p:spPr>
          <a:xfrm>
            <a:off x="4611456" y="1152314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1917180" y="1646247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368187"/>
              </p:ext>
            </p:extLst>
          </p:nvPr>
        </p:nvGraphicFramePr>
        <p:xfrm>
          <a:off x="1764863" y="3318038"/>
          <a:ext cx="5043207" cy="22441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1069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681069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681069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38406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Hundreds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1786902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285143" y="5483762"/>
            <a:ext cx="1345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65954" y="5483761"/>
            <a:ext cx="1345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95731" y="5498045"/>
            <a:ext cx="1345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  <p:sp>
        <p:nvSpPr>
          <p:cNvPr id="20" name="Oval 19"/>
          <p:cNvSpPr/>
          <p:nvPr/>
        </p:nvSpPr>
        <p:spPr>
          <a:xfrm>
            <a:off x="3627509" y="3954802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131509" y="3963979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4629324" y="3954802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/>
          <p:cNvSpPr/>
          <p:nvPr/>
        </p:nvSpPr>
        <p:spPr>
          <a:xfrm>
            <a:off x="5875675" y="3963979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/>
          <p:cNvSpPr/>
          <p:nvPr/>
        </p:nvSpPr>
        <p:spPr>
          <a:xfrm>
            <a:off x="5374784" y="3954802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/>
          <p:cNvSpPr/>
          <p:nvPr/>
        </p:nvSpPr>
        <p:spPr>
          <a:xfrm>
            <a:off x="6353064" y="3954802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/>
          <p:cNvSpPr/>
          <p:nvPr/>
        </p:nvSpPr>
        <p:spPr>
          <a:xfrm>
            <a:off x="3658788" y="4448735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07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577"/>
    </mc:Choice>
    <mc:Fallback xmlns="">
      <p:transition spd="slow" advTm="725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1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17" grpId="0"/>
      <p:bldP spid="17" grpId="1"/>
      <p:bldP spid="18" grpId="0"/>
      <p:bldP spid="19" grpId="0"/>
      <p:bldP spid="20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8"/>
    </mc:Choice>
    <mc:Fallback xmlns="">
      <p:transition spd="slow" advTm="9558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5.2|6.9|9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1.5|1.4|2.4|2.1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2.3|1.2|1.1|2.2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0.9|3.1|0.8|3.1|13.7|6.4|0.8|3.6|1|1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6|8.4|1.4|8|0.7|4.6|13.7|6.3|1.2|3.9|1.1|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|3.5|1.3|7.8|10.1|4.4|4.4|3.7|2|1.2|2.2|6.3|1|0.7|1.3|7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5.6|4.1|0.6|1.1|3.4|8.1|4.1|0.4|0.6|4.5|4.9|3|2.2|0.6|1.5|5.5|3.3|1.4|1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7" ma:contentTypeDescription="Create a new document." ma:contentTypeScope="" ma:versionID="d1bbd0e7118b8034b1837b1a97a3e8b1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6327414cb3b5f93d160f991d0b6625f7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522d4c35-b548-4432-90ae-af4376e1c4b4"/>
  </ds:schemaRefs>
</ds:datastoreItem>
</file>

<file path=customXml/itemProps2.xml><?xml version="1.0" encoding="utf-8"?>
<ds:datastoreItem xmlns:ds="http://schemas.openxmlformats.org/officeDocument/2006/customXml" ds:itemID="{972645BB-C536-4612-8AE4-E740337A99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3600</TotalTime>
  <Words>232</Words>
  <Application>Microsoft Office PowerPoint</Application>
  <PresentationFormat>On-screen Show (4:3)</PresentationFormat>
  <Paragraphs>122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Arial</vt:lpstr>
      <vt:lpstr>Berlin Sans FB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</vt:lpstr>
      <vt:lpstr>PowerPoint Presentation</vt:lpstr>
      <vt:lpstr>PowerPoint Presentation</vt:lpstr>
      <vt:lpstr>PowerPoint Presentation</vt:lpstr>
      <vt:lpstr>Have a go at questions  4 - 6 on the worksheet</vt:lpstr>
      <vt:lpstr>PowerPoint Presentation</vt:lpstr>
      <vt:lpstr>PowerPoint Presentation</vt:lpstr>
      <vt:lpstr>Have a go at the rest of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Jessica Flisher</cp:lastModifiedBy>
  <cp:revision>220</cp:revision>
  <dcterms:created xsi:type="dcterms:W3CDTF">2019-07-05T11:02:13Z</dcterms:created>
  <dcterms:modified xsi:type="dcterms:W3CDTF">2021-01-01T14:36:38Z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