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90" r:id="rId8"/>
    <p:sldId id="284" r:id="rId9"/>
    <p:sldId id="288" r:id="rId10"/>
    <p:sldId id="277" r:id="rId11"/>
    <p:sldId id="286" r:id="rId12"/>
  </p:sldIdLst>
  <p:sldSz cx="9144000" cy="6858000" type="screen4x3"/>
  <p:notesSz cx="6858000" cy="9144000"/>
  <p:embeddedFontLst>
    <p:embeddedFont>
      <p:font typeface="Twinkl" pitchFamily="2" charset="0"/>
      <p:regular r:id="rId15"/>
      <p:bold r:id="rId16"/>
    </p:embeddedFont>
    <p:embeddedFont>
      <p:font typeface="Tuffy-TTF" panose="020B0603060100000000" pitchFamily="34" charset="0"/>
      <p:regular r:id="rId17"/>
      <p:bold r:id="rId18"/>
      <p:italic r:id="rId19"/>
      <p:boldItalic r:id="rId20"/>
    </p:embeddedFont>
    <p:embeddedFont>
      <p:font typeface="Tuffy" panose="020B0603060100000000"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D31"/>
    <a:srgbClr val="643C90"/>
    <a:srgbClr val="6CBB84"/>
    <a:srgbClr val="9B9BCD"/>
    <a:srgbClr val="0079C3"/>
    <a:srgbClr val="FFE76D"/>
    <a:srgbClr val="072F54"/>
    <a:srgbClr val="003464"/>
    <a:srgbClr val="004382"/>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0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06/12/2019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06/12/2019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autumn-block-3-multiplication-and-division-year-3-white-rose-maths-resources-key-stage-1-year-1-year-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winkl.co.uk/resources/planit-maths-primary-teaching-resources-year-3/planit-maths-primary-teaching-resources-year-3-number-multiplication-and-division/planit-maths-primary-teaching-resources-year-3-number---multiplication-and-division-recall-and-use-multiplication-and-division-facts-for-the-3-4-and-8-multiplication-tables" TargetMode="Externa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autumn-block-3-multiplication-and-division-year-3-white-rose-maths-resources-key-stage-1-year-1-year-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310393" y="5736293"/>
            <a:ext cx="1090568" cy="713064"/>
          </a:xfrm>
          <a:prstGeom prst="rect">
            <a:avLst/>
          </a:prstGeom>
          <a:solidFill>
            <a:srgbClr val="18A0DB">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Recall and use multiplication and division facts for the 3, 4 and 8 multiplication tables.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035105" y="3053593"/>
            <a:ext cx="1090568" cy="713064"/>
          </a:xfrm>
          <a:prstGeom prst="rect">
            <a:avLst/>
          </a:prstGeom>
          <a:solidFill>
            <a:srgbClr val="18A0DB">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Recall and use multiplication and division facts for the 3, 4 and 8 multiplication tables.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185770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141027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Divide by 3</a:t>
            </a:r>
          </a:p>
        </p:txBody>
      </p:sp>
      <p:cxnSp>
        <p:nvCxnSpPr>
          <p:cNvPr id="103" name="Straight Connector 102"/>
          <p:cNvCxnSpPr/>
          <p:nvPr/>
        </p:nvCxnSpPr>
        <p:spPr>
          <a:xfrm>
            <a:off x="185770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40247"/>
            <a:ext cx="7632700" cy="772107"/>
          </a:xfrm>
          <a:prstGeom prst="rect">
            <a:avLst/>
          </a:prstGeom>
          <a:solidFill>
            <a:srgbClr val="643C90"/>
          </a:solidFill>
          <a:ln w="28575">
            <a:noFill/>
          </a:ln>
        </p:spPr>
        <p:txBody>
          <a:bodyPr wrap="square" lIns="108000" tIns="108000" rIns="108000" bIns="108000" rtlCol="0">
            <a:spAutoFit/>
          </a:bodyPr>
          <a:lstStyle/>
          <a:p>
            <a:pPr algn="ctr"/>
            <a:r>
              <a:rPr lang="en-GB" dirty="0">
                <a:solidFill>
                  <a:schemeClr val="bg1"/>
                </a:solidFill>
              </a:rPr>
              <a:t>Divide the balls into three equal groups. How many balls are in each group?  Write a calculation to match your model.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7834"/>
          <a:stretch/>
        </p:blipFill>
        <p:spPr>
          <a:xfrm>
            <a:off x="755650" y="2197915"/>
            <a:ext cx="7632700" cy="389490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632" y="4419028"/>
            <a:ext cx="900147" cy="901815"/>
          </a:xfrm>
          <a:prstGeom prst="rect">
            <a:avLst/>
          </a:prstGeom>
          <a:effectLst>
            <a:outerShdw blurRad="76200" dir="18900000" sy="23000" kx="-1200000" algn="bl" rotWithShape="0">
              <a:prstClr val="black">
                <a:alpha val="20000"/>
              </a:prstClr>
            </a:outerShdw>
          </a:effec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632" y="3431652"/>
            <a:ext cx="900147" cy="901815"/>
          </a:xfrm>
          <a:prstGeom prst="rect">
            <a:avLst/>
          </a:prstGeom>
          <a:effectLst>
            <a:outerShdw blurRad="76200" dir="18900000" sy="23000" kx="-1200000" algn="bl" rotWithShape="0">
              <a:prstClr val="black">
                <a:alpha val="20000"/>
              </a:prstClr>
            </a:outerShdw>
          </a:effec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632" y="2444276"/>
            <a:ext cx="900147" cy="901815"/>
          </a:xfrm>
          <a:prstGeom prst="rect">
            <a:avLst/>
          </a:prstGeom>
          <a:effectLst>
            <a:outerShdw blurRad="76200" dir="18900000" sy="23000" kx="-1200000" algn="bl" rotWithShape="0">
              <a:prstClr val="black">
                <a:alpha val="20000"/>
              </a:prstClr>
            </a:outerShdw>
          </a:effectLst>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5102" y="4419028"/>
            <a:ext cx="900147" cy="901815"/>
          </a:xfrm>
          <a:prstGeom prst="rect">
            <a:avLst/>
          </a:prstGeom>
          <a:effectLst>
            <a:outerShdw blurRad="76200" dir="18900000" sy="23000" kx="-1200000" algn="bl" rotWithShape="0">
              <a:prstClr val="black">
                <a:alpha val="2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5102" y="3431652"/>
            <a:ext cx="900147" cy="901815"/>
          </a:xfrm>
          <a:prstGeom prst="rect">
            <a:avLst/>
          </a:prstGeom>
          <a:effectLst>
            <a:outerShdw blurRad="76200" dir="18900000" sy="23000" kx="-1200000" algn="bl" rotWithShape="0">
              <a:prstClr val="black">
                <a:alpha val="2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5102" y="2444276"/>
            <a:ext cx="900147" cy="901815"/>
          </a:xfrm>
          <a:prstGeom prst="rect">
            <a:avLst/>
          </a:prstGeom>
          <a:effectLst>
            <a:outerShdw blurRad="76200" dir="18900000" sy="23000" kx="-1200000" algn="bl" rotWithShape="0">
              <a:prstClr val="black">
                <a:alpha val="20000"/>
              </a:prstClr>
            </a:outerShdw>
          </a:effec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72" y="4419028"/>
            <a:ext cx="900147" cy="901815"/>
          </a:xfrm>
          <a:prstGeom prst="rect">
            <a:avLst/>
          </a:prstGeom>
          <a:effectLst>
            <a:outerShdw blurRad="76200" dir="18900000" sy="23000" kx="-1200000" algn="bl" rotWithShape="0">
              <a:prstClr val="black">
                <a:alpha val="20000"/>
              </a:prstClr>
            </a:outerShdw>
          </a:effectLst>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72" y="3431652"/>
            <a:ext cx="900147" cy="901815"/>
          </a:xfrm>
          <a:prstGeom prst="rect">
            <a:avLst/>
          </a:prstGeom>
          <a:effectLst>
            <a:outerShdw blurRad="76200" dir="18900000" sy="23000" kx="-1200000" algn="bl" rotWithShape="0">
              <a:prstClr val="black">
                <a:alpha val="20000"/>
              </a:prstClr>
            </a:outerShdw>
          </a:effectLst>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72" y="2444276"/>
            <a:ext cx="900147" cy="901815"/>
          </a:xfrm>
          <a:prstGeom prst="rect">
            <a:avLst/>
          </a:prstGeom>
          <a:effectLst>
            <a:outerShdw blurRad="76200" dir="18900000" sy="23000" kx="-1200000" algn="bl" rotWithShape="0">
              <a:prstClr val="black">
                <a:alpha val="20000"/>
              </a:prstClr>
            </a:outerShdw>
          </a:effec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042" y="4419028"/>
            <a:ext cx="900147" cy="901815"/>
          </a:xfrm>
          <a:prstGeom prst="rect">
            <a:avLst/>
          </a:prstGeom>
          <a:effectLst>
            <a:outerShdw blurRad="76200" dir="18900000" sy="23000" kx="-1200000" algn="bl" rotWithShape="0">
              <a:prstClr val="black">
                <a:alpha val="20000"/>
              </a:prstClr>
            </a:outerShdw>
          </a:effec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042" y="3431652"/>
            <a:ext cx="900147" cy="901815"/>
          </a:xfrm>
          <a:prstGeom prst="rect">
            <a:avLst/>
          </a:prstGeom>
          <a:effectLst>
            <a:outerShdw blurRad="76200" dir="18900000" sy="23000" kx="-1200000" algn="bl" rotWithShape="0">
              <a:prstClr val="black">
                <a:alpha val="20000"/>
              </a:prstClr>
            </a:outerShdw>
          </a:effectLst>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042" y="2444276"/>
            <a:ext cx="900147" cy="901815"/>
          </a:xfrm>
          <a:prstGeom prst="rect">
            <a:avLst/>
          </a:prstGeom>
          <a:effectLst>
            <a:outerShdw blurRad="76200" dir="18900000" sy="23000" kx="-1200000" algn="bl" rotWithShape="0">
              <a:prstClr val="black">
                <a:alpha val="20000"/>
              </a:prstClr>
            </a:outerShdw>
          </a:effectLst>
        </p:spPr>
      </p:pic>
      <p:sp>
        <p:nvSpPr>
          <p:cNvPr id="42" name="TextBox 41"/>
          <p:cNvSpPr txBox="1"/>
          <p:nvPr/>
        </p:nvSpPr>
        <p:spPr>
          <a:xfrm>
            <a:off x="3188190" y="5459278"/>
            <a:ext cx="2763852" cy="495108"/>
          </a:xfrm>
          <a:prstGeom prst="rect">
            <a:avLst/>
          </a:prstGeom>
          <a:solidFill>
            <a:schemeClr val="bg1"/>
          </a:solidFill>
          <a:ln w="28575">
            <a:solidFill>
              <a:srgbClr val="87BD31"/>
            </a:solidFill>
          </a:ln>
        </p:spPr>
        <p:txBody>
          <a:bodyPr wrap="square" lIns="108000" tIns="108000" rIns="108000" bIns="108000" rtlCol="0">
            <a:spAutoFit/>
          </a:bodyPr>
          <a:lstStyle/>
          <a:p>
            <a:pPr algn="ctr"/>
            <a:r>
              <a:rPr lang="en-GB" dirty="0"/>
              <a:t>12 ÷ 3 = 4</a:t>
            </a:r>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185770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141027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Divide by 3</a:t>
            </a:r>
          </a:p>
        </p:txBody>
      </p:sp>
      <p:cxnSp>
        <p:nvCxnSpPr>
          <p:cNvPr id="103" name="Straight Connector 102"/>
          <p:cNvCxnSpPr/>
          <p:nvPr/>
        </p:nvCxnSpPr>
        <p:spPr>
          <a:xfrm>
            <a:off x="185770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40247"/>
            <a:ext cx="7632700" cy="772107"/>
          </a:xfrm>
          <a:prstGeom prst="rect">
            <a:avLst/>
          </a:prstGeom>
          <a:solidFill>
            <a:srgbClr val="643C90"/>
          </a:solidFill>
          <a:ln w="28575">
            <a:noFill/>
          </a:ln>
        </p:spPr>
        <p:txBody>
          <a:bodyPr wrap="square" lIns="108000" tIns="108000" rIns="108000" bIns="108000" rtlCol="0">
            <a:spAutoFit/>
          </a:bodyPr>
          <a:lstStyle/>
          <a:p>
            <a:pPr algn="ctr"/>
            <a:r>
              <a:rPr lang="en-GB" dirty="0">
                <a:solidFill>
                  <a:schemeClr val="bg1"/>
                </a:solidFill>
              </a:rPr>
              <a:t>Divide the balls into groups of three. How many groups do you have? Write a calculation to match your model.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7834"/>
          <a:stretch/>
        </p:blipFill>
        <p:spPr>
          <a:xfrm>
            <a:off x="755650" y="2197915"/>
            <a:ext cx="7632700" cy="389490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920" y="4419028"/>
            <a:ext cx="900147" cy="901815"/>
          </a:xfrm>
          <a:prstGeom prst="rect">
            <a:avLst/>
          </a:prstGeom>
          <a:effectLst>
            <a:outerShdw blurRad="76200" dir="18900000" sy="23000" kx="-1200000" algn="bl" rotWithShape="0">
              <a:prstClr val="black">
                <a:alpha val="20000"/>
              </a:prstClr>
            </a:outerShdw>
          </a:effec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920" y="3431652"/>
            <a:ext cx="900147" cy="901815"/>
          </a:xfrm>
          <a:prstGeom prst="rect">
            <a:avLst/>
          </a:prstGeom>
          <a:effectLst>
            <a:outerShdw blurRad="76200" dir="18900000" sy="23000" kx="-1200000" algn="bl" rotWithShape="0">
              <a:prstClr val="black">
                <a:alpha val="20000"/>
              </a:prstClr>
            </a:outerShdw>
          </a:effec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920" y="2444276"/>
            <a:ext cx="900147" cy="901815"/>
          </a:xfrm>
          <a:prstGeom prst="rect">
            <a:avLst/>
          </a:prstGeom>
          <a:effectLst>
            <a:outerShdw blurRad="76200" dir="18900000" sy="23000" kx="-1200000" algn="bl" rotWithShape="0">
              <a:prstClr val="black">
                <a:alpha val="20000"/>
              </a:prstClr>
            </a:outerShdw>
          </a:effectLst>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390" y="4419028"/>
            <a:ext cx="900147" cy="901815"/>
          </a:xfrm>
          <a:prstGeom prst="rect">
            <a:avLst/>
          </a:prstGeom>
          <a:effectLst>
            <a:outerShdw blurRad="76200" dir="18900000" sy="23000" kx="-1200000" algn="bl" rotWithShape="0">
              <a:prstClr val="black">
                <a:alpha val="2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390" y="3431652"/>
            <a:ext cx="900147" cy="901815"/>
          </a:xfrm>
          <a:prstGeom prst="rect">
            <a:avLst/>
          </a:prstGeom>
          <a:effectLst>
            <a:outerShdw blurRad="76200" dir="18900000" sy="23000" kx="-1200000" algn="bl" rotWithShape="0">
              <a:prstClr val="black">
                <a:alpha val="2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390" y="2444276"/>
            <a:ext cx="900147" cy="901815"/>
          </a:xfrm>
          <a:prstGeom prst="rect">
            <a:avLst/>
          </a:prstGeom>
          <a:effectLst>
            <a:outerShdw blurRad="76200" dir="18900000" sy="23000" kx="-1200000" algn="bl" rotWithShape="0">
              <a:prstClr val="black">
                <a:alpha val="20000"/>
              </a:prstClr>
            </a:outerShdw>
          </a:effec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860" y="4419028"/>
            <a:ext cx="900147" cy="901815"/>
          </a:xfrm>
          <a:prstGeom prst="rect">
            <a:avLst/>
          </a:prstGeom>
          <a:effectLst>
            <a:outerShdw blurRad="76200" dir="18900000" sy="23000" kx="-1200000" algn="bl" rotWithShape="0">
              <a:prstClr val="black">
                <a:alpha val="20000"/>
              </a:prstClr>
            </a:outerShdw>
          </a:effectLst>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860" y="3431652"/>
            <a:ext cx="900147" cy="901815"/>
          </a:xfrm>
          <a:prstGeom prst="rect">
            <a:avLst/>
          </a:prstGeom>
          <a:effectLst>
            <a:outerShdw blurRad="76200" dir="18900000" sy="23000" kx="-1200000" algn="bl" rotWithShape="0">
              <a:prstClr val="black">
                <a:alpha val="20000"/>
              </a:prstClr>
            </a:outerShdw>
          </a:effectLst>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860" y="2444276"/>
            <a:ext cx="900147" cy="901815"/>
          </a:xfrm>
          <a:prstGeom prst="rect">
            <a:avLst/>
          </a:prstGeom>
          <a:effectLst>
            <a:outerShdw blurRad="76200" dir="18900000" sy="23000" kx="-1200000" algn="bl" rotWithShape="0">
              <a:prstClr val="black">
                <a:alpha val="20000"/>
              </a:prstClr>
            </a:outerShdw>
          </a:effec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1330" y="4419028"/>
            <a:ext cx="900147" cy="901815"/>
          </a:xfrm>
          <a:prstGeom prst="rect">
            <a:avLst/>
          </a:prstGeom>
          <a:effectLst>
            <a:outerShdw blurRad="76200" dir="18900000" sy="23000" kx="-1200000" algn="bl" rotWithShape="0">
              <a:prstClr val="black">
                <a:alpha val="20000"/>
              </a:prstClr>
            </a:outerShdw>
          </a:effec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1330" y="3431652"/>
            <a:ext cx="900147" cy="901815"/>
          </a:xfrm>
          <a:prstGeom prst="rect">
            <a:avLst/>
          </a:prstGeom>
          <a:effectLst>
            <a:outerShdw blurRad="76200" dir="18900000" sy="23000" kx="-1200000" algn="bl" rotWithShape="0">
              <a:prstClr val="black">
                <a:alpha val="20000"/>
              </a:prstClr>
            </a:outerShdw>
          </a:effectLst>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1330" y="2444276"/>
            <a:ext cx="900147" cy="901815"/>
          </a:xfrm>
          <a:prstGeom prst="rect">
            <a:avLst/>
          </a:prstGeom>
          <a:effectLst>
            <a:outerShdw blurRad="76200" dir="18900000" sy="23000" kx="-1200000" algn="bl" rotWithShape="0">
              <a:prstClr val="black">
                <a:alpha val="20000"/>
              </a:prstClr>
            </a:outerShdw>
          </a:effectLst>
        </p:spPr>
      </p:pic>
      <p:sp>
        <p:nvSpPr>
          <p:cNvPr id="42" name="TextBox 41"/>
          <p:cNvSpPr txBox="1"/>
          <p:nvPr/>
        </p:nvSpPr>
        <p:spPr>
          <a:xfrm>
            <a:off x="3188190" y="5459278"/>
            <a:ext cx="2763852" cy="495108"/>
          </a:xfrm>
          <a:prstGeom prst="rect">
            <a:avLst/>
          </a:prstGeom>
          <a:solidFill>
            <a:schemeClr val="bg1"/>
          </a:solidFill>
          <a:ln w="28575">
            <a:solidFill>
              <a:srgbClr val="87BD31"/>
            </a:solidFill>
          </a:ln>
        </p:spPr>
        <p:txBody>
          <a:bodyPr wrap="square" lIns="108000" tIns="108000" rIns="108000" bIns="108000" rtlCol="0">
            <a:spAutoFit/>
          </a:bodyPr>
          <a:lstStyle/>
          <a:p>
            <a:pPr algn="ctr"/>
            <a:r>
              <a:rPr lang="en-GB" dirty="0"/>
              <a:t>15 ÷ 3 = 5</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800" y="4419028"/>
            <a:ext cx="900147" cy="901815"/>
          </a:xfrm>
          <a:prstGeom prst="rect">
            <a:avLst/>
          </a:prstGeom>
          <a:effectLst>
            <a:outerShdw blurRad="76200" dir="18900000" sy="23000" kx="-1200000" algn="bl" rotWithShape="0">
              <a:prstClr val="black">
                <a:alpha val="20000"/>
              </a:prstClr>
            </a:outerShdw>
          </a:effec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800" y="3431652"/>
            <a:ext cx="900147" cy="901815"/>
          </a:xfrm>
          <a:prstGeom prst="rect">
            <a:avLst/>
          </a:prstGeom>
          <a:effectLst>
            <a:outerShdw blurRad="76200" dir="18900000" sy="23000" kx="-1200000" algn="bl" rotWithShape="0">
              <a:prstClr val="black">
                <a:alpha val="20000"/>
              </a:prstClr>
            </a:outerShdw>
          </a:effec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800" y="2444276"/>
            <a:ext cx="900147" cy="90181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9402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1340247"/>
            <a:ext cx="7632700" cy="1049106"/>
          </a:xfrm>
          <a:prstGeom prst="rect">
            <a:avLst/>
          </a:prstGeom>
          <a:solidFill>
            <a:srgbClr val="643C90"/>
          </a:solidFill>
          <a:ln w="28575">
            <a:noFill/>
          </a:ln>
        </p:spPr>
        <p:txBody>
          <a:bodyPr wrap="square" lIns="108000" tIns="108000" rIns="108000" bIns="108000" rtlCol="0">
            <a:spAutoFit/>
          </a:bodyPr>
          <a:lstStyle/>
          <a:p>
            <a:pPr algn="ctr"/>
            <a:r>
              <a:rPr lang="en-GB" dirty="0">
                <a:solidFill>
                  <a:schemeClr val="bg1"/>
                </a:solidFill>
              </a:rPr>
              <a:t>Mr Ringer buys a case of 27 footballs for his school. Each class receives 3 balls. How many classes are there?</a:t>
            </a:r>
          </a:p>
          <a:p>
            <a:pPr algn="ctr"/>
            <a:r>
              <a:rPr lang="en-GB" dirty="0">
                <a:solidFill>
                  <a:schemeClr val="bg1"/>
                </a:solidFill>
              </a:rPr>
              <a:t>Complete the bar model to show your answer.</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68055"/>
          <a:stretch/>
        </p:blipFill>
        <p:spPr>
          <a:xfrm>
            <a:off x="6312418" y="1963023"/>
            <a:ext cx="2533808" cy="473417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640964624"/>
              </p:ext>
            </p:extLst>
          </p:nvPr>
        </p:nvGraphicFramePr>
        <p:xfrm>
          <a:off x="886437" y="2494801"/>
          <a:ext cx="6095997" cy="741680"/>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val="2078972447"/>
                    </a:ext>
                  </a:extLst>
                </a:gridCol>
                <a:gridCol w="677333">
                  <a:extLst>
                    <a:ext uri="{9D8B030D-6E8A-4147-A177-3AD203B41FA5}">
                      <a16:colId xmlns:a16="http://schemas.microsoft.com/office/drawing/2014/main" val="329028372"/>
                    </a:ext>
                  </a:extLst>
                </a:gridCol>
                <a:gridCol w="677333">
                  <a:extLst>
                    <a:ext uri="{9D8B030D-6E8A-4147-A177-3AD203B41FA5}">
                      <a16:colId xmlns:a16="http://schemas.microsoft.com/office/drawing/2014/main" val="1962932755"/>
                    </a:ext>
                  </a:extLst>
                </a:gridCol>
                <a:gridCol w="677333">
                  <a:extLst>
                    <a:ext uri="{9D8B030D-6E8A-4147-A177-3AD203B41FA5}">
                      <a16:colId xmlns:a16="http://schemas.microsoft.com/office/drawing/2014/main" val="3904126996"/>
                    </a:ext>
                  </a:extLst>
                </a:gridCol>
                <a:gridCol w="677333">
                  <a:extLst>
                    <a:ext uri="{9D8B030D-6E8A-4147-A177-3AD203B41FA5}">
                      <a16:colId xmlns:a16="http://schemas.microsoft.com/office/drawing/2014/main" val="4072007294"/>
                    </a:ext>
                  </a:extLst>
                </a:gridCol>
                <a:gridCol w="677333">
                  <a:extLst>
                    <a:ext uri="{9D8B030D-6E8A-4147-A177-3AD203B41FA5}">
                      <a16:colId xmlns:a16="http://schemas.microsoft.com/office/drawing/2014/main" val="3352864969"/>
                    </a:ext>
                  </a:extLst>
                </a:gridCol>
                <a:gridCol w="677333">
                  <a:extLst>
                    <a:ext uri="{9D8B030D-6E8A-4147-A177-3AD203B41FA5}">
                      <a16:colId xmlns:a16="http://schemas.microsoft.com/office/drawing/2014/main" val="3202810568"/>
                    </a:ext>
                  </a:extLst>
                </a:gridCol>
                <a:gridCol w="677333">
                  <a:extLst>
                    <a:ext uri="{9D8B030D-6E8A-4147-A177-3AD203B41FA5}">
                      <a16:colId xmlns:a16="http://schemas.microsoft.com/office/drawing/2014/main" val="1895392241"/>
                    </a:ext>
                  </a:extLst>
                </a:gridCol>
                <a:gridCol w="677333">
                  <a:extLst>
                    <a:ext uri="{9D8B030D-6E8A-4147-A177-3AD203B41FA5}">
                      <a16:colId xmlns:a16="http://schemas.microsoft.com/office/drawing/2014/main" val="816887554"/>
                    </a:ext>
                  </a:extLst>
                </a:gridCol>
              </a:tblGrid>
              <a:tr h="370840">
                <a:tc gridSpan="9">
                  <a:txBody>
                    <a:bodyPr/>
                    <a:lstStyle/>
                    <a:p>
                      <a:pPr algn="ctr"/>
                      <a:r>
                        <a:rPr lang="en-GB" dirty="0">
                          <a:solidFill>
                            <a:schemeClr val="tx1"/>
                          </a:solidFil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9BC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812589738"/>
                  </a:ext>
                </a:extLst>
              </a:tr>
              <a:tr h="370840">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87BD3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632351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4716408"/>
              </p:ext>
            </p:extLst>
          </p:nvPr>
        </p:nvGraphicFramePr>
        <p:xfrm>
          <a:off x="886436" y="2494801"/>
          <a:ext cx="6095997" cy="741680"/>
        </p:xfrm>
        <a:graphic>
          <a:graphicData uri="http://schemas.openxmlformats.org/drawingml/2006/table">
            <a:tbl>
              <a:tblPr firstRow="1" bandRow="1">
                <a:tableStyleId>{5C22544A-7EE6-4342-B048-85BDC9FD1C3A}</a:tableStyleId>
              </a:tblPr>
              <a:tblGrid>
                <a:gridCol w="6095997">
                  <a:extLst>
                    <a:ext uri="{9D8B030D-6E8A-4147-A177-3AD203B41FA5}">
                      <a16:colId xmlns:a16="http://schemas.microsoft.com/office/drawing/2014/main" val="2078972447"/>
                    </a:ext>
                  </a:extLst>
                </a:gridCol>
              </a:tblGrid>
              <a:tr h="370840">
                <a:tc>
                  <a:txBody>
                    <a:bodyPr/>
                    <a:lstStyle/>
                    <a:p>
                      <a:pPr algn="ctr"/>
                      <a:r>
                        <a:rPr lang="en-GB" dirty="0">
                          <a:solidFill>
                            <a:schemeClr val="tx1"/>
                          </a:solidFil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9BCD"/>
                    </a:solidFill>
                  </a:tcPr>
                </a:tc>
                <a:extLst>
                  <a:ext uri="{0D108BD9-81ED-4DB2-BD59-A6C34878D82A}">
                    <a16:rowId xmlns:a16="http://schemas.microsoft.com/office/drawing/2014/main" val="1812589738"/>
                  </a:ext>
                </a:extLst>
              </a:tr>
              <a:tr h="370840">
                <a:tc>
                  <a:txBody>
                    <a:bodyPr/>
                    <a:lstStyle/>
                    <a:p>
                      <a:pPr algn="ctr"/>
                      <a:endParaRPr lang="en-GB" dirty="0">
                        <a:solidFill>
                          <a:srgbClr val="87BD3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6323510"/>
                  </a:ext>
                </a:extLst>
              </a:tr>
            </a:tbl>
          </a:graphicData>
        </a:graphic>
      </p:graphicFrame>
      <p:sp>
        <p:nvSpPr>
          <p:cNvPr id="13" name="TextBox 12"/>
          <p:cNvSpPr txBox="1"/>
          <p:nvPr/>
        </p:nvSpPr>
        <p:spPr>
          <a:xfrm>
            <a:off x="1399388" y="3494257"/>
            <a:ext cx="4640685" cy="495108"/>
          </a:xfrm>
          <a:prstGeom prst="rect">
            <a:avLst/>
          </a:prstGeom>
          <a:solidFill>
            <a:schemeClr val="bg1"/>
          </a:solidFill>
          <a:ln w="28575">
            <a:solidFill>
              <a:srgbClr val="87BD31"/>
            </a:solidFill>
          </a:ln>
        </p:spPr>
        <p:txBody>
          <a:bodyPr wrap="square" lIns="108000" tIns="108000" rIns="108000" bIns="108000" rtlCol="0">
            <a:spAutoFit/>
          </a:bodyPr>
          <a:lstStyle/>
          <a:p>
            <a:pPr algn="ctr"/>
            <a:r>
              <a:rPr lang="en-GB" dirty="0"/>
              <a:t>There are 9 classes.</a:t>
            </a:r>
          </a:p>
        </p:txBody>
      </p:sp>
      <p:sp>
        <p:nvSpPr>
          <p:cNvPr id="14" name="Rectangle 13"/>
          <p:cNvSpPr/>
          <p:nvPr/>
        </p:nvSpPr>
        <p:spPr>
          <a:xfrm>
            <a:off x="185770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15" name="Picture 1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16" name="Rectangle 15"/>
          <p:cNvSpPr/>
          <p:nvPr/>
        </p:nvSpPr>
        <p:spPr>
          <a:xfrm>
            <a:off x="447429" y="670981"/>
            <a:ext cx="141027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Divide by 3</a:t>
            </a:r>
          </a:p>
        </p:txBody>
      </p:sp>
      <p:cxnSp>
        <p:nvCxnSpPr>
          <p:cNvPr id="17" name="Straight Connector 16"/>
          <p:cNvCxnSpPr/>
          <p:nvPr/>
        </p:nvCxnSpPr>
        <p:spPr>
          <a:xfrm>
            <a:off x="185770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p:cNvCxnSpPr/>
          <p:nvPr/>
        </p:nvCxnSpPr>
        <p:spPr>
          <a:xfrm>
            <a:off x="2491530" y="2877424"/>
            <a:ext cx="1104070" cy="25167"/>
          </a:xfrm>
          <a:prstGeom prst="line">
            <a:avLst/>
          </a:prstGeom>
          <a:ln w="38100">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379021" y="4130146"/>
            <a:ext cx="1175141" cy="1472791"/>
          </a:xfrm>
          <a:prstGeom prst="line">
            <a:avLst/>
          </a:prstGeom>
          <a:ln w="38100">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379021" y="4155313"/>
            <a:ext cx="1191514" cy="1202388"/>
          </a:xfrm>
          <a:prstGeom prst="line">
            <a:avLst/>
          </a:prstGeom>
          <a:ln w="38100">
            <a:solidFill>
              <a:srgbClr val="87BD31"/>
            </a:solidFill>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141027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Divide by 3</a:t>
            </a:r>
          </a:p>
        </p:txBody>
      </p:sp>
      <p:sp>
        <p:nvSpPr>
          <p:cNvPr id="10" name="Rectangle 9"/>
          <p:cNvSpPr/>
          <p:nvPr/>
        </p:nvSpPr>
        <p:spPr>
          <a:xfrm>
            <a:off x="1857706"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185770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5650" y="1340247"/>
            <a:ext cx="7632700" cy="772107"/>
          </a:xfrm>
          <a:prstGeom prst="rect">
            <a:avLst/>
          </a:prstGeom>
          <a:solidFill>
            <a:srgbClr val="643C90"/>
          </a:solidFill>
          <a:ln w="28575">
            <a:noFill/>
          </a:ln>
        </p:spPr>
        <p:txBody>
          <a:bodyPr wrap="square" lIns="108000" tIns="108000" rIns="108000" bIns="108000" rtlCol="0">
            <a:spAutoFit/>
          </a:bodyPr>
          <a:lstStyle/>
          <a:p>
            <a:pPr algn="ctr"/>
            <a:r>
              <a:rPr lang="en-GB" dirty="0">
                <a:solidFill>
                  <a:schemeClr val="bg1"/>
                </a:solidFill>
              </a:rPr>
              <a:t>Match the correct calculation with the problem.</a:t>
            </a:r>
          </a:p>
          <a:p>
            <a:pPr algn="ctr"/>
            <a:r>
              <a:rPr lang="en-GB" dirty="0">
                <a:solidFill>
                  <a:schemeClr val="bg1"/>
                </a:solidFill>
              </a:rPr>
              <a:t>Explain your reason for each choice.</a:t>
            </a:r>
          </a:p>
        </p:txBody>
      </p:sp>
      <p:graphicFrame>
        <p:nvGraphicFramePr>
          <p:cNvPr id="4" name="Table 3"/>
          <p:cNvGraphicFramePr>
            <a:graphicFrameLocks noGrp="1"/>
          </p:cNvGraphicFramePr>
          <p:nvPr>
            <p:extLst>
              <p:ext uri="{D42A27DB-BD31-4B8C-83A1-F6EECF244321}">
                <p14:modId xmlns:p14="http://schemas.microsoft.com/office/powerpoint/2010/main" val="3524010158"/>
              </p:ext>
            </p:extLst>
          </p:nvPr>
        </p:nvGraphicFramePr>
        <p:xfrm>
          <a:off x="755650" y="2217802"/>
          <a:ext cx="5125033" cy="3875022"/>
        </p:xfrm>
        <a:graphic>
          <a:graphicData uri="http://schemas.openxmlformats.org/drawingml/2006/table">
            <a:tbl>
              <a:tblPr firstRow="1" bandRow="1">
                <a:tableStyleId>{5C22544A-7EE6-4342-B048-85BDC9FD1C3A}</a:tableStyleId>
              </a:tblPr>
              <a:tblGrid>
                <a:gridCol w="1802992">
                  <a:extLst>
                    <a:ext uri="{9D8B030D-6E8A-4147-A177-3AD203B41FA5}">
                      <a16:colId xmlns:a16="http://schemas.microsoft.com/office/drawing/2014/main" val="3772511595"/>
                    </a:ext>
                  </a:extLst>
                </a:gridCol>
                <a:gridCol w="939567">
                  <a:extLst>
                    <a:ext uri="{9D8B030D-6E8A-4147-A177-3AD203B41FA5}">
                      <a16:colId xmlns:a16="http://schemas.microsoft.com/office/drawing/2014/main" val="3258193650"/>
                    </a:ext>
                  </a:extLst>
                </a:gridCol>
                <a:gridCol w="2382474">
                  <a:extLst>
                    <a:ext uri="{9D8B030D-6E8A-4147-A177-3AD203B41FA5}">
                      <a16:colId xmlns:a16="http://schemas.microsoft.com/office/drawing/2014/main" val="1277840600"/>
                    </a:ext>
                  </a:extLst>
                </a:gridCol>
              </a:tblGrid>
              <a:tr h="1291674">
                <a:tc>
                  <a:txBody>
                    <a:bodyPr/>
                    <a:lstStyle/>
                    <a:p>
                      <a:r>
                        <a:rPr lang="en-GB" b="0" dirty="0">
                          <a:solidFill>
                            <a:schemeClr val="tx1"/>
                          </a:solidFill>
                        </a:rPr>
                        <a:t>Jennie sorted 27 children into three equal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5222060"/>
                  </a:ext>
                </a:extLst>
              </a:tr>
              <a:tr h="1291674">
                <a:tc>
                  <a:txBody>
                    <a:bodyPr/>
                    <a:lstStyle/>
                    <a:p>
                      <a:r>
                        <a:rPr lang="en-GB" b="0" dirty="0">
                          <a:solidFill>
                            <a:schemeClr val="tx1"/>
                          </a:solidFill>
                        </a:rPr>
                        <a:t>Jake has shared nine cakes between three plates.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4222296"/>
                  </a:ext>
                </a:extLst>
              </a:tr>
              <a:tr h="1291674">
                <a:tc>
                  <a:txBody>
                    <a:bodyPr/>
                    <a:lstStyle/>
                    <a:p>
                      <a:r>
                        <a:rPr lang="en-GB" b="0" dirty="0">
                          <a:solidFill>
                            <a:schemeClr val="tx1"/>
                          </a:solidFill>
                        </a:rPr>
                        <a:t>Johanna grouped</a:t>
                      </a:r>
                      <a:r>
                        <a:rPr lang="en-GB" b="0" baseline="0" dirty="0">
                          <a:solidFill>
                            <a:schemeClr val="tx1"/>
                          </a:solidFill>
                        </a:rPr>
                        <a:t> 27 children into groups of three.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725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8335329"/>
              </p:ext>
            </p:extLst>
          </p:nvPr>
        </p:nvGraphicFramePr>
        <p:xfrm>
          <a:off x="3805806" y="2444276"/>
          <a:ext cx="1856763" cy="731520"/>
        </p:xfrm>
        <a:graphic>
          <a:graphicData uri="http://schemas.openxmlformats.org/drawingml/2006/table">
            <a:tbl>
              <a:tblPr firstRow="1" bandRow="1">
                <a:tableStyleId>{5C22544A-7EE6-4342-B048-85BDC9FD1C3A}</a:tableStyleId>
              </a:tblPr>
              <a:tblGrid>
                <a:gridCol w="618921">
                  <a:extLst>
                    <a:ext uri="{9D8B030D-6E8A-4147-A177-3AD203B41FA5}">
                      <a16:colId xmlns:a16="http://schemas.microsoft.com/office/drawing/2014/main" val="1687255200"/>
                    </a:ext>
                  </a:extLst>
                </a:gridCol>
                <a:gridCol w="618921">
                  <a:extLst>
                    <a:ext uri="{9D8B030D-6E8A-4147-A177-3AD203B41FA5}">
                      <a16:colId xmlns:a16="http://schemas.microsoft.com/office/drawing/2014/main" val="384092944"/>
                    </a:ext>
                  </a:extLst>
                </a:gridCol>
                <a:gridCol w="618921">
                  <a:extLst>
                    <a:ext uri="{9D8B030D-6E8A-4147-A177-3AD203B41FA5}">
                      <a16:colId xmlns:a16="http://schemas.microsoft.com/office/drawing/2014/main" val="1398524006"/>
                    </a:ext>
                  </a:extLst>
                </a:gridCol>
              </a:tblGrid>
              <a:tr h="357677">
                <a:tc gridSpan="3">
                  <a:txBody>
                    <a:bodyPr/>
                    <a:lstStyle/>
                    <a:p>
                      <a:pPr algn="ctr"/>
                      <a:r>
                        <a:rPr lang="en-GB" dirty="0">
                          <a:solidFill>
                            <a:schemeClr val="tx1"/>
                          </a:solidFill>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9BCD"/>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9BCD"/>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9BCD"/>
                    </a:solidFill>
                  </a:tcPr>
                </a:tc>
                <a:extLst>
                  <a:ext uri="{0D108BD9-81ED-4DB2-BD59-A6C34878D82A}">
                    <a16:rowId xmlns:a16="http://schemas.microsoft.com/office/drawing/2014/main" val="3993936102"/>
                  </a:ext>
                </a:extLst>
              </a:tr>
              <a:tr h="357677">
                <a:tc>
                  <a:txBody>
                    <a:bodyPr/>
                    <a:lstStyle/>
                    <a:p>
                      <a:pPr algn="ctr"/>
                      <a:r>
                        <a:rPr lang="en-GB"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7712407"/>
                  </a:ext>
                </a:extLst>
              </a:tr>
            </a:tbl>
          </a:graphicData>
        </a:graphic>
      </p:graphicFrame>
      <p:grpSp>
        <p:nvGrpSpPr>
          <p:cNvPr id="16" name="Group 15"/>
          <p:cNvGrpSpPr/>
          <p:nvPr/>
        </p:nvGrpSpPr>
        <p:grpSpPr>
          <a:xfrm>
            <a:off x="3595600" y="3813815"/>
            <a:ext cx="2172574" cy="682996"/>
            <a:chOff x="3609888" y="3634212"/>
            <a:chExt cx="2172574" cy="682996"/>
          </a:xfrm>
        </p:grpSpPr>
        <p:grpSp>
          <p:nvGrpSpPr>
            <p:cNvPr id="8" name="Group 7"/>
            <p:cNvGrpSpPr/>
            <p:nvPr/>
          </p:nvGrpSpPr>
          <p:grpSpPr>
            <a:xfrm>
              <a:off x="3609888" y="3634212"/>
              <a:ext cx="195918" cy="682996"/>
              <a:chOff x="3556932" y="3607266"/>
              <a:chExt cx="248874" cy="867608"/>
            </a:xfrm>
          </p:grpSpPr>
          <p:sp>
            <p:nvSpPr>
              <p:cNvPr id="7" name="Cube 6"/>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be 13"/>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be 14"/>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3856970" y="3634212"/>
              <a:ext cx="195918" cy="682996"/>
              <a:chOff x="3556932" y="3607266"/>
              <a:chExt cx="248874" cy="867608"/>
            </a:xfrm>
          </p:grpSpPr>
          <p:sp>
            <p:nvSpPr>
              <p:cNvPr id="18" name="Cube 17"/>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4104052" y="3634212"/>
              <a:ext cx="195918" cy="682996"/>
              <a:chOff x="3556932" y="3607266"/>
              <a:chExt cx="248874" cy="867608"/>
            </a:xfrm>
          </p:grpSpPr>
          <p:sp>
            <p:nvSpPr>
              <p:cNvPr id="22" name="Cube 21"/>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4351134" y="3634212"/>
              <a:ext cx="195918" cy="682996"/>
              <a:chOff x="3556932" y="3607266"/>
              <a:chExt cx="248874" cy="867608"/>
            </a:xfrm>
          </p:grpSpPr>
          <p:sp>
            <p:nvSpPr>
              <p:cNvPr id="26" name="Cube 25"/>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be 26"/>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ube 27"/>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4598216" y="3634212"/>
              <a:ext cx="195918" cy="682996"/>
              <a:chOff x="3556932" y="3607266"/>
              <a:chExt cx="248874" cy="867608"/>
            </a:xfrm>
          </p:grpSpPr>
          <p:sp>
            <p:nvSpPr>
              <p:cNvPr id="30" name="Cube 29"/>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be 30"/>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ube 31"/>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4845298" y="3634212"/>
              <a:ext cx="195918" cy="682996"/>
              <a:chOff x="3556932" y="3607266"/>
              <a:chExt cx="248874" cy="867608"/>
            </a:xfrm>
          </p:grpSpPr>
          <p:sp>
            <p:nvSpPr>
              <p:cNvPr id="34" name="Cube 33"/>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be 34"/>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be 35"/>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5092380" y="3634212"/>
              <a:ext cx="195918" cy="682996"/>
              <a:chOff x="3556932" y="3607266"/>
              <a:chExt cx="248874" cy="867608"/>
            </a:xfrm>
          </p:grpSpPr>
          <p:sp>
            <p:nvSpPr>
              <p:cNvPr id="38" name="Cube 37"/>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ube 38"/>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be 39"/>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p:cNvGrpSpPr/>
            <p:nvPr/>
          </p:nvGrpSpPr>
          <p:grpSpPr>
            <a:xfrm>
              <a:off x="5339462" y="3634212"/>
              <a:ext cx="195918" cy="682996"/>
              <a:chOff x="3556932" y="3607266"/>
              <a:chExt cx="248874" cy="867608"/>
            </a:xfrm>
          </p:grpSpPr>
          <p:sp>
            <p:nvSpPr>
              <p:cNvPr id="42" name="Cube 41"/>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be 42"/>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5586544" y="3634212"/>
              <a:ext cx="195918" cy="682996"/>
              <a:chOff x="3556932" y="3607266"/>
              <a:chExt cx="248874" cy="867608"/>
            </a:xfrm>
          </p:grpSpPr>
          <p:sp>
            <p:nvSpPr>
              <p:cNvPr id="46" name="Cube 45"/>
              <p:cNvSpPr/>
              <p:nvPr/>
            </p:nvSpPr>
            <p:spPr>
              <a:xfrm>
                <a:off x="3556932" y="3607266"/>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p:cNvSpPr/>
              <p:nvPr/>
            </p:nvSpPr>
            <p:spPr>
              <a:xfrm>
                <a:off x="3556932" y="3915235"/>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p:cNvSpPr/>
              <p:nvPr/>
            </p:nvSpPr>
            <p:spPr>
              <a:xfrm>
                <a:off x="3556932" y="4223204"/>
                <a:ext cx="248874" cy="251670"/>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2" name="Group 51"/>
          <p:cNvGrpSpPr/>
          <p:nvPr/>
        </p:nvGrpSpPr>
        <p:grpSpPr>
          <a:xfrm>
            <a:off x="3554162" y="4872139"/>
            <a:ext cx="731520" cy="731520"/>
            <a:chOff x="3554162" y="4872139"/>
            <a:chExt cx="731520" cy="731520"/>
          </a:xfrm>
        </p:grpSpPr>
        <p:sp>
          <p:nvSpPr>
            <p:cNvPr id="51" name="Oval 50"/>
            <p:cNvSpPr/>
            <p:nvPr/>
          </p:nvSpPr>
          <p:spPr>
            <a:xfrm>
              <a:off x="3554162" y="4872139"/>
              <a:ext cx="731520" cy="731520"/>
            </a:xfrm>
            <a:prstGeom prst="ellipse">
              <a:avLst/>
            </a:prstGeom>
            <a:no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p:cNvSpPr/>
            <p:nvPr/>
          </p:nvSpPr>
          <p:spPr>
            <a:xfrm>
              <a:off x="3817515" y="4973572"/>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ube 53"/>
            <p:cNvSpPr/>
            <p:nvPr/>
          </p:nvSpPr>
          <p:spPr>
            <a:xfrm>
              <a:off x="3682680" y="5216009"/>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ube 54"/>
            <p:cNvSpPr/>
            <p:nvPr/>
          </p:nvSpPr>
          <p:spPr>
            <a:xfrm>
              <a:off x="3934324" y="5259067"/>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4312440" y="5259067"/>
            <a:ext cx="731520" cy="731520"/>
            <a:chOff x="3554162" y="4872139"/>
            <a:chExt cx="731520" cy="731520"/>
          </a:xfrm>
        </p:grpSpPr>
        <p:sp>
          <p:nvSpPr>
            <p:cNvPr id="58" name="Oval 57"/>
            <p:cNvSpPr/>
            <p:nvPr/>
          </p:nvSpPr>
          <p:spPr>
            <a:xfrm>
              <a:off x="3554162" y="4872139"/>
              <a:ext cx="731520" cy="731520"/>
            </a:xfrm>
            <a:prstGeom prst="ellipse">
              <a:avLst/>
            </a:prstGeom>
            <a:no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be 58"/>
            <p:cNvSpPr/>
            <p:nvPr/>
          </p:nvSpPr>
          <p:spPr>
            <a:xfrm>
              <a:off x="3817515" y="4973572"/>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be 59"/>
            <p:cNvSpPr/>
            <p:nvPr/>
          </p:nvSpPr>
          <p:spPr>
            <a:xfrm>
              <a:off x="3682680" y="5216009"/>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p:cNvSpPr/>
            <p:nvPr/>
          </p:nvSpPr>
          <p:spPr>
            <a:xfrm>
              <a:off x="3934324" y="5259067"/>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5078092" y="4874527"/>
            <a:ext cx="731520" cy="731520"/>
            <a:chOff x="3554162" y="4872139"/>
            <a:chExt cx="731520" cy="731520"/>
          </a:xfrm>
        </p:grpSpPr>
        <p:sp>
          <p:nvSpPr>
            <p:cNvPr id="63" name="Oval 62"/>
            <p:cNvSpPr/>
            <p:nvPr/>
          </p:nvSpPr>
          <p:spPr>
            <a:xfrm>
              <a:off x="3554162" y="4872139"/>
              <a:ext cx="731520" cy="731520"/>
            </a:xfrm>
            <a:prstGeom prst="ellipse">
              <a:avLst/>
            </a:prstGeom>
            <a:no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p:cNvSpPr/>
            <p:nvPr/>
          </p:nvSpPr>
          <p:spPr>
            <a:xfrm>
              <a:off x="3817515" y="4973572"/>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be 64"/>
            <p:cNvSpPr/>
            <p:nvPr/>
          </p:nvSpPr>
          <p:spPr>
            <a:xfrm>
              <a:off x="3682680" y="5216009"/>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be 66"/>
            <p:cNvSpPr/>
            <p:nvPr/>
          </p:nvSpPr>
          <p:spPr>
            <a:xfrm>
              <a:off x="3934324" y="5259067"/>
              <a:ext cx="195918" cy="198119"/>
            </a:xfrm>
            <a:prstGeom prst="cube">
              <a:avLst/>
            </a:prstGeom>
            <a:solidFill>
              <a:srgbClr val="6CBB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3" name="Rectangle 72"/>
          <p:cNvSpPr/>
          <p:nvPr/>
        </p:nvSpPr>
        <p:spPr>
          <a:xfrm>
            <a:off x="5967250" y="2444276"/>
            <a:ext cx="2421100" cy="646331"/>
          </a:xfrm>
          <a:prstGeom prst="rect">
            <a:avLst/>
          </a:prstGeom>
        </p:spPr>
        <p:txBody>
          <a:bodyPr wrap="square">
            <a:spAutoFit/>
          </a:bodyPr>
          <a:lstStyle/>
          <a:p>
            <a:r>
              <a:rPr lang="en-GB" dirty="0">
                <a:solidFill>
                  <a:srgbClr val="87BD31"/>
                </a:solidFill>
              </a:rPr>
              <a:t>27 has been divided into 3 groups of 9.</a:t>
            </a:r>
          </a:p>
        </p:txBody>
      </p:sp>
      <p:sp>
        <p:nvSpPr>
          <p:cNvPr id="74" name="Rectangle 73"/>
          <p:cNvSpPr/>
          <p:nvPr/>
        </p:nvSpPr>
        <p:spPr>
          <a:xfrm>
            <a:off x="5967250" y="3813815"/>
            <a:ext cx="2421100" cy="646331"/>
          </a:xfrm>
          <a:prstGeom prst="rect">
            <a:avLst/>
          </a:prstGeom>
        </p:spPr>
        <p:txBody>
          <a:bodyPr wrap="square">
            <a:spAutoFit/>
          </a:bodyPr>
          <a:lstStyle/>
          <a:p>
            <a:r>
              <a:rPr lang="en-GB" dirty="0">
                <a:solidFill>
                  <a:srgbClr val="87BD31"/>
                </a:solidFill>
              </a:rPr>
              <a:t>27 has been divided into 9 groups of 3.</a:t>
            </a:r>
          </a:p>
        </p:txBody>
      </p:sp>
      <p:sp>
        <p:nvSpPr>
          <p:cNvPr id="75" name="Rectangle 74"/>
          <p:cNvSpPr/>
          <p:nvPr/>
        </p:nvSpPr>
        <p:spPr>
          <a:xfrm>
            <a:off x="5967250" y="5183354"/>
            <a:ext cx="2421100" cy="646331"/>
          </a:xfrm>
          <a:prstGeom prst="rect">
            <a:avLst/>
          </a:prstGeom>
        </p:spPr>
        <p:txBody>
          <a:bodyPr wrap="square">
            <a:spAutoFit/>
          </a:bodyPr>
          <a:lstStyle/>
          <a:p>
            <a:r>
              <a:rPr lang="en-GB" dirty="0">
                <a:solidFill>
                  <a:srgbClr val="87BD31"/>
                </a:solidFill>
              </a:rPr>
              <a:t>9 has been divided into 3 groups of 3.</a:t>
            </a:r>
          </a:p>
        </p:txBody>
      </p:sp>
    </p:spTree>
    <p:extLst>
      <p:ext uri="{BB962C8B-B14F-4D97-AF65-F5344CB8AC3E}">
        <p14:creationId xmlns:p14="http://schemas.microsoft.com/office/powerpoint/2010/main" val="16165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down)">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p:cNvSpPr/>
          <p:nvPr/>
        </p:nvSpPr>
        <p:spPr>
          <a:xfrm>
            <a:off x="447429" y="670981"/>
            <a:ext cx="141027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Divide by 3</a:t>
            </a:r>
          </a:p>
        </p:txBody>
      </p:sp>
      <p:sp>
        <p:nvSpPr>
          <p:cNvPr id="75" name="Rectangle 74"/>
          <p:cNvSpPr/>
          <p:nvPr/>
        </p:nvSpPr>
        <p:spPr>
          <a:xfrm>
            <a:off x="1857706"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1857706"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418" y="1092556"/>
            <a:ext cx="1311163" cy="15058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414" y="1092556"/>
            <a:ext cx="1311162" cy="15058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054" y="1092556"/>
            <a:ext cx="1311162" cy="1505824"/>
          </a:xfrm>
          <a:prstGeom prst="rect">
            <a:avLst/>
          </a:prstGeom>
        </p:spPr>
      </p:pic>
      <p:sp>
        <p:nvSpPr>
          <p:cNvPr id="3" name="Rounded Rectangle 2"/>
          <p:cNvSpPr/>
          <p:nvPr/>
        </p:nvSpPr>
        <p:spPr>
          <a:xfrm>
            <a:off x="2638668" y="1527165"/>
            <a:ext cx="755009" cy="5620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rgbClr val="C00000"/>
                </a:solidFill>
              </a:rPr>
              <a:t>3</a:t>
            </a:r>
            <a:r>
              <a:rPr lang="en-GB" sz="1600">
                <a:solidFill>
                  <a:srgbClr val="C00000"/>
                </a:solidFill>
              </a:rPr>
              <a:t> </a:t>
            </a:r>
            <a:r>
              <a:rPr lang="en-GB" sz="1600" dirty="0">
                <a:solidFill>
                  <a:srgbClr val="C00000"/>
                </a:solidFill>
              </a:rPr>
              <a:t>points</a:t>
            </a:r>
          </a:p>
        </p:txBody>
      </p:sp>
      <p:sp>
        <p:nvSpPr>
          <p:cNvPr id="12" name="Rounded Rectangle 11"/>
          <p:cNvSpPr/>
          <p:nvPr/>
        </p:nvSpPr>
        <p:spPr>
          <a:xfrm>
            <a:off x="4133307" y="1527164"/>
            <a:ext cx="755009" cy="5620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accent5">
                    <a:lumMod val="75000"/>
                  </a:schemeClr>
                </a:solidFill>
              </a:rPr>
              <a:t>4 points</a:t>
            </a:r>
          </a:p>
        </p:txBody>
      </p:sp>
      <p:sp>
        <p:nvSpPr>
          <p:cNvPr id="13" name="Rounded Rectangle 12"/>
          <p:cNvSpPr/>
          <p:nvPr/>
        </p:nvSpPr>
        <p:spPr>
          <a:xfrm>
            <a:off x="5737003" y="1527163"/>
            <a:ext cx="755009" cy="5620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accent2"/>
                </a:solidFill>
              </a:rPr>
              <a:t>7 points</a:t>
            </a:r>
          </a:p>
        </p:txBody>
      </p:sp>
      <p:sp>
        <p:nvSpPr>
          <p:cNvPr id="14" name="TextBox 13"/>
          <p:cNvSpPr txBox="1"/>
          <p:nvPr/>
        </p:nvSpPr>
        <p:spPr>
          <a:xfrm>
            <a:off x="755650" y="2682855"/>
            <a:ext cx="7632700" cy="1049106"/>
          </a:xfrm>
          <a:prstGeom prst="rect">
            <a:avLst/>
          </a:prstGeom>
          <a:solidFill>
            <a:srgbClr val="643C90"/>
          </a:solidFill>
          <a:ln w="28575">
            <a:noFill/>
          </a:ln>
        </p:spPr>
        <p:txBody>
          <a:bodyPr wrap="square" lIns="108000" tIns="108000" rIns="108000" bIns="108000" rtlCol="0">
            <a:spAutoFit/>
          </a:bodyPr>
          <a:lstStyle/>
          <a:p>
            <a:pPr algn="ctr"/>
            <a:r>
              <a:rPr lang="en-GB" dirty="0">
                <a:solidFill>
                  <a:schemeClr val="bg1"/>
                </a:solidFill>
              </a:rPr>
              <a:t>Barack threw some balls into the buckets and scored 13 points.</a:t>
            </a:r>
          </a:p>
          <a:p>
            <a:pPr algn="ctr"/>
            <a:r>
              <a:rPr lang="en-GB" dirty="0">
                <a:solidFill>
                  <a:schemeClr val="bg1"/>
                </a:solidFill>
              </a:rPr>
              <a:t>All the balls landed in the red bucket except one, which landed in a different bucket. </a:t>
            </a:r>
          </a:p>
        </p:txBody>
      </p:sp>
      <p:sp>
        <p:nvSpPr>
          <p:cNvPr id="4" name="Rectangle 3"/>
          <p:cNvSpPr/>
          <p:nvPr/>
        </p:nvSpPr>
        <p:spPr>
          <a:xfrm>
            <a:off x="755650" y="3769066"/>
            <a:ext cx="7632700" cy="369332"/>
          </a:xfrm>
          <a:prstGeom prst="rect">
            <a:avLst/>
          </a:prstGeom>
        </p:spPr>
        <p:txBody>
          <a:bodyPr wrap="square">
            <a:spAutoFit/>
          </a:bodyPr>
          <a:lstStyle/>
          <a:p>
            <a:r>
              <a:rPr lang="en-GB" b="1" dirty="0"/>
              <a:t>How many balls could Barack have thrown? Find all the possibilities.</a:t>
            </a:r>
          </a:p>
        </p:txBody>
      </p:sp>
      <p:sp>
        <p:nvSpPr>
          <p:cNvPr id="15" name="TextBox 14"/>
          <p:cNvSpPr txBox="1"/>
          <p:nvPr/>
        </p:nvSpPr>
        <p:spPr>
          <a:xfrm>
            <a:off x="830967" y="4343283"/>
            <a:ext cx="3615401" cy="1449216"/>
          </a:xfrm>
          <a:prstGeom prst="rect">
            <a:avLst/>
          </a:prstGeom>
          <a:solidFill>
            <a:schemeClr val="bg1"/>
          </a:solidFill>
          <a:ln w="28575">
            <a:solidFill>
              <a:srgbClr val="87BD31"/>
            </a:solidFill>
          </a:ln>
        </p:spPr>
        <p:txBody>
          <a:bodyPr wrap="square" lIns="108000" tIns="108000" rIns="108000" bIns="108000" rtlCol="0">
            <a:spAutoFit/>
          </a:bodyPr>
          <a:lstStyle/>
          <a:p>
            <a:r>
              <a:rPr lang="en-GB" sz="1600" dirty="0"/>
              <a:t>One ball landed in the blue bucket.</a:t>
            </a:r>
          </a:p>
          <a:p>
            <a:r>
              <a:rPr lang="en-GB" sz="1600" dirty="0"/>
              <a:t>13 – 4 = 9</a:t>
            </a:r>
          </a:p>
          <a:p>
            <a:r>
              <a:rPr lang="en-GB" sz="1600" dirty="0"/>
              <a:t>9 ÷ 3 = 3</a:t>
            </a:r>
          </a:p>
          <a:p>
            <a:r>
              <a:rPr lang="en-GB" sz="1600" dirty="0"/>
              <a:t>He threw 4 balls. 3 landed in the red bucket and one in the blue bucket.</a:t>
            </a:r>
          </a:p>
        </p:txBody>
      </p:sp>
      <p:sp>
        <p:nvSpPr>
          <p:cNvPr id="16" name="TextBox 15"/>
          <p:cNvSpPr txBox="1"/>
          <p:nvPr/>
        </p:nvSpPr>
        <p:spPr>
          <a:xfrm>
            <a:off x="4684311" y="4343283"/>
            <a:ext cx="3615401" cy="1449216"/>
          </a:xfrm>
          <a:prstGeom prst="rect">
            <a:avLst/>
          </a:prstGeom>
          <a:solidFill>
            <a:schemeClr val="bg1"/>
          </a:solidFill>
          <a:ln w="28575">
            <a:solidFill>
              <a:srgbClr val="87BD31"/>
            </a:solidFill>
          </a:ln>
        </p:spPr>
        <p:txBody>
          <a:bodyPr wrap="square" lIns="108000" tIns="108000" rIns="108000" bIns="108000" rtlCol="0">
            <a:spAutoFit/>
          </a:bodyPr>
          <a:lstStyle/>
          <a:p>
            <a:r>
              <a:rPr lang="en-GB" sz="1600" dirty="0"/>
              <a:t>One ball landed in the yellow bucket.</a:t>
            </a:r>
          </a:p>
          <a:p>
            <a:r>
              <a:rPr lang="en-GB" sz="1600" dirty="0"/>
              <a:t>13 – 7 = 6</a:t>
            </a:r>
          </a:p>
          <a:p>
            <a:r>
              <a:rPr lang="en-GB" sz="1600" dirty="0"/>
              <a:t>6 ÷ 3 = 2</a:t>
            </a:r>
          </a:p>
          <a:p>
            <a:r>
              <a:rPr lang="en-GB" sz="1600" dirty="0"/>
              <a:t>He threw 3 balls. 2 landed in the red bucket and one in the blue bucket.</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0898"/>
            <a:ext cx="2722089" cy="3850440"/>
          </a:xfrm>
          <a:prstGeom prst="rect">
            <a:avLst/>
          </a:prstGeom>
          <a:effectLst>
            <a:outerShdw blurRad="63500" sx="102000" sy="102000" algn="ctr" rotWithShape="0">
              <a:prstClr val="black">
                <a:alpha val="20000"/>
              </a:prstClr>
            </a:outerShdw>
          </a:effectLst>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275" y="2030898"/>
            <a:ext cx="2722089" cy="3850440"/>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426" y="2030898"/>
            <a:ext cx="2722089" cy="3850440"/>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141027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Divide by 3</a:t>
            </a:r>
          </a:p>
        </p:txBody>
      </p:sp>
      <p:pic>
        <p:nvPicPr>
          <p:cNvPr id="14" name="Picture 13">
            <a:extLst>
              <a:ext uri="{FF2B5EF4-FFF2-40B4-BE49-F238E27FC236}">
                <a16:creationId xmlns:a16="http://schemas.microsoft.com/office/drawing/2014/main" id="{A410F3B9-A120-4B78-B8FC-DBBE2542D0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74" t="3949" r="3742" b="36792"/>
          <a:stretch/>
        </p:blipFill>
        <p:spPr>
          <a:xfrm rot="1567383">
            <a:off x="1095366" y="2294649"/>
            <a:ext cx="1519230" cy="1384418"/>
          </a:xfrm>
          <a:prstGeom prst="rect">
            <a:avLst/>
          </a:prstGeom>
          <a:effectLst>
            <a:outerShdw blurRad="63500" sx="102000" sy="102000" algn="ctr" rotWithShape="0">
              <a:prstClr val="black">
                <a:alpha val="20000"/>
              </a:prstClr>
            </a:outerShdw>
          </a:effectLst>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880" t="1246" r="51763" b="40809"/>
          <a:stretch/>
        </p:blipFill>
        <p:spPr>
          <a:xfrm rot="1498305">
            <a:off x="2736309" y="2898456"/>
            <a:ext cx="728561" cy="1288139"/>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 t="622" r="32362"/>
          <a:stretch/>
        </p:blipFill>
        <p:spPr>
          <a:xfrm>
            <a:off x="755650" y="1928692"/>
            <a:ext cx="4038155" cy="4164130"/>
          </a:xfrm>
          <a:prstGeom prst="rect">
            <a:avLst/>
          </a:prstGeom>
        </p:spPr>
      </p:pic>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D8821FCC-5609-4D2B-94A4-DB9C8C344581}" vid="{64831898-ACBB-4AB0-BC6A-2D4D1F7CE3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27</TotalTime>
  <Words>469</Words>
  <Application>Microsoft Office PowerPoint</Application>
  <PresentationFormat>On-screen Show (4:3)</PresentationFormat>
  <Paragraphs>73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Twinkl</vt:lpstr>
      <vt:lpstr>Tuffy-TTF</vt:lpstr>
      <vt:lpstr>Tuffy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Meghan Hardie</cp:lastModifiedBy>
  <cp:revision>6</cp:revision>
  <dcterms:created xsi:type="dcterms:W3CDTF">2019-10-21T08:02:14Z</dcterms:created>
  <dcterms:modified xsi:type="dcterms:W3CDTF">2019-12-06T00:01:52Z</dcterms:modified>
</cp:coreProperties>
</file>