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1" r:id="rId4"/>
    <p:sldMasterId id="2147483673" r:id="rId5"/>
    <p:sldMasterId id="2147483675" r:id="rId6"/>
    <p:sldMasterId id="2147483677" r:id="rId7"/>
    <p:sldMasterId id="2147483679" r:id="rId8"/>
    <p:sldMasterId id="2147483682" r:id="rId9"/>
  </p:sldMasterIdLst>
  <p:notesMasterIdLst>
    <p:notesMasterId r:id="rId27"/>
  </p:notesMasterIdLst>
  <p:sldIdLst>
    <p:sldId id="318" r:id="rId10"/>
    <p:sldId id="297" r:id="rId11"/>
    <p:sldId id="306" r:id="rId12"/>
    <p:sldId id="307" r:id="rId13"/>
    <p:sldId id="299" r:id="rId14"/>
    <p:sldId id="309" r:id="rId15"/>
    <p:sldId id="308" r:id="rId16"/>
    <p:sldId id="310" r:id="rId17"/>
    <p:sldId id="311" r:id="rId18"/>
    <p:sldId id="312" r:id="rId19"/>
    <p:sldId id="313" r:id="rId20"/>
    <p:sldId id="314" r:id="rId21"/>
    <p:sldId id="317" r:id="rId22"/>
    <p:sldId id="301" r:id="rId23"/>
    <p:sldId id="316" r:id="rId24"/>
    <p:sldId id="304" r:id="rId25"/>
    <p:sldId id="31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2" d="100"/>
          <a:sy n="72" d="100"/>
        </p:scale>
        <p:origin x="135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commentAuthors" Target="commentAuthor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09/12/2020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24.png"/><Relationship Id="rId7" Type="http://schemas.openxmlformats.org/officeDocument/2006/relationships/image" Target="../media/image20.png"/><Relationship Id="rId12" Type="http://schemas.openxmlformats.org/officeDocument/2006/relationships/image" Target="../media/image1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6" Type="http://schemas.openxmlformats.org/officeDocument/2006/relationships/image" Target="../media/image28.png"/><Relationship Id="rId11" Type="http://schemas.openxmlformats.org/officeDocument/2006/relationships/image" Target="../media/image15.png"/><Relationship Id="rId10" Type="http://schemas.openxmlformats.org/officeDocument/2006/relationships/image" Target="../media/image23.png"/><Relationship Id="rId9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24.png"/><Relationship Id="rId7" Type="http://schemas.openxmlformats.org/officeDocument/2006/relationships/image" Target="../media/image15.png"/><Relationship Id="rId12" Type="http://schemas.openxmlformats.org/officeDocument/2006/relationships/image" Target="../media/image2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6" Type="http://schemas.openxmlformats.org/officeDocument/2006/relationships/image" Target="../media/image29.png"/><Relationship Id="rId11" Type="http://schemas.openxmlformats.org/officeDocument/2006/relationships/image" Target="../media/image22.png"/><Relationship Id="rId10" Type="http://schemas.openxmlformats.org/officeDocument/2006/relationships/image" Target="../media/image21.png"/><Relationship Id="rId9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5" Type="http://schemas.openxmlformats.org/officeDocument/2006/relationships/image" Target="../media/image29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7" Type="http://schemas.openxmlformats.org/officeDocument/2006/relationships/image" Target="../media/image3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6" Type="http://schemas.openxmlformats.org/officeDocument/2006/relationships/image" Target="../media/image300.png"/><Relationship Id="rId5" Type="http://schemas.openxmlformats.org/officeDocument/2006/relationships/image" Target="../media/image3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7.png"/><Relationship Id="rId5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6" Type="http://schemas.openxmlformats.org/officeDocument/2006/relationships/image" Target="../media/image8.png"/><Relationship Id="rId5" Type="http://schemas.openxmlformats.org/officeDocument/2006/relationships/image" Target="../media/image12.pn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6" Type="http://schemas.openxmlformats.org/officeDocument/2006/relationships/image" Target="../media/image8.png"/><Relationship Id="rId5" Type="http://schemas.openxmlformats.org/officeDocument/2006/relationships/image" Target="../media/image16.pn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1.png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5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5117213-C47F-44E8-94D0-D488FD1AC526}"/>
              </a:ext>
            </a:extLst>
          </p:cNvPr>
          <p:cNvSpPr txBox="1"/>
          <p:nvPr/>
        </p:nvSpPr>
        <p:spPr>
          <a:xfrm>
            <a:off x="198783" y="636104"/>
            <a:ext cx="7394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17/12/2020</a:t>
            </a:r>
          </a:p>
          <a:p>
            <a:r>
              <a:rPr lang="en-GB" u="sng" dirty="0"/>
              <a:t>L.I: To Divide by 4</a:t>
            </a:r>
          </a:p>
        </p:txBody>
      </p:sp>
    </p:spTree>
    <p:extLst>
      <p:ext uri="{BB962C8B-B14F-4D97-AF65-F5344CB8AC3E}">
        <p14:creationId xmlns:p14="http://schemas.microsoft.com/office/powerpoint/2010/main" val="2472607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5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0276" y="3750360"/>
            <a:ext cx="1841242" cy="70708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6231" y="334776"/>
                <a:ext cx="7625490" cy="56938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They are shared equally between 4 plates.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There will be 3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cakes on each plate.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12</a:t>
                </a:r>
                <a:r>
                  <a:rPr lang="en-GB" sz="2800" baseline="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baseline="0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baseline="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 baseline="0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baseline="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231" y="334776"/>
                <a:ext cx="7625490" cy="5693866"/>
              </a:xfrm>
              <a:prstGeom prst="rect">
                <a:avLst/>
              </a:prstGeom>
              <a:blipFill>
                <a:blip r:embed="rId6"/>
                <a:stretch>
                  <a:fillRect l="-1679" t="-1071" b="-214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01" y="3728919"/>
            <a:ext cx="1841242" cy="707082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662" y="3736796"/>
            <a:ext cx="1841242" cy="707082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904" y="3728919"/>
            <a:ext cx="1841242" cy="707082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2600" y="1202512"/>
            <a:ext cx="983593" cy="897615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259" y="1183853"/>
            <a:ext cx="966398" cy="897615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749" y="1277245"/>
            <a:ext cx="1062693" cy="801319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619" y="1246293"/>
            <a:ext cx="1052376" cy="832271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393" y="1897860"/>
            <a:ext cx="1011106" cy="801319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4205" y="1843976"/>
            <a:ext cx="1011106" cy="897615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9039" y="1981798"/>
            <a:ext cx="1062693" cy="801319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581" y="1950846"/>
            <a:ext cx="1052376" cy="832271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6199" y="1180949"/>
            <a:ext cx="1011106" cy="897615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625" y="1888406"/>
            <a:ext cx="966398" cy="897615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8294" y="1907065"/>
            <a:ext cx="983593" cy="897615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1185" y="1221242"/>
            <a:ext cx="1011106" cy="80131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7637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07407E-6 L 0.44982 0.3363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483" y="1680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11111E-6 L -0.08334 0.3252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67" y="1625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81481E-6 L 0.25677 0.2437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30" y="1217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7.40741E-7 L 0.12691 0.2372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37" y="1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40741E-7 L 0.17639 0.3326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19" y="1662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22222E-6 L 0.37864 0.2129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24" y="10648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96296E-6 L -0.14791 0.3238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96" y="1618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11111E-6 L 0.05173 0.2300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7" y="11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59259E-6 L 0.18646 0.3599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23" y="1798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48148E-6 L -0.02656 0.2451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7" y="12245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0 L -0.34757 0.3453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78" y="1726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7.40741E-7 L -0.14358 0.24398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87" y="1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887" y="3528704"/>
            <a:ext cx="1914372" cy="73516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2769" y="3849444"/>
            <a:ext cx="1914372" cy="735166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427" y="3550260"/>
            <a:ext cx="1914372" cy="73516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6231" y="334776"/>
                <a:ext cx="7625490" cy="56938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They are grouped into plates of 4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There will be 3</a:t>
                </a:r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plates of 4 cakes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.</a:t>
                </a:r>
              </a:p>
              <a:p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12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231" y="334776"/>
                <a:ext cx="7625490" cy="5693866"/>
              </a:xfrm>
              <a:prstGeom prst="rect">
                <a:avLst/>
              </a:prstGeom>
              <a:blipFill>
                <a:blip r:embed="rId6"/>
                <a:stretch>
                  <a:fillRect l="-1679" t="-1071" b="-214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6" name="Picture 4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1185" y="1221242"/>
            <a:ext cx="1011106" cy="801319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6199" y="1180949"/>
            <a:ext cx="1011106" cy="897615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2600" y="1202512"/>
            <a:ext cx="983593" cy="897615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259" y="1183853"/>
            <a:ext cx="966398" cy="897615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749" y="1277245"/>
            <a:ext cx="1062693" cy="801319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619" y="1246293"/>
            <a:ext cx="1052376" cy="832271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393" y="1897860"/>
            <a:ext cx="1011106" cy="801319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4205" y="1843976"/>
            <a:ext cx="1011106" cy="897615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8294" y="1907065"/>
            <a:ext cx="983593" cy="897615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625" y="1888406"/>
            <a:ext cx="966398" cy="897615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9039" y="1981798"/>
            <a:ext cx="1062693" cy="801319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581" y="1950846"/>
            <a:ext cx="1052376" cy="83227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88103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07407E-6 L -0.04549 0.2729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4" y="1363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11111E-6 L -0.04306 0.2752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3" y="1375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81481E-6 L -0.04254 0.2261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35" y="1129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7.40741E-7 L -0.02101 0.2270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9" y="11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40741E-7 L 0.03386 0.3344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4" y="1671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22222E-6 L 0.06319 0.2585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12917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96296E-6 L 0.0467 0.3525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6" y="1761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11111E-6 L 0.09635 0.2766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09" y="1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59259E-6 L 0.16198 0.2812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90" y="14051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48148E-6 L 0.18594 0.21782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88" y="1088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0 L 0.16944 0.2958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72" y="14792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7.40741E-7 L 0.19028 0.22338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14" y="1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905554"/>
              </p:ext>
            </p:extLst>
          </p:nvPr>
        </p:nvGraphicFramePr>
        <p:xfrm>
          <a:off x="1012153" y="2226129"/>
          <a:ext cx="6836230" cy="7281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9372">
                  <a:extLst>
                    <a:ext uri="{9D8B030D-6E8A-4147-A177-3AD203B41FA5}">
                      <a16:colId xmlns:a16="http://schemas.microsoft.com/office/drawing/2014/main" val="2295539228"/>
                    </a:ext>
                  </a:extLst>
                </a:gridCol>
                <a:gridCol w="1139371">
                  <a:extLst>
                    <a:ext uri="{9D8B030D-6E8A-4147-A177-3AD203B41FA5}">
                      <a16:colId xmlns:a16="http://schemas.microsoft.com/office/drawing/2014/main" val="1519224051"/>
                    </a:ext>
                  </a:extLst>
                </a:gridCol>
                <a:gridCol w="1139372">
                  <a:extLst>
                    <a:ext uri="{9D8B030D-6E8A-4147-A177-3AD203B41FA5}">
                      <a16:colId xmlns:a16="http://schemas.microsoft.com/office/drawing/2014/main" val="1361060399"/>
                    </a:ext>
                  </a:extLst>
                </a:gridCol>
                <a:gridCol w="1139372">
                  <a:extLst>
                    <a:ext uri="{9D8B030D-6E8A-4147-A177-3AD203B41FA5}">
                      <a16:colId xmlns:a16="http://schemas.microsoft.com/office/drawing/2014/main" val="2660520027"/>
                    </a:ext>
                  </a:extLst>
                </a:gridCol>
                <a:gridCol w="1139371">
                  <a:extLst>
                    <a:ext uri="{9D8B030D-6E8A-4147-A177-3AD203B41FA5}">
                      <a16:colId xmlns:a16="http://schemas.microsoft.com/office/drawing/2014/main" val="420335180"/>
                    </a:ext>
                  </a:extLst>
                </a:gridCol>
                <a:gridCol w="1139372">
                  <a:extLst>
                    <a:ext uri="{9D8B030D-6E8A-4147-A177-3AD203B41FA5}">
                      <a16:colId xmlns:a16="http://schemas.microsoft.com/office/drawing/2014/main" val="3862580030"/>
                    </a:ext>
                  </a:extLst>
                </a:gridCol>
              </a:tblGrid>
              <a:tr h="728155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85530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718196" y="371835"/>
                <a:ext cx="491217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Which bar model shows 24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4?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196" y="371835"/>
                <a:ext cx="4912179" cy="523220"/>
              </a:xfrm>
              <a:prstGeom prst="rect">
                <a:avLst/>
              </a:prstGeom>
              <a:blipFill>
                <a:blip r:embed="rId5"/>
                <a:stretch>
                  <a:fillRect l="-2605" t="-11628" r="-13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307143"/>
              </p:ext>
            </p:extLst>
          </p:nvPr>
        </p:nvGraphicFramePr>
        <p:xfrm>
          <a:off x="1012153" y="4560031"/>
          <a:ext cx="6836232" cy="7007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09058">
                  <a:extLst>
                    <a:ext uri="{9D8B030D-6E8A-4147-A177-3AD203B41FA5}">
                      <a16:colId xmlns:a16="http://schemas.microsoft.com/office/drawing/2014/main" val="2295539228"/>
                    </a:ext>
                  </a:extLst>
                </a:gridCol>
                <a:gridCol w="1709058">
                  <a:extLst>
                    <a:ext uri="{9D8B030D-6E8A-4147-A177-3AD203B41FA5}">
                      <a16:colId xmlns:a16="http://schemas.microsoft.com/office/drawing/2014/main" val="1254471980"/>
                    </a:ext>
                  </a:extLst>
                </a:gridCol>
                <a:gridCol w="1709058">
                  <a:extLst>
                    <a:ext uri="{9D8B030D-6E8A-4147-A177-3AD203B41FA5}">
                      <a16:colId xmlns:a16="http://schemas.microsoft.com/office/drawing/2014/main" val="3129484196"/>
                    </a:ext>
                  </a:extLst>
                </a:gridCol>
                <a:gridCol w="1709058">
                  <a:extLst>
                    <a:ext uri="{9D8B030D-6E8A-4147-A177-3AD203B41FA5}">
                      <a16:colId xmlns:a16="http://schemas.microsoft.com/office/drawing/2014/main" val="1800405413"/>
                    </a:ext>
                  </a:extLst>
                </a:gridCol>
              </a:tblGrid>
              <a:tr h="70079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855306"/>
                  </a:ext>
                </a:extLst>
              </a:tr>
            </a:tbl>
          </a:graphicData>
        </a:graphic>
      </p:graphicFrame>
      <p:sp>
        <p:nvSpPr>
          <p:cNvPr id="6" name="Left Brace 5"/>
          <p:cNvSpPr/>
          <p:nvPr/>
        </p:nvSpPr>
        <p:spPr>
          <a:xfrm rot="5400000">
            <a:off x="4238913" y="-1536333"/>
            <a:ext cx="382712" cy="6836231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142865" y="1167206"/>
            <a:ext cx="8752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24</a:t>
            </a:r>
          </a:p>
        </p:txBody>
      </p:sp>
      <p:sp>
        <p:nvSpPr>
          <p:cNvPr id="8" name="Left Brace 7"/>
          <p:cNvSpPr/>
          <p:nvPr/>
        </p:nvSpPr>
        <p:spPr>
          <a:xfrm rot="5400000">
            <a:off x="4238913" y="815478"/>
            <a:ext cx="382712" cy="6836231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4142865" y="3584332"/>
            <a:ext cx="8752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24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39653" y="3061112"/>
            <a:ext cx="4078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24 divided into groups of 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1454" y="5383216"/>
            <a:ext cx="43424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24 divided into 4 equal parts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18196" y="352397"/>
            <a:ext cx="729558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 you draw 2 bar models to show 28 divided by 4?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1674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3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2595897"/>
              </p:ext>
            </p:extLst>
          </p:nvPr>
        </p:nvGraphicFramePr>
        <p:xfrm>
          <a:off x="1012153" y="2226129"/>
          <a:ext cx="6836233" cy="7281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6605">
                  <a:extLst>
                    <a:ext uri="{9D8B030D-6E8A-4147-A177-3AD203B41FA5}">
                      <a16:colId xmlns:a16="http://schemas.microsoft.com/office/drawing/2014/main" val="2295539228"/>
                    </a:ext>
                  </a:extLst>
                </a:gridCol>
                <a:gridCol w="976604">
                  <a:extLst>
                    <a:ext uri="{9D8B030D-6E8A-4147-A177-3AD203B41FA5}">
                      <a16:colId xmlns:a16="http://schemas.microsoft.com/office/drawing/2014/main" val="1519224051"/>
                    </a:ext>
                  </a:extLst>
                </a:gridCol>
                <a:gridCol w="976605">
                  <a:extLst>
                    <a:ext uri="{9D8B030D-6E8A-4147-A177-3AD203B41FA5}">
                      <a16:colId xmlns:a16="http://schemas.microsoft.com/office/drawing/2014/main" val="1361060399"/>
                    </a:ext>
                  </a:extLst>
                </a:gridCol>
                <a:gridCol w="976605">
                  <a:extLst>
                    <a:ext uri="{9D8B030D-6E8A-4147-A177-3AD203B41FA5}">
                      <a16:colId xmlns:a16="http://schemas.microsoft.com/office/drawing/2014/main" val="2660520027"/>
                    </a:ext>
                  </a:extLst>
                </a:gridCol>
                <a:gridCol w="976604">
                  <a:extLst>
                    <a:ext uri="{9D8B030D-6E8A-4147-A177-3AD203B41FA5}">
                      <a16:colId xmlns:a16="http://schemas.microsoft.com/office/drawing/2014/main" val="420335180"/>
                    </a:ext>
                  </a:extLst>
                </a:gridCol>
                <a:gridCol w="976605">
                  <a:extLst>
                    <a:ext uri="{9D8B030D-6E8A-4147-A177-3AD203B41FA5}">
                      <a16:colId xmlns:a16="http://schemas.microsoft.com/office/drawing/2014/main" val="4053557096"/>
                    </a:ext>
                  </a:extLst>
                </a:gridCol>
                <a:gridCol w="976605">
                  <a:extLst>
                    <a:ext uri="{9D8B030D-6E8A-4147-A177-3AD203B41FA5}">
                      <a16:colId xmlns:a16="http://schemas.microsoft.com/office/drawing/2014/main" val="3862580030"/>
                    </a:ext>
                  </a:extLst>
                </a:gridCol>
              </a:tblGrid>
              <a:tr h="728155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4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4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4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4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85530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809956"/>
              </p:ext>
            </p:extLst>
          </p:nvPr>
        </p:nvGraphicFramePr>
        <p:xfrm>
          <a:off x="1012153" y="4560031"/>
          <a:ext cx="6836232" cy="7007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09058">
                  <a:extLst>
                    <a:ext uri="{9D8B030D-6E8A-4147-A177-3AD203B41FA5}">
                      <a16:colId xmlns:a16="http://schemas.microsoft.com/office/drawing/2014/main" val="2295539228"/>
                    </a:ext>
                  </a:extLst>
                </a:gridCol>
                <a:gridCol w="1709058">
                  <a:extLst>
                    <a:ext uri="{9D8B030D-6E8A-4147-A177-3AD203B41FA5}">
                      <a16:colId xmlns:a16="http://schemas.microsoft.com/office/drawing/2014/main" val="1254471980"/>
                    </a:ext>
                  </a:extLst>
                </a:gridCol>
                <a:gridCol w="1709058">
                  <a:extLst>
                    <a:ext uri="{9D8B030D-6E8A-4147-A177-3AD203B41FA5}">
                      <a16:colId xmlns:a16="http://schemas.microsoft.com/office/drawing/2014/main" val="3129484196"/>
                    </a:ext>
                  </a:extLst>
                </a:gridCol>
                <a:gridCol w="1709058">
                  <a:extLst>
                    <a:ext uri="{9D8B030D-6E8A-4147-A177-3AD203B41FA5}">
                      <a16:colId xmlns:a16="http://schemas.microsoft.com/office/drawing/2014/main" val="1800405413"/>
                    </a:ext>
                  </a:extLst>
                </a:gridCol>
              </a:tblGrid>
              <a:tr h="70079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855306"/>
                  </a:ext>
                </a:extLst>
              </a:tr>
            </a:tbl>
          </a:graphicData>
        </a:graphic>
      </p:graphicFrame>
      <p:sp>
        <p:nvSpPr>
          <p:cNvPr id="6" name="Left Brace 5"/>
          <p:cNvSpPr/>
          <p:nvPr/>
        </p:nvSpPr>
        <p:spPr>
          <a:xfrm rot="5400000">
            <a:off x="4238913" y="-1536333"/>
            <a:ext cx="382712" cy="6836231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142865" y="1167206"/>
            <a:ext cx="8752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28</a:t>
            </a:r>
          </a:p>
        </p:txBody>
      </p:sp>
      <p:sp>
        <p:nvSpPr>
          <p:cNvPr id="8" name="Left Brace 7"/>
          <p:cNvSpPr/>
          <p:nvPr/>
        </p:nvSpPr>
        <p:spPr>
          <a:xfrm rot="5400000">
            <a:off x="4238913" y="815478"/>
            <a:ext cx="382712" cy="6836231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4142865" y="3539180"/>
            <a:ext cx="8752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39653" y="3061112"/>
            <a:ext cx="4078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28 divided into groups of 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1454" y="5383216"/>
            <a:ext cx="43424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28 divided into 4 equal parts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67512" y="377008"/>
            <a:ext cx="729558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 you draw 2 bar models to show 28 divided by 4?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9534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9534" y="780502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6" name="Arc 85"/>
          <p:cNvSpPr/>
          <p:nvPr/>
        </p:nvSpPr>
        <p:spPr>
          <a:xfrm flipH="1">
            <a:off x="1190199" y="2420221"/>
            <a:ext cx="808419" cy="1198669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87" name="Arc 86"/>
          <p:cNvSpPr/>
          <p:nvPr/>
        </p:nvSpPr>
        <p:spPr>
          <a:xfrm flipH="1">
            <a:off x="1998617" y="2420221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88" name="Arc 87"/>
          <p:cNvSpPr/>
          <p:nvPr/>
        </p:nvSpPr>
        <p:spPr>
          <a:xfrm flipH="1">
            <a:off x="2790617" y="2420221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89" name="Arc 88"/>
          <p:cNvSpPr/>
          <p:nvPr/>
        </p:nvSpPr>
        <p:spPr>
          <a:xfrm flipH="1">
            <a:off x="3582616" y="2420221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0" name="Arc 89"/>
          <p:cNvSpPr/>
          <p:nvPr/>
        </p:nvSpPr>
        <p:spPr>
          <a:xfrm flipH="1">
            <a:off x="4364691" y="2420221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1" name="Arc 90"/>
          <p:cNvSpPr/>
          <p:nvPr/>
        </p:nvSpPr>
        <p:spPr>
          <a:xfrm flipH="1">
            <a:off x="5138468" y="2420221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2" name="Arc 91"/>
          <p:cNvSpPr/>
          <p:nvPr/>
        </p:nvSpPr>
        <p:spPr>
          <a:xfrm flipH="1">
            <a:off x="5938765" y="2420221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3" name="Arc 92"/>
          <p:cNvSpPr/>
          <p:nvPr/>
        </p:nvSpPr>
        <p:spPr>
          <a:xfrm flipH="1">
            <a:off x="6735412" y="2420221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5" name="Arc 94"/>
          <p:cNvSpPr/>
          <p:nvPr/>
        </p:nvSpPr>
        <p:spPr>
          <a:xfrm>
            <a:off x="6730767" y="4311836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6" name="Arc 95"/>
          <p:cNvSpPr/>
          <p:nvPr/>
        </p:nvSpPr>
        <p:spPr>
          <a:xfrm>
            <a:off x="5942669" y="4311836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7" name="Arc 96"/>
          <p:cNvSpPr/>
          <p:nvPr/>
        </p:nvSpPr>
        <p:spPr>
          <a:xfrm>
            <a:off x="5164384" y="4311836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8" name="Arc 97"/>
          <p:cNvSpPr/>
          <p:nvPr/>
        </p:nvSpPr>
        <p:spPr>
          <a:xfrm>
            <a:off x="4360094" y="4311836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9" name="Arc 98"/>
          <p:cNvSpPr/>
          <p:nvPr/>
        </p:nvSpPr>
        <p:spPr>
          <a:xfrm>
            <a:off x="3565319" y="4311836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100" name="Arc 99"/>
          <p:cNvSpPr/>
          <p:nvPr/>
        </p:nvSpPr>
        <p:spPr>
          <a:xfrm>
            <a:off x="2781834" y="4311836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101" name="Arc 100"/>
          <p:cNvSpPr/>
          <p:nvPr/>
        </p:nvSpPr>
        <p:spPr>
          <a:xfrm>
            <a:off x="1984459" y="4311836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102" name="Arc 101"/>
          <p:cNvSpPr/>
          <p:nvPr/>
        </p:nvSpPr>
        <p:spPr>
          <a:xfrm>
            <a:off x="1210804" y="4311836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Rectangle 106"/>
              <p:cNvSpPr/>
              <p:nvPr/>
            </p:nvSpPr>
            <p:spPr>
              <a:xfrm>
                <a:off x="5544701" y="350500"/>
                <a:ext cx="2353306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40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32</a:t>
                </a:r>
                <a:r>
                  <a:rPr kumimoji="0" lang="en-GB" sz="4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4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kumimoji="0" lang="en-GB" sz="4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4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4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07" name="Rectangle 1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4701" y="350500"/>
                <a:ext cx="2353306" cy="707886"/>
              </a:xfrm>
              <a:prstGeom prst="rect">
                <a:avLst/>
              </a:prstGeom>
              <a:blipFill>
                <a:blip r:embed="rId5"/>
                <a:stretch>
                  <a:fillRect l="-9326" t="-15385" b="-350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9" name="Rectangle 108"/>
          <p:cNvSpPr/>
          <p:nvPr/>
        </p:nvSpPr>
        <p:spPr>
          <a:xfrm>
            <a:off x="7556672" y="357024"/>
            <a:ext cx="4443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8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145634" y="3135099"/>
            <a:ext cx="637787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002195" y="3165595"/>
            <a:ext cx="40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806261" y="3165595"/>
            <a:ext cx="40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26746" y="3165595"/>
            <a:ext cx="40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355092" y="3165595"/>
            <a:ext cx="547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147093" y="3165595"/>
            <a:ext cx="659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885749" y="3165595"/>
            <a:ext cx="7154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703847" y="3165595"/>
            <a:ext cx="732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522828" y="3165595"/>
            <a:ext cx="7260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28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327635" y="3165595"/>
            <a:ext cx="732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32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1145634" y="5160860"/>
            <a:ext cx="637787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02195" y="5191356"/>
            <a:ext cx="40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806261" y="5191356"/>
            <a:ext cx="40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626746" y="5191356"/>
            <a:ext cx="40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313316" y="5191356"/>
            <a:ext cx="552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12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147093" y="5191356"/>
            <a:ext cx="659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16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885749" y="5191356"/>
            <a:ext cx="7154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20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03847" y="5191356"/>
            <a:ext cx="732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24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522828" y="5191356"/>
            <a:ext cx="7260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28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327635" y="5191356"/>
            <a:ext cx="732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78969" y="2104316"/>
                <a:ext cx="81286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i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dirty="0">
                    <a:solidFill>
                      <a:schemeClr val="accent5">
                        <a:lumMod val="50000"/>
                      </a:schemeClr>
                    </a:solidFill>
                  </a:rPr>
                  <a:t> 4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8969" y="2104316"/>
                <a:ext cx="812861" cy="369332"/>
              </a:xfrm>
              <a:prstGeom prst="rect">
                <a:avLst/>
              </a:prstGeom>
              <a:blipFill>
                <a:blip r:embed="rId6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6880847" y="3968630"/>
                <a:ext cx="81286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dirty="0">
                    <a:solidFill>
                      <a:schemeClr val="accent5">
                        <a:lumMod val="50000"/>
                      </a:schemeClr>
                    </a:solidFill>
                  </a:rPr>
                  <a:t> 4</a:t>
                </a: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0847" y="3968630"/>
                <a:ext cx="812861" cy="369332"/>
              </a:xfrm>
              <a:prstGeom prst="rect">
                <a:avLst/>
              </a:prstGeom>
              <a:blipFill>
                <a:blip r:embed="rId7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Rectangle 47"/>
          <p:cNvSpPr/>
          <p:nvPr/>
        </p:nvSpPr>
        <p:spPr>
          <a:xfrm>
            <a:off x="819072" y="425673"/>
            <a:ext cx="4441665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baker has 32 bread rolls. 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puts them into packs of 4 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many packs can he fill?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176" y="746188"/>
            <a:ext cx="2123494" cy="14603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81658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 tmFilter="0, 0; .2, .5; .8, .5; 1, 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250" autoRev="1" fill="hold"/>
                                        <p:tgtEl>
                                          <p:spTgt spid="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8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 tmFilter="0, 0; .2, .5; .8, .5; 1, 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2" dur="250" autoRev="1" fill="hold"/>
                                        <p:tgtEl>
                                          <p:spTgt spid="8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 tmFilter="0, 0; .2, .5; .8, .5; 1, 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250" autoRev="1" fill="hold"/>
                                        <p:tgtEl>
                                          <p:spTgt spid="8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 tmFilter="0, 0; .2, .5; .8, .5; 1, 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2" dur="250" autoRev="1" fill="hold"/>
                                        <p:tgtEl>
                                          <p:spTgt spid="9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 tmFilter="0, 0; .2, .5; .8, .5; 1, 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250" autoRev="1" fill="hold"/>
                                        <p:tgtEl>
                                          <p:spTgt spid="9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 tmFilter="0, 0; .2, .5; .8, .5; 1, 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2" dur="250" autoRev="1" fill="hold"/>
                                        <p:tgtEl>
                                          <p:spTgt spid="9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 tmFilter="0, 0; .2, .5; .8, .5; 1, 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250" autoRev="1" fill="hold"/>
                                        <p:tgtEl>
                                          <p:spTgt spid="9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86" grpId="1" animBg="1"/>
      <p:bldP spid="87" grpId="0" animBg="1"/>
      <p:bldP spid="87" grpId="1" animBg="1"/>
      <p:bldP spid="88" grpId="0" animBg="1"/>
      <p:bldP spid="88" grpId="1" animBg="1"/>
      <p:bldP spid="89" grpId="0" animBg="1"/>
      <p:bldP spid="89" grpId="1" animBg="1"/>
      <p:bldP spid="90" grpId="0" animBg="1"/>
      <p:bldP spid="90" grpId="1" animBg="1"/>
      <p:bldP spid="91" grpId="0" animBg="1"/>
      <p:bldP spid="91" grpId="1" animBg="1"/>
      <p:bldP spid="92" grpId="0" animBg="1"/>
      <p:bldP spid="92" grpId="1" animBg="1"/>
      <p:bldP spid="93" grpId="0" animBg="1"/>
      <p:bldP spid="93" grpId="1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7" grpId="0"/>
      <p:bldP spid="109" grpId="0"/>
      <p:bldP spid="6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7" grpId="0"/>
      <p:bldP spid="4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3728" y="5204888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96572" y="534757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0628" y="334776"/>
            <a:ext cx="1408298" cy="1694835"/>
          </a:xfrm>
          <a:prstGeom prst="rect">
            <a:avLst/>
          </a:prstGeom>
        </p:spPr>
      </p:pic>
      <p:sp>
        <p:nvSpPr>
          <p:cNvPr id="6" name="Rounded Rectangular Callout 5"/>
          <p:cNvSpPr/>
          <p:nvPr/>
        </p:nvSpPr>
        <p:spPr>
          <a:xfrm>
            <a:off x="2342041" y="758778"/>
            <a:ext cx="4747381" cy="1200329"/>
          </a:xfrm>
          <a:prstGeom prst="wedgeRoundRectCallout">
            <a:avLst>
              <a:gd name="adj1" fmla="val -57329"/>
              <a:gd name="adj2" fmla="val -8474"/>
              <a:gd name="adj3" fmla="val 16667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356648" y="758778"/>
            <a:ext cx="47327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Multiples of 4 are all even numbers.</a:t>
            </a:r>
          </a:p>
          <a:p>
            <a:pPr algn="ctr"/>
            <a:r>
              <a:rPr lang="en-GB" sz="2400" dirty="0"/>
              <a:t>So all even numbers can be grouped into 4s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15757" y="2353389"/>
            <a:ext cx="1410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12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1168647" y="2891469"/>
            <a:ext cx="2424756" cy="761032"/>
            <a:chOff x="1168647" y="2891469"/>
            <a:chExt cx="2424756" cy="761032"/>
          </a:xfrm>
        </p:grpSpPr>
        <p:sp>
          <p:nvSpPr>
            <p:cNvPr id="8" name="Oval 7"/>
            <p:cNvSpPr/>
            <p:nvPr/>
          </p:nvSpPr>
          <p:spPr>
            <a:xfrm>
              <a:off x="1168647" y="2891469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1584395" y="2891469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1996647" y="2891469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/>
          </p:nvSpPr>
          <p:spPr>
            <a:xfrm>
              <a:off x="2408899" y="2891469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2821151" y="2891469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/>
            <p:cNvSpPr/>
            <p:nvPr/>
          </p:nvSpPr>
          <p:spPr>
            <a:xfrm>
              <a:off x="3233403" y="2891469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1168647" y="3292501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/>
          </p:nvSpPr>
          <p:spPr>
            <a:xfrm>
              <a:off x="1584395" y="3292501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/>
          </p:nvSpPr>
          <p:spPr>
            <a:xfrm>
              <a:off x="1996647" y="3292501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/>
            <p:cNvSpPr/>
            <p:nvPr/>
          </p:nvSpPr>
          <p:spPr>
            <a:xfrm>
              <a:off x="2408899" y="3292501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Oval 25"/>
            <p:cNvSpPr/>
            <p:nvPr/>
          </p:nvSpPr>
          <p:spPr>
            <a:xfrm>
              <a:off x="2821151" y="3292501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/>
            <p:cNvSpPr/>
            <p:nvPr/>
          </p:nvSpPr>
          <p:spPr>
            <a:xfrm>
              <a:off x="3233403" y="3292501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9" name="Rounded Rectangle 28"/>
          <p:cNvSpPr/>
          <p:nvPr/>
        </p:nvSpPr>
        <p:spPr>
          <a:xfrm>
            <a:off x="1168647" y="2863546"/>
            <a:ext cx="792000" cy="82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ounded Rectangle 29"/>
          <p:cNvSpPr/>
          <p:nvPr/>
        </p:nvSpPr>
        <p:spPr>
          <a:xfrm>
            <a:off x="1987066" y="2860377"/>
            <a:ext cx="792000" cy="82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ounded Rectangle 30"/>
          <p:cNvSpPr/>
          <p:nvPr/>
        </p:nvSpPr>
        <p:spPr>
          <a:xfrm>
            <a:off x="2814466" y="2875035"/>
            <a:ext cx="792000" cy="82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05666" y="2287098"/>
            <a:ext cx="590968" cy="54690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6038746" y="2383109"/>
            <a:ext cx="1410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8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5420729" y="2899559"/>
            <a:ext cx="1600252" cy="761032"/>
            <a:chOff x="1168647" y="2891469"/>
            <a:chExt cx="1600252" cy="761032"/>
          </a:xfrm>
        </p:grpSpPr>
        <p:sp>
          <p:nvSpPr>
            <p:cNvPr id="35" name="Oval 34"/>
            <p:cNvSpPr/>
            <p:nvPr/>
          </p:nvSpPr>
          <p:spPr>
            <a:xfrm>
              <a:off x="1168647" y="2891469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35"/>
            <p:cNvSpPr/>
            <p:nvPr/>
          </p:nvSpPr>
          <p:spPr>
            <a:xfrm>
              <a:off x="1584395" y="2891469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/>
          </p:nvSpPr>
          <p:spPr>
            <a:xfrm>
              <a:off x="1996647" y="2891469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/>
            <p:cNvSpPr/>
            <p:nvPr/>
          </p:nvSpPr>
          <p:spPr>
            <a:xfrm>
              <a:off x="2408899" y="2891469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/>
            <p:cNvSpPr/>
            <p:nvPr/>
          </p:nvSpPr>
          <p:spPr>
            <a:xfrm>
              <a:off x="1168647" y="3292501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/>
            <p:cNvSpPr/>
            <p:nvPr/>
          </p:nvSpPr>
          <p:spPr>
            <a:xfrm>
              <a:off x="1584395" y="3292501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/>
            <p:cNvSpPr/>
            <p:nvPr/>
          </p:nvSpPr>
          <p:spPr>
            <a:xfrm>
              <a:off x="1996647" y="3292501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/>
            <p:cNvSpPr/>
            <p:nvPr/>
          </p:nvSpPr>
          <p:spPr>
            <a:xfrm>
              <a:off x="2408899" y="3292501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7" name="Rounded Rectangle 46"/>
          <p:cNvSpPr/>
          <p:nvPr/>
        </p:nvSpPr>
        <p:spPr>
          <a:xfrm>
            <a:off x="5420729" y="2871636"/>
            <a:ext cx="792000" cy="82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ounded Rectangle 47"/>
          <p:cNvSpPr/>
          <p:nvPr/>
        </p:nvSpPr>
        <p:spPr>
          <a:xfrm>
            <a:off x="6239148" y="2868467"/>
            <a:ext cx="792000" cy="82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5496" y="2311622"/>
            <a:ext cx="590968" cy="546905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2063505" y="4184128"/>
            <a:ext cx="1410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16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1076061" y="4679508"/>
            <a:ext cx="792000" cy="82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ounded Rectangle 65"/>
          <p:cNvSpPr/>
          <p:nvPr/>
        </p:nvSpPr>
        <p:spPr>
          <a:xfrm>
            <a:off x="1901754" y="4678898"/>
            <a:ext cx="792000" cy="82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ounded Rectangle 66"/>
          <p:cNvSpPr/>
          <p:nvPr/>
        </p:nvSpPr>
        <p:spPr>
          <a:xfrm>
            <a:off x="2735844" y="4679508"/>
            <a:ext cx="792000" cy="82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3" name="Group 72"/>
          <p:cNvGrpSpPr/>
          <p:nvPr/>
        </p:nvGrpSpPr>
        <p:grpSpPr>
          <a:xfrm>
            <a:off x="1101789" y="4702936"/>
            <a:ext cx="3245156" cy="765444"/>
            <a:chOff x="1101789" y="4702936"/>
            <a:chExt cx="3245156" cy="765444"/>
          </a:xfrm>
        </p:grpSpPr>
        <p:sp>
          <p:nvSpPr>
            <p:cNvPr id="53" name="Oval 52"/>
            <p:cNvSpPr/>
            <p:nvPr/>
          </p:nvSpPr>
          <p:spPr>
            <a:xfrm>
              <a:off x="1101789" y="4707348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Oval 53"/>
            <p:cNvSpPr/>
            <p:nvPr/>
          </p:nvSpPr>
          <p:spPr>
            <a:xfrm>
              <a:off x="1517537" y="4707348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Oval 54"/>
            <p:cNvSpPr/>
            <p:nvPr/>
          </p:nvSpPr>
          <p:spPr>
            <a:xfrm>
              <a:off x="1929789" y="4707348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Oval 55"/>
            <p:cNvSpPr/>
            <p:nvPr/>
          </p:nvSpPr>
          <p:spPr>
            <a:xfrm>
              <a:off x="2342041" y="4707348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Oval 56"/>
            <p:cNvSpPr/>
            <p:nvPr/>
          </p:nvSpPr>
          <p:spPr>
            <a:xfrm>
              <a:off x="2754293" y="4707348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Oval 57"/>
            <p:cNvSpPr/>
            <p:nvPr/>
          </p:nvSpPr>
          <p:spPr>
            <a:xfrm>
              <a:off x="3166545" y="4707348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Oval 58"/>
            <p:cNvSpPr/>
            <p:nvPr/>
          </p:nvSpPr>
          <p:spPr>
            <a:xfrm>
              <a:off x="1101789" y="5108380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Oval 59"/>
            <p:cNvSpPr/>
            <p:nvPr/>
          </p:nvSpPr>
          <p:spPr>
            <a:xfrm>
              <a:off x="1517537" y="5108380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Oval 60"/>
            <p:cNvSpPr/>
            <p:nvPr/>
          </p:nvSpPr>
          <p:spPr>
            <a:xfrm>
              <a:off x="1929789" y="5108380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Oval 61"/>
            <p:cNvSpPr/>
            <p:nvPr/>
          </p:nvSpPr>
          <p:spPr>
            <a:xfrm>
              <a:off x="2342041" y="5108380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Oval 62"/>
            <p:cNvSpPr/>
            <p:nvPr/>
          </p:nvSpPr>
          <p:spPr>
            <a:xfrm>
              <a:off x="2754293" y="5108380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Oval 63"/>
            <p:cNvSpPr/>
            <p:nvPr/>
          </p:nvSpPr>
          <p:spPr>
            <a:xfrm>
              <a:off x="3166545" y="5108380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Oval 67"/>
            <p:cNvSpPr/>
            <p:nvPr/>
          </p:nvSpPr>
          <p:spPr>
            <a:xfrm>
              <a:off x="3574693" y="4702936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/>
          </p:nvSpPr>
          <p:spPr>
            <a:xfrm>
              <a:off x="3986945" y="4702936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/>
          </p:nvSpPr>
          <p:spPr>
            <a:xfrm>
              <a:off x="3574693" y="5103968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/>
          </p:nvSpPr>
          <p:spPr>
            <a:xfrm>
              <a:off x="3986945" y="5103968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2" name="Rounded Rectangle 71"/>
          <p:cNvSpPr/>
          <p:nvPr/>
        </p:nvSpPr>
        <p:spPr>
          <a:xfrm>
            <a:off x="3572392" y="4678898"/>
            <a:ext cx="792000" cy="82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4" name="Picture 7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53662" y="4046055"/>
            <a:ext cx="590968" cy="546905"/>
          </a:xfrm>
          <a:prstGeom prst="rect">
            <a:avLst/>
          </a:prstGeom>
        </p:spPr>
      </p:pic>
      <p:sp>
        <p:nvSpPr>
          <p:cNvPr id="75" name="TextBox 74"/>
          <p:cNvSpPr txBox="1"/>
          <p:nvPr/>
        </p:nvSpPr>
        <p:spPr>
          <a:xfrm>
            <a:off x="5982398" y="4244858"/>
            <a:ext cx="1410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10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5258013" y="4702936"/>
            <a:ext cx="2012504" cy="761032"/>
            <a:chOff x="1168647" y="2891469"/>
            <a:chExt cx="2012504" cy="761032"/>
          </a:xfrm>
        </p:grpSpPr>
        <p:sp>
          <p:nvSpPr>
            <p:cNvPr id="77" name="Oval 76"/>
            <p:cNvSpPr/>
            <p:nvPr/>
          </p:nvSpPr>
          <p:spPr>
            <a:xfrm>
              <a:off x="1168647" y="2891469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/>
          </p:nvSpPr>
          <p:spPr>
            <a:xfrm>
              <a:off x="1584395" y="2891469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/>
          </p:nvSpPr>
          <p:spPr>
            <a:xfrm>
              <a:off x="1996647" y="2891469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Oval 79"/>
            <p:cNvSpPr/>
            <p:nvPr/>
          </p:nvSpPr>
          <p:spPr>
            <a:xfrm>
              <a:off x="2408899" y="2891469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/>
            <p:cNvSpPr/>
            <p:nvPr/>
          </p:nvSpPr>
          <p:spPr>
            <a:xfrm>
              <a:off x="2821151" y="2891469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/>
          </p:nvSpPr>
          <p:spPr>
            <a:xfrm>
              <a:off x="1168647" y="3292501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/>
          </p:nvSpPr>
          <p:spPr>
            <a:xfrm>
              <a:off x="1584395" y="3292501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/>
          </p:nvSpPr>
          <p:spPr>
            <a:xfrm>
              <a:off x="1996647" y="3292501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/>
          </p:nvSpPr>
          <p:spPr>
            <a:xfrm>
              <a:off x="2408899" y="3292501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/>
          </p:nvSpPr>
          <p:spPr>
            <a:xfrm>
              <a:off x="2821151" y="3292501"/>
              <a:ext cx="360000" cy="36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9" name="Rounded Rectangle 88"/>
          <p:cNvSpPr/>
          <p:nvPr/>
        </p:nvSpPr>
        <p:spPr>
          <a:xfrm>
            <a:off x="5254734" y="4678898"/>
            <a:ext cx="792000" cy="82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Rounded Rectangle 89"/>
          <p:cNvSpPr/>
          <p:nvPr/>
        </p:nvSpPr>
        <p:spPr>
          <a:xfrm>
            <a:off x="6076139" y="4677282"/>
            <a:ext cx="792000" cy="82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Cross 90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6665891" y="4150424"/>
            <a:ext cx="489250" cy="465165"/>
          </a:xfrm>
          <a:prstGeom prst="plus">
            <a:avLst>
              <a:gd name="adj" fmla="val 36953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1" presetClass="entr" presetSubtype="0" fill="hold" grpId="0" nodeType="afterEffect">
                                  <p:stCondLst>
                                    <p:cond delay="101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0" grpId="0"/>
      <p:bldP spid="29" grpId="0" animBg="1"/>
      <p:bldP spid="30" grpId="0" animBg="1"/>
      <p:bldP spid="31" grpId="0" animBg="1"/>
      <p:bldP spid="33" grpId="0"/>
      <p:bldP spid="47" grpId="0" animBg="1"/>
      <p:bldP spid="48" grpId="0" animBg="1"/>
      <p:bldP spid="51" grpId="0"/>
      <p:bldP spid="65" grpId="0" animBg="1"/>
      <p:bldP spid="66" grpId="0" animBg="1"/>
      <p:bldP spid="67" grpId="0" animBg="1"/>
      <p:bldP spid="72" grpId="0" animBg="1"/>
      <p:bldP spid="75" grpId="0"/>
      <p:bldP spid="89" grpId="0" animBg="1"/>
      <p:bldP spid="90" grpId="0" animBg="1"/>
      <p:bldP spid="91" grpId="0" animBg="1"/>
      <p:bldP spid="91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734651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16855"/>
                <a:ext cx="7625490" cy="55245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Complete the calculations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  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               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4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  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               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11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2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Circle the multiples of 4</a:t>
                </a: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2"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	14       8       10      16      36       24        22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3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Here are 20 cubes.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 How many groups of 4 are there?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5524589"/>
              </a:xfrm>
              <a:prstGeom prst="rect">
                <a:avLst/>
              </a:prstGeom>
              <a:blipFill>
                <a:blip r:embed="rId4"/>
                <a:stretch>
                  <a:fillRect l="-1679" t="-1214" b="-22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620" y="4279248"/>
            <a:ext cx="523875" cy="52387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148" y="4715283"/>
            <a:ext cx="523875" cy="523875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104" y="4279247"/>
            <a:ext cx="523875" cy="523875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079" y="4715282"/>
            <a:ext cx="523875" cy="52387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9991" y="4279247"/>
            <a:ext cx="523875" cy="5238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0519" y="4715282"/>
            <a:ext cx="523875" cy="52387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475" y="4279246"/>
            <a:ext cx="523875" cy="52387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450" y="4715281"/>
            <a:ext cx="523875" cy="52387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6362" y="4279246"/>
            <a:ext cx="523875" cy="52387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6890" y="4715281"/>
            <a:ext cx="523875" cy="52387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846" y="4279245"/>
            <a:ext cx="523875" cy="52387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821" y="4715280"/>
            <a:ext cx="523875" cy="52387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2733" y="4279245"/>
            <a:ext cx="523875" cy="52387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3261" y="4715280"/>
            <a:ext cx="523875" cy="52387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217" y="4279244"/>
            <a:ext cx="523875" cy="52387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3192" y="4715279"/>
            <a:ext cx="523875" cy="52387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9104" y="4279244"/>
            <a:ext cx="523875" cy="52387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632" y="4715279"/>
            <a:ext cx="523875" cy="523875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5588" y="4279243"/>
            <a:ext cx="523875" cy="52387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9563" y="4715278"/>
            <a:ext cx="523875" cy="52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012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16855"/>
                <a:ext cx="7625490" cy="55245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Complete the calculations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  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               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4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  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               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11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2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Circle the multiples of 4</a:t>
                </a: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2"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	14       8       10      16      36       24        22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3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Here are 20 cubes.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 How many groups of 4 are there?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5524589"/>
              </a:xfrm>
              <a:prstGeom prst="rect">
                <a:avLst/>
              </a:prstGeom>
              <a:blipFill>
                <a:blip r:embed="rId5"/>
                <a:stretch>
                  <a:fillRect l="-1679" t="-1214" b="-22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620" y="4279248"/>
            <a:ext cx="523875" cy="52387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148" y="4715283"/>
            <a:ext cx="523875" cy="523875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104" y="4279247"/>
            <a:ext cx="523875" cy="523875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079" y="4715282"/>
            <a:ext cx="523875" cy="52387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9991" y="4279247"/>
            <a:ext cx="523875" cy="5238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0519" y="4715282"/>
            <a:ext cx="523875" cy="52387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475" y="4279246"/>
            <a:ext cx="523875" cy="52387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450" y="4715281"/>
            <a:ext cx="523875" cy="52387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6362" y="4279246"/>
            <a:ext cx="523875" cy="52387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6890" y="4715281"/>
            <a:ext cx="523875" cy="52387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846" y="4279245"/>
            <a:ext cx="523875" cy="52387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821" y="4715280"/>
            <a:ext cx="523875" cy="52387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2733" y="4279245"/>
            <a:ext cx="523875" cy="52387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3261" y="4715280"/>
            <a:ext cx="523875" cy="52387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217" y="4279244"/>
            <a:ext cx="523875" cy="52387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3192" y="4715279"/>
            <a:ext cx="523875" cy="52387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9104" y="4279244"/>
            <a:ext cx="523875" cy="52387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632" y="4715279"/>
            <a:ext cx="523875" cy="523875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5588" y="4279243"/>
            <a:ext cx="523875" cy="52387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9563" y="4715278"/>
            <a:ext cx="523875" cy="523875"/>
          </a:xfrm>
          <a:prstGeom prst="rect">
            <a:avLst/>
          </a:prstGeom>
        </p:spPr>
      </p:pic>
      <p:sp>
        <p:nvSpPr>
          <p:cNvPr id="33" name="Rectangle 32"/>
          <p:cNvSpPr/>
          <p:nvPr/>
        </p:nvSpPr>
        <p:spPr>
          <a:xfrm>
            <a:off x="2523622" y="923261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461753" y="90986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40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535127" y="1479847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24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473040" y="1479847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44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4074880" y="2869509"/>
            <a:ext cx="705394" cy="570932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2379884" y="2869509"/>
            <a:ext cx="705394" cy="570932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/>
          <p:cNvSpPr/>
          <p:nvPr/>
        </p:nvSpPr>
        <p:spPr>
          <a:xfrm>
            <a:off x="4901816" y="2869509"/>
            <a:ext cx="705394" cy="570932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/>
          <p:cNvSpPr/>
          <p:nvPr/>
        </p:nvSpPr>
        <p:spPr>
          <a:xfrm>
            <a:off x="5827017" y="2869509"/>
            <a:ext cx="705394" cy="570932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/>
          <p:cNvSpPr/>
          <p:nvPr/>
        </p:nvSpPr>
        <p:spPr>
          <a:xfrm>
            <a:off x="1261466" y="4195695"/>
            <a:ext cx="1449977" cy="1224000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/>
          <p:cNvSpPr/>
          <p:nvPr/>
        </p:nvSpPr>
        <p:spPr>
          <a:xfrm>
            <a:off x="2576679" y="4165598"/>
            <a:ext cx="1449977" cy="1224000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/>
          <p:cNvSpPr/>
          <p:nvPr/>
        </p:nvSpPr>
        <p:spPr>
          <a:xfrm>
            <a:off x="3859106" y="4144167"/>
            <a:ext cx="1449977" cy="1224000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5188886" y="4103283"/>
            <a:ext cx="1449977" cy="1224000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/>
          <p:cNvSpPr/>
          <p:nvPr/>
        </p:nvSpPr>
        <p:spPr>
          <a:xfrm>
            <a:off x="6447662" y="4123725"/>
            <a:ext cx="1449977" cy="1224000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6325760" y="5295979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230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7" grpId="0"/>
      <p:bldP spid="38" grpId="0" animBg="1"/>
      <p:bldP spid="39" grpId="0" animBg="1"/>
      <p:bldP spid="41" grpId="0" animBg="1"/>
      <p:bldP spid="42" grpId="0" animBg="1"/>
      <p:bldP spid="44" grpId="0" animBg="1"/>
      <p:bldP spid="46" grpId="0" animBg="1"/>
      <p:bldP spid="47" grpId="0" animBg="1"/>
      <p:bldP spid="48" grpId="0" animBg="1"/>
      <p:bldP spid="49" grpId="0" animBg="1"/>
      <p:bldP spid="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6231" y="334776"/>
                <a:ext cx="7625490" cy="56938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Alex and Ron have 20 cubes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They share the cubes into 4 equal towers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How many cubes will be in each tower?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There are 5 cubes in each tower.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5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231" y="334776"/>
                <a:ext cx="7625490" cy="5693866"/>
              </a:xfrm>
              <a:prstGeom prst="rect">
                <a:avLst/>
              </a:prstGeom>
              <a:blipFill>
                <a:blip r:embed="rId5"/>
                <a:stretch>
                  <a:fillRect l="-1679" t="-107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7381" y="2208855"/>
            <a:ext cx="1427798" cy="176073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83" y="1344444"/>
            <a:ext cx="1405916" cy="169592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662" y="3207147"/>
            <a:ext cx="523875" cy="52387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662" y="2945209"/>
            <a:ext cx="523875" cy="5238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662" y="2683272"/>
            <a:ext cx="523875" cy="52387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662" y="2425357"/>
            <a:ext cx="523875" cy="52387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662" y="2172460"/>
            <a:ext cx="523875" cy="52387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610" y="3207147"/>
            <a:ext cx="523875" cy="52387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610" y="2945209"/>
            <a:ext cx="523875" cy="523875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610" y="2683272"/>
            <a:ext cx="523875" cy="52387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610" y="2425357"/>
            <a:ext cx="523875" cy="523875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610" y="2172460"/>
            <a:ext cx="523875" cy="523875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558" y="3207147"/>
            <a:ext cx="523875" cy="523875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558" y="2945209"/>
            <a:ext cx="523875" cy="523875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558" y="2683272"/>
            <a:ext cx="523875" cy="523875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558" y="2425357"/>
            <a:ext cx="523875" cy="523875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558" y="2172460"/>
            <a:ext cx="523875" cy="523875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506" y="3207147"/>
            <a:ext cx="523875" cy="523875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506" y="2945209"/>
            <a:ext cx="523875" cy="523875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506" y="2683272"/>
            <a:ext cx="523875" cy="523875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506" y="2425357"/>
            <a:ext cx="523875" cy="523875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506" y="2172460"/>
            <a:ext cx="523875" cy="523875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14468" y="5142334"/>
            <a:ext cx="747045" cy="747045"/>
          </a:xfrm>
          <a:prstGeom prst="rect">
            <a:avLst/>
          </a:prstGeom>
        </p:spPr>
      </p:pic>
      <p:sp>
        <p:nvSpPr>
          <p:cNvPr id="56" name="TextBox 55"/>
          <p:cNvSpPr txBox="1"/>
          <p:nvPr/>
        </p:nvSpPr>
        <p:spPr>
          <a:xfrm>
            <a:off x="5617312" y="528502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9958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5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6231" y="334776"/>
                <a:ext cx="7625490" cy="56938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Alex and Ron have 20 cubes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They use the cubes to build towers of 4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How many 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towers of 4 can they build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?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They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can build 5 towers of 4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20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5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231" y="334776"/>
                <a:ext cx="7625490" cy="5693866"/>
              </a:xfrm>
              <a:prstGeom prst="rect">
                <a:avLst/>
              </a:prstGeom>
              <a:blipFill>
                <a:blip r:embed="rId5"/>
                <a:stretch>
                  <a:fillRect l="-1679" t="-107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4760" y="2667611"/>
            <a:ext cx="1427798" cy="176073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83" y="1344444"/>
            <a:ext cx="1405916" cy="169592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9378" y="2925526"/>
            <a:ext cx="523875" cy="52387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9378" y="2663588"/>
            <a:ext cx="523875" cy="5238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9378" y="2401651"/>
            <a:ext cx="523875" cy="52387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9378" y="2143736"/>
            <a:ext cx="523875" cy="523875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14468" y="5142334"/>
            <a:ext cx="747045" cy="747045"/>
          </a:xfrm>
          <a:prstGeom prst="rect">
            <a:avLst/>
          </a:prstGeom>
        </p:spPr>
      </p:pic>
      <p:sp>
        <p:nvSpPr>
          <p:cNvPr id="75" name="TextBox 74"/>
          <p:cNvSpPr txBox="1"/>
          <p:nvPr/>
        </p:nvSpPr>
        <p:spPr>
          <a:xfrm>
            <a:off x="5617312" y="528502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76" name="Picture 7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653" y="2921503"/>
            <a:ext cx="523875" cy="523875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653" y="2659565"/>
            <a:ext cx="523875" cy="523875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653" y="2397628"/>
            <a:ext cx="523875" cy="523875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653" y="2139713"/>
            <a:ext cx="523875" cy="523875"/>
          </a:xfrm>
          <a:prstGeom prst="rect">
            <a:avLst/>
          </a:prstGeom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928" y="2917480"/>
            <a:ext cx="523875" cy="523875"/>
          </a:xfrm>
          <a:prstGeom prst="rect">
            <a:avLst/>
          </a:prstGeom>
        </p:spPr>
      </p:pic>
      <p:pic>
        <p:nvPicPr>
          <p:cNvPr id="81" name="Picture 8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928" y="2655542"/>
            <a:ext cx="523875" cy="523875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928" y="2393605"/>
            <a:ext cx="523875" cy="523875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928" y="2135690"/>
            <a:ext cx="523875" cy="523875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203" y="2913457"/>
            <a:ext cx="523875" cy="523875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203" y="2651519"/>
            <a:ext cx="523875" cy="523875"/>
          </a:xfrm>
          <a:prstGeom prst="rect">
            <a:avLst/>
          </a:prstGeom>
        </p:spPr>
      </p:pic>
      <p:pic>
        <p:nvPicPr>
          <p:cNvPr id="86" name="Picture 8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203" y="2389582"/>
            <a:ext cx="523875" cy="523875"/>
          </a:xfrm>
          <a:prstGeom prst="rect">
            <a:avLst/>
          </a:prstGeom>
        </p:spPr>
      </p:pic>
      <p:pic>
        <p:nvPicPr>
          <p:cNvPr id="87" name="Picture 8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203" y="2131667"/>
            <a:ext cx="523875" cy="523875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4478" y="2909434"/>
            <a:ext cx="523875" cy="523875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4478" y="2647496"/>
            <a:ext cx="523875" cy="523875"/>
          </a:xfrm>
          <a:prstGeom prst="rect">
            <a:avLst/>
          </a:prstGeom>
        </p:spPr>
      </p:pic>
      <p:pic>
        <p:nvPicPr>
          <p:cNvPr id="90" name="Picture 8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4478" y="2385559"/>
            <a:ext cx="523875" cy="523875"/>
          </a:xfrm>
          <a:prstGeom prst="rect">
            <a:avLst/>
          </a:prstGeom>
        </p:spPr>
      </p:pic>
      <p:pic>
        <p:nvPicPr>
          <p:cNvPr id="91" name="Picture 9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4478" y="2127644"/>
            <a:ext cx="523875" cy="5238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79446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5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2493" y="1244401"/>
            <a:ext cx="52147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noProof="0" dirty="0">
                <a:solidFill>
                  <a:prstClr val="black"/>
                </a:solidFill>
                <a:latin typeface="Calibri" panose="020F0502020204030204"/>
              </a:rPr>
              <a:t>Shared into 4 equal towers</a:t>
            </a:r>
            <a:endParaRPr kumimoji="0" lang="en-GB" sz="3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278774" y="402183"/>
                <a:ext cx="224681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4000" noProof="0" dirty="0">
                    <a:solidFill>
                      <a:prstClr val="black"/>
                    </a:solidFill>
                    <a:latin typeface="Calibri" panose="020F0502020204030204"/>
                  </a:rPr>
                  <a:t>20</a:t>
                </a:r>
                <a:r>
                  <a:rPr kumimoji="0" lang="en-GB" sz="4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4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kumimoji="0" lang="en-GB" sz="4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</a:rPr>
                  <a:t> 4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8774" y="402183"/>
                <a:ext cx="2246811" cy="707886"/>
              </a:xfrm>
              <a:prstGeom prst="rect">
                <a:avLst/>
              </a:prstGeom>
              <a:blipFill>
                <a:blip r:embed="rId5"/>
                <a:stretch>
                  <a:fillRect l="-9783" t="-15517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872493" y="3687693"/>
            <a:ext cx="5018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Grouped into towers of 4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04337" y="2261476"/>
            <a:ext cx="315383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There are </a:t>
            </a:r>
            <a:r>
              <a:rPr lang="en-GB" sz="32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cubes in each tower.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691275" y="4651432"/>
            <a:ext cx="316689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There are </a:t>
            </a:r>
            <a:r>
              <a:rPr lang="en-GB" sz="32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towers of 4 cubes.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4773676" y="421282"/>
                <a:ext cx="942887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40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4000" dirty="0">
                    <a:solidFill>
                      <a:prstClr val="black"/>
                    </a:solidFill>
                  </a:rPr>
                  <a:t> 5</a:t>
                </a:r>
                <a:endParaRPr lang="en-GB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3676" y="421282"/>
                <a:ext cx="942887" cy="707886"/>
              </a:xfrm>
              <a:prstGeom prst="rect">
                <a:avLst/>
              </a:prstGeom>
              <a:blipFill>
                <a:blip r:embed="rId6"/>
                <a:stretch>
                  <a:fillRect t="-15517" r="-21935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12966" y="1850922"/>
            <a:ext cx="2693103" cy="183677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29527" y="4398153"/>
            <a:ext cx="3678825" cy="164611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3615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/>
      <p:bldP spid="13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76231" y="334776"/>
            <a:ext cx="7625490" cy="569386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Here are 12 cakes.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They are shared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equally between 4 plates.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They are divided into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groups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of 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446117"/>
            <a:ext cx="747045" cy="74704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734878" y="58880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1185" y="1221242"/>
            <a:ext cx="1011106" cy="8013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6199" y="1180949"/>
            <a:ext cx="1011106" cy="89761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2600" y="1202512"/>
            <a:ext cx="983593" cy="89761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259" y="1183853"/>
            <a:ext cx="966398" cy="89761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749" y="1277245"/>
            <a:ext cx="1062693" cy="80131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619" y="1246293"/>
            <a:ext cx="1052376" cy="83227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393" y="1897860"/>
            <a:ext cx="1011106" cy="80131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4205" y="1843976"/>
            <a:ext cx="1011106" cy="89761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8294" y="1907065"/>
            <a:ext cx="983593" cy="89761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625" y="1888406"/>
            <a:ext cx="966398" cy="89761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9039" y="1981798"/>
            <a:ext cx="1062693" cy="801319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581" y="1950846"/>
            <a:ext cx="1052376" cy="83227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73911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8|4.7|4.5|3.8|6.2|10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.3|0.8|5.8|1.1|0.4|0.7|0.5|0.6|0.6|0.7|0.5|0.7|0.7|0.8|0.5|0.7|0.7|0.8|3|0.7|0.6|0.6|0.5|0.6|0.6|1|4.4|4.2|1.1|0.6|0.6|0.5|0.5|0.3|0.4|0.3|0.4|0.4|0.3|0.4|0.3|0.4|0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8|1.6|4.6|1.8|4.6|0.9|0.7|4.4|1.8|2.6|2.3|1|1.3|2.7|1.2|2|2.8|2.5|1.8|0.8|1.6|6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1|0.8|5.1|4.7|3.2|2.6|2.2|5.6|1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9|3.9|4.3|2.5|2|1.6|1.8|7.3|0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9|3.3|7.3|4.3|5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5|3.5|3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3|0.5|2.1|0.5|1.8|0.5|2.4|3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6|7.9|1|8.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0.9|9.6|0.8"/>
</p:tagLst>
</file>

<file path=ppt/theme/theme1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522d4c35-b548-4432-90ae-af4376e1c4b4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EEB8958-2301-4CEA-9069-1E7BF1D3A9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12603</TotalTime>
  <Words>471</Words>
  <Application>Microsoft Office PowerPoint</Application>
  <PresentationFormat>On-screen Show (4:3)</PresentationFormat>
  <Paragraphs>172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Arial</vt:lpstr>
      <vt:lpstr>Calibri</vt:lpstr>
      <vt:lpstr>Cambria Math</vt:lpstr>
      <vt:lpstr>Comic Sans MS</vt:lpstr>
      <vt:lpstr>KG Primary Penmanship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1 - 4 on the worksheet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SHazelby</cp:lastModifiedBy>
  <cp:revision>219</cp:revision>
  <dcterms:created xsi:type="dcterms:W3CDTF">2019-07-05T11:02:13Z</dcterms:created>
  <dcterms:modified xsi:type="dcterms:W3CDTF">2020-12-09T16:08:28Z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