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80" r:id="rId8"/>
    <p:sldId id="381" r:id="rId9"/>
    <p:sldId id="360" r:id="rId10"/>
    <p:sldId id="362" r:id="rId11"/>
    <p:sldId id="363" r:id="rId12"/>
    <p:sldId id="364" r:id="rId13"/>
    <p:sldId id="365" r:id="rId14"/>
    <p:sldId id="366" r:id="rId15"/>
    <p:sldId id="367" r:id="rId16"/>
    <p:sldId id="382" r:id="rId17"/>
    <p:sldId id="384" r:id="rId18"/>
    <p:sldId id="369" r:id="rId19"/>
    <p:sldId id="385" r:id="rId20"/>
    <p:sldId id="412" r:id="rId21"/>
    <p:sldId id="413" r:id="rId22"/>
    <p:sldId id="388" r:id="rId23"/>
    <p:sldId id="41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6A870-0077-466F-94CE-3E07A9459900}" v="172" dt="2019-03-27T10:05:51.339"/>
    <p1510:client id="{F8314CD0-6176-456D-855A-E9285B9370BF}" v="3" dt="2019-03-27T13:52:14.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68" d="100"/>
          <a:sy n="68"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F8314CD0-6176-456D-855A-E9285B9370BF}"/>
    <pc:docChg chg="custSel addSld delSld modSld">
      <pc:chgData name="Davina Szilvasy" userId="59fb472d-eed4-4f11-9686-c2c8db02a2cd" providerId="ADAL" clId="{F8314CD0-6176-456D-855A-E9285B9370BF}" dt="2019-03-27T13:53:21.203" v="24" actId="478"/>
      <pc:docMkLst>
        <pc:docMk/>
      </pc:docMkLst>
      <pc:sldChg chg="modSp">
        <pc:chgData name="Davina Szilvasy" userId="59fb472d-eed4-4f11-9686-c2c8db02a2cd" providerId="ADAL" clId="{F8314CD0-6176-456D-855A-E9285B9370BF}" dt="2019-03-27T13:51:33.802" v="9" actId="255"/>
        <pc:sldMkLst>
          <pc:docMk/>
          <pc:sldMk cId="700959748" sldId="363"/>
        </pc:sldMkLst>
        <pc:spChg chg="mod">
          <ac:chgData name="Davina Szilvasy" userId="59fb472d-eed4-4f11-9686-c2c8db02a2cd" providerId="ADAL" clId="{F8314CD0-6176-456D-855A-E9285B9370BF}" dt="2019-03-27T13:51:33.802" v="9" actId="255"/>
          <ac:spMkLst>
            <pc:docMk/>
            <pc:sldMk cId="700959748" sldId="363"/>
            <ac:spMk id="19" creationId="{5252A847-DE45-4FA3-A1F8-EEBEB845FF8E}"/>
          </ac:spMkLst>
        </pc:spChg>
      </pc:sldChg>
      <pc:sldChg chg="modSp">
        <pc:chgData name="Davina Szilvasy" userId="59fb472d-eed4-4f11-9686-c2c8db02a2cd" providerId="ADAL" clId="{F8314CD0-6176-456D-855A-E9285B9370BF}" dt="2019-03-27T13:51:43.974" v="11" actId="404"/>
        <pc:sldMkLst>
          <pc:docMk/>
          <pc:sldMk cId="2921802559" sldId="366"/>
        </pc:sldMkLst>
        <pc:spChg chg="mod">
          <ac:chgData name="Davina Szilvasy" userId="59fb472d-eed4-4f11-9686-c2c8db02a2cd" providerId="ADAL" clId="{F8314CD0-6176-456D-855A-E9285B9370BF}" dt="2019-03-27T13:51:43.974" v="11" actId="404"/>
          <ac:spMkLst>
            <pc:docMk/>
            <pc:sldMk cId="2921802559" sldId="366"/>
            <ac:spMk id="19" creationId="{5252A847-DE45-4FA3-A1F8-EEBEB845FF8E}"/>
          </ac:spMkLst>
        </pc:spChg>
      </pc:sldChg>
      <pc:sldChg chg="modSp">
        <pc:chgData name="Davina Szilvasy" userId="59fb472d-eed4-4f11-9686-c2c8db02a2cd" providerId="ADAL" clId="{F8314CD0-6176-456D-855A-E9285B9370BF}" dt="2019-03-27T13:52:06.349" v="17" actId="404"/>
        <pc:sldMkLst>
          <pc:docMk/>
          <pc:sldMk cId="3145028371" sldId="367"/>
        </pc:sldMkLst>
        <pc:spChg chg="mod">
          <ac:chgData name="Davina Szilvasy" userId="59fb472d-eed4-4f11-9686-c2c8db02a2cd" providerId="ADAL" clId="{F8314CD0-6176-456D-855A-E9285B9370BF}" dt="2019-03-27T13:52:06.349" v="17" actId="404"/>
          <ac:spMkLst>
            <pc:docMk/>
            <pc:sldMk cId="3145028371" sldId="367"/>
            <ac:spMk id="19" creationId="{5252A847-DE45-4FA3-A1F8-EEBEB845FF8E}"/>
          </ac:spMkLst>
        </pc:spChg>
      </pc:sldChg>
      <pc:sldChg chg="delSp">
        <pc:chgData name="Davina Szilvasy" userId="59fb472d-eed4-4f11-9686-c2c8db02a2cd" providerId="ADAL" clId="{F8314CD0-6176-456D-855A-E9285B9370BF}" dt="2019-03-27T13:52:42.511" v="21" actId="478"/>
        <pc:sldMkLst>
          <pc:docMk/>
          <pc:sldMk cId="1972367557" sldId="369"/>
        </pc:sldMkLst>
        <pc:spChg chg="del">
          <ac:chgData name="Davina Szilvasy" userId="59fb472d-eed4-4f11-9686-c2c8db02a2cd" providerId="ADAL" clId="{F8314CD0-6176-456D-855A-E9285B9370BF}" dt="2019-03-27T13:52:42.511" v="21" actId="478"/>
          <ac:spMkLst>
            <pc:docMk/>
            <pc:sldMk cId="1972367557" sldId="369"/>
            <ac:spMk id="2" creationId="{8F2FF0ED-7230-42E9-8046-8E90C87313BC}"/>
          </ac:spMkLst>
        </pc:spChg>
      </pc:sldChg>
      <pc:sldChg chg="delSp modSp">
        <pc:chgData name="Davina Szilvasy" userId="59fb472d-eed4-4f11-9686-c2c8db02a2cd" providerId="ADAL" clId="{F8314CD0-6176-456D-855A-E9285B9370BF}" dt="2019-03-27T13:50:59.996" v="8" actId="1035"/>
        <pc:sldMkLst>
          <pc:docMk/>
          <pc:sldMk cId="2920045851" sldId="380"/>
        </pc:sldMkLst>
        <pc:spChg chg="del">
          <ac:chgData name="Davina Szilvasy" userId="59fb472d-eed4-4f11-9686-c2c8db02a2cd" providerId="ADAL" clId="{F8314CD0-6176-456D-855A-E9285B9370BF}" dt="2019-03-27T13:50:19.318" v="0" actId="478"/>
          <ac:spMkLst>
            <pc:docMk/>
            <pc:sldMk cId="2920045851" sldId="380"/>
            <ac:spMk id="2" creationId="{66F5449A-1FD3-42D6-BB1E-CD335B2DCD4E}"/>
          </ac:spMkLst>
        </pc:spChg>
        <pc:spChg chg="mod">
          <ac:chgData name="Davina Szilvasy" userId="59fb472d-eed4-4f11-9686-c2c8db02a2cd" providerId="ADAL" clId="{F8314CD0-6176-456D-855A-E9285B9370BF}" dt="2019-03-27T13:50:59.996" v="8" actId="1035"/>
          <ac:spMkLst>
            <pc:docMk/>
            <pc:sldMk cId="2920045851" sldId="380"/>
            <ac:spMk id="19" creationId="{5252A847-DE45-4FA3-A1F8-EEBEB845FF8E}"/>
          </ac:spMkLst>
        </pc:spChg>
      </pc:sldChg>
      <pc:sldChg chg="modSp">
        <pc:chgData name="Davina Szilvasy" userId="59fb472d-eed4-4f11-9686-c2c8db02a2cd" providerId="ADAL" clId="{F8314CD0-6176-456D-855A-E9285B9370BF}" dt="2019-03-27T13:50:51.308" v="5" actId="1035"/>
        <pc:sldMkLst>
          <pc:docMk/>
          <pc:sldMk cId="1357154996" sldId="381"/>
        </pc:sldMkLst>
        <pc:spChg chg="mod">
          <ac:chgData name="Davina Szilvasy" userId="59fb472d-eed4-4f11-9686-c2c8db02a2cd" providerId="ADAL" clId="{F8314CD0-6176-456D-855A-E9285B9370BF}" dt="2019-03-27T13:50:51.308" v="5" actId="1035"/>
          <ac:spMkLst>
            <pc:docMk/>
            <pc:sldMk cId="1357154996" sldId="381"/>
            <ac:spMk id="19" creationId="{5252A847-DE45-4FA3-A1F8-EEBEB845FF8E}"/>
          </ac:spMkLst>
        </pc:spChg>
      </pc:sldChg>
      <pc:sldChg chg="modSp">
        <pc:chgData name="Davina Szilvasy" userId="59fb472d-eed4-4f11-9686-c2c8db02a2cd" providerId="ADAL" clId="{F8314CD0-6176-456D-855A-E9285B9370BF}" dt="2019-03-27T13:52:01.603" v="15" actId="404"/>
        <pc:sldMkLst>
          <pc:docMk/>
          <pc:sldMk cId="430417313" sldId="382"/>
        </pc:sldMkLst>
        <pc:spChg chg="mod">
          <ac:chgData name="Davina Szilvasy" userId="59fb472d-eed4-4f11-9686-c2c8db02a2cd" providerId="ADAL" clId="{F8314CD0-6176-456D-855A-E9285B9370BF}" dt="2019-03-27T13:52:01.603" v="15" actId="404"/>
          <ac:spMkLst>
            <pc:docMk/>
            <pc:sldMk cId="430417313" sldId="382"/>
            <ac:spMk id="19" creationId="{5252A847-DE45-4FA3-A1F8-EEBEB845FF8E}"/>
          </ac:spMkLst>
        </pc:spChg>
      </pc:sldChg>
      <pc:sldChg chg="modSp del">
        <pc:chgData name="Davina Szilvasy" userId="59fb472d-eed4-4f11-9686-c2c8db02a2cd" providerId="ADAL" clId="{F8314CD0-6176-456D-855A-E9285B9370BF}" dt="2019-03-27T13:52:28.227" v="19" actId="2696"/>
        <pc:sldMkLst>
          <pc:docMk/>
          <pc:sldMk cId="3944643664" sldId="383"/>
        </pc:sldMkLst>
        <pc:spChg chg="mod">
          <ac:chgData name="Davina Szilvasy" userId="59fb472d-eed4-4f11-9686-c2c8db02a2cd" providerId="ADAL" clId="{F8314CD0-6176-456D-855A-E9285B9370BF}" dt="2019-03-27T13:51:56.483" v="13" actId="404"/>
          <ac:spMkLst>
            <pc:docMk/>
            <pc:sldMk cId="3944643664" sldId="383"/>
            <ac:spMk id="19" creationId="{5252A847-DE45-4FA3-A1F8-EEBEB845FF8E}"/>
          </ac:spMkLst>
        </pc:spChg>
      </pc:sldChg>
      <pc:sldChg chg="delSp">
        <pc:chgData name="Davina Szilvasy" userId="59fb472d-eed4-4f11-9686-c2c8db02a2cd" providerId="ADAL" clId="{F8314CD0-6176-456D-855A-E9285B9370BF}" dt="2019-03-27T13:52:47.391" v="22" actId="478"/>
        <pc:sldMkLst>
          <pc:docMk/>
          <pc:sldMk cId="2998326405" sldId="385"/>
        </pc:sldMkLst>
        <pc:spChg chg="del">
          <ac:chgData name="Davina Szilvasy" userId="59fb472d-eed4-4f11-9686-c2c8db02a2cd" providerId="ADAL" clId="{F8314CD0-6176-456D-855A-E9285B9370BF}" dt="2019-03-27T13:52:47.391" v="22" actId="478"/>
          <ac:spMkLst>
            <pc:docMk/>
            <pc:sldMk cId="2998326405" sldId="385"/>
            <ac:spMk id="4" creationId="{718890F8-B82F-4BDB-9D31-0A604BAF4E43}"/>
          </ac:spMkLst>
        </pc:spChg>
      </pc:sldChg>
      <pc:sldChg chg="delSp">
        <pc:chgData name="Davina Szilvasy" userId="59fb472d-eed4-4f11-9686-c2c8db02a2cd" providerId="ADAL" clId="{F8314CD0-6176-456D-855A-E9285B9370BF}" dt="2019-03-27T13:53:18.079" v="23" actId="478"/>
        <pc:sldMkLst>
          <pc:docMk/>
          <pc:sldMk cId="1036028331" sldId="386"/>
        </pc:sldMkLst>
        <pc:spChg chg="del">
          <ac:chgData name="Davina Szilvasy" userId="59fb472d-eed4-4f11-9686-c2c8db02a2cd" providerId="ADAL" clId="{F8314CD0-6176-456D-855A-E9285B9370BF}" dt="2019-03-27T13:53:18.079" v="23" actId="478"/>
          <ac:spMkLst>
            <pc:docMk/>
            <pc:sldMk cId="1036028331" sldId="386"/>
            <ac:spMk id="4" creationId="{718890F8-B82F-4BDB-9D31-0A604BAF4E43}"/>
          </ac:spMkLst>
        </pc:spChg>
      </pc:sldChg>
      <pc:sldChg chg="delSp">
        <pc:chgData name="Davina Szilvasy" userId="59fb472d-eed4-4f11-9686-c2c8db02a2cd" providerId="ADAL" clId="{F8314CD0-6176-456D-855A-E9285B9370BF}" dt="2019-03-27T13:53:21.203" v="24" actId="478"/>
        <pc:sldMkLst>
          <pc:docMk/>
          <pc:sldMk cId="4194829787" sldId="387"/>
        </pc:sldMkLst>
        <pc:spChg chg="del">
          <ac:chgData name="Davina Szilvasy" userId="59fb472d-eed4-4f11-9686-c2c8db02a2cd" providerId="ADAL" clId="{F8314CD0-6176-456D-855A-E9285B9370BF}" dt="2019-03-27T13:53:21.203" v="24" actId="478"/>
          <ac:spMkLst>
            <pc:docMk/>
            <pc:sldMk cId="4194829787" sldId="387"/>
            <ac:spMk id="4" creationId="{718890F8-B82F-4BDB-9D31-0A604BAF4E43}"/>
          </ac:spMkLst>
        </pc:spChg>
      </pc:sldChg>
      <pc:sldChg chg="add del">
        <pc:chgData name="Davina Szilvasy" userId="59fb472d-eed4-4f11-9686-c2c8db02a2cd" providerId="ADAL" clId="{F8314CD0-6176-456D-855A-E9285B9370BF}" dt="2019-03-27T13:52:30.683" v="20" actId="2696"/>
        <pc:sldMkLst>
          <pc:docMk/>
          <pc:sldMk cId="1069688095" sldId="41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27/03/2019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27/03/2019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27/03/2019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27/03/2019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f8"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classroomsecrets.co.uk/round-decimals-year-4-fractions-resource-pack" TargetMode="External"/><Relationship Id="rId5" Type="http://schemas.openxmlformats.org/officeDocument/2006/relationships/hyperlink" Target="https://classroomsecrets.co.uk/category/maths/year-4/summer-block-1-decimals/" TargetMode="External"/><Relationship Id="rId4" Type="http://schemas.openxmlformats.org/officeDocument/2006/relationships/hyperlink" Target="https://classroomsecrets.co.uk/content-domain-filter/?fwp_contentdomain=4f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Do the decimals round up or down? </a:t>
            </a:r>
          </a:p>
          <a:p>
            <a:pPr lvl="0" defTabSz="685800">
              <a:defRPr/>
            </a:pPr>
            <a:r>
              <a:rPr lang="en-GB" sz="2000" b="1" dirty="0">
                <a:solidFill>
                  <a:schemeClr val="tx1"/>
                </a:solidFill>
                <a:latin typeface="Century Gothic" panose="020B0502020202020204" pitchFamily="34" charset="0"/>
              </a:rPr>
              <a:t>Which whole number do they round to?</a:t>
            </a:r>
          </a:p>
          <a:p>
            <a:pPr lvl="0" defTabSz="685800">
              <a:defRPr/>
            </a:pPr>
            <a:endParaRPr lang="en-GB" sz="2800" dirty="0">
              <a:solidFill>
                <a:schemeClr val="tx1"/>
              </a:solidFill>
              <a:latin typeface="Century Gothic" panose="020B0502020202020204" pitchFamily="34" charset="0"/>
            </a:endParaRPr>
          </a:p>
          <a:p>
            <a:pPr algn="ctr"/>
            <a:r>
              <a:rPr lang="en-GB" sz="2800"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A36F7B92-8CE4-43D7-8268-46C4867796B5}"/>
              </a:ext>
            </a:extLst>
          </p:cNvPr>
          <p:cNvGraphicFramePr>
            <a:graphicFrameLocks noGrp="1"/>
          </p:cNvGraphicFramePr>
          <p:nvPr>
            <p:extLst>
              <p:ext uri="{D42A27DB-BD31-4B8C-83A1-F6EECF244321}">
                <p14:modId xmlns:p14="http://schemas.microsoft.com/office/powerpoint/2010/main" val="1647811713"/>
              </p:ext>
            </p:extLst>
          </p:nvPr>
        </p:nvGraphicFramePr>
        <p:xfrm>
          <a:off x="896191" y="3588108"/>
          <a:ext cx="7573555" cy="487680"/>
        </p:xfrm>
        <a:graphic>
          <a:graphicData uri="http://schemas.openxmlformats.org/drawingml/2006/table">
            <a:tbl>
              <a:tblPr firstRow="1" bandRow="1">
                <a:tableStyleId>{5940675A-B579-460E-94D1-54222C63F5DA}</a:tableStyleId>
              </a:tblPr>
              <a:tblGrid>
                <a:gridCol w="688505">
                  <a:extLst>
                    <a:ext uri="{9D8B030D-6E8A-4147-A177-3AD203B41FA5}">
                      <a16:colId xmlns:a16="http://schemas.microsoft.com/office/drawing/2014/main" val="2675473874"/>
                    </a:ext>
                  </a:extLst>
                </a:gridCol>
                <a:gridCol w="688505">
                  <a:extLst>
                    <a:ext uri="{9D8B030D-6E8A-4147-A177-3AD203B41FA5}">
                      <a16:colId xmlns:a16="http://schemas.microsoft.com/office/drawing/2014/main" val="872893488"/>
                    </a:ext>
                  </a:extLst>
                </a:gridCol>
                <a:gridCol w="688505">
                  <a:extLst>
                    <a:ext uri="{9D8B030D-6E8A-4147-A177-3AD203B41FA5}">
                      <a16:colId xmlns:a16="http://schemas.microsoft.com/office/drawing/2014/main" val="91066628"/>
                    </a:ext>
                  </a:extLst>
                </a:gridCol>
                <a:gridCol w="688505">
                  <a:extLst>
                    <a:ext uri="{9D8B030D-6E8A-4147-A177-3AD203B41FA5}">
                      <a16:colId xmlns:a16="http://schemas.microsoft.com/office/drawing/2014/main" val="53492804"/>
                    </a:ext>
                  </a:extLst>
                </a:gridCol>
                <a:gridCol w="688505">
                  <a:extLst>
                    <a:ext uri="{9D8B030D-6E8A-4147-A177-3AD203B41FA5}">
                      <a16:colId xmlns:a16="http://schemas.microsoft.com/office/drawing/2014/main" val="116339818"/>
                    </a:ext>
                  </a:extLst>
                </a:gridCol>
                <a:gridCol w="688505">
                  <a:extLst>
                    <a:ext uri="{9D8B030D-6E8A-4147-A177-3AD203B41FA5}">
                      <a16:colId xmlns:a16="http://schemas.microsoft.com/office/drawing/2014/main" val="2241652426"/>
                    </a:ext>
                  </a:extLst>
                </a:gridCol>
                <a:gridCol w="688505">
                  <a:extLst>
                    <a:ext uri="{9D8B030D-6E8A-4147-A177-3AD203B41FA5}">
                      <a16:colId xmlns:a16="http://schemas.microsoft.com/office/drawing/2014/main" val="1958016446"/>
                    </a:ext>
                  </a:extLst>
                </a:gridCol>
                <a:gridCol w="688505">
                  <a:extLst>
                    <a:ext uri="{9D8B030D-6E8A-4147-A177-3AD203B41FA5}">
                      <a16:colId xmlns:a16="http://schemas.microsoft.com/office/drawing/2014/main" val="880480255"/>
                    </a:ext>
                  </a:extLst>
                </a:gridCol>
                <a:gridCol w="688505">
                  <a:extLst>
                    <a:ext uri="{9D8B030D-6E8A-4147-A177-3AD203B41FA5}">
                      <a16:colId xmlns:a16="http://schemas.microsoft.com/office/drawing/2014/main" val="1476768306"/>
                    </a:ext>
                  </a:extLst>
                </a:gridCol>
                <a:gridCol w="688505">
                  <a:extLst>
                    <a:ext uri="{9D8B030D-6E8A-4147-A177-3AD203B41FA5}">
                      <a16:colId xmlns:a16="http://schemas.microsoft.com/office/drawing/2014/main" val="3891024217"/>
                    </a:ext>
                  </a:extLst>
                </a:gridCol>
                <a:gridCol w="688505">
                  <a:extLst>
                    <a:ext uri="{9D8B030D-6E8A-4147-A177-3AD203B41FA5}">
                      <a16:colId xmlns:a16="http://schemas.microsoft.com/office/drawing/2014/main" val="2316698042"/>
                    </a:ext>
                  </a:extLst>
                </a:gridCol>
              </a:tblGrid>
              <a:tr h="216000">
                <a:tc>
                  <a:txBody>
                    <a:bodyPr/>
                    <a:lstStyle/>
                    <a:p>
                      <a:pPr algn="ctr"/>
                      <a:r>
                        <a:rPr lang="en-GB" sz="3200" b="1" dirty="0">
                          <a:latin typeface="Century Gothic" panose="020B0502020202020204" pitchFamily="34" charset="0"/>
                        </a:rPr>
                        <a:t>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4.5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3476497"/>
                  </a:ext>
                </a:extLst>
              </a:tr>
            </a:tbl>
          </a:graphicData>
        </a:graphic>
      </p:graphicFrame>
      <p:pic>
        <p:nvPicPr>
          <p:cNvPr id="12" name="Picture 11">
            <a:extLst>
              <a:ext uri="{FF2B5EF4-FFF2-40B4-BE49-F238E27FC236}">
                <a16:creationId xmlns:a16="http://schemas.microsoft.com/office/drawing/2014/main" id="{DA873AA2-C3CD-4BFF-A0A0-2DC678AF9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163" y="4086458"/>
            <a:ext cx="6881007" cy="457838"/>
          </a:xfrm>
          <a:prstGeom prst="rect">
            <a:avLst/>
          </a:prstGeom>
        </p:spPr>
      </p:pic>
      <p:graphicFrame>
        <p:nvGraphicFramePr>
          <p:cNvPr id="13" name="Table 12">
            <a:extLst>
              <a:ext uri="{FF2B5EF4-FFF2-40B4-BE49-F238E27FC236}">
                <a16:creationId xmlns:a16="http://schemas.microsoft.com/office/drawing/2014/main" id="{3331A394-7BE6-47DF-8A24-EA4A877B307D}"/>
              </a:ext>
            </a:extLst>
          </p:cNvPr>
          <p:cNvGraphicFramePr>
            <a:graphicFrameLocks noGrp="1"/>
          </p:cNvGraphicFramePr>
          <p:nvPr>
            <p:extLst>
              <p:ext uri="{D42A27DB-BD31-4B8C-83A1-F6EECF244321}">
                <p14:modId xmlns:p14="http://schemas.microsoft.com/office/powerpoint/2010/main" val="428606371"/>
              </p:ext>
            </p:extLst>
          </p:nvPr>
        </p:nvGraphicFramePr>
        <p:xfrm>
          <a:off x="1583999" y="2286724"/>
          <a:ext cx="6017530" cy="750692"/>
        </p:xfrm>
        <a:graphic>
          <a:graphicData uri="http://schemas.openxmlformats.org/drawingml/2006/table">
            <a:tbl>
              <a:tblPr firstRow="1" bandRow="1">
                <a:tableStyleId>{5940675A-B579-460E-94D1-54222C63F5DA}</a:tableStyleId>
              </a:tblPr>
              <a:tblGrid>
                <a:gridCol w="1203506">
                  <a:extLst>
                    <a:ext uri="{9D8B030D-6E8A-4147-A177-3AD203B41FA5}">
                      <a16:colId xmlns:a16="http://schemas.microsoft.com/office/drawing/2014/main" val="2884180789"/>
                    </a:ext>
                  </a:extLst>
                </a:gridCol>
                <a:gridCol w="1203506">
                  <a:extLst>
                    <a:ext uri="{9D8B030D-6E8A-4147-A177-3AD203B41FA5}">
                      <a16:colId xmlns:a16="http://schemas.microsoft.com/office/drawing/2014/main" val="2530410432"/>
                    </a:ext>
                  </a:extLst>
                </a:gridCol>
                <a:gridCol w="1203506">
                  <a:extLst>
                    <a:ext uri="{9D8B030D-6E8A-4147-A177-3AD203B41FA5}">
                      <a16:colId xmlns:a16="http://schemas.microsoft.com/office/drawing/2014/main" val="1228375586"/>
                    </a:ext>
                  </a:extLst>
                </a:gridCol>
                <a:gridCol w="1203506">
                  <a:extLst>
                    <a:ext uri="{9D8B030D-6E8A-4147-A177-3AD203B41FA5}">
                      <a16:colId xmlns:a16="http://schemas.microsoft.com/office/drawing/2014/main" val="821027101"/>
                    </a:ext>
                  </a:extLst>
                </a:gridCol>
                <a:gridCol w="1203506">
                  <a:extLst>
                    <a:ext uri="{9D8B030D-6E8A-4147-A177-3AD203B41FA5}">
                      <a16:colId xmlns:a16="http://schemas.microsoft.com/office/drawing/2014/main" val="3489894718"/>
                    </a:ext>
                  </a:extLst>
                </a:gridCol>
              </a:tblGrid>
              <a:tr h="750692">
                <a:tc>
                  <a:txBody>
                    <a:bodyPr/>
                    <a:lstStyle/>
                    <a:p>
                      <a:pPr algn="ctr"/>
                      <a:r>
                        <a:rPr lang="en-GB" sz="3200" b="1" dirty="0">
                          <a:latin typeface="Century Gothic" panose="020B0502020202020204" pitchFamily="34" charset="0"/>
                        </a:rPr>
                        <a:t>4.6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4.9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4.1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4.5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4.4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5830952"/>
                  </a:ext>
                </a:extLst>
              </a:tr>
            </a:tbl>
          </a:graphicData>
        </a:graphic>
      </p:graphicFrame>
      <p:grpSp>
        <p:nvGrpSpPr>
          <p:cNvPr id="11" name="Group 10">
            <a:extLst>
              <a:ext uri="{FF2B5EF4-FFF2-40B4-BE49-F238E27FC236}">
                <a16:creationId xmlns:a16="http://schemas.microsoft.com/office/drawing/2014/main" id="{DB5499DB-A19B-4FB7-9B6C-915395F49013}"/>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id="{062AA847-47E4-4052-9C81-0A8DABF92CA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7D7ADE22-06AB-4776-A440-AD75DC0FE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59085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Do the decimals round up or down? </a:t>
            </a:r>
          </a:p>
          <a:p>
            <a:pPr lvl="0" defTabSz="685800">
              <a:defRPr/>
            </a:pPr>
            <a:r>
              <a:rPr lang="en-GB" sz="2000" b="1" dirty="0">
                <a:solidFill>
                  <a:schemeClr val="tx1"/>
                </a:solidFill>
                <a:latin typeface="Century Gothic" panose="020B0502020202020204" pitchFamily="34" charset="0"/>
              </a:rPr>
              <a:t>Which whole number do they round to?</a:t>
            </a: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algn="ctr"/>
            <a:endParaRPr lang="en-GB" sz="2800"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4.6 rounds up to 5;  4.9 rounds up to 5;</a:t>
            </a:r>
          </a:p>
          <a:p>
            <a:pPr algn="ctr"/>
            <a:r>
              <a:rPr lang="en-GB" sz="2000" b="1" dirty="0">
                <a:solidFill>
                  <a:srgbClr val="FF0000"/>
                </a:solidFill>
                <a:latin typeface="Century Gothic" panose="020B0502020202020204" pitchFamily="34" charset="0"/>
              </a:rPr>
              <a:t>4.1 rounds down to 4;  4.5 rounds up to 5;</a:t>
            </a:r>
          </a:p>
          <a:p>
            <a:pPr algn="ctr"/>
            <a:r>
              <a:rPr lang="en-GB" sz="2000" b="1" dirty="0">
                <a:solidFill>
                  <a:srgbClr val="FF0000"/>
                </a:solidFill>
                <a:latin typeface="Century Gothic" panose="020B0502020202020204" pitchFamily="34" charset="0"/>
              </a:rPr>
              <a:t>4.4 rounds down to 4.</a:t>
            </a: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algn="ctr"/>
            <a:r>
              <a:rPr lang="en-GB" sz="2800"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A36F7B92-8CE4-43D7-8268-46C4867796B5}"/>
              </a:ext>
            </a:extLst>
          </p:cNvPr>
          <p:cNvGraphicFramePr>
            <a:graphicFrameLocks noGrp="1"/>
          </p:cNvGraphicFramePr>
          <p:nvPr>
            <p:extLst>
              <p:ext uri="{D42A27DB-BD31-4B8C-83A1-F6EECF244321}">
                <p14:modId xmlns:p14="http://schemas.microsoft.com/office/powerpoint/2010/main" val="935365481"/>
              </p:ext>
            </p:extLst>
          </p:nvPr>
        </p:nvGraphicFramePr>
        <p:xfrm>
          <a:off x="896191" y="3588108"/>
          <a:ext cx="7573555" cy="487680"/>
        </p:xfrm>
        <a:graphic>
          <a:graphicData uri="http://schemas.openxmlformats.org/drawingml/2006/table">
            <a:tbl>
              <a:tblPr firstRow="1" bandRow="1">
                <a:tableStyleId>{5940675A-B579-460E-94D1-54222C63F5DA}</a:tableStyleId>
              </a:tblPr>
              <a:tblGrid>
                <a:gridCol w="688505">
                  <a:extLst>
                    <a:ext uri="{9D8B030D-6E8A-4147-A177-3AD203B41FA5}">
                      <a16:colId xmlns:a16="http://schemas.microsoft.com/office/drawing/2014/main" val="2675473874"/>
                    </a:ext>
                  </a:extLst>
                </a:gridCol>
                <a:gridCol w="688505">
                  <a:extLst>
                    <a:ext uri="{9D8B030D-6E8A-4147-A177-3AD203B41FA5}">
                      <a16:colId xmlns:a16="http://schemas.microsoft.com/office/drawing/2014/main" val="872893488"/>
                    </a:ext>
                  </a:extLst>
                </a:gridCol>
                <a:gridCol w="688505">
                  <a:extLst>
                    <a:ext uri="{9D8B030D-6E8A-4147-A177-3AD203B41FA5}">
                      <a16:colId xmlns:a16="http://schemas.microsoft.com/office/drawing/2014/main" val="91066628"/>
                    </a:ext>
                  </a:extLst>
                </a:gridCol>
                <a:gridCol w="688505">
                  <a:extLst>
                    <a:ext uri="{9D8B030D-6E8A-4147-A177-3AD203B41FA5}">
                      <a16:colId xmlns:a16="http://schemas.microsoft.com/office/drawing/2014/main" val="53492804"/>
                    </a:ext>
                  </a:extLst>
                </a:gridCol>
                <a:gridCol w="688505">
                  <a:extLst>
                    <a:ext uri="{9D8B030D-6E8A-4147-A177-3AD203B41FA5}">
                      <a16:colId xmlns:a16="http://schemas.microsoft.com/office/drawing/2014/main" val="116339818"/>
                    </a:ext>
                  </a:extLst>
                </a:gridCol>
                <a:gridCol w="688505">
                  <a:extLst>
                    <a:ext uri="{9D8B030D-6E8A-4147-A177-3AD203B41FA5}">
                      <a16:colId xmlns:a16="http://schemas.microsoft.com/office/drawing/2014/main" val="2241652426"/>
                    </a:ext>
                  </a:extLst>
                </a:gridCol>
                <a:gridCol w="688505">
                  <a:extLst>
                    <a:ext uri="{9D8B030D-6E8A-4147-A177-3AD203B41FA5}">
                      <a16:colId xmlns:a16="http://schemas.microsoft.com/office/drawing/2014/main" val="1958016446"/>
                    </a:ext>
                  </a:extLst>
                </a:gridCol>
                <a:gridCol w="688505">
                  <a:extLst>
                    <a:ext uri="{9D8B030D-6E8A-4147-A177-3AD203B41FA5}">
                      <a16:colId xmlns:a16="http://schemas.microsoft.com/office/drawing/2014/main" val="880480255"/>
                    </a:ext>
                  </a:extLst>
                </a:gridCol>
                <a:gridCol w="688505">
                  <a:extLst>
                    <a:ext uri="{9D8B030D-6E8A-4147-A177-3AD203B41FA5}">
                      <a16:colId xmlns:a16="http://schemas.microsoft.com/office/drawing/2014/main" val="1476768306"/>
                    </a:ext>
                  </a:extLst>
                </a:gridCol>
                <a:gridCol w="688505">
                  <a:extLst>
                    <a:ext uri="{9D8B030D-6E8A-4147-A177-3AD203B41FA5}">
                      <a16:colId xmlns:a16="http://schemas.microsoft.com/office/drawing/2014/main" val="3891024217"/>
                    </a:ext>
                  </a:extLst>
                </a:gridCol>
                <a:gridCol w="688505">
                  <a:extLst>
                    <a:ext uri="{9D8B030D-6E8A-4147-A177-3AD203B41FA5}">
                      <a16:colId xmlns:a16="http://schemas.microsoft.com/office/drawing/2014/main" val="2316698042"/>
                    </a:ext>
                  </a:extLst>
                </a:gridCol>
              </a:tblGrid>
              <a:tr h="216000">
                <a:tc>
                  <a:txBody>
                    <a:bodyPr/>
                    <a:lstStyle/>
                    <a:p>
                      <a:pPr algn="ctr"/>
                      <a:r>
                        <a:rPr lang="en-GB" sz="3200" b="1" dirty="0">
                          <a:latin typeface="Century Gothic" panose="020B0502020202020204" pitchFamily="34" charset="0"/>
                        </a:rPr>
                        <a:t>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4.5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3476497"/>
                  </a:ext>
                </a:extLst>
              </a:tr>
            </a:tbl>
          </a:graphicData>
        </a:graphic>
      </p:graphicFrame>
      <p:pic>
        <p:nvPicPr>
          <p:cNvPr id="12" name="Picture 11">
            <a:extLst>
              <a:ext uri="{FF2B5EF4-FFF2-40B4-BE49-F238E27FC236}">
                <a16:creationId xmlns:a16="http://schemas.microsoft.com/office/drawing/2014/main" id="{DA873AA2-C3CD-4BFF-A0A0-2DC678AF9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163" y="4086458"/>
            <a:ext cx="6881007" cy="457838"/>
          </a:xfrm>
          <a:prstGeom prst="rect">
            <a:avLst/>
          </a:prstGeom>
        </p:spPr>
      </p:pic>
      <p:graphicFrame>
        <p:nvGraphicFramePr>
          <p:cNvPr id="13" name="Table 12">
            <a:extLst>
              <a:ext uri="{FF2B5EF4-FFF2-40B4-BE49-F238E27FC236}">
                <a16:creationId xmlns:a16="http://schemas.microsoft.com/office/drawing/2014/main" id="{3331A394-7BE6-47DF-8A24-EA4A877B307D}"/>
              </a:ext>
            </a:extLst>
          </p:cNvPr>
          <p:cNvGraphicFramePr>
            <a:graphicFrameLocks noGrp="1"/>
          </p:cNvGraphicFramePr>
          <p:nvPr>
            <p:extLst>
              <p:ext uri="{D42A27DB-BD31-4B8C-83A1-F6EECF244321}">
                <p14:modId xmlns:p14="http://schemas.microsoft.com/office/powerpoint/2010/main" val="197571466"/>
              </p:ext>
            </p:extLst>
          </p:nvPr>
        </p:nvGraphicFramePr>
        <p:xfrm>
          <a:off x="1583999" y="2286724"/>
          <a:ext cx="6017530" cy="750692"/>
        </p:xfrm>
        <a:graphic>
          <a:graphicData uri="http://schemas.openxmlformats.org/drawingml/2006/table">
            <a:tbl>
              <a:tblPr firstRow="1" bandRow="1">
                <a:tableStyleId>{5940675A-B579-460E-94D1-54222C63F5DA}</a:tableStyleId>
              </a:tblPr>
              <a:tblGrid>
                <a:gridCol w="1203506">
                  <a:extLst>
                    <a:ext uri="{9D8B030D-6E8A-4147-A177-3AD203B41FA5}">
                      <a16:colId xmlns:a16="http://schemas.microsoft.com/office/drawing/2014/main" val="2884180789"/>
                    </a:ext>
                  </a:extLst>
                </a:gridCol>
                <a:gridCol w="1203506">
                  <a:extLst>
                    <a:ext uri="{9D8B030D-6E8A-4147-A177-3AD203B41FA5}">
                      <a16:colId xmlns:a16="http://schemas.microsoft.com/office/drawing/2014/main" val="2530410432"/>
                    </a:ext>
                  </a:extLst>
                </a:gridCol>
                <a:gridCol w="1203506">
                  <a:extLst>
                    <a:ext uri="{9D8B030D-6E8A-4147-A177-3AD203B41FA5}">
                      <a16:colId xmlns:a16="http://schemas.microsoft.com/office/drawing/2014/main" val="1228375586"/>
                    </a:ext>
                  </a:extLst>
                </a:gridCol>
                <a:gridCol w="1203506">
                  <a:extLst>
                    <a:ext uri="{9D8B030D-6E8A-4147-A177-3AD203B41FA5}">
                      <a16:colId xmlns:a16="http://schemas.microsoft.com/office/drawing/2014/main" val="821027101"/>
                    </a:ext>
                  </a:extLst>
                </a:gridCol>
                <a:gridCol w="1203506">
                  <a:extLst>
                    <a:ext uri="{9D8B030D-6E8A-4147-A177-3AD203B41FA5}">
                      <a16:colId xmlns:a16="http://schemas.microsoft.com/office/drawing/2014/main" val="3489894718"/>
                    </a:ext>
                  </a:extLst>
                </a:gridCol>
              </a:tblGrid>
              <a:tr h="750692">
                <a:tc>
                  <a:txBody>
                    <a:bodyPr/>
                    <a:lstStyle/>
                    <a:p>
                      <a:pPr algn="ctr"/>
                      <a:r>
                        <a:rPr lang="en-GB" sz="3200" b="1" dirty="0">
                          <a:latin typeface="Century Gothic" panose="020B0502020202020204" pitchFamily="34" charset="0"/>
                        </a:rPr>
                        <a:t>4.6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4.9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4.1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4.5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4.4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5830952"/>
                  </a:ext>
                </a:extLst>
              </a:tr>
            </a:tbl>
          </a:graphicData>
        </a:graphic>
      </p:graphicFrame>
      <p:grpSp>
        <p:nvGrpSpPr>
          <p:cNvPr id="11" name="Group 10">
            <a:extLst>
              <a:ext uri="{FF2B5EF4-FFF2-40B4-BE49-F238E27FC236}">
                <a16:creationId xmlns:a16="http://schemas.microsoft.com/office/drawing/2014/main" id="{CDA9D4BC-9B5E-48F0-B11C-20EAA458D825}"/>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id="{A7A13718-E0E1-48D6-9760-87220C65E57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3D450F1E-0C84-4601-B680-D1EB58081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2180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Fill in the gaps using these decimals and whole numbers.</a:t>
            </a:r>
          </a:p>
          <a:p>
            <a:endParaRPr lang="en-GB" sz="2800" dirty="0">
              <a:solidFill>
                <a:schemeClr val="tx1"/>
              </a:solidFill>
              <a:latin typeface="Century Gothic" panose="020B0502020202020204" pitchFamily="34" charset="0"/>
            </a:endParaRPr>
          </a:p>
          <a:p>
            <a:endParaRPr lang="en-GB" sz="2800" dirty="0">
              <a:solidFill>
                <a:schemeClr val="tx1"/>
              </a:solidFill>
              <a:latin typeface="Century Gothic" panose="020B0502020202020204" pitchFamily="34" charset="0"/>
            </a:endParaRPr>
          </a:p>
          <a:p>
            <a:endParaRPr lang="en-GB" sz="2800" dirty="0">
              <a:solidFill>
                <a:schemeClr val="tx1"/>
              </a:solidFill>
              <a:latin typeface="Century Gothic" panose="020B0502020202020204" pitchFamily="34" charset="0"/>
            </a:endParaRPr>
          </a:p>
          <a:p>
            <a:endParaRPr lang="en-GB" sz="2800" spc="-300" dirty="0">
              <a:solidFill>
                <a:schemeClr val="tx1"/>
              </a:solidFill>
              <a:latin typeface="Century Gothic" panose="020B0502020202020204" pitchFamily="34" charset="0"/>
            </a:endParaRPr>
          </a:p>
          <a:p>
            <a:endParaRPr lang="en-GB" sz="2800" spc="-300" dirty="0">
              <a:solidFill>
                <a:schemeClr val="tx1"/>
              </a:solidFill>
              <a:latin typeface="Century Gothic" panose="020B0502020202020204" pitchFamily="34" charset="0"/>
            </a:endParaRPr>
          </a:p>
          <a:p>
            <a:pPr algn="ctr"/>
            <a:r>
              <a:rPr lang="en-GB" sz="2800" b="1" spc="-300" dirty="0">
                <a:solidFill>
                  <a:schemeClr val="tx1"/>
                </a:solidFill>
                <a:latin typeface="Century Gothic" panose="020B0502020202020204" pitchFamily="34" charset="0"/>
              </a:rPr>
              <a:t>________</a:t>
            </a:r>
            <a:r>
              <a:rPr lang="en-GB" sz="2800" b="1" dirty="0">
                <a:solidFill>
                  <a:schemeClr val="tx1"/>
                </a:solidFill>
                <a:latin typeface="Century Gothic" panose="020B0502020202020204" pitchFamily="34" charset="0"/>
              </a:rPr>
              <a:t>  rounds up to </a:t>
            </a:r>
            <a:r>
              <a:rPr lang="en-GB" sz="2800" b="1" spc="-300" dirty="0">
                <a:solidFill>
                  <a:schemeClr val="tx1"/>
                </a:solidFill>
                <a:latin typeface="Century Gothic" panose="020B0502020202020204" pitchFamily="34" charset="0"/>
              </a:rPr>
              <a:t>________ .</a:t>
            </a:r>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pPr algn="ctr"/>
            <a:r>
              <a:rPr lang="en-GB" sz="2800" b="1" spc="-300" dirty="0">
                <a:solidFill>
                  <a:schemeClr val="tx1"/>
                </a:solidFill>
                <a:latin typeface="Century Gothic" panose="020B0502020202020204" pitchFamily="34" charset="0"/>
              </a:rPr>
              <a:t>________</a:t>
            </a:r>
            <a:r>
              <a:rPr lang="en-GB" sz="2800" b="1" dirty="0">
                <a:solidFill>
                  <a:schemeClr val="tx1"/>
                </a:solidFill>
                <a:latin typeface="Century Gothic" panose="020B0502020202020204" pitchFamily="34" charset="0"/>
              </a:rPr>
              <a:t> rounds down to </a:t>
            </a:r>
            <a:r>
              <a:rPr lang="en-GB" sz="2800" b="1" spc="-300" dirty="0">
                <a:solidFill>
                  <a:schemeClr val="tx1"/>
                </a:solidFill>
                <a:latin typeface="Century Gothic" panose="020B0502020202020204" pitchFamily="34" charset="0"/>
              </a:rPr>
              <a:t>________ .</a:t>
            </a:r>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pPr algn="ctr"/>
            <a:r>
              <a:rPr lang="en-GB" sz="2800" b="1" spc="-300" dirty="0">
                <a:solidFill>
                  <a:schemeClr val="tx1"/>
                </a:solidFill>
                <a:latin typeface="Century Gothic" panose="020B0502020202020204" pitchFamily="34" charset="0"/>
              </a:rPr>
              <a:t>________</a:t>
            </a:r>
            <a:r>
              <a:rPr lang="en-GB" sz="2800" b="1" dirty="0">
                <a:solidFill>
                  <a:schemeClr val="tx1"/>
                </a:solidFill>
                <a:latin typeface="Century Gothic" panose="020B0502020202020204" pitchFamily="34" charset="0"/>
              </a:rPr>
              <a:t> rounds up to </a:t>
            </a:r>
            <a:r>
              <a:rPr lang="en-GB" sz="2800" b="1" spc="-300" dirty="0">
                <a:solidFill>
                  <a:schemeClr val="tx1"/>
                </a:solidFill>
                <a:latin typeface="Century Gothic" panose="020B0502020202020204" pitchFamily="34" charset="0"/>
              </a:rPr>
              <a:t>________ .</a:t>
            </a:r>
            <a:endParaRPr lang="en-GB" sz="2800" b="1"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algn="ctr"/>
            <a:r>
              <a:rPr lang="en-GB" sz="2800"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3331A394-7BE6-47DF-8A24-EA4A877B307D}"/>
              </a:ext>
            </a:extLst>
          </p:cNvPr>
          <p:cNvGraphicFramePr>
            <a:graphicFrameLocks noGrp="1"/>
          </p:cNvGraphicFramePr>
          <p:nvPr>
            <p:extLst>
              <p:ext uri="{D42A27DB-BD31-4B8C-83A1-F6EECF244321}">
                <p14:modId xmlns:p14="http://schemas.microsoft.com/office/powerpoint/2010/main" val="887866447"/>
              </p:ext>
            </p:extLst>
          </p:nvPr>
        </p:nvGraphicFramePr>
        <p:xfrm>
          <a:off x="1076037" y="1925776"/>
          <a:ext cx="6991926" cy="750692"/>
        </p:xfrm>
        <a:graphic>
          <a:graphicData uri="http://schemas.openxmlformats.org/drawingml/2006/table">
            <a:tbl>
              <a:tblPr firstRow="1" bandRow="1">
                <a:tableStyleId>{5940675A-B579-460E-94D1-54222C63F5DA}</a:tableStyleId>
              </a:tblPr>
              <a:tblGrid>
                <a:gridCol w="1165321">
                  <a:extLst>
                    <a:ext uri="{9D8B030D-6E8A-4147-A177-3AD203B41FA5}">
                      <a16:colId xmlns:a16="http://schemas.microsoft.com/office/drawing/2014/main" val="2884180789"/>
                    </a:ext>
                  </a:extLst>
                </a:gridCol>
                <a:gridCol w="1165321">
                  <a:extLst>
                    <a:ext uri="{9D8B030D-6E8A-4147-A177-3AD203B41FA5}">
                      <a16:colId xmlns:a16="http://schemas.microsoft.com/office/drawing/2014/main" val="2530410432"/>
                    </a:ext>
                  </a:extLst>
                </a:gridCol>
                <a:gridCol w="1165321">
                  <a:extLst>
                    <a:ext uri="{9D8B030D-6E8A-4147-A177-3AD203B41FA5}">
                      <a16:colId xmlns:a16="http://schemas.microsoft.com/office/drawing/2014/main" val="1228375586"/>
                    </a:ext>
                  </a:extLst>
                </a:gridCol>
                <a:gridCol w="1165321">
                  <a:extLst>
                    <a:ext uri="{9D8B030D-6E8A-4147-A177-3AD203B41FA5}">
                      <a16:colId xmlns:a16="http://schemas.microsoft.com/office/drawing/2014/main" val="821027101"/>
                    </a:ext>
                  </a:extLst>
                </a:gridCol>
                <a:gridCol w="1165321">
                  <a:extLst>
                    <a:ext uri="{9D8B030D-6E8A-4147-A177-3AD203B41FA5}">
                      <a16:colId xmlns:a16="http://schemas.microsoft.com/office/drawing/2014/main" val="3489894718"/>
                    </a:ext>
                  </a:extLst>
                </a:gridCol>
                <a:gridCol w="1165321">
                  <a:extLst>
                    <a:ext uri="{9D8B030D-6E8A-4147-A177-3AD203B41FA5}">
                      <a16:colId xmlns:a16="http://schemas.microsoft.com/office/drawing/2014/main" val="4173448587"/>
                    </a:ext>
                  </a:extLst>
                </a:gridCol>
              </a:tblGrid>
              <a:tr h="750692">
                <a:tc>
                  <a:txBody>
                    <a:bodyPr/>
                    <a:lstStyle/>
                    <a:p>
                      <a:pPr algn="ctr"/>
                      <a:r>
                        <a:rPr lang="en-GB" sz="3200" b="1" dirty="0">
                          <a:latin typeface="Century Gothic" panose="020B0502020202020204" pitchFamily="34" charset="0"/>
                        </a:rPr>
                        <a:t>6.4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6.5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8.8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5830952"/>
                  </a:ext>
                </a:extLst>
              </a:tr>
            </a:tbl>
          </a:graphicData>
        </a:graphic>
      </p:graphicFrame>
      <p:grpSp>
        <p:nvGrpSpPr>
          <p:cNvPr id="9" name="Group 8">
            <a:extLst>
              <a:ext uri="{FF2B5EF4-FFF2-40B4-BE49-F238E27FC236}">
                <a16:creationId xmlns:a16="http://schemas.microsoft.com/office/drawing/2014/main" id="{2D8455A6-2A63-46FC-816C-CB0830E014FD}"/>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0EA9CE0C-4C0B-44E1-869E-18D60989271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55522622-F953-440D-A699-3445D26CC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4502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Fill in the gaps using these decimals and whole numbers.</a:t>
            </a:r>
          </a:p>
          <a:p>
            <a:endParaRPr lang="en-GB" sz="2800" dirty="0">
              <a:solidFill>
                <a:schemeClr val="tx1"/>
              </a:solidFill>
              <a:latin typeface="Century Gothic" panose="020B0502020202020204" pitchFamily="34" charset="0"/>
            </a:endParaRPr>
          </a:p>
          <a:p>
            <a:endParaRPr lang="en-GB" sz="2800" dirty="0">
              <a:solidFill>
                <a:schemeClr val="tx1"/>
              </a:solidFill>
              <a:latin typeface="Century Gothic" panose="020B0502020202020204" pitchFamily="34" charset="0"/>
            </a:endParaRPr>
          </a:p>
          <a:p>
            <a:endParaRPr lang="en-GB" sz="2800" dirty="0">
              <a:solidFill>
                <a:schemeClr val="tx1"/>
              </a:solidFill>
              <a:latin typeface="Century Gothic" panose="020B0502020202020204" pitchFamily="34" charset="0"/>
            </a:endParaRPr>
          </a:p>
          <a:p>
            <a:endParaRPr lang="en-GB" sz="2800" spc="-300" dirty="0">
              <a:solidFill>
                <a:schemeClr val="tx1"/>
              </a:solidFill>
              <a:latin typeface="Century Gothic" panose="020B0502020202020204" pitchFamily="34" charset="0"/>
            </a:endParaRPr>
          </a:p>
          <a:p>
            <a:endParaRPr lang="en-GB" sz="2800" spc="-300" dirty="0">
              <a:solidFill>
                <a:schemeClr val="tx1"/>
              </a:solidFill>
              <a:latin typeface="Century Gothic" panose="020B0502020202020204" pitchFamily="34" charset="0"/>
            </a:endParaRPr>
          </a:p>
          <a:p>
            <a:pPr algn="ctr"/>
            <a:r>
              <a:rPr lang="en-GB" sz="2800" b="1" dirty="0">
                <a:solidFill>
                  <a:srgbClr val="FF0000"/>
                </a:solidFill>
                <a:latin typeface="Century Gothic" panose="020B0502020202020204" pitchFamily="34" charset="0"/>
              </a:rPr>
              <a:t>6.5</a:t>
            </a:r>
            <a:r>
              <a:rPr lang="en-GB" sz="2800" b="1" dirty="0">
                <a:solidFill>
                  <a:schemeClr val="tx1"/>
                </a:solidFill>
                <a:latin typeface="Century Gothic" panose="020B0502020202020204" pitchFamily="34" charset="0"/>
              </a:rPr>
              <a:t> rounds up to </a:t>
            </a:r>
            <a:r>
              <a:rPr lang="en-GB" sz="2800" b="1" dirty="0">
                <a:solidFill>
                  <a:srgbClr val="FF0000"/>
                </a:solidFill>
                <a:latin typeface="Century Gothic" panose="020B0502020202020204" pitchFamily="34" charset="0"/>
              </a:rPr>
              <a:t>7</a:t>
            </a:r>
            <a:r>
              <a:rPr lang="en-GB" sz="2800" b="1" spc="-300" dirty="0">
                <a:solidFill>
                  <a:schemeClr val="tx1"/>
                </a:solidFill>
                <a:latin typeface="Century Gothic" panose="020B0502020202020204" pitchFamily="34" charset="0"/>
              </a:rPr>
              <a:t>.</a:t>
            </a: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rgbClr val="FF0000"/>
                </a:solidFill>
                <a:latin typeface="Century Gothic" panose="020B0502020202020204" pitchFamily="34" charset="0"/>
              </a:rPr>
              <a:t>6.4</a:t>
            </a:r>
            <a:r>
              <a:rPr lang="en-GB" sz="2800" b="1" dirty="0">
                <a:solidFill>
                  <a:schemeClr val="tx1"/>
                </a:solidFill>
                <a:latin typeface="Century Gothic" panose="020B0502020202020204" pitchFamily="34" charset="0"/>
              </a:rPr>
              <a:t> rounds down to </a:t>
            </a:r>
            <a:r>
              <a:rPr lang="en-GB" sz="2800" b="1" dirty="0">
                <a:solidFill>
                  <a:srgbClr val="FF0000"/>
                </a:solidFill>
                <a:latin typeface="Century Gothic" panose="020B0502020202020204" pitchFamily="34" charset="0"/>
              </a:rPr>
              <a:t>6</a:t>
            </a:r>
            <a:r>
              <a:rPr lang="en-GB" sz="2800" b="1" spc="-300" dirty="0">
                <a:solidFill>
                  <a:schemeClr val="tx1"/>
                </a:solidFill>
                <a:latin typeface="Century Gothic" panose="020B0502020202020204" pitchFamily="34" charset="0"/>
              </a:rPr>
              <a:t>.</a:t>
            </a:r>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pPr algn="ctr"/>
            <a:r>
              <a:rPr lang="en-GB" sz="2800" b="1" dirty="0">
                <a:solidFill>
                  <a:srgbClr val="FF0000"/>
                </a:solidFill>
                <a:latin typeface="Century Gothic" panose="020B0502020202020204" pitchFamily="34" charset="0"/>
              </a:rPr>
              <a:t>8.8</a:t>
            </a:r>
            <a:r>
              <a:rPr lang="en-GB" sz="2800" b="1" dirty="0">
                <a:solidFill>
                  <a:schemeClr val="tx1"/>
                </a:solidFill>
                <a:latin typeface="Century Gothic" panose="020B0502020202020204" pitchFamily="34" charset="0"/>
              </a:rPr>
              <a:t> rounds up to </a:t>
            </a:r>
            <a:r>
              <a:rPr lang="en-GB" sz="2800" b="1" spc="-300" dirty="0">
                <a:solidFill>
                  <a:srgbClr val="FF0000"/>
                </a:solidFill>
                <a:latin typeface="Century Gothic" panose="020B0502020202020204" pitchFamily="34" charset="0"/>
              </a:rPr>
              <a:t>9</a:t>
            </a:r>
            <a:r>
              <a:rPr lang="en-GB" sz="2800" b="1" spc="-300" dirty="0">
                <a:solidFill>
                  <a:schemeClr val="tx1"/>
                </a:solidFill>
                <a:latin typeface="Century Gothic" panose="020B0502020202020204" pitchFamily="34" charset="0"/>
              </a:rPr>
              <a:t> .</a:t>
            </a:r>
            <a:endParaRPr lang="en-GB" sz="2800" b="1"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algn="ctr"/>
            <a:r>
              <a:rPr lang="en-GB" sz="2800"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3331A394-7BE6-47DF-8A24-EA4A877B307D}"/>
              </a:ext>
            </a:extLst>
          </p:cNvPr>
          <p:cNvGraphicFramePr>
            <a:graphicFrameLocks noGrp="1"/>
          </p:cNvGraphicFramePr>
          <p:nvPr>
            <p:extLst>
              <p:ext uri="{D42A27DB-BD31-4B8C-83A1-F6EECF244321}">
                <p14:modId xmlns:p14="http://schemas.microsoft.com/office/powerpoint/2010/main" val="2235374329"/>
              </p:ext>
            </p:extLst>
          </p:nvPr>
        </p:nvGraphicFramePr>
        <p:xfrm>
          <a:off x="1076037" y="1925776"/>
          <a:ext cx="6991926" cy="750692"/>
        </p:xfrm>
        <a:graphic>
          <a:graphicData uri="http://schemas.openxmlformats.org/drawingml/2006/table">
            <a:tbl>
              <a:tblPr firstRow="1" bandRow="1">
                <a:tableStyleId>{5940675A-B579-460E-94D1-54222C63F5DA}</a:tableStyleId>
              </a:tblPr>
              <a:tblGrid>
                <a:gridCol w="1165321">
                  <a:extLst>
                    <a:ext uri="{9D8B030D-6E8A-4147-A177-3AD203B41FA5}">
                      <a16:colId xmlns:a16="http://schemas.microsoft.com/office/drawing/2014/main" val="2884180789"/>
                    </a:ext>
                  </a:extLst>
                </a:gridCol>
                <a:gridCol w="1165321">
                  <a:extLst>
                    <a:ext uri="{9D8B030D-6E8A-4147-A177-3AD203B41FA5}">
                      <a16:colId xmlns:a16="http://schemas.microsoft.com/office/drawing/2014/main" val="2530410432"/>
                    </a:ext>
                  </a:extLst>
                </a:gridCol>
                <a:gridCol w="1165321">
                  <a:extLst>
                    <a:ext uri="{9D8B030D-6E8A-4147-A177-3AD203B41FA5}">
                      <a16:colId xmlns:a16="http://schemas.microsoft.com/office/drawing/2014/main" val="1228375586"/>
                    </a:ext>
                  </a:extLst>
                </a:gridCol>
                <a:gridCol w="1165321">
                  <a:extLst>
                    <a:ext uri="{9D8B030D-6E8A-4147-A177-3AD203B41FA5}">
                      <a16:colId xmlns:a16="http://schemas.microsoft.com/office/drawing/2014/main" val="821027101"/>
                    </a:ext>
                  </a:extLst>
                </a:gridCol>
                <a:gridCol w="1165321">
                  <a:extLst>
                    <a:ext uri="{9D8B030D-6E8A-4147-A177-3AD203B41FA5}">
                      <a16:colId xmlns:a16="http://schemas.microsoft.com/office/drawing/2014/main" val="3489894718"/>
                    </a:ext>
                  </a:extLst>
                </a:gridCol>
                <a:gridCol w="1165321">
                  <a:extLst>
                    <a:ext uri="{9D8B030D-6E8A-4147-A177-3AD203B41FA5}">
                      <a16:colId xmlns:a16="http://schemas.microsoft.com/office/drawing/2014/main" val="4173448587"/>
                    </a:ext>
                  </a:extLst>
                </a:gridCol>
              </a:tblGrid>
              <a:tr h="750692">
                <a:tc>
                  <a:txBody>
                    <a:bodyPr/>
                    <a:lstStyle/>
                    <a:p>
                      <a:pPr algn="ctr"/>
                      <a:r>
                        <a:rPr lang="en-GB" sz="3200" b="1" dirty="0">
                          <a:latin typeface="Century Gothic" panose="020B0502020202020204" pitchFamily="34" charset="0"/>
                        </a:rPr>
                        <a:t>6.4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6.5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8.8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5830952"/>
                  </a:ext>
                </a:extLst>
              </a:tr>
            </a:tbl>
          </a:graphicData>
        </a:graphic>
      </p:graphicFrame>
      <p:grpSp>
        <p:nvGrpSpPr>
          <p:cNvPr id="9" name="Group 8">
            <a:extLst>
              <a:ext uri="{FF2B5EF4-FFF2-40B4-BE49-F238E27FC236}">
                <a16:creationId xmlns:a16="http://schemas.microsoft.com/office/drawing/2014/main" id="{38212DA4-25AE-417F-A056-914088C227D3}"/>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87FFB34A-FFD4-498A-A25E-23F2990BE0E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871F9E2D-496A-4278-95A7-281A9ECC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3041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Nia used number cards to make three decimals, but then her cards got mixed up!</a:t>
            </a:r>
          </a:p>
          <a:p>
            <a:endParaRPr lang="en-GB" sz="2700"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remembers that her decimals rounded to 3, 6 and 8. </a:t>
            </a:r>
          </a:p>
          <a:p>
            <a:r>
              <a:rPr lang="en-GB" sz="2000" b="1" dirty="0">
                <a:solidFill>
                  <a:schemeClr val="tx1"/>
                </a:solidFill>
                <a:latin typeface="Century Gothic" panose="020B0502020202020204" pitchFamily="34" charset="0"/>
              </a:rPr>
              <a:t>What might have been the three decimals Nia made?</a:t>
            </a:r>
          </a:p>
          <a:p>
            <a:endParaRPr lang="en-GB" sz="2000" b="1" dirty="0">
              <a:solidFill>
                <a:schemeClr val="tx1"/>
              </a:solidFill>
              <a:latin typeface="Century Gothic" panose="020B0502020202020204" pitchFamily="34" charset="0"/>
            </a:endParaRPr>
          </a:p>
          <a:p>
            <a:endParaRPr lang="en-GB" sz="1000"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AAB52F8-2CAE-48B5-900D-43FEE04A7326}"/>
              </a:ext>
            </a:extLst>
          </p:cNvPr>
          <p:cNvSpPr/>
          <p:nvPr/>
        </p:nvSpPr>
        <p:spPr>
          <a:xfrm>
            <a:off x="588637" y="1709944"/>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3</a:t>
            </a:r>
          </a:p>
        </p:txBody>
      </p:sp>
      <p:sp>
        <p:nvSpPr>
          <p:cNvPr id="10" name="Rectangle: Rounded Corners 9">
            <a:extLst>
              <a:ext uri="{FF2B5EF4-FFF2-40B4-BE49-F238E27FC236}">
                <a16:creationId xmlns:a16="http://schemas.microsoft.com/office/drawing/2014/main" id="{DD5445A6-1D75-4FFD-8594-9085E254C1DA}"/>
              </a:ext>
            </a:extLst>
          </p:cNvPr>
          <p:cNvSpPr/>
          <p:nvPr/>
        </p:nvSpPr>
        <p:spPr>
          <a:xfrm>
            <a:off x="1986684" y="1714180"/>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8</a:t>
            </a:r>
          </a:p>
        </p:txBody>
      </p:sp>
      <p:sp>
        <p:nvSpPr>
          <p:cNvPr id="11" name="Rectangle: Rounded Corners 10">
            <a:extLst>
              <a:ext uri="{FF2B5EF4-FFF2-40B4-BE49-F238E27FC236}">
                <a16:creationId xmlns:a16="http://schemas.microsoft.com/office/drawing/2014/main" id="{C78492A6-93FE-4D44-A0D5-F272F4E22153}"/>
              </a:ext>
            </a:extLst>
          </p:cNvPr>
          <p:cNvSpPr/>
          <p:nvPr/>
        </p:nvSpPr>
        <p:spPr>
          <a:xfrm>
            <a:off x="3384731" y="1683247"/>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3</a:t>
            </a:r>
          </a:p>
        </p:txBody>
      </p:sp>
      <p:sp>
        <p:nvSpPr>
          <p:cNvPr id="12" name="Rectangle: Rounded Corners 11">
            <a:extLst>
              <a:ext uri="{FF2B5EF4-FFF2-40B4-BE49-F238E27FC236}">
                <a16:creationId xmlns:a16="http://schemas.microsoft.com/office/drawing/2014/main" id="{A1AD3F03-DED0-4153-A7A3-683FB64D48FC}"/>
              </a:ext>
            </a:extLst>
          </p:cNvPr>
          <p:cNvSpPr/>
          <p:nvPr/>
        </p:nvSpPr>
        <p:spPr>
          <a:xfrm>
            <a:off x="4782778" y="1679011"/>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4</a:t>
            </a:r>
          </a:p>
        </p:txBody>
      </p:sp>
      <p:sp>
        <p:nvSpPr>
          <p:cNvPr id="13" name="Rectangle: Rounded Corners 12">
            <a:extLst>
              <a:ext uri="{FF2B5EF4-FFF2-40B4-BE49-F238E27FC236}">
                <a16:creationId xmlns:a16="http://schemas.microsoft.com/office/drawing/2014/main" id="{AF35467C-1FA6-408D-9A14-9EE32C2F0724}"/>
              </a:ext>
            </a:extLst>
          </p:cNvPr>
          <p:cNvSpPr/>
          <p:nvPr/>
        </p:nvSpPr>
        <p:spPr>
          <a:xfrm>
            <a:off x="6180825" y="1679011"/>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5</a:t>
            </a:r>
          </a:p>
        </p:txBody>
      </p:sp>
      <p:sp>
        <p:nvSpPr>
          <p:cNvPr id="14" name="Rectangle: Rounded Corners 13">
            <a:extLst>
              <a:ext uri="{FF2B5EF4-FFF2-40B4-BE49-F238E27FC236}">
                <a16:creationId xmlns:a16="http://schemas.microsoft.com/office/drawing/2014/main" id="{2DD764A5-5B0A-4A0A-813B-0EE4A3CD2E8D}"/>
              </a:ext>
            </a:extLst>
          </p:cNvPr>
          <p:cNvSpPr/>
          <p:nvPr/>
        </p:nvSpPr>
        <p:spPr>
          <a:xfrm>
            <a:off x="7578873" y="1679011"/>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5</a:t>
            </a:r>
          </a:p>
        </p:txBody>
      </p:sp>
      <p:grpSp>
        <p:nvGrpSpPr>
          <p:cNvPr id="15" name="Group 14">
            <a:extLst>
              <a:ext uri="{FF2B5EF4-FFF2-40B4-BE49-F238E27FC236}">
                <a16:creationId xmlns:a16="http://schemas.microsoft.com/office/drawing/2014/main" id="{9DD29530-33C4-4414-B05A-279633592F7B}"/>
              </a:ext>
            </a:extLst>
          </p:cNvPr>
          <p:cNvGrpSpPr/>
          <p:nvPr/>
        </p:nvGrpSpPr>
        <p:grpSpPr>
          <a:xfrm>
            <a:off x="59531" y="6454317"/>
            <a:ext cx="1238534" cy="403683"/>
            <a:chOff x="68077" y="6454317"/>
            <a:chExt cx="1238534" cy="403683"/>
          </a:xfrm>
        </p:grpSpPr>
        <p:sp>
          <p:nvSpPr>
            <p:cNvPr id="20" name="TextBox 8">
              <a:extLst>
                <a:ext uri="{FF2B5EF4-FFF2-40B4-BE49-F238E27FC236}">
                  <a16:creationId xmlns:a16="http://schemas.microsoft.com/office/drawing/2014/main" id="{05DD5F4D-2B0E-457C-818D-C5C01A69254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692CE071-1238-4DF5-8AA4-DD731AB4B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50222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Nia used number cards to make three decimals, but then her cards got mixed up!</a:t>
            </a:r>
          </a:p>
          <a:p>
            <a:endParaRPr lang="en-GB" sz="2700"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remembers that her decimals rounded to 3, 6 and 8. </a:t>
            </a:r>
          </a:p>
          <a:p>
            <a:r>
              <a:rPr lang="en-GB" sz="2000" b="1" dirty="0">
                <a:solidFill>
                  <a:schemeClr val="tx1"/>
                </a:solidFill>
                <a:latin typeface="Century Gothic" panose="020B0502020202020204" pitchFamily="34" charset="0"/>
              </a:rPr>
              <a:t>What might have been the three decimals Nia made?</a:t>
            </a:r>
          </a:p>
          <a:p>
            <a:endParaRPr lang="en-GB" sz="2000" b="1" dirty="0">
              <a:solidFill>
                <a:schemeClr val="tx1"/>
              </a:solidFill>
              <a:latin typeface="Century Gothic" panose="020B0502020202020204" pitchFamily="34" charset="0"/>
            </a:endParaRPr>
          </a:p>
          <a:p>
            <a:endParaRPr lang="en-GB" sz="1000"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possible answers, for example: 3.4, 5.5, 8.3</a:t>
            </a:r>
          </a:p>
          <a:p>
            <a:endParaRPr lang="en-GB" sz="2700"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AAB52F8-2CAE-48B5-900D-43FEE04A7326}"/>
              </a:ext>
            </a:extLst>
          </p:cNvPr>
          <p:cNvSpPr/>
          <p:nvPr/>
        </p:nvSpPr>
        <p:spPr>
          <a:xfrm>
            <a:off x="588637" y="1709944"/>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3</a:t>
            </a:r>
          </a:p>
        </p:txBody>
      </p:sp>
      <p:sp>
        <p:nvSpPr>
          <p:cNvPr id="10" name="Rectangle: Rounded Corners 9">
            <a:extLst>
              <a:ext uri="{FF2B5EF4-FFF2-40B4-BE49-F238E27FC236}">
                <a16:creationId xmlns:a16="http://schemas.microsoft.com/office/drawing/2014/main" id="{DD5445A6-1D75-4FFD-8594-9085E254C1DA}"/>
              </a:ext>
            </a:extLst>
          </p:cNvPr>
          <p:cNvSpPr/>
          <p:nvPr/>
        </p:nvSpPr>
        <p:spPr>
          <a:xfrm>
            <a:off x="1986684" y="1714180"/>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8</a:t>
            </a:r>
          </a:p>
        </p:txBody>
      </p:sp>
      <p:sp>
        <p:nvSpPr>
          <p:cNvPr id="11" name="Rectangle: Rounded Corners 10">
            <a:extLst>
              <a:ext uri="{FF2B5EF4-FFF2-40B4-BE49-F238E27FC236}">
                <a16:creationId xmlns:a16="http://schemas.microsoft.com/office/drawing/2014/main" id="{C78492A6-93FE-4D44-A0D5-F272F4E22153}"/>
              </a:ext>
            </a:extLst>
          </p:cNvPr>
          <p:cNvSpPr/>
          <p:nvPr/>
        </p:nvSpPr>
        <p:spPr>
          <a:xfrm>
            <a:off x="3384731" y="1683247"/>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3</a:t>
            </a:r>
          </a:p>
        </p:txBody>
      </p:sp>
      <p:sp>
        <p:nvSpPr>
          <p:cNvPr id="12" name="Rectangle: Rounded Corners 11">
            <a:extLst>
              <a:ext uri="{FF2B5EF4-FFF2-40B4-BE49-F238E27FC236}">
                <a16:creationId xmlns:a16="http://schemas.microsoft.com/office/drawing/2014/main" id="{A1AD3F03-DED0-4153-A7A3-683FB64D48FC}"/>
              </a:ext>
            </a:extLst>
          </p:cNvPr>
          <p:cNvSpPr/>
          <p:nvPr/>
        </p:nvSpPr>
        <p:spPr>
          <a:xfrm>
            <a:off x="4782778" y="1679011"/>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4</a:t>
            </a:r>
          </a:p>
        </p:txBody>
      </p:sp>
      <p:sp>
        <p:nvSpPr>
          <p:cNvPr id="13" name="Rectangle: Rounded Corners 12">
            <a:extLst>
              <a:ext uri="{FF2B5EF4-FFF2-40B4-BE49-F238E27FC236}">
                <a16:creationId xmlns:a16="http://schemas.microsoft.com/office/drawing/2014/main" id="{AF35467C-1FA6-408D-9A14-9EE32C2F0724}"/>
              </a:ext>
            </a:extLst>
          </p:cNvPr>
          <p:cNvSpPr/>
          <p:nvPr/>
        </p:nvSpPr>
        <p:spPr>
          <a:xfrm>
            <a:off x="6180825" y="1679011"/>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5</a:t>
            </a:r>
          </a:p>
        </p:txBody>
      </p:sp>
      <p:sp>
        <p:nvSpPr>
          <p:cNvPr id="14" name="Rectangle: Rounded Corners 13">
            <a:extLst>
              <a:ext uri="{FF2B5EF4-FFF2-40B4-BE49-F238E27FC236}">
                <a16:creationId xmlns:a16="http://schemas.microsoft.com/office/drawing/2014/main" id="{2DD764A5-5B0A-4A0A-813B-0EE4A3CD2E8D}"/>
              </a:ext>
            </a:extLst>
          </p:cNvPr>
          <p:cNvSpPr/>
          <p:nvPr/>
        </p:nvSpPr>
        <p:spPr>
          <a:xfrm>
            <a:off x="7578873" y="1679011"/>
            <a:ext cx="842260" cy="12829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Century Gothic" panose="020B0502020202020204" pitchFamily="34" charset="0"/>
              </a:rPr>
              <a:t>5</a:t>
            </a:r>
          </a:p>
        </p:txBody>
      </p:sp>
      <p:grpSp>
        <p:nvGrpSpPr>
          <p:cNvPr id="15" name="Group 14">
            <a:extLst>
              <a:ext uri="{FF2B5EF4-FFF2-40B4-BE49-F238E27FC236}">
                <a16:creationId xmlns:a16="http://schemas.microsoft.com/office/drawing/2014/main" id="{C9987ECB-476C-4B5F-B5A4-A25320CA1A23}"/>
              </a:ext>
            </a:extLst>
          </p:cNvPr>
          <p:cNvGrpSpPr/>
          <p:nvPr/>
        </p:nvGrpSpPr>
        <p:grpSpPr>
          <a:xfrm>
            <a:off x="59531" y="6454317"/>
            <a:ext cx="1238534" cy="403683"/>
            <a:chOff x="68077" y="6454317"/>
            <a:chExt cx="1238534" cy="403683"/>
          </a:xfrm>
        </p:grpSpPr>
        <p:sp>
          <p:nvSpPr>
            <p:cNvPr id="20" name="TextBox 8">
              <a:extLst>
                <a:ext uri="{FF2B5EF4-FFF2-40B4-BE49-F238E27FC236}">
                  <a16:creationId xmlns:a16="http://schemas.microsoft.com/office/drawing/2014/main" id="{99427FD3-5FC0-42D6-ACBE-5129AF7981B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EDE542DE-82AC-4AE0-B206-E9179F8AA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97236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7D35A69B-A080-4A16-B0DC-EA6BB7017C5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2" name="Speech Bubble: Rectangle with Corners Rounded 11">
            <a:extLst>
              <a:ext uri="{FF2B5EF4-FFF2-40B4-BE49-F238E27FC236}">
                <a16:creationId xmlns:a16="http://schemas.microsoft.com/office/drawing/2014/main" id="{D190230F-C73D-4EC6-943B-5E32250A1DAD}"/>
              </a:ext>
            </a:extLst>
          </p:cNvPr>
          <p:cNvSpPr/>
          <p:nvPr/>
        </p:nvSpPr>
        <p:spPr>
          <a:xfrm>
            <a:off x="4119004" y="1557148"/>
            <a:ext cx="3380770" cy="1186743"/>
          </a:xfrm>
          <a:prstGeom prst="wedgeRoundRectCallout">
            <a:avLst>
              <a:gd name="adj1" fmla="val -62189"/>
              <a:gd name="adj2" fmla="val 296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There is a difference of 0.7m between the actual lengths of the two cars.</a:t>
            </a:r>
          </a:p>
        </p:txBody>
      </p:sp>
      <p:sp>
        <p:nvSpPr>
          <p:cNvPr id="13" name="Rectangle 12">
            <a:extLst>
              <a:ext uri="{FF2B5EF4-FFF2-40B4-BE49-F238E27FC236}">
                <a16:creationId xmlns:a16="http://schemas.microsoft.com/office/drawing/2014/main" id="{C36DD9DE-CE86-483F-944D-60E344D6C65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Two cars are different lengths. Both lengths round to 3m.</a:t>
            </a:r>
          </a:p>
          <a:p>
            <a:pPr algn="ct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52903E7B-DB4A-4137-81E9-715E08B86BF3}"/>
              </a:ext>
            </a:extLst>
          </p:cNvPr>
          <p:cNvSpPr/>
          <p:nvPr/>
        </p:nvSpPr>
        <p:spPr>
          <a:xfrm>
            <a:off x="275303" y="3828171"/>
            <a:ext cx="8224486" cy="1323439"/>
          </a:xfrm>
          <a:prstGeom prst="rect">
            <a:avLst/>
          </a:prstGeom>
        </p:spPr>
        <p:txBody>
          <a:bodyPr wrap="square">
            <a:spAutoFit/>
          </a:bodyPr>
          <a:lstStyle/>
          <a:p>
            <a:r>
              <a:rPr lang="en-GB" sz="2000" b="1" dirty="0">
                <a:latin typeface="Century Gothic" panose="020B0502020202020204" pitchFamily="34" charset="0"/>
              </a:rPr>
              <a:t>Is what the mechanic says possible?</a:t>
            </a:r>
          </a:p>
          <a:p>
            <a:r>
              <a:rPr lang="en-GB" sz="2000" b="1" dirty="0">
                <a:latin typeface="Century Gothic" panose="020B0502020202020204" pitchFamily="34" charset="0"/>
              </a:rPr>
              <a:t>Explain your answer.</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p:txBody>
      </p:sp>
      <p:grpSp>
        <p:nvGrpSpPr>
          <p:cNvPr id="20" name="Group 19">
            <a:extLst>
              <a:ext uri="{FF2B5EF4-FFF2-40B4-BE49-F238E27FC236}">
                <a16:creationId xmlns:a16="http://schemas.microsoft.com/office/drawing/2014/main" id="{2986D16B-725D-4AD7-8F2E-7FE14663576C}"/>
              </a:ext>
            </a:extLst>
          </p:cNvPr>
          <p:cNvGrpSpPr/>
          <p:nvPr/>
        </p:nvGrpSpPr>
        <p:grpSpPr>
          <a:xfrm>
            <a:off x="59531" y="6454317"/>
            <a:ext cx="1238534" cy="403683"/>
            <a:chOff x="68077" y="6454317"/>
            <a:chExt cx="1238534" cy="403683"/>
          </a:xfrm>
        </p:grpSpPr>
        <p:sp>
          <p:nvSpPr>
            <p:cNvPr id="22" name="TextBox 8">
              <a:extLst>
                <a:ext uri="{FF2B5EF4-FFF2-40B4-BE49-F238E27FC236}">
                  <a16:creationId xmlns:a16="http://schemas.microsoft.com/office/drawing/2014/main" id="{1DB96503-F91B-4FE9-870A-BE288F60397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82C9D5D1-EB7B-46CE-BEB5-1FFD9D3C0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9832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7D35A69B-A080-4A16-B0DC-EA6BB7017C5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2" name="Speech Bubble: Rectangle with Corners Rounded 11">
            <a:extLst>
              <a:ext uri="{FF2B5EF4-FFF2-40B4-BE49-F238E27FC236}">
                <a16:creationId xmlns:a16="http://schemas.microsoft.com/office/drawing/2014/main" id="{D190230F-C73D-4EC6-943B-5E32250A1DAD}"/>
              </a:ext>
            </a:extLst>
          </p:cNvPr>
          <p:cNvSpPr/>
          <p:nvPr/>
        </p:nvSpPr>
        <p:spPr>
          <a:xfrm>
            <a:off x="4119004" y="1557148"/>
            <a:ext cx="3380770" cy="1186743"/>
          </a:xfrm>
          <a:prstGeom prst="wedgeRoundRectCallout">
            <a:avLst>
              <a:gd name="adj1" fmla="val -62189"/>
              <a:gd name="adj2" fmla="val 296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There is a difference of 0.7m between the actual lengths of the two cars.</a:t>
            </a:r>
          </a:p>
        </p:txBody>
      </p:sp>
      <p:sp>
        <p:nvSpPr>
          <p:cNvPr id="13" name="Rectangle 12">
            <a:extLst>
              <a:ext uri="{FF2B5EF4-FFF2-40B4-BE49-F238E27FC236}">
                <a16:creationId xmlns:a16="http://schemas.microsoft.com/office/drawing/2014/main" id="{C36DD9DE-CE86-483F-944D-60E344D6C65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Two cars are different lengths. Both lengths round to 3m.</a:t>
            </a:r>
          </a:p>
          <a:p>
            <a:pPr algn="ct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B5606382-9664-452F-A17C-A3C12524AB21}"/>
              </a:ext>
            </a:extLst>
          </p:cNvPr>
          <p:cNvSpPr/>
          <p:nvPr/>
        </p:nvSpPr>
        <p:spPr>
          <a:xfrm>
            <a:off x="275303" y="3828171"/>
            <a:ext cx="8224486" cy="1323439"/>
          </a:xfrm>
          <a:prstGeom prst="rect">
            <a:avLst/>
          </a:prstGeom>
        </p:spPr>
        <p:txBody>
          <a:bodyPr wrap="square">
            <a:spAutoFit/>
          </a:bodyPr>
          <a:lstStyle/>
          <a:p>
            <a:r>
              <a:rPr lang="en-GB" sz="2000" b="1" dirty="0">
                <a:latin typeface="Century Gothic" panose="020B0502020202020204" pitchFamily="34" charset="0"/>
              </a:rPr>
              <a:t>Is what the mechanic says possible?</a:t>
            </a:r>
          </a:p>
          <a:p>
            <a:r>
              <a:rPr lang="en-GB" sz="2000" b="1" dirty="0">
                <a:latin typeface="Century Gothic" panose="020B0502020202020204" pitchFamily="34" charset="0"/>
              </a:rPr>
              <a:t>Explain your answer.</a:t>
            </a:r>
          </a:p>
          <a:p>
            <a:endParaRPr lang="en-GB" sz="2000" b="1" dirty="0">
              <a:latin typeface="Century Gothic" panose="020B0502020202020204" pitchFamily="34" charset="0"/>
            </a:endParaRPr>
          </a:p>
          <a:p>
            <a:r>
              <a:rPr lang="en-GB" sz="2000" b="1" dirty="0">
                <a:latin typeface="Century Gothic" panose="020B0502020202020204" pitchFamily="34" charset="0"/>
              </a:rPr>
              <a:t>Yes it is possible because</a:t>
            </a:r>
          </a:p>
        </p:txBody>
      </p:sp>
      <p:grpSp>
        <p:nvGrpSpPr>
          <p:cNvPr id="15" name="Group 14">
            <a:extLst>
              <a:ext uri="{FF2B5EF4-FFF2-40B4-BE49-F238E27FC236}">
                <a16:creationId xmlns:a16="http://schemas.microsoft.com/office/drawing/2014/main" id="{1CEDA00F-7740-44CD-8D24-CDE9839298C0}"/>
              </a:ext>
            </a:extLst>
          </p:cNvPr>
          <p:cNvGrpSpPr/>
          <p:nvPr/>
        </p:nvGrpSpPr>
        <p:grpSpPr>
          <a:xfrm>
            <a:off x="59531" y="6454317"/>
            <a:ext cx="1238534" cy="403683"/>
            <a:chOff x="68077" y="6454317"/>
            <a:chExt cx="1238534" cy="403683"/>
          </a:xfrm>
        </p:grpSpPr>
        <p:sp>
          <p:nvSpPr>
            <p:cNvPr id="19" name="TextBox 8">
              <a:extLst>
                <a:ext uri="{FF2B5EF4-FFF2-40B4-BE49-F238E27FC236}">
                  <a16:creationId xmlns:a16="http://schemas.microsoft.com/office/drawing/2014/main" id="{F4975583-3525-4D83-BC08-2C1A8A3FD1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8DA8C9BE-B43B-4308-8C2F-1A67DE2D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13813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7D35A69B-A080-4A16-B0DC-EA6BB7017C5A}"/>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2" name="Speech Bubble: Rectangle with Corners Rounded 11">
            <a:extLst>
              <a:ext uri="{FF2B5EF4-FFF2-40B4-BE49-F238E27FC236}">
                <a16:creationId xmlns:a16="http://schemas.microsoft.com/office/drawing/2014/main" id="{D190230F-C73D-4EC6-943B-5E32250A1DAD}"/>
              </a:ext>
            </a:extLst>
          </p:cNvPr>
          <p:cNvSpPr/>
          <p:nvPr/>
        </p:nvSpPr>
        <p:spPr>
          <a:xfrm>
            <a:off x="4119004" y="1557148"/>
            <a:ext cx="3380770" cy="1186743"/>
          </a:xfrm>
          <a:prstGeom prst="wedgeRoundRectCallout">
            <a:avLst>
              <a:gd name="adj1" fmla="val -62189"/>
              <a:gd name="adj2" fmla="val 296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There is a difference of 0.7m between the actual lengths of the two cars.</a:t>
            </a:r>
          </a:p>
        </p:txBody>
      </p:sp>
      <p:sp>
        <p:nvSpPr>
          <p:cNvPr id="13" name="Rectangle 12">
            <a:extLst>
              <a:ext uri="{FF2B5EF4-FFF2-40B4-BE49-F238E27FC236}">
                <a16:creationId xmlns:a16="http://schemas.microsoft.com/office/drawing/2014/main" id="{C36DD9DE-CE86-483F-944D-60E344D6C65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Two cars are different lengths. Both lengths round to 3m.</a:t>
            </a:r>
          </a:p>
          <a:p>
            <a:pPr algn="ct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D8A40600-F3FD-4866-99F9-FC13322CD5C9}"/>
              </a:ext>
            </a:extLst>
          </p:cNvPr>
          <p:cNvSpPr/>
          <p:nvPr/>
        </p:nvSpPr>
        <p:spPr>
          <a:xfrm>
            <a:off x="275303" y="3828171"/>
            <a:ext cx="8224486" cy="2862322"/>
          </a:xfrm>
          <a:prstGeom prst="rect">
            <a:avLst/>
          </a:prstGeom>
        </p:spPr>
        <p:txBody>
          <a:bodyPr wrap="square">
            <a:spAutoFit/>
          </a:bodyPr>
          <a:lstStyle/>
          <a:p>
            <a:r>
              <a:rPr lang="en-GB" sz="2000" b="1" dirty="0">
                <a:latin typeface="Century Gothic" panose="020B0502020202020204" pitchFamily="34" charset="0"/>
              </a:rPr>
              <a:t>Is what the mechanic says possible?</a:t>
            </a:r>
          </a:p>
          <a:p>
            <a:r>
              <a:rPr lang="en-GB" sz="2000" b="1" dirty="0">
                <a:latin typeface="Century Gothic" panose="020B0502020202020204" pitchFamily="34" charset="0"/>
              </a:rPr>
              <a:t>Explain your answer.</a:t>
            </a:r>
          </a:p>
          <a:p>
            <a:endParaRPr lang="en-GB" sz="2000" b="1" dirty="0">
              <a:latin typeface="Century Gothic" panose="020B0502020202020204" pitchFamily="34" charset="0"/>
            </a:endParaRPr>
          </a:p>
          <a:p>
            <a:r>
              <a:rPr lang="en-GB" sz="2000" b="1" dirty="0">
                <a:solidFill>
                  <a:srgbClr val="FF0000"/>
                </a:solidFill>
                <a:latin typeface="Century Gothic" panose="020B0502020202020204" pitchFamily="34" charset="0"/>
              </a:rPr>
              <a:t>Yes it is possible because one car could be 2.7m long and the other could be 3.4m long. Both lengths round to 3m and the difference between them is 0.7m.</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There are other possible answers.</a:t>
            </a:r>
          </a:p>
          <a:p>
            <a:endParaRPr lang="en-GB" sz="2000" b="1" dirty="0">
              <a:latin typeface="Century Gothic" panose="020B0502020202020204" pitchFamily="34" charset="0"/>
            </a:endParaRPr>
          </a:p>
        </p:txBody>
      </p:sp>
      <p:grpSp>
        <p:nvGrpSpPr>
          <p:cNvPr id="15" name="Group 14">
            <a:extLst>
              <a:ext uri="{FF2B5EF4-FFF2-40B4-BE49-F238E27FC236}">
                <a16:creationId xmlns:a16="http://schemas.microsoft.com/office/drawing/2014/main" id="{772F8309-7A85-4E33-BD3D-EADFC7E559EB}"/>
              </a:ext>
            </a:extLst>
          </p:cNvPr>
          <p:cNvGrpSpPr/>
          <p:nvPr/>
        </p:nvGrpSpPr>
        <p:grpSpPr>
          <a:xfrm>
            <a:off x="59531" y="6454317"/>
            <a:ext cx="1238534" cy="403683"/>
            <a:chOff x="68077" y="6454317"/>
            <a:chExt cx="1238534" cy="403683"/>
          </a:xfrm>
        </p:grpSpPr>
        <p:sp>
          <p:nvSpPr>
            <p:cNvPr id="19" name="TextBox 8">
              <a:extLst>
                <a:ext uri="{FF2B5EF4-FFF2-40B4-BE49-F238E27FC236}">
                  <a16:creationId xmlns:a16="http://schemas.microsoft.com/office/drawing/2014/main" id="{93B43A6C-4D02-4BC4-9073-85063FED954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FC4894EB-9C1D-4F0B-BB92-DA628B5D8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8469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3C0B5AE9-BBFE-4B00-87FB-44E0E6795E0B}"/>
              </a:ext>
            </a:extLst>
          </p:cNvPr>
          <p:cNvPicPr>
            <a:picLocks noChangeAspect="1"/>
          </p:cNvPicPr>
          <p:nvPr/>
        </p:nvPicPr>
        <p:blipFill>
          <a:blip r:embed="rId3"/>
          <a:stretch>
            <a:fillRect/>
          </a:stretch>
        </p:blipFill>
        <p:spPr>
          <a:xfrm>
            <a:off x="115438" y="141340"/>
            <a:ext cx="8913124" cy="6322100"/>
          </a:xfrm>
          <a:prstGeom prst="rect">
            <a:avLst/>
          </a:prstGeom>
        </p:spPr>
      </p:pic>
      <p:sp>
        <p:nvSpPr>
          <p:cNvPr id="9" name="Speech Bubble: Rectangle with Corners Rounded 8">
            <a:extLst>
              <a:ext uri="{FF2B5EF4-FFF2-40B4-BE49-F238E27FC236}">
                <a16:creationId xmlns:a16="http://schemas.microsoft.com/office/drawing/2014/main" id="{8F9D8110-B060-44FD-BAE7-6A02DCB5F98B}"/>
              </a:ext>
            </a:extLst>
          </p:cNvPr>
          <p:cNvSpPr/>
          <p:nvPr/>
        </p:nvSpPr>
        <p:spPr>
          <a:xfrm>
            <a:off x="4572000" y="1372731"/>
            <a:ext cx="3461693" cy="1680850"/>
          </a:xfrm>
          <a:prstGeom prst="wedgeRoundRectCallout">
            <a:avLst>
              <a:gd name="adj1" fmla="val -39645"/>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decimal does not contain the number 3. It rounds down to 5. The number of tenths in my decimal is odd.</a:t>
            </a:r>
          </a:p>
        </p:txBody>
      </p:sp>
      <p:sp>
        <p:nvSpPr>
          <p:cNvPr id="10" name="Rectangle 9">
            <a:extLst>
              <a:ext uri="{FF2B5EF4-FFF2-40B4-BE49-F238E27FC236}">
                <a16:creationId xmlns:a16="http://schemas.microsoft.com/office/drawing/2014/main" id="{0A068450-C65E-41D7-9F69-5DF4C699648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Maya is thinking of a number.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is Maya’s decimal?</a:t>
            </a:r>
          </a:p>
          <a:p>
            <a:pPr algn="ct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09F47230-45AA-4F72-ABCE-30A02C2FB746}"/>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id="{764D61F5-EFE5-473F-998F-2B4EF5A851F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E2C186DE-F2E7-4AB1-9250-521688794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16653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Decimals – Round Decimals</a:t>
            </a:r>
          </a:p>
          <a:p>
            <a:pPr lvl="0" algn="ctr"/>
            <a:endParaRPr lang="en-GB" sz="2000"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dirty="0">
              <a:solidFill>
                <a:prstClr val="black"/>
              </a:solidFill>
              <a:latin typeface="Century Gothic" panose="020B0502020202020204" pitchFamily="34" charset="0"/>
            </a:endParaRPr>
          </a:p>
          <a:p>
            <a:pPr lvl="0" defTabSz="457200">
              <a:defRPr/>
            </a:pPr>
            <a:endParaRPr lang="en-GB" sz="1200"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400"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(4F8) </a:t>
            </a:r>
            <a:r>
              <a:rPr lang="en-GB" sz="1200" b="1" dirty="0">
                <a:latin typeface="Century Gothic" panose="020B0502020202020204" pitchFamily="34" charset="0"/>
                <a:hlinkClick r:id="rId3"/>
              </a:rPr>
              <a:t>Compare numbers with the same number of decimal places up to two decimal places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4: (4F7) </a:t>
            </a:r>
            <a:r>
              <a:rPr lang="en-GB" sz="1200" b="1" u="sng" dirty="0">
                <a:latin typeface="Century Gothic" panose="020B0502020202020204" pitchFamily="34" charset="0"/>
                <a:hlinkClick r:id="rId4"/>
              </a:rPr>
              <a:t>Round decimals with one decimal place to the nearest whole number</a:t>
            </a:r>
            <a:endParaRPr lang="en-GB" sz="1200" b="1" dirty="0">
              <a:solidFill>
                <a:schemeClr val="tx1"/>
              </a:solidFill>
              <a:latin typeface="Century Gothic" panose="020B0502020202020204" pitchFamily="34" charset="0"/>
            </a:endParaRPr>
          </a:p>
          <a:p>
            <a:pPr lvl="0" fontAlgn="base">
              <a:lnSpc>
                <a:spcPct val="100000"/>
              </a:lnSpc>
              <a:spcAft>
                <a:spcPts val="0"/>
              </a:spcAft>
              <a:buClrTx/>
              <a:buSzTx/>
              <a:tabLst/>
              <a:defRPr/>
            </a:pPr>
            <a:endParaRPr lang="en-GB" sz="1200"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Decimals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07DFC61C-4044-4498-905B-232B3CD8FCCB}"/>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336F8AD5-68B6-43E3-BA78-2738657B61E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F79FD0B8-EBF5-4890-A193-364A0499AE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3C0B5AE9-BBFE-4B00-87FB-44E0E6795E0B}"/>
              </a:ext>
            </a:extLst>
          </p:cNvPr>
          <p:cNvPicPr>
            <a:picLocks noChangeAspect="1"/>
          </p:cNvPicPr>
          <p:nvPr/>
        </p:nvPicPr>
        <p:blipFill>
          <a:blip r:embed="rId3"/>
          <a:stretch>
            <a:fillRect/>
          </a:stretch>
        </p:blipFill>
        <p:spPr>
          <a:xfrm>
            <a:off x="115438" y="141340"/>
            <a:ext cx="8913124" cy="6322100"/>
          </a:xfrm>
          <a:prstGeom prst="rect">
            <a:avLst/>
          </a:prstGeom>
        </p:spPr>
      </p:pic>
      <p:sp>
        <p:nvSpPr>
          <p:cNvPr id="9" name="Speech Bubble: Rectangle with Corners Rounded 8">
            <a:extLst>
              <a:ext uri="{FF2B5EF4-FFF2-40B4-BE49-F238E27FC236}">
                <a16:creationId xmlns:a16="http://schemas.microsoft.com/office/drawing/2014/main" id="{8F9D8110-B060-44FD-BAE7-6A02DCB5F98B}"/>
              </a:ext>
            </a:extLst>
          </p:cNvPr>
          <p:cNvSpPr/>
          <p:nvPr/>
        </p:nvSpPr>
        <p:spPr>
          <a:xfrm>
            <a:off x="4572000" y="1372731"/>
            <a:ext cx="3461693" cy="1680850"/>
          </a:xfrm>
          <a:prstGeom prst="wedgeRoundRectCallout">
            <a:avLst>
              <a:gd name="adj1" fmla="val -39645"/>
              <a:gd name="adj2" fmla="val 639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decimal does not contain the number 3. It rounds down to 5. The number of tenths in my decimal is odd.</a:t>
            </a:r>
          </a:p>
        </p:txBody>
      </p:sp>
      <p:sp>
        <p:nvSpPr>
          <p:cNvPr id="10" name="Rectangle 9">
            <a:extLst>
              <a:ext uri="{FF2B5EF4-FFF2-40B4-BE49-F238E27FC236}">
                <a16:creationId xmlns:a16="http://schemas.microsoft.com/office/drawing/2014/main" id="{0A068450-C65E-41D7-9F69-5DF4C699648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Maya is thinking of a number.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is Maya’s decimal?</a:t>
            </a:r>
          </a:p>
          <a:p>
            <a:endParaRPr lang="en-GB" sz="2000" dirty="0">
              <a:solidFill>
                <a:srgbClr val="FF0000"/>
              </a:solidFill>
              <a:latin typeface="Century Gothic" panose="020B0502020202020204" pitchFamily="34" charset="0"/>
            </a:endParaRPr>
          </a:p>
          <a:p>
            <a:endParaRPr lang="en-GB" sz="2000"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Maya’s decimal is 5.1</a:t>
            </a:r>
          </a:p>
          <a:p>
            <a:pPr algn="ct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tx1"/>
              </a:solidFill>
              <a:latin typeface="Century Gothic" panose="020B0502020202020204" pitchFamily="34" charset="0"/>
            </a:endParaRPr>
          </a:p>
          <a:p>
            <a:endParaRPr lang="en-GB" sz="2700"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1A459F5D-5863-4D28-9033-AAB1FFDDD793}"/>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C58BC27-F9A5-446E-952B-0FB3A94C5A6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5E9C957-4B9F-45EE-A801-485841DC5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29251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Decimals</a:t>
            </a:r>
            <a:br>
              <a:rPr lang="en-GB" sz="2000" dirty="0">
                <a:solidFill>
                  <a:schemeClr val="bg2">
                    <a:lumMod val="50000"/>
                  </a:schemeClr>
                </a:solidFill>
                <a:latin typeface="Century Gothic" panose="020B0502020202020204" pitchFamily="34" charset="0"/>
              </a:rPr>
            </a:br>
            <a:endParaRPr lang="en-GB" sz="1600" dirty="0">
              <a:solidFill>
                <a:schemeClr val="bg2">
                  <a:lumMod val="50000"/>
                </a:schemeClr>
              </a:solidFill>
              <a:latin typeface="Century Gothic" panose="020B0502020202020204" pitchFamily="34" charset="0"/>
            </a:endParaRPr>
          </a:p>
          <a:p>
            <a:pPr lvl="0" algn="ctr"/>
            <a:endParaRPr lang="en-GB" sz="1600" dirty="0">
              <a:solidFill>
                <a:schemeClr val="bg2">
                  <a:lumMod val="50000"/>
                </a:schemeClr>
              </a:solidFill>
              <a:latin typeface="Century Gothic" panose="020B0502020202020204" pitchFamily="34" charset="0"/>
            </a:endParaRPr>
          </a:p>
          <a:p>
            <a:pPr lvl="0" algn="ctr"/>
            <a:endParaRPr lang="en-GB" sz="1600" dirty="0">
              <a:solidFill>
                <a:schemeClr val="bg2">
                  <a:lumMod val="50000"/>
                </a:schemeClr>
              </a:solidFill>
              <a:latin typeface="Century Gothic" panose="020B0502020202020204" pitchFamily="34" charset="0"/>
            </a:endParaRPr>
          </a:p>
          <a:p>
            <a:pPr lvl="0" algn="ctr"/>
            <a:endParaRPr lang="en-GB" sz="1600" dirty="0">
              <a:solidFill>
                <a:schemeClr val="bg2">
                  <a:lumMod val="50000"/>
                </a:schemeClr>
              </a:solidFill>
              <a:latin typeface="Century Gothic" panose="020B0502020202020204" pitchFamily="34" charset="0"/>
            </a:endParaRPr>
          </a:p>
          <a:p>
            <a:pPr lvl="0" algn="ctr"/>
            <a:endParaRPr lang="en-GB" sz="1600" dirty="0">
              <a:solidFill>
                <a:schemeClr val="bg2">
                  <a:lumMod val="50000"/>
                </a:schemeClr>
              </a:solidFill>
              <a:latin typeface="Century Gothic" panose="020B0502020202020204" pitchFamily="34" charset="0"/>
            </a:endParaRPr>
          </a:p>
          <a:p>
            <a:pPr lvl="0" algn="ctr"/>
            <a:endParaRPr lang="en-GB" sz="1600"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5: Round Decimals</a:t>
            </a:r>
          </a:p>
          <a:p>
            <a:pPr lvl="0" fontAlgn="base">
              <a:defRPr/>
            </a:pPr>
            <a:endParaRPr lang="en-GB" sz="1400"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EC4BFA7D-1E66-4F47-9B0C-498B5A8E48B1}"/>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F9CC8F49-F4C6-48D5-9ACD-96F51DDA921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B60C8E6A-AC61-41F8-B42D-0849FAFA3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2" y="2734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Complete the missing numbers on the number line.</a:t>
            </a:r>
          </a:p>
        </p:txBody>
      </p:sp>
      <p:graphicFrame>
        <p:nvGraphicFramePr>
          <p:cNvPr id="3" name="Table 2">
            <a:extLst>
              <a:ext uri="{FF2B5EF4-FFF2-40B4-BE49-F238E27FC236}">
                <a16:creationId xmlns:a16="http://schemas.microsoft.com/office/drawing/2014/main" id="{DD0D6EA8-47B1-4981-89DE-FAD933378A2E}"/>
              </a:ext>
            </a:extLst>
          </p:cNvPr>
          <p:cNvGraphicFramePr>
            <a:graphicFrameLocks noGrp="1"/>
          </p:cNvGraphicFramePr>
          <p:nvPr>
            <p:extLst>
              <p:ext uri="{D42A27DB-BD31-4B8C-83A1-F6EECF244321}">
                <p14:modId xmlns:p14="http://schemas.microsoft.com/office/powerpoint/2010/main" val="2984290434"/>
              </p:ext>
            </p:extLst>
          </p:nvPr>
        </p:nvGraphicFramePr>
        <p:xfrm>
          <a:off x="936608" y="2739164"/>
          <a:ext cx="7524000" cy="576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451099662"/>
                    </a:ext>
                  </a:extLst>
                </a:gridCol>
                <a:gridCol w="684000">
                  <a:extLst>
                    <a:ext uri="{9D8B030D-6E8A-4147-A177-3AD203B41FA5}">
                      <a16:colId xmlns:a16="http://schemas.microsoft.com/office/drawing/2014/main" val="2028738877"/>
                    </a:ext>
                  </a:extLst>
                </a:gridCol>
                <a:gridCol w="684000">
                  <a:extLst>
                    <a:ext uri="{9D8B030D-6E8A-4147-A177-3AD203B41FA5}">
                      <a16:colId xmlns:a16="http://schemas.microsoft.com/office/drawing/2014/main" val="1952876411"/>
                    </a:ext>
                  </a:extLst>
                </a:gridCol>
                <a:gridCol w="684000">
                  <a:extLst>
                    <a:ext uri="{9D8B030D-6E8A-4147-A177-3AD203B41FA5}">
                      <a16:colId xmlns:a16="http://schemas.microsoft.com/office/drawing/2014/main" val="1218003033"/>
                    </a:ext>
                  </a:extLst>
                </a:gridCol>
                <a:gridCol w="684000">
                  <a:extLst>
                    <a:ext uri="{9D8B030D-6E8A-4147-A177-3AD203B41FA5}">
                      <a16:colId xmlns:a16="http://schemas.microsoft.com/office/drawing/2014/main" val="3722169015"/>
                    </a:ext>
                  </a:extLst>
                </a:gridCol>
                <a:gridCol w="684000">
                  <a:extLst>
                    <a:ext uri="{9D8B030D-6E8A-4147-A177-3AD203B41FA5}">
                      <a16:colId xmlns:a16="http://schemas.microsoft.com/office/drawing/2014/main" val="392501470"/>
                    </a:ext>
                  </a:extLst>
                </a:gridCol>
                <a:gridCol w="684000">
                  <a:extLst>
                    <a:ext uri="{9D8B030D-6E8A-4147-A177-3AD203B41FA5}">
                      <a16:colId xmlns:a16="http://schemas.microsoft.com/office/drawing/2014/main" val="1356601060"/>
                    </a:ext>
                  </a:extLst>
                </a:gridCol>
                <a:gridCol w="684000">
                  <a:extLst>
                    <a:ext uri="{9D8B030D-6E8A-4147-A177-3AD203B41FA5}">
                      <a16:colId xmlns:a16="http://schemas.microsoft.com/office/drawing/2014/main" val="1549974781"/>
                    </a:ext>
                  </a:extLst>
                </a:gridCol>
                <a:gridCol w="684000">
                  <a:extLst>
                    <a:ext uri="{9D8B030D-6E8A-4147-A177-3AD203B41FA5}">
                      <a16:colId xmlns:a16="http://schemas.microsoft.com/office/drawing/2014/main" val="3064146459"/>
                    </a:ext>
                  </a:extLst>
                </a:gridCol>
                <a:gridCol w="684000">
                  <a:extLst>
                    <a:ext uri="{9D8B030D-6E8A-4147-A177-3AD203B41FA5}">
                      <a16:colId xmlns:a16="http://schemas.microsoft.com/office/drawing/2014/main" val="2085337046"/>
                    </a:ext>
                  </a:extLst>
                </a:gridCol>
                <a:gridCol w="684000">
                  <a:extLst>
                    <a:ext uri="{9D8B030D-6E8A-4147-A177-3AD203B41FA5}">
                      <a16:colId xmlns:a16="http://schemas.microsoft.com/office/drawing/2014/main" val="2042793717"/>
                    </a:ext>
                  </a:extLst>
                </a:gridCol>
              </a:tblGrid>
              <a:tr h="576000">
                <a:tc>
                  <a:txBody>
                    <a:bodyPr/>
                    <a:lstStyle/>
                    <a:p>
                      <a:pPr algn="ctr"/>
                      <a:endParaRPr lang="en-GB" sz="24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2324093"/>
                  </a:ext>
                </a:extLst>
              </a:tr>
            </a:tbl>
          </a:graphicData>
        </a:graphic>
      </p:graphicFrame>
      <p:graphicFrame>
        <p:nvGraphicFramePr>
          <p:cNvPr id="11" name="Table 10">
            <a:extLst>
              <a:ext uri="{FF2B5EF4-FFF2-40B4-BE49-F238E27FC236}">
                <a16:creationId xmlns:a16="http://schemas.microsoft.com/office/drawing/2014/main" id="{2D9CB813-95B8-4842-9AEC-22234993F2F0}"/>
              </a:ext>
            </a:extLst>
          </p:cNvPr>
          <p:cNvGraphicFramePr>
            <a:graphicFrameLocks noGrp="1"/>
          </p:cNvGraphicFramePr>
          <p:nvPr>
            <p:extLst>
              <p:ext uri="{D42A27DB-BD31-4B8C-83A1-F6EECF244321}">
                <p14:modId xmlns:p14="http://schemas.microsoft.com/office/powerpoint/2010/main" val="3186300136"/>
              </p:ext>
            </p:extLst>
          </p:nvPr>
        </p:nvGraphicFramePr>
        <p:xfrm>
          <a:off x="1278608" y="3323696"/>
          <a:ext cx="6840000" cy="252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451099662"/>
                    </a:ext>
                  </a:extLst>
                </a:gridCol>
                <a:gridCol w="684000">
                  <a:extLst>
                    <a:ext uri="{9D8B030D-6E8A-4147-A177-3AD203B41FA5}">
                      <a16:colId xmlns:a16="http://schemas.microsoft.com/office/drawing/2014/main" val="2028738877"/>
                    </a:ext>
                  </a:extLst>
                </a:gridCol>
                <a:gridCol w="684000">
                  <a:extLst>
                    <a:ext uri="{9D8B030D-6E8A-4147-A177-3AD203B41FA5}">
                      <a16:colId xmlns:a16="http://schemas.microsoft.com/office/drawing/2014/main" val="1952876411"/>
                    </a:ext>
                  </a:extLst>
                </a:gridCol>
                <a:gridCol w="684000">
                  <a:extLst>
                    <a:ext uri="{9D8B030D-6E8A-4147-A177-3AD203B41FA5}">
                      <a16:colId xmlns:a16="http://schemas.microsoft.com/office/drawing/2014/main" val="1218003033"/>
                    </a:ext>
                  </a:extLst>
                </a:gridCol>
                <a:gridCol w="684000">
                  <a:extLst>
                    <a:ext uri="{9D8B030D-6E8A-4147-A177-3AD203B41FA5}">
                      <a16:colId xmlns:a16="http://schemas.microsoft.com/office/drawing/2014/main" val="3722169015"/>
                    </a:ext>
                  </a:extLst>
                </a:gridCol>
                <a:gridCol w="684000">
                  <a:extLst>
                    <a:ext uri="{9D8B030D-6E8A-4147-A177-3AD203B41FA5}">
                      <a16:colId xmlns:a16="http://schemas.microsoft.com/office/drawing/2014/main" val="392501470"/>
                    </a:ext>
                  </a:extLst>
                </a:gridCol>
                <a:gridCol w="684000">
                  <a:extLst>
                    <a:ext uri="{9D8B030D-6E8A-4147-A177-3AD203B41FA5}">
                      <a16:colId xmlns:a16="http://schemas.microsoft.com/office/drawing/2014/main" val="1356601060"/>
                    </a:ext>
                  </a:extLst>
                </a:gridCol>
                <a:gridCol w="684000">
                  <a:extLst>
                    <a:ext uri="{9D8B030D-6E8A-4147-A177-3AD203B41FA5}">
                      <a16:colId xmlns:a16="http://schemas.microsoft.com/office/drawing/2014/main" val="1549974781"/>
                    </a:ext>
                  </a:extLst>
                </a:gridCol>
                <a:gridCol w="684000">
                  <a:extLst>
                    <a:ext uri="{9D8B030D-6E8A-4147-A177-3AD203B41FA5}">
                      <a16:colId xmlns:a16="http://schemas.microsoft.com/office/drawing/2014/main" val="3064146459"/>
                    </a:ext>
                  </a:extLst>
                </a:gridCol>
                <a:gridCol w="684000">
                  <a:extLst>
                    <a:ext uri="{9D8B030D-6E8A-4147-A177-3AD203B41FA5}">
                      <a16:colId xmlns:a16="http://schemas.microsoft.com/office/drawing/2014/main" val="313809242"/>
                    </a:ext>
                  </a:extLst>
                </a:gridCol>
              </a:tblGrid>
              <a:tr h="252000">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2324093"/>
                  </a:ext>
                </a:extLst>
              </a:tr>
            </a:tbl>
          </a:graphicData>
        </a:graphic>
      </p:graphicFrame>
      <p:grpSp>
        <p:nvGrpSpPr>
          <p:cNvPr id="9" name="Group 8">
            <a:extLst>
              <a:ext uri="{FF2B5EF4-FFF2-40B4-BE49-F238E27FC236}">
                <a16:creationId xmlns:a16="http://schemas.microsoft.com/office/drawing/2014/main" id="{133A3D46-B46B-458C-B6D2-D573164FB8A1}"/>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E6362435-4A2D-4DAF-96EE-19FBB0A42AC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392FA8E2-E276-453B-A1D3-529E4AEDC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2004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2" y="2734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Complete the missing numbers on the number line.</a:t>
            </a:r>
          </a:p>
        </p:txBody>
      </p:sp>
      <p:graphicFrame>
        <p:nvGraphicFramePr>
          <p:cNvPr id="3" name="Table 2">
            <a:extLst>
              <a:ext uri="{FF2B5EF4-FFF2-40B4-BE49-F238E27FC236}">
                <a16:creationId xmlns:a16="http://schemas.microsoft.com/office/drawing/2014/main" id="{DD0D6EA8-47B1-4981-89DE-FAD933378A2E}"/>
              </a:ext>
            </a:extLst>
          </p:cNvPr>
          <p:cNvGraphicFramePr>
            <a:graphicFrameLocks noGrp="1"/>
          </p:cNvGraphicFramePr>
          <p:nvPr/>
        </p:nvGraphicFramePr>
        <p:xfrm>
          <a:off x="936608" y="2739164"/>
          <a:ext cx="7524000" cy="576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451099662"/>
                    </a:ext>
                  </a:extLst>
                </a:gridCol>
                <a:gridCol w="684000">
                  <a:extLst>
                    <a:ext uri="{9D8B030D-6E8A-4147-A177-3AD203B41FA5}">
                      <a16:colId xmlns:a16="http://schemas.microsoft.com/office/drawing/2014/main" val="2028738877"/>
                    </a:ext>
                  </a:extLst>
                </a:gridCol>
                <a:gridCol w="684000">
                  <a:extLst>
                    <a:ext uri="{9D8B030D-6E8A-4147-A177-3AD203B41FA5}">
                      <a16:colId xmlns:a16="http://schemas.microsoft.com/office/drawing/2014/main" val="1952876411"/>
                    </a:ext>
                  </a:extLst>
                </a:gridCol>
                <a:gridCol w="684000">
                  <a:extLst>
                    <a:ext uri="{9D8B030D-6E8A-4147-A177-3AD203B41FA5}">
                      <a16:colId xmlns:a16="http://schemas.microsoft.com/office/drawing/2014/main" val="1218003033"/>
                    </a:ext>
                  </a:extLst>
                </a:gridCol>
                <a:gridCol w="684000">
                  <a:extLst>
                    <a:ext uri="{9D8B030D-6E8A-4147-A177-3AD203B41FA5}">
                      <a16:colId xmlns:a16="http://schemas.microsoft.com/office/drawing/2014/main" val="3722169015"/>
                    </a:ext>
                  </a:extLst>
                </a:gridCol>
                <a:gridCol w="684000">
                  <a:extLst>
                    <a:ext uri="{9D8B030D-6E8A-4147-A177-3AD203B41FA5}">
                      <a16:colId xmlns:a16="http://schemas.microsoft.com/office/drawing/2014/main" val="392501470"/>
                    </a:ext>
                  </a:extLst>
                </a:gridCol>
                <a:gridCol w="684000">
                  <a:extLst>
                    <a:ext uri="{9D8B030D-6E8A-4147-A177-3AD203B41FA5}">
                      <a16:colId xmlns:a16="http://schemas.microsoft.com/office/drawing/2014/main" val="1356601060"/>
                    </a:ext>
                  </a:extLst>
                </a:gridCol>
                <a:gridCol w="684000">
                  <a:extLst>
                    <a:ext uri="{9D8B030D-6E8A-4147-A177-3AD203B41FA5}">
                      <a16:colId xmlns:a16="http://schemas.microsoft.com/office/drawing/2014/main" val="1549974781"/>
                    </a:ext>
                  </a:extLst>
                </a:gridCol>
                <a:gridCol w="684000">
                  <a:extLst>
                    <a:ext uri="{9D8B030D-6E8A-4147-A177-3AD203B41FA5}">
                      <a16:colId xmlns:a16="http://schemas.microsoft.com/office/drawing/2014/main" val="3064146459"/>
                    </a:ext>
                  </a:extLst>
                </a:gridCol>
                <a:gridCol w="684000">
                  <a:extLst>
                    <a:ext uri="{9D8B030D-6E8A-4147-A177-3AD203B41FA5}">
                      <a16:colId xmlns:a16="http://schemas.microsoft.com/office/drawing/2014/main" val="2085337046"/>
                    </a:ext>
                  </a:extLst>
                </a:gridCol>
                <a:gridCol w="684000">
                  <a:extLst>
                    <a:ext uri="{9D8B030D-6E8A-4147-A177-3AD203B41FA5}">
                      <a16:colId xmlns:a16="http://schemas.microsoft.com/office/drawing/2014/main" val="2042793717"/>
                    </a:ext>
                  </a:extLst>
                </a:gridCol>
              </a:tblGrid>
              <a:tr h="576000">
                <a:tc>
                  <a:txBody>
                    <a:bodyPr/>
                    <a:lstStyle/>
                    <a:p>
                      <a:pPr algn="ctr"/>
                      <a:r>
                        <a:rPr lang="en-GB" sz="2400" b="1" dirty="0">
                          <a:solidFill>
                            <a:srgbClr val="FF0000"/>
                          </a:solidFill>
                          <a:latin typeface="Century Gothic" panose="020B0502020202020204" pitchFamily="34" charset="0"/>
                        </a:rPr>
                        <a:t>1.5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1.6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1.7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1.9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2.2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2.3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2.4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2324093"/>
                  </a:ext>
                </a:extLst>
              </a:tr>
            </a:tbl>
          </a:graphicData>
        </a:graphic>
      </p:graphicFrame>
      <p:graphicFrame>
        <p:nvGraphicFramePr>
          <p:cNvPr id="11" name="Table 10">
            <a:extLst>
              <a:ext uri="{FF2B5EF4-FFF2-40B4-BE49-F238E27FC236}">
                <a16:creationId xmlns:a16="http://schemas.microsoft.com/office/drawing/2014/main" id="{2D9CB813-95B8-4842-9AEC-22234993F2F0}"/>
              </a:ext>
            </a:extLst>
          </p:cNvPr>
          <p:cNvGraphicFramePr>
            <a:graphicFrameLocks noGrp="1"/>
          </p:cNvGraphicFramePr>
          <p:nvPr/>
        </p:nvGraphicFramePr>
        <p:xfrm>
          <a:off x="1278608" y="3323696"/>
          <a:ext cx="6840000" cy="252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451099662"/>
                    </a:ext>
                  </a:extLst>
                </a:gridCol>
                <a:gridCol w="684000">
                  <a:extLst>
                    <a:ext uri="{9D8B030D-6E8A-4147-A177-3AD203B41FA5}">
                      <a16:colId xmlns:a16="http://schemas.microsoft.com/office/drawing/2014/main" val="2028738877"/>
                    </a:ext>
                  </a:extLst>
                </a:gridCol>
                <a:gridCol w="684000">
                  <a:extLst>
                    <a:ext uri="{9D8B030D-6E8A-4147-A177-3AD203B41FA5}">
                      <a16:colId xmlns:a16="http://schemas.microsoft.com/office/drawing/2014/main" val="1952876411"/>
                    </a:ext>
                  </a:extLst>
                </a:gridCol>
                <a:gridCol w="684000">
                  <a:extLst>
                    <a:ext uri="{9D8B030D-6E8A-4147-A177-3AD203B41FA5}">
                      <a16:colId xmlns:a16="http://schemas.microsoft.com/office/drawing/2014/main" val="1218003033"/>
                    </a:ext>
                  </a:extLst>
                </a:gridCol>
                <a:gridCol w="684000">
                  <a:extLst>
                    <a:ext uri="{9D8B030D-6E8A-4147-A177-3AD203B41FA5}">
                      <a16:colId xmlns:a16="http://schemas.microsoft.com/office/drawing/2014/main" val="3722169015"/>
                    </a:ext>
                  </a:extLst>
                </a:gridCol>
                <a:gridCol w="684000">
                  <a:extLst>
                    <a:ext uri="{9D8B030D-6E8A-4147-A177-3AD203B41FA5}">
                      <a16:colId xmlns:a16="http://schemas.microsoft.com/office/drawing/2014/main" val="392501470"/>
                    </a:ext>
                  </a:extLst>
                </a:gridCol>
                <a:gridCol w="684000">
                  <a:extLst>
                    <a:ext uri="{9D8B030D-6E8A-4147-A177-3AD203B41FA5}">
                      <a16:colId xmlns:a16="http://schemas.microsoft.com/office/drawing/2014/main" val="1356601060"/>
                    </a:ext>
                  </a:extLst>
                </a:gridCol>
                <a:gridCol w="684000">
                  <a:extLst>
                    <a:ext uri="{9D8B030D-6E8A-4147-A177-3AD203B41FA5}">
                      <a16:colId xmlns:a16="http://schemas.microsoft.com/office/drawing/2014/main" val="1549974781"/>
                    </a:ext>
                  </a:extLst>
                </a:gridCol>
                <a:gridCol w="684000">
                  <a:extLst>
                    <a:ext uri="{9D8B030D-6E8A-4147-A177-3AD203B41FA5}">
                      <a16:colId xmlns:a16="http://schemas.microsoft.com/office/drawing/2014/main" val="3064146459"/>
                    </a:ext>
                  </a:extLst>
                </a:gridCol>
                <a:gridCol w="684000">
                  <a:extLst>
                    <a:ext uri="{9D8B030D-6E8A-4147-A177-3AD203B41FA5}">
                      <a16:colId xmlns:a16="http://schemas.microsoft.com/office/drawing/2014/main" val="313809242"/>
                    </a:ext>
                  </a:extLst>
                </a:gridCol>
              </a:tblGrid>
              <a:tr h="252000">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b="1" dirty="0">
                        <a:latin typeface="Century Gothic" panose="020B0502020202020204" pitchFamily="34" charset="0"/>
                      </a:endParaRPr>
                    </a:p>
                  </a:txBody>
                  <a:tcPr anchor="b">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2324093"/>
                  </a:ext>
                </a:extLst>
              </a:tr>
            </a:tbl>
          </a:graphicData>
        </a:graphic>
      </p:graphicFrame>
      <p:grpSp>
        <p:nvGrpSpPr>
          <p:cNvPr id="9" name="Group 8">
            <a:extLst>
              <a:ext uri="{FF2B5EF4-FFF2-40B4-BE49-F238E27FC236}">
                <a16:creationId xmlns:a16="http://schemas.microsoft.com/office/drawing/2014/main" id="{BF897BBE-2AC4-4ED3-953E-A0D37866F00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224498DD-AD16-4F2B-81F2-72784264ECA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9BA1B2B-3170-4AB6-973D-620D24CA6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35715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these decimals is closest to 1? </a:t>
            </a:r>
          </a:p>
          <a:p>
            <a:pPr algn="ctr"/>
            <a:r>
              <a:rPr lang="en-GB" sz="2000" b="1" dirty="0">
                <a:solidFill>
                  <a:schemeClr val="tx1"/>
                </a:solidFill>
                <a:latin typeface="Century Gothic" panose="020B0502020202020204" pitchFamily="34" charset="0"/>
              </a:rPr>
              <a:t>Which of these decimals is closest to 2? </a:t>
            </a:r>
          </a:p>
          <a:p>
            <a:pPr algn="ct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53DD2BB6-E684-455E-9C11-EA4A48505915}"/>
              </a:ext>
            </a:extLst>
          </p:cNvPr>
          <p:cNvGraphicFramePr>
            <a:graphicFrameLocks noGrp="1"/>
          </p:cNvGraphicFramePr>
          <p:nvPr>
            <p:extLst>
              <p:ext uri="{D42A27DB-BD31-4B8C-83A1-F6EECF244321}">
                <p14:modId xmlns:p14="http://schemas.microsoft.com/office/powerpoint/2010/main" val="2641326399"/>
              </p:ext>
            </p:extLst>
          </p:nvPr>
        </p:nvGraphicFramePr>
        <p:xfrm>
          <a:off x="896191" y="3726648"/>
          <a:ext cx="7573555" cy="487680"/>
        </p:xfrm>
        <a:graphic>
          <a:graphicData uri="http://schemas.openxmlformats.org/drawingml/2006/table">
            <a:tbl>
              <a:tblPr firstRow="1" bandRow="1">
                <a:tableStyleId>{5940675A-B579-460E-94D1-54222C63F5DA}</a:tableStyleId>
              </a:tblPr>
              <a:tblGrid>
                <a:gridCol w="688505">
                  <a:extLst>
                    <a:ext uri="{9D8B030D-6E8A-4147-A177-3AD203B41FA5}">
                      <a16:colId xmlns:a16="http://schemas.microsoft.com/office/drawing/2014/main" val="2675473874"/>
                    </a:ext>
                  </a:extLst>
                </a:gridCol>
                <a:gridCol w="688505">
                  <a:extLst>
                    <a:ext uri="{9D8B030D-6E8A-4147-A177-3AD203B41FA5}">
                      <a16:colId xmlns:a16="http://schemas.microsoft.com/office/drawing/2014/main" val="872893488"/>
                    </a:ext>
                  </a:extLst>
                </a:gridCol>
                <a:gridCol w="688505">
                  <a:extLst>
                    <a:ext uri="{9D8B030D-6E8A-4147-A177-3AD203B41FA5}">
                      <a16:colId xmlns:a16="http://schemas.microsoft.com/office/drawing/2014/main" val="91066628"/>
                    </a:ext>
                  </a:extLst>
                </a:gridCol>
                <a:gridCol w="688505">
                  <a:extLst>
                    <a:ext uri="{9D8B030D-6E8A-4147-A177-3AD203B41FA5}">
                      <a16:colId xmlns:a16="http://schemas.microsoft.com/office/drawing/2014/main" val="53492804"/>
                    </a:ext>
                  </a:extLst>
                </a:gridCol>
                <a:gridCol w="688505">
                  <a:extLst>
                    <a:ext uri="{9D8B030D-6E8A-4147-A177-3AD203B41FA5}">
                      <a16:colId xmlns:a16="http://schemas.microsoft.com/office/drawing/2014/main" val="116339818"/>
                    </a:ext>
                  </a:extLst>
                </a:gridCol>
                <a:gridCol w="688505">
                  <a:extLst>
                    <a:ext uri="{9D8B030D-6E8A-4147-A177-3AD203B41FA5}">
                      <a16:colId xmlns:a16="http://schemas.microsoft.com/office/drawing/2014/main" val="2241652426"/>
                    </a:ext>
                  </a:extLst>
                </a:gridCol>
                <a:gridCol w="688505">
                  <a:extLst>
                    <a:ext uri="{9D8B030D-6E8A-4147-A177-3AD203B41FA5}">
                      <a16:colId xmlns:a16="http://schemas.microsoft.com/office/drawing/2014/main" val="1958016446"/>
                    </a:ext>
                  </a:extLst>
                </a:gridCol>
                <a:gridCol w="688505">
                  <a:extLst>
                    <a:ext uri="{9D8B030D-6E8A-4147-A177-3AD203B41FA5}">
                      <a16:colId xmlns:a16="http://schemas.microsoft.com/office/drawing/2014/main" val="880480255"/>
                    </a:ext>
                  </a:extLst>
                </a:gridCol>
                <a:gridCol w="688505">
                  <a:extLst>
                    <a:ext uri="{9D8B030D-6E8A-4147-A177-3AD203B41FA5}">
                      <a16:colId xmlns:a16="http://schemas.microsoft.com/office/drawing/2014/main" val="1476768306"/>
                    </a:ext>
                  </a:extLst>
                </a:gridCol>
                <a:gridCol w="688505">
                  <a:extLst>
                    <a:ext uri="{9D8B030D-6E8A-4147-A177-3AD203B41FA5}">
                      <a16:colId xmlns:a16="http://schemas.microsoft.com/office/drawing/2014/main" val="3891024217"/>
                    </a:ext>
                  </a:extLst>
                </a:gridCol>
                <a:gridCol w="688505">
                  <a:extLst>
                    <a:ext uri="{9D8B030D-6E8A-4147-A177-3AD203B41FA5}">
                      <a16:colId xmlns:a16="http://schemas.microsoft.com/office/drawing/2014/main" val="2316698042"/>
                    </a:ext>
                  </a:extLst>
                </a:gridCol>
              </a:tblGrid>
              <a:tr h="216000">
                <a:tc>
                  <a:txBody>
                    <a:bodyPr/>
                    <a:lstStyle/>
                    <a:p>
                      <a:pPr algn="ctr"/>
                      <a:r>
                        <a:rPr lang="en-GB" sz="3200" b="1" dirty="0">
                          <a:latin typeface="Century Gothic" panose="020B0502020202020204"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1.5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3476497"/>
                  </a:ext>
                </a:extLst>
              </a:tr>
            </a:tbl>
          </a:graphicData>
        </a:graphic>
      </p:graphicFrame>
      <p:pic>
        <p:nvPicPr>
          <p:cNvPr id="9" name="Picture 8">
            <a:extLst>
              <a:ext uri="{FF2B5EF4-FFF2-40B4-BE49-F238E27FC236}">
                <a16:creationId xmlns:a16="http://schemas.microsoft.com/office/drawing/2014/main" id="{814F7A92-81EE-4057-AFD0-5DB220F84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163" y="4224998"/>
            <a:ext cx="6881007" cy="457838"/>
          </a:xfrm>
          <a:prstGeom prst="rect">
            <a:avLst/>
          </a:prstGeom>
        </p:spPr>
      </p:pic>
      <p:graphicFrame>
        <p:nvGraphicFramePr>
          <p:cNvPr id="10" name="Table 9">
            <a:extLst>
              <a:ext uri="{FF2B5EF4-FFF2-40B4-BE49-F238E27FC236}">
                <a16:creationId xmlns:a16="http://schemas.microsoft.com/office/drawing/2014/main" id="{F4E814E7-B63E-4211-A919-CA52FC806D28}"/>
              </a:ext>
            </a:extLst>
          </p:cNvPr>
          <p:cNvGraphicFramePr>
            <a:graphicFrameLocks noGrp="1"/>
          </p:cNvGraphicFramePr>
          <p:nvPr>
            <p:extLst>
              <p:ext uri="{D42A27DB-BD31-4B8C-83A1-F6EECF244321}">
                <p14:modId xmlns:p14="http://schemas.microsoft.com/office/powerpoint/2010/main" val="885078454"/>
              </p:ext>
            </p:extLst>
          </p:nvPr>
        </p:nvGraphicFramePr>
        <p:xfrm>
          <a:off x="1583999" y="2286724"/>
          <a:ext cx="6017530" cy="750692"/>
        </p:xfrm>
        <a:graphic>
          <a:graphicData uri="http://schemas.openxmlformats.org/drawingml/2006/table">
            <a:tbl>
              <a:tblPr firstRow="1" bandRow="1">
                <a:tableStyleId>{5940675A-B579-460E-94D1-54222C63F5DA}</a:tableStyleId>
              </a:tblPr>
              <a:tblGrid>
                <a:gridCol w="1203506">
                  <a:extLst>
                    <a:ext uri="{9D8B030D-6E8A-4147-A177-3AD203B41FA5}">
                      <a16:colId xmlns:a16="http://schemas.microsoft.com/office/drawing/2014/main" val="2884180789"/>
                    </a:ext>
                  </a:extLst>
                </a:gridCol>
                <a:gridCol w="1203506">
                  <a:extLst>
                    <a:ext uri="{9D8B030D-6E8A-4147-A177-3AD203B41FA5}">
                      <a16:colId xmlns:a16="http://schemas.microsoft.com/office/drawing/2014/main" val="2530410432"/>
                    </a:ext>
                  </a:extLst>
                </a:gridCol>
                <a:gridCol w="1203506">
                  <a:extLst>
                    <a:ext uri="{9D8B030D-6E8A-4147-A177-3AD203B41FA5}">
                      <a16:colId xmlns:a16="http://schemas.microsoft.com/office/drawing/2014/main" val="1228375586"/>
                    </a:ext>
                  </a:extLst>
                </a:gridCol>
                <a:gridCol w="1203506">
                  <a:extLst>
                    <a:ext uri="{9D8B030D-6E8A-4147-A177-3AD203B41FA5}">
                      <a16:colId xmlns:a16="http://schemas.microsoft.com/office/drawing/2014/main" val="821027101"/>
                    </a:ext>
                  </a:extLst>
                </a:gridCol>
                <a:gridCol w="1203506">
                  <a:extLst>
                    <a:ext uri="{9D8B030D-6E8A-4147-A177-3AD203B41FA5}">
                      <a16:colId xmlns:a16="http://schemas.microsoft.com/office/drawing/2014/main" val="3489894718"/>
                    </a:ext>
                  </a:extLst>
                </a:gridCol>
              </a:tblGrid>
              <a:tr h="750692">
                <a:tc>
                  <a:txBody>
                    <a:bodyPr/>
                    <a:lstStyle/>
                    <a:p>
                      <a:pPr algn="ctr"/>
                      <a:r>
                        <a:rPr lang="en-GB" sz="3200" b="1" dirty="0">
                          <a:latin typeface="Century Gothic" panose="020B0502020202020204" pitchFamily="34" charset="0"/>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1.7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1.6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1.3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5830952"/>
                  </a:ext>
                </a:extLst>
              </a:tr>
            </a:tbl>
          </a:graphicData>
        </a:graphic>
      </p:graphicFrame>
      <p:grpSp>
        <p:nvGrpSpPr>
          <p:cNvPr id="11" name="Group 10">
            <a:extLst>
              <a:ext uri="{FF2B5EF4-FFF2-40B4-BE49-F238E27FC236}">
                <a16:creationId xmlns:a16="http://schemas.microsoft.com/office/drawing/2014/main" id="{84F68530-256E-4962-90B9-22943F05EC80}"/>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CC222EB9-4CDA-4A73-8D53-DF2F6F454D8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0B767328-7112-4CE2-99B9-E69D791DF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these decimals is closest to 1? </a:t>
            </a:r>
          </a:p>
          <a:p>
            <a:pPr algn="ctr"/>
            <a:r>
              <a:rPr lang="en-GB" sz="2000" b="1" dirty="0">
                <a:solidFill>
                  <a:schemeClr val="tx1"/>
                </a:solidFill>
                <a:latin typeface="Century Gothic" panose="020B0502020202020204" pitchFamily="34" charset="0"/>
              </a:rPr>
              <a:t>Which of these decimals is closest to 2?</a:t>
            </a: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a:p>
            <a:pPr algn="ctr"/>
            <a:r>
              <a:rPr lang="en-GB" sz="2800" b="1" dirty="0">
                <a:solidFill>
                  <a:srgbClr val="FF0000"/>
                </a:solidFill>
                <a:latin typeface="Century Gothic" panose="020B0502020202020204" pitchFamily="34" charset="0"/>
              </a:rPr>
              <a:t>1.2 is closest to 1</a:t>
            </a:r>
          </a:p>
          <a:p>
            <a:pPr algn="ctr"/>
            <a:r>
              <a:rPr lang="en-GB" sz="2800" b="1" dirty="0">
                <a:solidFill>
                  <a:srgbClr val="FF0000"/>
                </a:solidFill>
                <a:latin typeface="Century Gothic" panose="020B0502020202020204" pitchFamily="34" charset="0"/>
              </a:rPr>
              <a:t>1.7 is closest to 2</a:t>
            </a:r>
          </a:p>
          <a:p>
            <a:pPr algn="ctr"/>
            <a:r>
              <a:rPr lang="en-GB" sz="2800"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53DD2BB6-E684-455E-9C11-EA4A48505915}"/>
              </a:ext>
            </a:extLst>
          </p:cNvPr>
          <p:cNvGraphicFramePr>
            <a:graphicFrameLocks noGrp="1"/>
          </p:cNvGraphicFramePr>
          <p:nvPr>
            <p:extLst>
              <p:ext uri="{D42A27DB-BD31-4B8C-83A1-F6EECF244321}">
                <p14:modId xmlns:p14="http://schemas.microsoft.com/office/powerpoint/2010/main" val="3840801960"/>
              </p:ext>
            </p:extLst>
          </p:nvPr>
        </p:nvGraphicFramePr>
        <p:xfrm>
          <a:off x="896191" y="3726648"/>
          <a:ext cx="7573555" cy="487680"/>
        </p:xfrm>
        <a:graphic>
          <a:graphicData uri="http://schemas.openxmlformats.org/drawingml/2006/table">
            <a:tbl>
              <a:tblPr firstRow="1" bandRow="1">
                <a:tableStyleId>{5940675A-B579-460E-94D1-54222C63F5DA}</a:tableStyleId>
              </a:tblPr>
              <a:tblGrid>
                <a:gridCol w="688505">
                  <a:extLst>
                    <a:ext uri="{9D8B030D-6E8A-4147-A177-3AD203B41FA5}">
                      <a16:colId xmlns:a16="http://schemas.microsoft.com/office/drawing/2014/main" val="2675473874"/>
                    </a:ext>
                  </a:extLst>
                </a:gridCol>
                <a:gridCol w="688505">
                  <a:extLst>
                    <a:ext uri="{9D8B030D-6E8A-4147-A177-3AD203B41FA5}">
                      <a16:colId xmlns:a16="http://schemas.microsoft.com/office/drawing/2014/main" val="872893488"/>
                    </a:ext>
                  </a:extLst>
                </a:gridCol>
                <a:gridCol w="688505">
                  <a:extLst>
                    <a:ext uri="{9D8B030D-6E8A-4147-A177-3AD203B41FA5}">
                      <a16:colId xmlns:a16="http://schemas.microsoft.com/office/drawing/2014/main" val="91066628"/>
                    </a:ext>
                  </a:extLst>
                </a:gridCol>
                <a:gridCol w="688505">
                  <a:extLst>
                    <a:ext uri="{9D8B030D-6E8A-4147-A177-3AD203B41FA5}">
                      <a16:colId xmlns:a16="http://schemas.microsoft.com/office/drawing/2014/main" val="53492804"/>
                    </a:ext>
                  </a:extLst>
                </a:gridCol>
                <a:gridCol w="688505">
                  <a:extLst>
                    <a:ext uri="{9D8B030D-6E8A-4147-A177-3AD203B41FA5}">
                      <a16:colId xmlns:a16="http://schemas.microsoft.com/office/drawing/2014/main" val="116339818"/>
                    </a:ext>
                  </a:extLst>
                </a:gridCol>
                <a:gridCol w="688505">
                  <a:extLst>
                    <a:ext uri="{9D8B030D-6E8A-4147-A177-3AD203B41FA5}">
                      <a16:colId xmlns:a16="http://schemas.microsoft.com/office/drawing/2014/main" val="2241652426"/>
                    </a:ext>
                  </a:extLst>
                </a:gridCol>
                <a:gridCol w="688505">
                  <a:extLst>
                    <a:ext uri="{9D8B030D-6E8A-4147-A177-3AD203B41FA5}">
                      <a16:colId xmlns:a16="http://schemas.microsoft.com/office/drawing/2014/main" val="1958016446"/>
                    </a:ext>
                  </a:extLst>
                </a:gridCol>
                <a:gridCol w="688505">
                  <a:extLst>
                    <a:ext uri="{9D8B030D-6E8A-4147-A177-3AD203B41FA5}">
                      <a16:colId xmlns:a16="http://schemas.microsoft.com/office/drawing/2014/main" val="880480255"/>
                    </a:ext>
                  </a:extLst>
                </a:gridCol>
                <a:gridCol w="688505">
                  <a:extLst>
                    <a:ext uri="{9D8B030D-6E8A-4147-A177-3AD203B41FA5}">
                      <a16:colId xmlns:a16="http://schemas.microsoft.com/office/drawing/2014/main" val="1476768306"/>
                    </a:ext>
                  </a:extLst>
                </a:gridCol>
                <a:gridCol w="688505">
                  <a:extLst>
                    <a:ext uri="{9D8B030D-6E8A-4147-A177-3AD203B41FA5}">
                      <a16:colId xmlns:a16="http://schemas.microsoft.com/office/drawing/2014/main" val="3891024217"/>
                    </a:ext>
                  </a:extLst>
                </a:gridCol>
                <a:gridCol w="688505">
                  <a:extLst>
                    <a:ext uri="{9D8B030D-6E8A-4147-A177-3AD203B41FA5}">
                      <a16:colId xmlns:a16="http://schemas.microsoft.com/office/drawing/2014/main" val="2316698042"/>
                    </a:ext>
                  </a:extLst>
                </a:gridCol>
              </a:tblGrid>
              <a:tr h="216000">
                <a:tc>
                  <a:txBody>
                    <a:bodyPr/>
                    <a:lstStyle/>
                    <a:p>
                      <a:pPr algn="ctr"/>
                      <a:r>
                        <a:rPr lang="en-GB" sz="3200" b="1" dirty="0">
                          <a:latin typeface="Century Gothic" panose="020B0502020202020204"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1.5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3476497"/>
                  </a:ext>
                </a:extLst>
              </a:tr>
            </a:tbl>
          </a:graphicData>
        </a:graphic>
      </p:graphicFrame>
      <p:pic>
        <p:nvPicPr>
          <p:cNvPr id="9" name="Picture 8">
            <a:extLst>
              <a:ext uri="{FF2B5EF4-FFF2-40B4-BE49-F238E27FC236}">
                <a16:creationId xmlns:a16="http://schemas.microsoft.com/office/drawing/2014/main" id="{814F7A92-81EE-4057-AFD0-5DB220F84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163" y="4224998"/>
            <a:ext cx="6881007" cy="457838"/>
          </a:xfrm>
          <a:prstGeom prst="rect">
            <a:avLst/>
          </a:prstGeom>
        </p:spPr>
      </p:pic>
      <p:graphicFrame>
        <p:nvGraphicFramePr>
          <p:cNvPr id="10" name="Table 9">
            <a:extLst>
              <a:ext uri="{FF2B5EF4-FFF2-40B4-BE49-F238E27FC236}">
                <a16:creationId xmlns:a16="http://schemas.microsoft.com/office/drawing/2014/main" id="{F4E814E7-B63E-4211-A919-CA52FC806D28}"/>
              </a:ext>
            </a:extLst>
          </p:cNvPr>
          <p:cNvGraphicFramePr>
            <a:graphicFrameLocks noGrp="1"/>
          </p:cNvGraphicFramePr>
          <p:nvPr>
            <p:extLst>
              <p:ext uri="{D42A27DB-BD31-4B8C-83A1-F6EECF244321}">
                <p14:modId xmlns:p14="http://schemas.microsoft.com/office/powerpoint/2010/main" val="2512551020"/>
              </p:ext>
            </p:extLst>
          </p:nvPr>
        </p:nvGraphicFramePr>
        <p:xfrm>
          <a:off x="1583999" y="2286724"/>
          <a:ext cx="6017530" cy="750692"/>
        </p:xfrm>
        <a:graphic>
          <a:graphicData uri="http://schemas.openxmlformats.org/drawingml/2006/table">
            <a:tbl>
              <a:tblPr firstRow="1" bandRow="1">
                <a:tableStyleId>{5940675A-B579-460E-94D1-54222C63F5DA}</a:tableStyleId>
              </a:tblPr>
              <a:tblGrid>
                <a:gridCol w="1203506">
                  <a:extLst>
                    <a:ext uri="{9D8B030D-6E8A-4147-A177-3AD203B41FA5}">
                      <a16:colId xmlns:a16="http://schemas.microsoft.com/office/drawing/2014/main" val="2884180789"/>
                    </a:ext>
                  </a:extLst>
                </a:gridCol>
                <a:gridCol w="1203506">
                  <a:extLst>
                    <a:ext uri="{9D8B030D-6E8A-4147-A177-3AD203B41FA5}">
                      <a16:colId xmlns:a16="http://schemas.microsoft.com/office/drawing/2014/main" val="2530410432"/>
                    </a:ext>
                  </a:extLst>
                </a:gridCol>
                <a:gridCol w="1203506">
                  <a:extLst>
                    <a:ext uri="{9D8B030D-6E8A-4147-A177-3AD203B41FA5}">
                      <a16:colId xmlns:a16="http://schemas.microsoft.com/office/drawing/2014/main" val="1228375586"/>
                    </a:ext>
                  </a:extLst>
                </a:gridCol>
                <a:gridCol w="1203506">
                  <a:extLst>
                    <a:ext uri="{9D8B030D-6E8A-4147-A177-3AD203B41FA5}">
                      <a16:colId xmlns:a16="http://schemas.microsoft.com/office/drawing/2014/main" val="821027101"/>
                    </a:ext>
                  </a:extLst>
                </a:gridCol>
                <a:gridCol w="1203506">
                  <a:extLst>
                    <a:ext uri="{9D8B030D-6E8A-4147-A177-3AD203B41FA5}">
                      <a16:colId xmlns:a16="http://schemas.microsoft.com/office/drawing/2014/main" val="3489894718"/>
                    </a:ext>
                  </a:extLst>
                </a:gridCol>
              </a:tblGrid>
              <a:tr h="750692">
                <a:tc>
                  <a:txBody>
                    <a:bodyPr/>
                    <a:lstStyle/>
                    <a:p>
                      <a:pPr algn="ctr"/>
                      <a:r>
                        <a:rPr lang="en-GB" sz="3200" b="1" dirty="0">
                          <a:solidFill>
                            <a:srgbClr val="FF0000"/>
                          </a:solidFill>
                          <a:latin typeface="Century Gothic" panose="020B0502020202020204" pitchFamily="34" charset="0"/>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1.7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1.6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1.3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5830952"/>
                  </a:ext>
                </a:extLst>
              </a:tr>
            </a:tbl>
          </a:graphicData>
        </a:graphic>
      </p:graphicFrame>
      <p:grpSp>
        <p:nvGrpSpPr>
          <p:cNvPr id="11" name="Group 10">
            <a:extLst>
              <a:ext uri="{FF2B5EF4-FFF2-40B4-BE49-F238E27FC236}">
                <a16:creationId xmlns:a16="http://schemas.microsoft.com/office/drawing/2014/main" id="{25DAD2DB-055C-4FE4-A0D2-7EFD59CAF1E3}"/>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6DFDD67A-D6D2-4F1F-A41D-9D3FDC7152A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0404F131-5C54-433D-84A3-55F57DD7C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4375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Fill in the number line with the missing whole number and the decimals which round up to it.</a:t>
            </a:r>
          </a:p>
          <a:p>
            <a:pPr algn="ctr"/>
            <a:r>
              <a:rPr lang="en-GB" sz="2800"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pic>
        <p:nvPicPr>
          <p:cNvPr id="9" name="Picture 8">
            <a:extLst>
              <a:ext uri="{FF2B5EF4-FFF2-40B4-BE49-F238E27FC236}">
                <a16:creationId xmlns:a16="http://schemas.microsoft.com/office/drawing/2014/main" id="{814F7A92-81EE-4057-AFD0-5DB220F84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496" y="2854947"/>
            <a:ext cx="6881007" cy="457838"/>
          </a:xfrm>
          <a:prstGeom prst="rect">
            <a:avLst/>
          </a:prstGeom>
        </p:spPr>
      </p:pic>
      <p:graphicFrame>
        <p:nvGraphicFramePr>
          <p:cNvPr id="11" name="Table 10">
            <a:extLst>
              <a:ext uri="{FF2B5EF4-FFF2-40B4-BE49-F238E27FC236}">
                <a16:creationId xmlns:a16="http://schemas.microsoft.com/office/drawing/2014/main" id="{5754BA66-D188-406C-BB71-9065D7D1F397}"/>
              </a:ext>
            </a:extLst>
          </p:cNvPr>
          <p:cNvGraphicFramePr>
            <a:graphicFrameLocks noGrp="1"/>
          </p:cNvGraphicFramePr>
          <p:nvPr>
            <p:extLst>
              <p:ext uri="{D42A27DB-BD31-4B8C-83A1-F6EECF244321}">
                <p14:modId xmlns:p14="http://schemas.microsoft.com/office/powerpoint/2010/main" val="168696012"/>
              </p:ext>
            </p:extLst>
          </p:nvPr>
        </p:nvGraphicFramePr>
        <p:xfrm>
          <a:off x="812207" y="2357341"/>
          <a:ext cx="7560498" cy="487680"/>
        </p:xfrm>
        <a:graphic>
          <a:graphicData uri="http://schemas.openxmlformats.org/drawingml/2006/table">
            <a:tbl>
              <a:tblPr firstRow="1" bandRow="1">
                <a:tableStyleId>{5940675A-B579-460E-94D1-54222C63F5DA}</a:tableStyleId>
              </a:tblPr>
              <a:tblGrid>
                <a:gridCol w="687318">
                  <a:extLst>
                    <a:ext uri="{9D8B030D-6E8A-4147-A177-3AD203B41FA5}">
                      <a16:colId xmlns:a16="http://schemas.microsoft.com/office/drawing/2014/main" val="2675473874"/>
                    </a:ext>
                  </a:extLst>
                </a:gridCol>
                <a:gridCol w="687318">
                  <a:extLst>
                    <a:ext uri="{9D8B030D-6E8A-4147-A177-3AD203B41FA5}">
                      <a16:colId xmlns:a16="http://schemas.microsoft.com/office/drawing/2014/main" val="872893488"/>
                    </a:ext>
                  </a:extLst>
                </a:gridCol>
                <a:gridCol w="687318">
                  <a:extLst>
                    <a:ext uri="{9D8B030D-6E8A-4147-A177-3AD203B41FA5}">
                      <a16:colId xmlns:a16="http://schemas.microsoft.com/office/drawing/2014/main" val="91066628"/>
                    </a:ext>
                  </a:extLst>
                </a:gridCol>
                <a:gridCol w="687318">
                  <a:extLst>
                    <a:ext uri="{9D8B030D-6E8A-4147-A177-3AD203B41FA5}">
                      <a16:colId xmlns:a16="http://schemas.microsoft.com/office/drawing/2014/main" val="53492804"/>
                    </a:ext>
                  </a:extLst>
                </a:gridCol>
                <a:gridCol w="687318">
                  <a:extLst>
                    <a:ext uri="{9D8B030D-6E8A-4147-A177-3AD203B41FA5}">
                      <a16:colId xmlns:a16="http://schemas.microsoft.com/office/drawing/2014/main" val="116339818"/>
                    </a:ext>
                  </a:extLst>
                </a:gridCol>
                <a:gridCol w="687318">
                  <a:extLst>
                    <a:ext uri="{9D8B030D-6E8A-4147-A177-3AD203B41FA5}">
                      <a16:colId xmlns:a16="http://schemas.microsoft.com/office/drawing/2014/main" val="2241652426"/>
                    </a:ext>
                  </a:extLst>
                </a:gridCol>
                <a:gridCol w="687318">
                  <a:extLst>
                    <a:ext uri="{9D8B030D-6E8A-4147-A177-3AD203B41FA5}">
                      <a16:colId xmlns:a16="http://schemas.microsoft.com/office/drawing/2014/main" val="1958016446"/>
                    </a:ext>
                  </a:extLst>
                </a:gridCol>
                <a:gridCol w="687318">
                  <a:extLst>
                    <a:ext uri="{9D8B030D-6E8A-4147-A177-3AD203B41FA5}">
                      <a16:colId xmlns:a16="http://schemas.microsoft.com/office/drawing/2014/main" val="880480255"/>
                    </a:ext>
                  </a:extLst>
                </a:gridCol>
                <a:gridCol w="687318">
                  <a:extLst>
                    <a:ext uri="{9D8B030D-6E8A-4147-A177-3AD203B41FA5}">
                      <a16:colId xmlns:a16="http://schemas.microsoft.com/office/drawing/2014/main" val="1476768306"/>
                    </a:ext>
                  </a:extLst>
                </a:gridCol>
                <a:gridCol w="687318">
                  <a:extLst>
                    <a:ext uri="{9D8B030D-6E8A-4147-A177-3AD203B41FA5}">
                      <a16:colId xmlns:a16="http://schemas.microsoft.com/office/drawing/2014/main" val="3891024217"/>
                    </a:ext>
                  </a:extLst>
                </a:gridCol>
                <a:gridCol w="687318">
                  <a:extLst>
                    <a:ext uri="{9D8B030D-6E8A-4147-A177-3AD203B41FA5}">
                      <a16:colId xmlns:a16="http://schemas.microsoft.com/office/drawing/2014/main" val="2316698042"/>
                    </a:ext>
                  </a:extLst>
                </a:gridCol>
              </a:tblGrid>
              <a:tr h="216000">
                <a:tc>
                  <a:txBody>
                    <a:bodyPr/>
                    <a:lstStyle/>
                    <a:p>
                      <a:pPr algn="ctr"/>
                      <a:r>
                        <a:rPr lang="en-GB" sz="3200" b="1" dirty="0">
                          <a:latin typeface="Century Gothic" panose="020B0502020202020204" pitchFamily="34" charset="0"/>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B</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C</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D</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3476497"/>
                  </a:ext>
                </a:extLst>
              </a:tr>
            </a:tbl>
          </a:graphicData>
        </a:graphic>
      </p:graphicFrame>
      <p:grpSp>
        <p:nvGrpSpPr>
          <p:cNvPr id="10" name="Group 9">
            <a:extLst>
              <a:ext uri="{FF2B5EF4-FFF2-40B4-BE49-F238E27FC236}">
                <a16:creationId xmlns:a16="http://schemas.microsoft.com/office/drawing/2014/main" id="{FF605367-AA05-47E5-A469-D2EE34672F4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EC92F270-F865-4C64-B7AD-C63F470BF9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A1907A82-AED9-45DB-B603-4B06CB6D3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70095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Fill in the number line with the missing whole number and the decimals which round up to it.</a:t>
            </a: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lvl="0" algn="ctr" defTabSz="685800">
              <a:defRPr/>
            </a:pPr>
            <a:endParaRPr lang="en-GB" sz="2800" dirty="0">
              <a:solidFill>
                <a:srgbClr val="FF0000"/>
              </a:solidFill>
              <a:latin typeface="Century Gothic" panose="020B0502020202020204" pitchFamily="34" charset="0"/>
            </a:endParaRPr>
          </a:p>
          <a:p>
            <a:pPr lvl="0" defTabSz="685800">
              <a:defRPr/>
            </a:pPr>
            <a:endParaRPr lang="en-GB" sz="2800" dirty="0">
              <a:solidFill>
                <a:schemeClr val="tx1"/>
              </a:solidFill>
              <a:latin typeface="Century Gothic" panose="020B0502020202020204" pitchFamily="34" charset="0"/>
            </a:endParaRPr>
          </a:p>
          <a:p>
            <a:pPr algn="ctr"/>
            <a:r>
              <a:rPr lang="en-GB" sz="2800"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pic>
        <p:nvPicPr>
          <p:cNvPr id="9" name="Picture 8">
            <a:extLst>
              <a:ext uri="{FF2B5EF4-FFF2-40B4-BE49-F238E27FC236}">
                <a16:creationId xmlns:a16="http://schemas.microsoft.com/office/drawing/2014/main" id="{814F7A92-81EE-4057-AFD0-5DB220F84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496" y="2854947"/>
            <a:ext cx="6881007" cy="457838"/>
          </a:xfrm>
          <a:prstGeom prst="rect">
            <a:avLst/>
          </a:prstGeom>
        </p:spPr>
      </p:pic>
      <p:graphicFrame>
        <p:nvGraphicFramePr>
          <p:cNvPr id="11" name="Table 10">
            <a:extLst>
              <a:ext uri="{FF2B5EF4-FFF2-40B4-BE49-F238E27FC236}">
                <a16:creationId xmlns:a16="http://schemas.microsoft.com/office/drawing/2014/main" id="{5754BA66-D188-406C-BB71-9065D7D1F397}"/>
              </a:ext>
            </a:extLst>
          </p:cNvPr>
          <p:cNvGraphicFramePr>
            <a:graphicFrameLocks noGrp="1"/>
          </p:cNvGraphicFramePr>
          <p:nvPr>
            <p:extLst>
              <p:ext uri="{D42A27DB-BD31-4B8C-83A1-F6EECF244321}">
                <p14:modId xmlns:p14="http://schemas.microsoft.com/office/powerpoint/2010/main" val="1878282394"/>
              </p:ext>
            </p:extLst>
          </p:nvPr>
        </p:nvGraphicFramePr>
        <p:xfrm>
          <a:off x="812207" y="2357341"/>
          <a:ext cx="7560498" cy="487680"/>
        </p:xfrm>
        <a:graphic>
          <a:graphicData uri="http://schemas.openxmlformats.org/drawingml/2006/table">
            <a:tbl>
              <a:tblPr firstRow="1" bandRow="1">
                <a:tableStyleId>{5940675A-B579-460E-94D1-54222C63F5DA}</a:tableStyleId>
              </a:tblPr>
              <a:tblGrid>
                <a:gridCol w="687318">
                  <a:extLst>
                    <a:ext uri="{9D8B030D-6E8A-4147-A177-3AD203B41FA5}">
                      <a16:colId xmlns:a16="http://schemas.microsoft.com/office/drawing/2014/main" val="2675473874"/>
                    </a:ext>
                  </a:extLst>
                </a:gridCol>
                <a:gridCol w="687318">
                  <a:extLst>
                    <a:ext uri="{9D8B030D-6E8A-4147-A177-3AD203B41FA5}">
                      <a16:colId xmlns:a16="http://schemas.microsoft.com/office/drawing/2014/main" val="872893488"/>
                    </a:ext>
                  </a:extLst>
                </a:gridCol>
                <a:gridCol w="687318">
                  <a:extLst>
                    <a:ext uri="{9D8B030D-6E8A-4147-A177-3AD203B41FA5}">
                      <a16:colId xmlns:a16="http://schemas.microsoft.com/office/drawing/2014/main" val="91066628"/>
                    </a:ext>
                  </a:extLst>
                </a:gridCol>
                <a:gridCol w="687318">
                  <a:extLst>
                    <a:ext uri="{9D8B030D-6E8A-4147-A177-3AD203B41FA5}">
                      <a16:colId xmlns:a16="http://schemas.microsoft.com/office/drawing/2014/main" val="53492804"/>
                    </a:ext>
                  </a:extLst>
                </a:gridCol>
                <a:gridCol w="687318">
                  <a:extLst>
                    <a:ext uri="{9D8B030D-6E8A-4147-A177-3AD203B41FA5}">
                      <a16:colId xmlns:a16="http://schemas.microsoft.com/office/drawing/2014/main" val="116339818"/>
                    </a:ext>
                  </a:extLst>
                </a:gridCol>
                <a:gridCol w="687318">
                  <a:extLst>
                    <a:ext uri="{9D8B030D-6E8A-4147-A177-3AD203B41FA5}">
                      <a16:colId xmlns:a16="http://schemas.microsoft.com/office/drawing/2014/main" val="2241652426"/>
                    </a:ext>
                  </a:extLst>
                </a:gridCol>
                <a:gridCol w="687318">
                  <a:extLst>
                    <a:ext uri="{9D8B030D-6E8A-4147-A177-3AD203B41FA5}">
                      <a16:colId xmlns:a16="http://schemas.microsoft.com/office/drawing/2014/main" val="1958016446"/>
                    </a:ext>
                  </a:extLst>
                </a:gridCol>
                <a:gridCol w="687318">
                  <a:extLst>
                    <a:ext uri="{9D8B030D-6E8A-4147-A177-3AD203B41FA5}">
                      <a16:colId xmlns:a16="http://schemas.microsoft.com/office/drawing/2014/main" val="880480255"/>
                    </a:ext>
                  </a:extLst>
                </a:gridCol>
                <a:gridCol w="687318">
                  <a:extLst>
                    <a:ext uri="{9D8B030D-6E8A-4147-A177-3AD203B41FA5}">
                      <a16:colId xmlns:a16="http://schemas.microsoft.com/office/drawing/2014/main" val="1476768306"/>
                    </a:ext>
                  </a:extLst>
                </a:gridCol>
                <a:gridCol w="687318">
                  <a:extLst>
                    <a:ext uri="{9D8B030D-6E8A-4147-A177-3AD203B41FA5}">
                      <a16:colId xmlns:a16="http://schemas.microsoft.com/office/drawing/2014/main" val="3891024217"/>
                    </a:ext>
                  </a:extLst>
                </a:gridCol>
                <a:gridCol w="687318">
                  <a:extLst>
                    <a:ext uri="{9D8B030D-6E8A-4147-A177-3AD203B41FA5}">
                      <a16:colId xmlns:a16="http://schemas.microsoft.com/office/drawing/2014/main" val="2316698042"/>
                    </a:ext>
                  </a:extLst>
                </a:gridCol>
              </a:tblGrid>
              <a:tr h="216000">
                <a:tc>
                  <a:txBody>
                    <a:bodyPr/>
                    <a:lstStyle/>
                    <a:p>
                      <a:pPr algn="ctr"/>
                      <a:r>
                        <a:rPr lang="en-GB" sz="3200" b="1" dirty="0">
                          <a:latin typeface="Century Gothic" panose="020B0502020202020204" pitchFamily="34" charset="0"/>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B</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5.8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C</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D</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3476497"/>
                  </a:ext>
                </a:extLst>
              </a:tr>
            </a:tbl>
          </a:graphicData>
        </a:graphic>
      </p:graphicFrame>
      <p:graphicFrame>
        <p:nvGraphicFramePr>
          <p:cNvPr id="2" name="Table 1">
            <a:extLst>
              <a:ext uri="{FF2B5EF4-FFF2-40B4-BE49-F238E27FC236}">
                <a16:creationId xmlns:a16="http://schemas.microsoft.com/office/drawing/2014/main" id="{7152FE92-34D4-491F-8491-4133DE307DA1}"/>
              </a:ext>
            </a:extLst>
          </p:cNvPr>
          <p:cNvGraphicFramePr>
            <a:graphicFrameLocks noGrp="1"/>
          </p:cNvGraphicFramePr>
          <p:nvPr>
            <p:extLst>
              <p:ext uri="{D42A27DB-BD31-4B8C-83A1-F6EECF244321}">
                <p14:modId xmlns:p14="http://schemas.microsoft.com/office/powerpoint/2010/main" val="2577925612"/>
              </p:ext>
            </p:extLst>
          </p:nvPr>
        </p:nvGraphicFramePr>
        <p:xfrm>
          <a:off x="2287999" y="3484856"/>
          <a:ext cx="4568000" cy="20726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258408162"/>
                    </a:ext>
                  </a:extLst>
                </a:gridCol>
                <a:gridCol w="504000">
                  <a:extLst>
                    <a:ext uri="{9D8B030D-6E8A-4147-A177-3AD203B41FA5}">
                      <a16:colId xmlns:a16="http://schemas.microsoft.com/office/drawing/2014/main" val="3493618952"/>
                    </a:ext>
                  </a:extLst>
                </a:gridCol>
                <a:gridCol w="2032000">
                  <a:extLst>
                    <a:ext uri="{9D8B030D-6E8A-4147-A177-3AD203B41FA5}">
                      <a16:colId xmlns:a16="http://schemas.microsoft.com/office/drawing/2014/main" val="2306791175"/>
                    </a:ext>
                  </a:extLst>
                </a:gridCol>
              </a:tblGrid>
              <a:tr h="0">
                <a:tc>
                  <a:txBody>
                    <a:bodyPr/>
                    <a:lstStyle/>
                    <a:p>
                      <a:pPr algn="r"/>
                      <a:r>
                        <a:rPr lang="en-GB" sz="2800" b="1" dirty="0">
                          <a:solidFill>
                            <a:srgbClr val="FF0000"/>
                          </a:solidFill>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800" b="1" dirty="0">
                          <a:solidFill>
                            <a:srgbClr val="FF0000"/>
                          </a:solidFill>
                          <a:latin typeface="Century Gothic" panose="020B0502020202020204" pitchFamily="34" charset="0"/>
                        </a:rPr>
                        <a:t>5.5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8731861"/>
                  </a:ext>
                </a:extLst>
              </a:tr>
              <a:tr h="370840">
                <a:tc>
                  <a:txBody>
                    <a:bodyPr/>
                    <a:lstStyle/>
                    <a:p>
                      <a:pPr algn="r"/>
                      <a:r>
                        <a:rPr lang="en-GB" sz="2800" b="1" dirty="0">
                          <a:solidFill>
                            <a:srgbClr val="FF0000"/>
                          </a:solidFill>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800" b="1" dirty="0">
                          <a:solidFill>
                            <a:srgbClr val="FF0000"/>
                          </a:solidFill>
                          <a:latin typeface="Century Gothic" panose="020B0502020202020204" pitchFamily="34" charset="0"/>
                        </a:rPr>
                        <a:t>5.7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1689839"/>
                  </a:ext>
                </a:extLst>
              </a:tr>
              <a:tr h="370840">
                <a:tc>
                  <a:txBody>
                    <a:bodyPr/>
                    <a:lstStyle/>
                    <a:p>
                      <a:pPr algn="r"/>
                      <a:r>
                        <a:rPr lang="en-GB" sz="2800" b="1" dirty="0">
                          <a:solidFill>
                            <a:srgbClr val="FF0000"/>
                          </a:solidFill>
                          <a:latin typeface="Century Gothic" panose="020B0502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800" b="1" dirty="0">
                          <a:solidFill>
                            <a:srgbClr val="FF0000"/>
                          </a:solidFill>
                          <a:latin typeface="Century Gothic" panose="020B0502020202020204" pitchFamily="34" charset="0"/>
                        </a:rPr>
                        <a:t>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6207108"/>
                  </a:ext>
                </a:extLst>
              </a:tr>
              <a:tr h="370840">
                <a:tc>
                  <a:txBody>
                    <a:bodyPr/>
                    <a:lstStyle/>
                    <a:p>
                      <a:pPr algn="r"/>
                      <a:r>
                        <a:rPr lang="en-GB" sz="2800" b="1" dirty="0">
                          <a:solidFill>
                            <a:srgbClr val="FF0000"/>
                          </a:solidFill>
                          <a:latin typeface="Century Gothic" panose="020B0502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800" b="1" dirty="0">
                          <a:solidFill>
                            <a:srgbClr val="FF0000"/>
                          </a:solidFill>
                          <a:latin typeface="Century Gothic" panose="020B0502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3578325"/>
                  </a:ext>
                </a:extLst>
              </a:tr>
            </a:tbl>
          </a:graphicData>
        </a:graphic>
      </p:graphicFrame>
      <p:grpSp>
        <p:nvGrpSpPr>
          <p:cNvPr id="10" name="Group 9">
            <a:extLst>
              <a:ext uri="{FF2B5EF4-FFF2-40B4-BE49-F238E27FC236}">
                <a16:creationId xmlns:a16="http://schemas.microsoft.com/office/drawing/2014/main" id="{C363D807-319A-46F1-9907-F566045FA304}"/>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4EE5F76E-65BC-4F30-BE86-596814A54C7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B72765A-7278-41C9-B473-D75837C27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9444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www.w3.org/XML/1998/namespace"/>
    <ds:schemaRef ds:uri="http://schemas.microsoft.com/office/infopath/2007/PartnerControls"/>
    <ds:schemaRef ds:uri="86144f90-c7b6-48d0-aae5-f5e9e48cc3df"/>
    <ds:schemaRef ds:uri="http://purl.org/dc/terms/"/>
    <ds:schemaRef ds:uri="http://schemas.microsoft.com/office/2006/documentManagement/types"/>
    <ds:schemaRef ds:uri="http://schemas.openxmlformats.org/package/2006/metadata/core-properties"/>
    <ds:schemaRef ds:uri="0f0ae0ff-29c4-4766-b250-c1a9bee8d430"/>
    <ds:schemaRef ds:uri="http://purl.org/dc/elements/1.1/"/>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CFE5B0F-721D-4639-8D19-FCE7C65B0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1163</TotalTime>
  <Words>977</Words>
  <Application>Microsoft Office PowerPoint</Application>
  <PresentationFormat>On-screen Show (4:3)</PresentationFormat>
  <Paragraphs>349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Y4 Summer Block 1 PPT Round Decials</dc:title>
  <dc:creator>Ashleigh Sobol</dc:creator>
  <cp:lastModifiedBy>Davina S</cp:lastModifiedBy>
  <cp:revision>53</cp:revision>
  <dcterms:created xsi:type="dcterms:W3CDTF">2018-03-17T10:08:43Z</dcterms:created>
  <dcterms:modified xsi:type="dcterms:W3CDTF">2019-03-27T14:03:56Z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512">
    <vt:lpwstr>196</vt:lpwstr>
  </property>
</Properties>
</file>