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91" r:id="rId6"/>
    <p:sldId id="390" r:id="rId7"/>
    <p:sldId id="361" r:id="rId8"/>
    <p:sldId id="392" r:id="rId9"/>
    <p:sldId id="396" r:id="rId10"/>
    <p:sldId id="397" r:id="rId11"/>
    <p:sldId id="393" r:id="rId12"/>
    <p:sldId id="399" r:id="rId13"/>
    <p:sldId id="395" r:id="rId14"/>
    <p:sldId id="400" r:id="rId15"/>
    <p:sldId id="407" r:id="rId16"/>
    <p:sldId id="408" r:id="rId17"/>
    <p:sldId id="403" r:id="rId18"/>
    <p:sldId id="404" r:id="rId19"/>
    <p:sldId id="386" r:id="rId20"/>
    <p:sldId id="406" r:id="rId21"/>
    <p:sldId id="405"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E4FE32-3BA1-4244-8D62-F9475800391A}" v="79" dt="2019-02-18T15:19:42.818"/>
    <p1510:client id="{0E64C289-6835-43C4-A1A7-12AA5CABB733}" v="6" dt="2019-02-19T14:27:21.9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138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 Fitzpatrick" userId="d1b284ec-d1dd-4765-b823-b34899491c26" providerId="ADAL" clId="{0E64C289-6835-43C4-A1A7-12AA5CABB733}"/>
    <pc:docChg chg="delSld modSld">
      <pc:chgData name="Jan Fitzpatrick" userId="d1b284ec-d1dd-4765-b823-b34899491c26" providerId="ADAL" clId="{0E64C289-6835-43C4-A1A7-12AA5CABB733}" dt="2019-02-19T14:27:23.641" v="98" actId="20577"/>
      <pc:docMkLst>
        <pc:docMk/>
      </pc:docMkLst>
      <pc:sldChg chg="modSp">
        <pc:chgData name="Jan Fitzpatrick" userId="d1b284ec-d1dd-4765-b823-b34899491c26" providerId="ADAL" clId="{0E64C289-6835-43C4-A1A7-12AA5CABB733}" dt="2019-02-19T14:10:37.796" v="1" actId="404"/>
        <pc:sldMkLst>
          <pc:docMk/>
          <pc:sldMk cId="2637481266" sldId="256"/>
        </pc:sldMkLst>
        <pc:spChg chg="mod">
          <ac:chgData name="Jan Fitzpatrick" userId="d1b284ec-d1dd-4765-b823-b34899491c26" providerId="ADAL" clId="{0E64C289-6835-43C4-A1A7-12AA5CABB733}" dt="2019-02-19T14:10:37.796" v="1" actId="404"/>
          <ac:spMkLst>
            <pc:docMk/>
            <pc:sldMk cId="2637481266" sldId="256"/>
            <ac:spMk id="19" creationId="{5252A847-DE45-4FA3-A1F8-EEBEB845FF8E}"/>
          </ac:spMkLst>
        </pc:spChg>
      </pc:sldChg>
      <pc:sldChg chg="modSp">
        <pc:chgData name="Jan Fitzpatrick" userId="d1b284ec-d1dd-4765-b823-b34899491c26" providerId="ADAL" clId="{0E64C289-6835-43C4-A1A7-12AA5CABB733}" dt="2019-02-19T14:24:14.633" v="61" actId="207"/>
        <pc:sldMkLst>
          <pc:docMk/>
          <pc:sldMk cId="636014570" sldId="314"/>
        </pc:sldMkLst>
        <pc:spChg chg="mod">
          <ac:chgData name="Jan Fitzpatrick" userId="d1b284ec-d1dd-4765-b823-b34899491c26" providerId="ADAL" clId="{0E64C289-6835-43C4-A1A7-12AA5CABB733}" dt="2019-02-19T14:23:43.390" v="55" actId="1037"/>
          <ac:spMkLst>
            <pc:docMk/>
            <pc:sldMk cId="636014570" sldId="314"/>
            <ac:spMk id="2" creationId="{EBA514E4-E40D-4181-BF3A-33517D8E4834}"/>
          </ac:spMkLst>
        </pc:spChg>
        <pc:spChg chg="mod">
          <ac:chgData name="Jan Fitzpatrick" userId="d1b284ec-d1dd-4765-b823-b34899491c26" providerId="ADAL" clId="{0E64C289-6835-43C4-A1A7-12AA5CABB733}" dt="2019-02-19T14:23:54.501" v="58" actId="1582"/>
          <ac:spMkLst>
            <pc:docMk/>
            <pc:sldMk cId="636014570" sldId="314"/>
            <ac:spMk id="6" creationId="{F55C67FB-75B9-46D7-8F05-37FFF5B6B99F}"/>
          </ac:spMkLst>
        </pc:spChg>
        <pc:spChg chg="mod">
          <ac:chgData name="Jan Fitzpatrick" userId="d1b284ec-d1dd-4765-b823-b34899491c26" providerId="ADAL" clId="{0E64C289-6835-43C4-A1A7-12AA5CABB733}" dt="2019-02-19T14:24:14.633" v="61" actId="207"/>
          <ac:spMkLst>
            <pc:docMk/>
            <pc:sldMk cId="636014570" sldId="314"/>
            <ac:spMk id="19" creationId="{5252A847-DE45-4FA3-A1F8-EEBEB845FF8E}"/>
          </ac:spMkLst>
        </pc:spChg>
      </pc:sldChg>
      <pc:sldChg chg="modSp">
        <pc:chgData name="Jan Fitzpatrick" userId="d1b284ec-d1dd-4765-b823-b34899491c26" providerId="ADAL" clId="{0E64C289-6835-43C4-A1A7-12AA5CABB733}" dt="2019-02-19T14:25:46.479" v="68" actId="2710"/>
        <pc:sldMkLst>
          <pc:docMk/>
          <pc:sldMk cId="310986706" sldId="386"/>
        </pc:sldMkLst>
        <pc:spChg chg="mod">
          <ac:chgData name="Jan Fitzpatrick" userId="d1b284ec-d1dd-4765-b823-b34899491c26" providerId="ADAL" clId="{0E64C289-6835-43C4-A1A7-12AA5CABB733}" dt="2019-02-19T14:25:46.479" v="68" actId="2710"/>
          <ac:spMkLst>
            <pc:docMk/>
            <pc:sldMk cId="310986706" sldId="386"/>
            <ac:spMk id="19" creationId="{5252A847-DE45-4FA3-A1F8-EEBEB845FF8E}"/>
          </ac:spMkLst>
        </pc:spChg>
      </pc:sldChg>
      <pc:sldChg chg="modSp">
        <pc:chgData name="Jan Fitzpatrick" userId="d1b284ec-d1dd-4765-b823-b34899491c26" providerId="ADAL" clId="{0E64C289-6835-43C4-A1A7-12AA5CABB733}" dt="2019-02-19T14:11:22.954" v="10" actId="403"/>
        <pc:sldMkLst>
          <pc:docMk/>
          <pc:sldMk cId="2075266808" sldId="391"/>
        </pc:sldMkLst>
        <pc:spChg chg="mod">
          <ac:chgData name="Jan Fitzpatrick" userId="d1b284ec-d1dd-4765-b823-b34899491c26" providerId="ADAL" clId="{0E64C289-6835-43C4-A1A7-12AA5CABB733}" dt="2019-02-19T14:11:22.954" v="10" actId="403"/>
          <ac:spMkLst>
            <pc:docMk/>
            <pc:sldMk cId="2075266808" sldId="391"/>
            <ac:spMk id="19" creationId="{5252A847-DE45-4FA3-A1F8-EEBEB845FF8E}"/>
          </ac:spMkLst>
        </pc:spChg>
      </pc:sldChg>
      <pc:sldChg chg="modSp">
        <pc:chgData name="Jan Fitzpatrick" userId="d1b284ec-d1dd-4765-b823-b34899491c26" providerId="ADAL" clId="{0E64C289-6835-43C4-A1A7-12AA5CABB733}" dt="2019-02-19T14:21:10.441" v="44" actId="1036"/>
        <pc:sldMkLst>
          <pc:docMk/>
          <pc:sldMk cId="3517702607" sldId="395"/>
        </pc:sldMkLst>
        <pc:graphicFrameChg chg="mod">
          <ac:chgData name="Jan Fitzpatrick" userId="d1b284ec-d1dd-4765-b823-b34899491c26" providerId="ADAL" clId="{0E64C289-6835-43C4-A1A7-12AA5CABB733}" dt="2019-02-19T14:21:10.441" v="44" actId="1036"/>
          <ac:graphicFrameMkLst>
            <pc:docMk/>
            <pc:sldMk cId="3517702607" sldId="395"/>
            <ac:graphicFrameMk id="6" creationId="{677956A9-531E-4654-A176-09C864B2028B}"/>
          </ac:graphicFrameMkLst>
        </pc:graphicFrameChg>
      </pc:sldChg>
      <pc:sldChg chg="modSp">
        <pc:chgData name="Jan Fitzpatrick" userId="d1b284ec-d1dd-4765-b823-b34899491c26" providerId="ADAL" clId="{0E64C289-6835-43C4-A1A7-12AA5CABB733}" dt="2019-02-19T14:19:28.970" v="20" actId="20577"/>
        <pc:sldMkLst>
          <pc:docMk/>
          <pc:sldMk cId="2590571717" sldId="396"/>
        </pc:sldMkLst>
        <pc:spChg chg="mod">
          <ac:chgData name="Jan Fitzpatrick" userId="d1b284ec-d1dd-4765-b823-b34899491c26" providerId="ADAL" clId="{0E64C289-6835-43C4-A1A7-12AA5CABB733}" dt="2019-02-19T14:19:28.970" v="20" actId="20577"/>
          <ac:spMkLst>
            <pc:docMk/>
            <pc:sldMk cId="2590571717" sldId="396"/>
            <ac:spMk id="19" creationId="{5252A847-DE45-4FA3-A1F8-EEBEB845FF8E}"/>
          </ac:spMkLst>
        </pc:spChg>
        <pc:graphicFrameChg chg="mod">
          <ac:chgData name="Jan Fitzpatrick" userId="d1b284ec-d1dd-4765-b823-b34899491c26" providerId="ADAL" clId="{0E64C289-6835-43C4-A1A7-12AA5CABB733}" dt="2019-02-19T14:18:47.749" v="12" actId="12788"/>
          <ac:graphicFrameMkLst>
            <pc:docMk/>
            <pc:sldMk cId="2590571717" sldId="396"/>
            <ac:graphicFrameMk id="6" creationId="{091A2640-071D-4309-B9CA-46DAD817D826}"/>
          </ac:graphicFrameMkLst>
        </pc:graphicFrameChg>
      </pc:sldChg>
      <pc:sldChg chg="addSp">
        <pc:chgData name="Jan Fitzpatrick" userId="d1b284ec-d1dd-4765-b823-b34899491c26" providerId="ADAL" clId="{0E64C289-6835-43C4-A1A7-12AA5CABB733}" dt="2019-02-19T14:19:57.609" v="21"/>
        <pc:sldMkLst>
          <pc:docMk/>
          <pc:sldMk cId="994243259" sldId="397"/>
        </pc:sldMkLst>
        <pc:spChg chg="add">
          <ac:chgData name="Jan Fitzpatrick" userId="d1b284ec-d1dd-4765-b823-b34899491c26" providerId="ADAL" clId="{0E64C289-6835-43C4-A1A7-12AA5CABB733}" dt="2019-02-19T14:19:57.609" v="21"/>
          <ac:spMkLst>
            <pc:docMk/>
            <pc:sldMk cId="994243259" sldId="397"/>
            <ac:spMk id="7" creationId="{8A33A8CE-929E-482F-B6C4-E4BBF6F93B31}"/>
          </ac:spMkLst>
        </pc:spChg>
        <pc:spChg chg="add">
          <ac:chgData name="Jan Fitzpatrick" userId="d1b284ec-d1dd-4765-b823-b34899491c26" providerId="ADAL" clId="{0E64C289-6835-43C4-A1A7-12AA5CABB733}" dt="2019-02-19T14:19:57.609" v="21"/>
          <ac:spMkLst>
            <pc:docMk/>
            <pc:sldMk cId="994243259" sldId="397"/>
            <ac:spMk id="8" creationId="{3FB416D5-2AE2-459F-A244-EF31B3A85B54}"/>
          </ac:spMkLst>
        </pc:spChg>
        <pc:spChg chg="add">
          <ac:chgData name="Jan Fitzpatrick" userId="d1b284ec-d1dd-4765-b823-b34899491c26" providerId="ADAL" clId="{0E64C289-6835-43C4-A1A7-12AA5CABB733}" dt="2019-02-19T14:19:57.609" v="21"/>
          <ac:spMkLst>
            <pc:docMk/>
            <pc:sldMk cId="994243259" sldId="397"/>
            <ac:spMk id="12" creationId="{E533AD2F-DAD8-4ED5-B1DF-9DBE07C7327D}"/>
          </ac:spMkLst>
        </pc:spChg>
        <pc:spChg chg="add">
          <ac:chgData name="Jan Fitzpatrick" userId="d1b284ec-d1dd-4765-b823-b34899491c26" providerId="ADAL" clId="{0E64C289-6835-43C4-A1A7-12AA5CABB733}" dt="2019-02-19T14:19:57.609" v="21"/>
          <ac:spMkLst>
            <pc:docMk/>
            <pc:sldMk cId="994243259" sldId="397"/>
            <ac:spMk id="13" creationId="{3F4D0699-FA6E-43A2-A8C6-FA1AB43496BF}"/>
          </ac:spMkLst>
        </pc:spChg>
      </pc:sldChg>
      <pc:sldChg chg="del">
        <pc:chgData name="Jan Fitzpatrick" userId="d1b284ec-d1dd-4765-b823-b34899491c26" providerId="ADAL" clId="{0E64C289-6835-43C4-A1A7-12AA5CABB733}" dt="2019-02-19T14:20:15.964" v="22" actId="2696"/>
        <pc:sldMkLst>
          <pc:docMk/>
          <pc:sldMk cId="3854403375" sldId="398"/>
        </pc:sldMkLst>
      </pc:sldChg>
      <pc:sldChg chg="modSp">
        <pc:chgData name="Jan Fitzpatrick" userId="d1b284ec-d1dd-4765-b823-b34899491c26" providerId="ADAL" clId="{0E64C289-6835-43C4-A1A7-12AA5CABB733}" dt="2019-02-19T14:24:26.696" v="62" actId="207"/>
        <pc:sldMkLst>
          <pc:docMk/>
          <pc:sldMk cId="2491187756" sldId="399"/>
        </pc:sldMkLst>
        <pc:spChg chg="mod">
          <ac:chgData name="Jan Fitzpatrick" userId="d1b284ec-d1dd-4765-b823-b34899491c26" providerId="ADAL" clId="{0E64C289-6835-43C4-A1A7-12AA5CABB733}" dt="2019-02-19T14:24:26.696" v="62" actId="207"/>
          <ac:spMkLst>
            <pc:docMk/>
            <pc:sldMk cId="2491187756" sldId="399"/>
            <ac:spMk id="19" creationId="{5252A847-DE45-4FA3-A1F8-EEBEB845FF8E}"/>
          </ac:spMkLst>
        </pc:spChg>
      </pc:sldChg>
      <pc:sldChg chg="modSp">
        <pc:chgData name="Jan Fitzpatrick" userId="d1b284ec-d1dd-4765-b823-b34899491c26" providerId="ADAL" clId="{0E64C289-6835-43C4-A1A7-12AA5CABB733}" dt="2019-02-19T14:21:04.939" v="34" actId="1036"/>
        <pc:sldMkLst>
          <pc:docMk/>
          <pc:sldMk cId="4001293751" sldId="400"/>
        </pc:sldMkLst>
        <pc:graphicFrameChg chg="mod">
          <ac:chgData name="Jan Fitzpatrick" userId="d1b284ec-d1dd-4765-b823-b34899491c26" providerId="ADAL" clId="{0E64C289-6835-43C4-A1A7-12AA5CABB733}" dt="2019-02-19T14:21:04.939" v="34" actId="1036"/>
          <ac:graphicFrameMkLst>
            <pc:docMk/>
            <pc:sldMk cId="4001293751" sldId="400"/>
            <ac:graphicFrameMk id="6" creationId="{677956A9-531E-4654-A176-09C864B2028B}"/>
          </ac:graphicFrameMkLst>
        </pc:graphicFrameChg>
      </pc:sldChg>
      <pc:sldChg chg="modSp">
        <pc:chgData name="Jan Fitzpatrick" userId="d1b284ec-d1dd-4765-b823-b34899491c26" providerId="ADAL" clId="{0E64C289-6835-43C4-A1A7-12AA5CABB733}" dt="2019-02-19T14:23:34.588" v="51" actId="1037"/>
        <pc:sldMkLst>
          <pc:docMk/>
          <pc:sldMk cId="682052941" sldId="401"/>
        </pc:sldMkLst>
        <pc:spChg chg="mod">
          <ac:chgData name="Jan Fitzpatrick" userId="d1b284ec-d1dd-4765-b823-b34899491c26" providerId="ADAL" clId="{0E64C289-6835-43C4-A1A7-12AA5CABB733}" dt="2019-02-19T14:23:34.588" v="51" actId="1037"/>
          <ac:spMkLst>
            <pc:docMk/>
            <pc:sldMk cId="682052941" sldId="401"/>
            <ac:spMk id="2" creationId="{EBA514E4-E40D-4181-BF3A-33517D8E4834}"/>
          </ac:spMkLst>
        </pc:spChg>
        <pc:spChg chg="mod">
          <ac:chgData name="Jan Fitzpatrick" userId="d1b284ec-d1dd-4765-b823-b34899491c26" providerId="ADAL" clId="{0E64C289-6835-43C4-A1A7-12AA5CABB733}" dt="2019-02-19T14:21:42.052" v="47" actId="1582"/>
          <ac:spMkLst>
            <pc:docMk/>
            <pc:sldMk cId="682052941" sldId="401"/>
            <ac:spMk id="6" creationId="{F55C67FB-75B9-46D7-8F05-37FFF5B6B99F}"/>
          </ac:spMkLst>
        </pc:spChg>
        <pc:spChg chg="mod">
          <ac:chgData name="Jan Fitzpatrick" userId="d1b284ec-d1dd-4765-b823-b34899491c26" providerId="ADAL" clId="{0E64C289-6835-43C4-A1A7-12AA5CABB733}" dt="2019-02-19T14:21:33.712" v="46" actId="403"/>
          <ac:spMkLst>
            <pc:docMk/>
            <pc:sldMk cId="682052941" sldId="401"/>
            <ac:spMk id="19" creationId="{5252A847-DE45-4FA3-A1F8-EEBEB845FF8E}"/>
          </ac:spMkLst>
        </pc:spChg>
      </pc:sldChg>
      <pc:sldChg chg="modSp">
        <pc:chgData name="Jan Fitzpatrick" userId="d1b284ec-d1dd-4765-b823-b34899491c26" providerId="ADAL" clId="{0E64C289-6835-43C4-A1A7-12AA5CABB733}" dt="2019-02-19T14:24:57.299" v="66" actId="403"/>
        <pc:sldMkLst>
          <pc:docMk/>
          <pc:sldMk cId="2825189067" sldId="403"/>
        </pc:sldMkLst>
        <pc:spChg chg="mod">
          <ac:chgData name="Jan Fitzpatrick" userId="d1b284ec-d1dd-4765-b823-b34899491c26" providerId="ADAL" clId="{0E64C289-6835-43C4-A1A7-12AA5CABB733}" dt="2019-02-19T14:24:57.299" v="66" actId="403"/>
          <ac:spMkLst>
            <pc:docMk/>
            <pc:sldMk cId="2825189067" sldId="403"/>
            <ac:spMk id="19" creationId="{5252A847-DE45-4FA3-A1F8-EEBEB845FF8E}"/>
          </ac:spMkLst>
        </pc:spChg>
      </pc:sldChg>
      <pc:sldChg chg="modSp">
        <pc:chgData name="Jan Fitzpatrick" userId="d1b284ec-d1dd-4765-b823-b34899491c26" providerId="ADAL" clId="{0E64C289-6835-43C4-A1A7-12AA5CABB733}" dt="2019-02-19T14:24:50.450" v="64" actId="403"/>
        <pc:sldMkLst>
          <pc:docMk/>
          <pc:sldMk cId="468905094" sldId="404"/>
        </pc:sldMkLst>
        <pc:spChg chg="mod">
          <ac:chgData name="Jan Fitzpatrick" userId="d1b284ec-d1dd-4765-b823-b34899491c26" providerId="ADAL" clId="{0E64C289-6835-43C4-A1A7-12AA5CABB733}" dt="2019-02-19T14:24:50.450" v="64" actId="403"/>
          <ac:spMkLst>
            <pc:docMk/>
            <pc:sldMk cId="468905094" sldId="404"/>
            <ac:spMk id="19" creationId="{5252A847-DE45-4FA3-A1F8-EEBEB845FF8E}"/>
          </ac:spMkLst>
        </pc:spChg>
      </pc:sldChg>
      <pc:sldChg chg="modSp">
        <pc:chgData name="Jan Fitzpatrick" userId="d1b284ec-d1dd-4765-b823-b34899491c26" providerId="ADAL" clId="{0E64C289-6835-43C4-A1A7-12AA5CABB733}" dt="2019-02-19T14:27:23.641" v="98" actId="20577"/>
        <pc:sldMkLst>
          <pc:docMk/>
          <pc:sldMk cId="994778133" sldId="405"/>
        </pc:sldMkLst>
        <pc:spChg chg="mod">
          <ac:chgData name="Jan Fitzpatrick" userId="d1b284ec-d1dd-4765-b823-b34899491c26" providerId="ADAL" clId="{0E64C289-6835-43C4-A1A7-12AA5CABB733}" dt="2019-02-19T14:27:23.641" v="98" actId="20577"/>
          <ac:spMkLst>
            <pc:docMk/>
            <pc:sldMk cId="994778133" sldId="405"/>
            <ac:spMk id="19" creationId="{5252A847-DE45-4FA3-A1F8-EEBEB845FF8E}"/>
          </ac:spMkLst>
        </pc:spChg>
      </pc:sldChg>
      <pc:sldChg chg="modSp">
        <pc:chgData name="Jan Fitzpatrick" userId="d1b284ec-d1dd-4765-b823-b34899491c26" providerId="ADAL" clId="{0E64C289-6835-43C4-A1A7-12AA5CABB733}" dt="2019-02-19T14:26:43.268" v="83" actId="6549"/>
        <pc:sldMkLst>
          <pc:docMk/>
          <pc:sldMk cId="2250128846" sldId="406"/>
        </pc:sldMkLst>
        <pc:spChg chg="mod">
          <ac:chgData name="Jan Fitzpatrick" userId="d1b284ec-d1dd-4765-b823-b34899491c26" providerId="ADAL" clId="{0E64C289-6835-43C4-A1A7-12AA5CABB733}" dt="2019-02-19T14:26:43.268" v="83" actId="6549"/>
          <ac:spMkLst>
            <pc:docMk/>
            <pc:sldMk cId="2250128846" sldId="406"/>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19/02/2019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19/02/2019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19/02/2019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19/02/2019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19/02/2019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19/02/2019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19/02/2019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lassroomsecrets.co.uk/content-domain-filter/?fwp_contentdomain=3g5.7"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https://classroomsecrets.co.uk/writing-direct-speech-year-3-speech-resource-pack" TargetMode="External"/><Relationship Id="rId4" Type="http://schemas.openxmlformats.org/officeDocument/2006/relationships/hyperlink" Target="https://classroomsecrets.co.uk/search/?fwp_topic=gps-scheme-of-work"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59531" y="6454317"/>
            <a:ext cx="1238534" cy="403683"/>
            <a:chOff x="68077" y="6454317"/>
            <a:chExt cx="1238534" cy="403683"/>
          </a:xfrm>
        </p:grpSpPr>
        <p:sp>
          <p:nvSpPr>
            <p:cNvPr id="17" name="TextBox 8">
              <a:extLst>
                <a:ext uri="{FF2B5EF4-FFF2-40B4-BE49-F238E27FC236}">
                  <a16:creationId xmlns:a16="http://schemas.microsoft.com/office/drawing/2014/main" id="{0F18B4CD-798D-4EA5-92CF-7A4BB6DD9812}"/>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Spring Block 3 – Speech – Writing Direct Speech</a:t>
            </a: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fontAlgn="base">
              <a:defRPr/>
            </a:pPr>
            <a:r>
              <a:rPr lang="en-US" sz="1200" b="1" dirty="0">
                <a:solidFill>
                  <a:schemeClr val="tx1"/>
                </a:solidFill>
                <a:latin typeface="Century Gothic" panose="020B0502020202020204" pitchFamily="34" charset="0"/>
              </a:rPr>
              <a:t>English Year 3: (3G5.7)</a:t>
            </a:r>
            <a:r>
              <a:rPr lang="en-US" sz="1200" b="1" dirty="0">
                <a:latin typeface="Century Gothic" panose="020B0502020202020204" pitchFamily="34" charset="0"/>
              </a:rPr>
              <a:t> </a:t>
            </a:r>
            <a:r>
              <a:rPr lang="en-US" sz="1200" b="1" u="sng" dirty="0">
                <a:solidFill>
                  <a:srgbClr val="0563C1"/>
                </a:solidFill>
                <a:latin typeface="Century Gothic" panose="020B0502020202020204" pitchFamily="34" charset="0"/>
                <a:hlinkClick r:id="rId3"/>
              </a:rPr>
              <a:t>Introduction to inverted commas to punctuate direct speech</a:t>
            </a:r>
            <a:r>
              <a:rPr lang="en-US" sz="1200" b="1" dirty="0">
                <a:latin typeface="Century Gothic" panose="020B0502020202020204" pitchFamily="34" charset="0"/>
              </a:rPr>
              <a:t>​</a:t>
            </a:r>
          </a:p>
          <a:p>
            <a:pPr fontAlgn="base">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4"/>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5"/>
              </a:rPr>
              <a:t>review</a:t>
            </a:r>
            <a:r>
              <a:rPr lang="en-GB" sz="1600" b="1" dirty="0">
                <a:solidFill>
                  <a:prstClr val="black"/>
                </a:solidFill>
                <a:latin typeface="Century Gothic" panose="020B0502020202020204" pitchFamily="34" charset="0"/>
              </a:rPr>
              <a:t> it on our website.</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Match the direct speech with a reporting clause to make 3 different sentences. Remember to punctuate your sentences correctly.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6" name="Table 5">
            <a:extLst>
              <a:ext uri="{FF2B5EF4-FFF2-40B4-BE49-F238E27FC236}">
                <a16:creationId xmlns:a16="http://schemas.microsoft.com/office/drawing/2014/main" id="{677956A9-531E-4654-A176-09C864B2028B}"/>
              </a:ext>
            </a:extLst>
          </p:cNvPr>
          <p:cNvGraphicFramePr>
            <a:graphicFrameLocks noGrp="1"/>
          </p:cNvGraphicFramePr>
          <p:nvPr>
            <p:extLst>
              <p:ext uri="{D42A27DB-BD31-4B8C-83A1-F6EECF244321}">
                <p14:modId xmlns:p14="http://schemas.microsoft.com/office/powerpoint/2010/main" val="2313889516"/>
              </p:ext>
            </p:extLst>
          </p:nvPr>
        </p:nvGraphicFramePr>
        <p:xfrm>
          <a:off x="1408063" y="1964259"/>
          <a:ext cx="6327874" cy="1438350"/>
        </p:xfrm>
        <a:graphic>
          <a:graphicData uri="http://schemas.openxmlformats.org/drawingml/2006/table">
            <a:tbl>
              <a:tblPr firstRow="1" bandRow="1">
                <a:tableStyleId>{5940675A-B579-460E-94D1-54222C63F5DA}</a:tableStyleId>
              </a:tblPr>
              <a:tblGrid>
                <a:gridCol w="3163937">
                  <a:extLst>
                    <a:ext uri="{9D8B030D-6E8A-4147-A177-3AD203B41FA5}">
                      <a16:colId xmlns:a16="http://schemas.microsoft.com/office/drawing/2014/main" val="4021076008"/>
                    </a:ext>
                  </a:extLst>
                </a:gridCol>
                <a:gridCol w="3163937">
                  <a:extLst>
                    <a:ext uri="{9D8B030D-6E8A-4147-A177-3AD203B41FA5}">
                      <a16:colId xmlns:a16="http://schemas.microsoft.com/office/drawing/2014/main" val="4267629345"/>
                    </a:ext>
                  </a:extLst>
                </a:gridCol>
              </a:tblGrid>
              <a:tr h="479450">
                <a:tc>
                  <a:txBody>
                    <a:bodyPr/>
                    <a:lstStyle/>
                    <a:p>
                      <a:pPr algn="l"/>
                      <a:r>
                        <a:rPr lang="en-GB" sz="2000" b="1" dirty="0">
                          <a:latin typeface="Century Gothic" panose="020B0502020202020204" pitchFamily="34" charset="0"/>
                        </a:rPr>
                        <a:t>what time is it</a:t>
                      </a:r>
                    </a:p>
                  </a:txBody>
                  <a:tcPr marL="196010" marR="196010" marT="55321" marB="55321" anchor="ctr">
                    <a:solidFill>
                      <a:schemeClr val="bg1"/>
                    </a:solidFill>
                  </a:tcPr>
                </a:tc>
                <a:tc>
                  <a:txBody>
                    <a:bodyPr/>
                    <a:lstStyle/>
                    <a:p>
                      <a:pPr algn="l"/>
                      <a:r>
                        <a:rPr lang="en-GB" sz="2000" b="1" dirty="0">
                          <a:latin typeface="Century Gothic" panose="020B0502020202020204" pitchFamily="34" charset="0"/>
                        </a:rPr>
                        <a:t>the shop assistant said</a:t>
                      </a:r>
                    </a:p>
                  </a:txBody>
                  <a:tcPr marL="196010" marR="196010" marT="55321" marB="55321" anchor="ctr">
                    <a:solidFill>
                      <a:schemeClr val="bg1"/>
                    </a:solidFill>
                  </a:tcPr>
                </a:tc>
                <a:extLst>
                  <a:ext uri="{0D108BD9-81ED-4DB2-BD59-A6C34878D82A}">
                    <a16:rowId xmlns:a16="http://schemas.microsoft.com/office/drawing/2014/main" val="405374822"/>
                  </a:ext>
                </a:extLst>
              </a:tr>
              <a:tr h="479450">
                <a:tc>
                  <a:txBody>
                    <a:bodyPr/>
                    <a:lstStyle/>
                    <a:p>
                      <a:pPr algn="l"/>
                      <a:r>
                        <a:rPr lang="en-GB" sz="2000" b="1" dirty="0">
                          <a:latin typeface="Century Gothic" panose="020B0502020202020204" pitchFamily="34" charset="0"/>
                        </a:rPr>
                        <a:t>here’s your change</a:t>
                      </a:r>
                    </a:p>
                  </a:txBody>
                  <a:tcPr marL="196010" marR="196010" marT="55321" marB="55321" anchor="ctr">
                    <a:solidFill>
                      <a:schemeClr val="bg1"/>
                    </a:solidFill>
                  </a:tcPr>
                </a:tc>
                <a:tc>
                  <a:txBody>
                    <a:bodyPr/>
                    <a:lstStyle/>
                    <a:p>
                      <a:pPr algn="l"/>
                      <a:r>
                        <a:rPr lang="en-GB" sz="2000" b="1" dirty="0">
                          <a:latin typeface="Century Gothic" panose="020B0502020202020204" pitchFamily="34" charset="0"/>
                        </a:rPr>
                        <a:t>he shouted</a:t>
                      </a:r>
                    </a:p>
                  </a:txBody>
                  <a:tcPr marL="196010" marR="196010" marT="55321" marB="55321" anchor="ctr">
                    <a:solidFill>
                      <a:schemeClr val="bg1"/>
                    </a:solidFill>
                  </a:tcPr>
                </a:tc>
                <a:extLst>
                  <a:ext uri="{0D108BD9-81ED-4DB2-BD59-A6C34878D82A}">
                    <a16:rowId xmlns:a16="http://schemas.microsoft.com/office/drawing/2014/main" val="395296403"/>
                  </a:ext>
                </a:extLst>
              </a:tr>
              <a:tr h="479450">
                <a:tc>
                  <a:txBody>
                    <a:bodyPr/>
                    <a:lstStyle/>
                    <a:p>
                      <a:pPr algn="l"/>
                      <a:r>
                        <a:rPr lang="en-GB" sz="2000" b="1" dirty="0">
                          <a:latin typeface="Century Gothic" panose="020B0502020202020204" pitchFamily="34" charset="0"/>
                        </a:rPr>
                        <a:t>let go</a:t>
                      </a:r>
                    </a:p>
                  </a:txBody>
                  <a:tcPr marL="196010" marR="196010" marT="55321" marB="55321" anchor="ctr">
                    <a:solidFill>
                      <a:schemeClr val="bg1"/>
                    </a:solidFill>
                  </a:tcPr>
                </a:tc>
                <a:tc>
                  <a:txBody>
                    <a:bodyPr/>
                    <a:lstStyle/>
                    <a:p>
                      <a:pPr algn="l"/>
                      <a:r>
                        <a:rPr lang="en-GB" sz="2000" b="1" dirty="0">
                          <a:latin typeface="Century Gothic" panose="020B0502020202020204" pitchFamily="34" charset="0"/>
                        </a:rPr>
                        <a:t>I enquired</a:t>
                      </a:r>
                    </a:p>
                  </a:txBody>
                  <a:tcPr marL="196010" marR="196010" marT="55321" marB="55321" anchor="ctr">
                    <a:solidFill>
                      <a:schemeClr val="bg1"/>
                    </a:solidFill>
                  </a:tcPr>
                </a:tc>
                <a:extLst>
                  <a:ext uri="{0D108BD9-81ED-4DB2-BD59-A6C34878D82A}">
                    <a16:rowId xmlns:a16="http://schemas.microsoft.com/office/drawing/2014/main" val="1834974393"/>
                  </a:ext>
                </a:extLst>
              </a:tr>
            </a:tbl>
          </a:graphicData>
        </a:graphic>
      </p:graphicFrame>
    </p:spTree>
    <p:extLst>
      <p:ext uri="{BB962C8B-B14F-4D97-AF65-F5344CB8AC3E}">
        <p14:creationId xmlns:p14="http://schemas.microsoft.com/office/powerpoint/2010/main" val="3517702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Match the direct speech with a reporting clause to make 3 different sentences. Remember to punctuate your sentences correctly.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“What time is it?” I enquired.</a:t>
            </a:r>
          </a:p>
          <a:p>
            <a:endParaRPr lang="en-GB" sz="2000" b="1" dirty="0">
              <a:solidFill>
                <a:srgbClr val="FF0000"/>
              </a:solidFill>
              <a:latin typeface="Century Gothic" panose="020B0502020202020204" pitchFamily="34" charset="0"/>
            </a:endParaRPr>
          </a:p>
          <a:p>
            <a:r>
              <a:rPr lang="en-GB" sz="2000" b="1" dirty="0">
                <a:solidFill>
                  <a:srgbClr val="FF0000"/>
                </a:solidFill>
                <a:latin typeface="Century Gothic" panose="020B0502020202020204" pitchFamily="34" charset="0"/>
              </a:rPr>
              <a:t>“Here’s your change,” the shop assistant said.</a:t>
            </a:r>
          </a:p>
          <a:p>
            <a:endParaRPr lang="en-GB" sz="2000" b="1" dirty="0">
              <a:solidFill>
                <a:srgbClr val="FF0000"/>
              </a:solidFill>
              <a:latin typeface="Century Gothic" panose="020B0502020202020204" pitchFamily="34" charset="0"/>
            </a:endParaRPr>
          </a:p>
          <a:p>
            <a:r>
              <a:rPr lang="en-GB" sz="2000" b="1" dirty="0">
                <a:solidFill>
                  <a:srgbClr val="FF0000"/>
                </a:solidFill>
                <a:latin typeface="Century Gothic" panose="020B0502020202020204" pitchFamily="34" charset="0"/>
              </a:rPr>
              <a:t>“Let go!” he shouted.</a:t>
            </a:r>
          </a:p>
          <a:p>
            <a:endParaRPr lang="en-GB" sz="2000" b="1" dirty="0">
              <a:solidFill>
                <a:schemeClr val="tx1"/>
              </a:solidFill>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6" name="Table 5">
            <a:extLst>
              <a:ext uri="{FF2B5EF4-FFF2-40B4-BE49-F238E27FC236}">
                <a16:creationId xmlns:a16="http://schemas.microsoft.com/office/drawing/2014/main" id="{677956A9-531E-4654-A176-09C864B2028B}"/>
              </a:ext>
            </a:extLst>
          </p:cNvPr>
          <p:cNvGraphicFramePr>
            <a:graphicFrameLocks noGrp="1"/>
          </p:cNvGraphicFramePr>
          <p:nvPr>
            <p:extLst>
              <p:ext uri="{D42A27DB-BD31-4B8C-83A1-F6EECF244321}">
                <p14:modId xmlns:p14="http://schemas.microsoft.com/office/powerpoint/2010/main" val="3450523214"/>
              </p:ext>
            </p:extLst>
          </p:nvPr>
        </p:nvGraphicFramePr>
        <p:xfrm>
          <a:off x="1408063" y="1964259"/>
          <a:ext cx="6327874" cy="1438350"/>
        </p:xfrm>
        <a:graphic>
          <a:graphicData uri="http://schemas.openxmlformats.org/drawingml/2006/table">
            <a:tbl>
              <a:tblPr firstRow="1" bandRow="1">
                <a:tableStyleId>{5940675A-B579-460E-94D1-54222C63F5DA}</a:tableStyleId>
              </a:tblPr>
              <a:tblGrid>
                <a:gridCol w="3163937">
                  <a:extLst>
                    <a:ext uri="{9D8B030D-6E8A-4147-A177-3AD203B41FA5}">
                      <a16:colId xmlns:a16="http://schemas.microsoft.com/office/drawing/2014/main" val="4021076008"/>
                    </a:ext>
                  </a:extLst>
                </a:gridCol>
                <a:gridCol w="3163937">
                  <a:extLst>
                    <a:ext uri="{9D8B030D-6E8A-4147-A177-3AD203B41FA5}">
                      <a16:colId xmlns:a16="http://schemas.microsoft.com/office/drawing/2014/main" val="4267629345"/>
                    </a:ext>
                  </a:extLst>
                </a:gridCol>
              </a:tblGrid>
              <a:tr h="479450">
                <a:tc>
                  <a:txBody>
                    <a:bodyPr/>
                    <a:lstStyle/>
                    <a:p>
                      <a:pPr algn="l"/>
                      <a:r>
                        <a:rPr lang="en-GB" sz="2000" b="1" dirty="0">
                          <a:latin typeface="Century Gothic" panose="020B0502020202020204" pitchFamily="34" charset="0"/>
                        </a:rPr>
                        <a:t>what time is it</a:t>
                      </a:r>
                    </a:p>
                  </a:txBody>
                  <a:tcPr marL="196010" marR="196010" marT="55321" marB="55321" anchor="ctr">
                    <a:solidFill>
                      <a:schemeClr val="bg1"/>
                    </a:solidFill>
                  </a:tcPr>
                </a:tc>
                <a:tc>
                  <a:txBody>
                    <a:bodyPr/>
                    <a:lstStyle/>
                    <a:p>
                      <a:pPr algn="l"/>
                      <a:r>
                        <a:rPr lang="en-GB" sz="2000" b="1" dirty="0">
                          <a:latin typeface="Century Gothic" panose="020B0502020202020204" pitchFamily="34" charset="0"/>
                        </a:rPr>
                        <a:t>the shop assistant said</a:t>
                      </a:r>
                    </a:p>
                  </a:txBody>
                  <a:tcPr marL="196010" marR="196010" marT="55321" marB="55321" anchor="ctr">
                    <a:solidFill>
                      <a:schemeClr val="bg1"/>
                    </a:solidFill>
                  </a:tcPr>
                </a:tc>
                <a:extLst>
                  <a:ext uri="{0D108BD9-81ED-4DB2-BD59-A6C34878D82A}">
                    <a16:rowId xmlns:a16="http://schemas.microsoft.com/office/drawing/2014/main" val="405374822"/>
                  </a:ext>
                </a:extLst>
              </a:tr>
              <a:tr h="479450">
                <a:tc>
                  <a:txBody>
                    <a:bodyPr/>
                    <a:lstStyle/>
                    <a:p>
                      <a:pPr algn="l"/>
                      <a:r>
                        <a:rPr lang="en-GB" sz="2000" b="1" dirty="0">
                          <a:latin typeface="Century Gothic" panose="020B0502020202020204" pitchFamily="34" charset="0"/>
                        </a:rPr>
                        <a:t>here’s your change</a:t>
                      </a:r>
                    </a:p>
                  </a:txBody>
                  <a:tcPr marL="196010" marR="196010" marT="55321" marB="55321" anchor="ctr">
                    <a:solidFill>
                      <a:schemeClr val="bg1"/>
                    </a:solidFill>
                  </a:tcPr>
                </a:tc>
                <a:tc>
                  <a:txBody>
                    <a:bodyPr/>
                    <a:lstStyle/>
                    <a:p>
                      <a:pPr algn="l"/>
                      <a:r>
                        <a:rPr lang="en-GB" sz="2000" b="1" dirty="0">
                          <a:latin typeface="Century Gothic" panose="020B0502020202020204" pitchFamily="34" charset="0"/>
                        </a:rPr>
                        <a:t>he shouted</a:t>
                      </a:r>
                    </a:p>
                  </a:txBody>
                  <a:tcPr marL="196010" marR="196010" marT="55321" marB="55321" anchor="ctr">
                    <a:solidFill>
                      <a:schemeClr val="bg1"/>
                    </a:solidFill>
                  </a:tcPr>
                </a:tc>
                <a:extLst>
                  <a:ext uri="{0D108BD9-81ED-4DB2-BD59-A6C34878D82A}">
                    <a16:rowId xmlns:a16="http://schemas.microsoft.com/office/drawing/2014/main" val="395296403"/>
                  </a:ext>
                </a:extLst>
              </a:tr>
              <a:tr h="479450">
                <a:tc>
                  <a:txBody>
                    <a:bodyPr/>
                    <a:lstStyle/>
                    <a:p>
                      <a:pPr algn="l"/>
                      <a:r>
                        <a:rPr lang="en-GB" sz="2000" b="1" dirty="0">
                          <a:latin typeface="Century Gothic" panose="020B0502020202020204" pitchFamily="34" charset="0"/>
                        </a:rPr>
                        <a:t>let go</a:t>
                      </a:r>
                    </a:p>
                  </a:txBody>
                  <a:tcPr marL="196010" marR="196010" marT="55321" marB="55321" anchor="ctr">
                    <a:solidFill>
                      <a:schemeClr val="bg1"/>
                    </a:solidFill>
                  </a:tcPr>
                </a:tc>
                <a:tc>
                  <a:txBody>
                    <a:bodyPr/>
                    <a:lstStyle/>
                    <a:p>
                      <a:pPr algn="l"/>
                      <a:r>
                        <a:rPr lang="en-GB" sz="2000" b="1" dirty="0">
                          <a:latin typeface="Century Gothic" panose="020B0502020202020204" pitchFamily="34" charset="0"/>
                        </a:rPr>
                        <a:t>I enquired</a:t>
                      </a:r>
                    </a:p>
                  </a:txBody>
                  <a:tcPr marL="196010" marR="196010" marT="55321" marB="55321" anchor="ctr">
                    <a:solidFill>
                      <a:schemeClr val="bg1"/>
                    </a:solidFill>
                  </a:tcPr>
                </a:tc>
                <a:extLst>
                  <a:ext uri="{0D108BD9-81ED-4DB2-BD59-A6C34878D82A}">
                    <a16:rowId xmlns:a16="http://schemas.microsoft.com/office/drawing/2014/main" val="1834974393"/>
                  </a:ext>
                </a:extLst>
              </a:tr>
            </a:tbl>
          </a:graphicData>
        </a:graphic>
      </p:graphicFrame>
    </p:spTree>
    <p:extLst>
      <p:ext uri="{BB962C8B-B14F-4D97-AF65-F5344CB8AC3E}">
        <p14:creationId xmlns:p14="http://schemas.microsoft.com/office/powerpoint/2010/main" val="4001293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44D2ECC-E0DF-46FC-A608-1741C5018732}"/>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620EC66-E214-4234-96C9-691339C41891}"/>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03D0A57B-2B65-45FA-8DBD-9EAE458E57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pic>
        <p:nvPicPr>
          <p:cNvPr id="14" name="Picture 13">
            <a:extLst>
              <a:ext uri="{FF2B5EF4-FFF2-40B4-BE49-F238E27FC236}">
                <a16:creationId xmlns:a16="http://schemas.microsoft.com/office/drawing/2014/main" id="{06DA713C-7906-4CB6-ADDC-16441B0117CA}"/>
              </a:ext>
            </a:extLst>
          </p:cNvPr>
          <p:cNvPicPr>
            <a:picLocks noChangeAspect="1"/>
          </p:cNvPicPr>
          <p:nvPr/>
        </p:nvPicPr>
        <p:blipFill>
          <a:blip r:embed="rId3"/>
          <a:stretch>
            <a:fillRect/>
          </a:stretch>
        </p:blipFill>
        <p:spPr>
          <a:xfrm>
            <a:off x="115438" y="135870"/>
            <a:ext cx="8913124" cy="6322100"/>
          </a:xfrm>
          <a:prstGeom prst="rect">
            <a:avLst/>
          </a:prstGeom>
        </p:spPr>
      </p:pic>
      <p:sp>
        <p:nvSpPr>
          <p:cNvPr id="15" name="Rectangle 14">
            <a:extLst>
              <a:ext uri="{FF2B5EF4-FFF2-40B4-BE49-F238E27FC236}">
                <a16:creationId xmlns:a16="http://schemas.microsoft.com/office/drawing/2014/main" id="{D1B349C5-6774-47C0-8B9C-8E3FECDF0CC9}"/>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Rewrite the following as direct speech.</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rgbClr val="FF0000"/>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1600" b="1" u="sng" dirty="0">
              <a:solidFill>
                <a:schemeClr val="tx1"/>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p:txBody>
      </p:sp>
      <p:sp>
        <p:nvSpPr>
          <p:cNvPr id="16" name="Speech Bubble: Rectangle with Corners Rounded 15">
            <a:extLst>
              <a:ext uri="{FF2B5EF4-FFF2-40B4-BE49-F238E27FC236}">
                <a16:creationId xmlns:a16="http://schemas.microsoft.com/office/drawing/2014/main" id="{C904D7E0-34A9-4B08-87C4-D084AB587712}"/>
              </a:ext>
            </a:extLst>
          </p:cNvPr>
          <p:cNvSpPr/>
          <p:nvPr/>
        </p:nvSpPr>
        <p:spPr>
          <a:xfrm>
            <a:off x="4797080" y="1797305"/>
            <a:ext cx="2850895" cy="859524"/>
          </a:xfrm>
          <a:prstGeom prst="wedgeRoundRectCallout">
            <a:avLst>
              <a:gd name="adj1" fmla="val -39645"/>
              <a:gd name="adj2" fmla="val 63978"/>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Are you playing out?</a:t>
            </a:r>
          </a:p>
        </p:txBody>
      </p:sp>
      <p:sp>
        <p:nvSpPr>
          <p:cNvPr id="17" name="TextBox 16">
            <a:extLst>
              <a:ext uri="{FF2B5EF4-FFF2-40B4-BE49-F238E27FC236}">
                <a16:creationId xmlns:a16="http://schemas.microsoft.com/office/drawing/2014/main" id="{4E4A8F05-F226-41F4-809B-EFC604A68B02}"/>
              </a:ext>
            </a:extLst>
          </p:cNvPr>
          <p:cNvSpPr txBox="1"/>
          <p:nvPr/>
        </p:nvSpPr>
        <p:spPr>
          <a:xfrm>
            <a:off x="3154561" y="3011305"/>
            <a:ext cx="907621" cy="400110"/>
          </a:xfrm>
          <a:prstGeom prst="rect">
            <a:avLst/>
          </a:prstGeom>
          <a:noFill/>
        </p:spPr>
        <p:txBody>
          <a:bodyPr wrap="none" rtlCol="0">
            <a:spAutoFit/>
          </a:bodyPr>
          <a:lstStyle/>
          <a:p>
            <a:r>
              <a:rPr lang="en-GB" sz="2000" b="1" dirty="0">
                <a:latin typeface="Century Gothic" panose="020B0502020202020204" pitchFamily="34" charset="0"/>
              </a:rPr>
              <a:t>Anika</a:t>
            </a:r>
          </a:p>
        </p:txBody>
      </p:sp>
    </p:spTree>
    <p:extLst>
      <p:ext uri="{BB962C8B-B14F-4D97-AF65-F5344CB8AC3E}">
        <p14:creationId xmlns:p14="http://schemas.microsoft.com/office/powerpoint/2010/main" val="427604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44D2ECC-E0DF-46FC-A608-1741C5018732}"/>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620EC66-E214-4234-96C9-691339C41891}"/>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03D0A57B-2B65-45FA-8DBD-9EAE458E57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pic>
        <p:nvPicPr>
          <p:cNvPr id="14" name="Picture 13">
            <a:extLst>
              <a:ext uri="{FF2B5EF4-FFF2-40B4-BE49-F238E27FC236}">
                <a16:creationId xmlns:a16="http://schemas.microsoft.com/office/drawing/2014/main" id="{06DA713C-7906-4CB6-ADDC-16441B0117CA}"/>
              </a:ext>
            </a:extLst>
          </p:cNvPr>
          <p:cNvPicPr>
            <a:picLocks noChangeAspect="1"/>
          </p:cNvPicPr>
          <p:nvPr/>
        </p:nvPicPr>
        <p:blipFill>
          <a:blip r:embed="rId3"/>
          <a:stretch>
            <a:fillRect/>
          </a:stretch>
        </p:blipFill>
        <p:spPr>
          <a:xfrm>
            <a:off x="115438" y="135870"/>
            <a:ext cx="8913124" cy="6322100"/>
          </a:xfrm>
          <a:prstGeom prst="rect">
            <a:avLst/>
          </a:prstGeom>
        </p:spPr>
      </p:pic>
      <p:sp>
        <p:nvSpPr>
          <p:cNvPr id="15" name="Rectangle 14">
            <a:extLst>
              <a:ext uri="{FF2B5EF4-FFF2-40B4-BE49-F238E27FC236}">
                <a16:creationId xmlns:a16="http://schemas.microsoft.com/office/drawing/2014/main" id="{D1B349C5-6774-47C0-8B9C-8E3FECDF0CC9}"/>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Rewrite the following as direct speech.</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Various possible answers, for example: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dirty="0">
                <a:solidFill>
                  <a:srgbClr val="FF0000"/>
                </a:solidFill>
                <a:latin typeface="Century Gothic" panose="020B0502020202020204" pitchFamily="34" charset="0"/>
              </a:rPr>
              <a:t>“Are you playing out?” Anika asked her friend.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rgbClr val="FF0000"/>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1600" b="1" u="sng" dirty="0">
              <a:solidFill>
                <a:schemeClr val="tx1"/>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p:txBody>
      </p:sp>
      <p:sp>
        <p:nvSpPr>
          <p:cNvPr id="16" name="Speech Bubble: Rectangle with Corners Rounded 15">
            <a:extLst>
              <a:ext uri="{FF2B5EF4-FFF2-40B4-BE49-F238E27FC236}">
                <a16:creationId xmlns:a16="http://schemas.microsoft.com/office/drawing/2014/main" id="{C904D7E0-34A9-4B08-87C4-D084AB587712}"/>
              </a:ext>
            </a:extLst>
          </p:cNvPr>
          <p:cNvSpPr/>
          <p:nvPr/>
        </p:nvSpPr>
        <p:spPr>
          <a:xfrm>
            <a:off x="4797080" y="1797305"/>
            <a:ext cx="2850895" cy="859524"/>
          </a:xfrm>
          <a:prstGeom prst="wedgeRoundRectCallout">
            <a:avLst>
              <a:gd name="adj1" fmla="val -39645"/>
              <a:gd name="adj2" fmla="val 63978"/>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Are you playing out?</a:t>
            </a:r>
          </a:p>
        </p:txBody>
      </p:sp>
      <p:sp>
        <p:nvSpPr>
          <p:cNvPr id="17" name="TextBox 16">
            <a:extLst>
              <a:ext uri="{FF2B5EF4-FFF2-40B4-BE49-F238E27FC236}">
                <a16:creationId xmlns:a16="http://schemas.microsoft.com/office/drawing/2014/main" id="{4E4A8F05-F226-41F4-809B-EFC604A68B02}"/>
              </a:ext>
            </a:extLst>
          </p:cNvPr>
          <p:cNvSpPr txBox="1"/>
          <p:nvPr/>
        </p:nvSpPr>
        <p:spPr>
          <a:xfrm>
            <a:off x="3154561" y="3011305"/>
            <a:ext cx="907621" cy="400110"/>
          </a:xfrm>
          <a:prstGeom prst="rect">
            <a:avLst/>
          </a:prstGeom>
          <a:noFill/>
        </p:spPr>
        <p:txBody>
          <a:bodyPr wrap="none" rtlCol="0">
            <a:spAutoFit/>
          </a:bodyPr>
          <a:lstStyle/>
          <a:p>
            <a:r>
              <a:rPr lang="en-GB" sz="2000" b="1" dirty="0">
                <a:latin typeface="Century Gothic" panose="020B0502020202020204" pitchFamily="34" charset="0"/>
              </a:rPr>
              <a:t>Anika</a:t>
            </a:r>
          </a:p>
        </p:txBody>
      </p:sp>
    </p:spTree>
    <p:extLst>
      <p:ext uri="{BB962C8B-B14F-4D97-AF65-F5344CB8AC3E}">
        <p14:creationId xmlns:p14="http://schemas.microsoft.com/office/powerpoint/2010/main" val="2300849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Complete the sentences below using direct speech.</a:t>
            </a:r>
          </a:p>
          <a:p>
            <a:r>
              <a:rPr lang="en-GB" sz="2000" b="1" dirty="0">
                <a:solidFill>
                  <a:schemeClr val="tx1"/>
                </a:solidFill>
                <a:latin typeface="Century Gothic" panose="020B0502020202020204" pitchFamily="34" charset="0"/>
                <a:sym typeface="Wingdings" panose="05000000000000000000" pitchFamily="2" charset="2"/>
              </a:rPr>
              <a:t>Make sure your sentences are correctly punctuated.</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dirty="0">
                <a:solidFill>
                  <a:schemeClr val="tx1"/>
                </a:solidFill>
                <a:latin typeface="Century Gothic" panose="020B0502020202020204" pitchFamily="34" charset="0"/>
                <a:sym typeface="Wingdings" panose="05000000000000000000" pitchFamily="2" charset="2"/>
              </a:rPr>
              <a:t>The teacher asked . . . . . .</a:t>
            </a:r>
          </a:p>
          <a:p>
            <a:endParaRPr lang="en-GB" sz="2800" b="1" dirty="0">
              <a:solidFill>
                <a:schemeClr val="tx1"/>
              </a:solidFill>
              <a:latin typeface="Century Gothic" panose="020B0502020202020204" pitchFamily="34" charset="0"/>
              <a:sym typeface="Wingdings" panose="05000000000000000000" pitchFamily="2" charset="2"/>
            </a:endParaRPr>
          </a:p>
          <a:p>
            <a:endParaRPr lang="en-GB" sz="2800" b="1" dirty="0">
              <a:solidFill>
                <a:schemeClr val="tx1"/>
              </a:solidFill>
              <a:latin typeface="Century Gothic" panose="020B0502020202020204" pitchFamily="34" charset="0"/>
              <a:sym typeface="Wingdings" panose="05000000000000000000" pitchFamily="2" charset="2"/>
            </a:endParaRPr>
          </a:p>
          <a:p>
            <a:r>
              <a:rPr lang="en-GB" sz="2800" b="1" dirty="0">
                <a:solidFill>
                  <a:schemeClr val="tx1"/>
                </a:solidFill>
                <a:latin typeface="Century Gothic" panose="020B0502020202020204" pitchFamily="34" charset="0"/>
                <a:sym typeface="Wingdings" panose="05000000000000000000" pitchFamily="2" charset="2"/>
              </a:rPr>
              <a:t>. . . . . . Mum suggested.</a:t>
            </a:r>
          </a:p>
          <a:p>
            <a:endParaRPr lang="en-GB" sz="2800" b="1" dirty="0">
              <a:solidFill>
                <a:schemeClr val="tx1"/>
              </a:solidFill>
              <a:latin typeface="Century Gothic" panose="020B0502020202020204" pitchFamily="34" charset="0"/>
              <a:sym typeface="Wingdings" panose="05000000000000000000" pitchFamily="2" charset="2"/>
            </a:endParaRPr>
          </a:p>
          <a:p>
            <a:endParaRPr lang="en-GB" sz="2800" b="1" dirty="0">
              <a:solidFill>
                <a:schemeClr val="tx1"/>
              </a:solidFill>
              <a:latin typeface="Century Gothic" panose="020B0502020202020204" pitchFamily="34" charset="0"/>
              <a:sym typeface="Wingdings" panose="05000000000000000000" pitchFamily="2" charset="2"/>
            </a:endParaRPr>
          </a:p>
          <a:p>
            <a:r>
              <a:rPr lang="en-GB" sz="2800" b="1" dirty="0">
                <a:solidFill>
                  <a:schemeClr val="tx1"/>
                </a:solidFill>
                <a:latin typeface="Century Gothic" panose="020B0502020202020204" pitchFamily="34" charset="0"/>
                <a:sym typeface="Wingdings" panose="05000000000000000000" pitchFamily="2" charset="2"/>
              </a:rPr>
              <a:t>The gardener shouted . . . . . .</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825189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Complete the sentences below using direct speech.</a:t>
            </a:r>
          </a:p>
          <a:p>
            <a:r>
              <a:rPr lang="en-GB" sz="2000" b="1" dirty="0">
                <a:solidFill>
                  <a:schemeClr val="tx1"/>
                </a:solidFill>
                <a:latin typeface="Century Gothic" panose="020B0502020202020204" pitchFamily="34" charset="0"/>
                <a:sym typeface="Wingdings" panose="05000000000000000000" pitchFamily="2" charset="2"/>
              </a:rPr>
              <a:t>Make sure your sentences are correctly punctuated.</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dirty="0">
                <a:solidFill>
                  <a:srgbClr val="FF0000"/>
                </a:solidFill>
                <a:latin typeface="Century Gothic" panose="020B0502020202020204" pitchFamily="34" charset="0"/>
                <a:sym typeface="Wingdings" panose="05000000000000000000" pitchFamily="2" charset="2"/>
              </a:rPr>
              <a:t>The teacher asked, “Can I help you?”</a:t>
            </a:r>
          </a:p>
          <a:p>
            <a:endParaRPr lang="en-GB" sz="2800" b="1" dirty="0">
              <a:solidFill>
                <a:schemeClr val="tx1"/>
              </a:solidFill>
              <a:latin typeface="Century Gothic" panose="020B0502020202020204" pitchFamily="34" charset="0"/>
              <a:sym typeface="Wingdings" panose="05000000000000000000" pitchFamily="2" charset="2"/>
            </a:endParaRPr>
          </a:p>
          <a:p>
            <a:endParaRPr lang="en-GB" sz="2800" b="1" dirty="0">
              <a:solidFill>
                <a:schemeClr val="tx1"/>
              </a:solidFill>
              <a:latin typeface="Century Gothic" panose="020B0502020202020204" pitchFamily="34" charset="0"/>
              <a:sym typeface="Wingdings" panose="05000000000000000000" pitchFamily="2" charset="2"/>
            </a:endParaRPr>
          </a:p>
          <a:p>
            <a:r>
              <a:rPr lang="en-GB" sz="2800" b="1" dirty="0">
                <a:solidFill>
                  <a:srgbClr val="FF0000"/>
                </a:solidFill>
                <a:latin typeface="Century Gothic" panose="020B0502020202020204" pitchFamily="34" charset="0"/>
                <a:sym typeface="Wingdings" panose="05000000000000000000" pitchFamily="2" charset="2"/>
              </a:rPr>
              <a:t>“We could go to the park,” Mum suggested.</a:t>
            </a:r>
          </a:p>
          <a:p>
            <a:endParaRPr lang="en-GB" sz="2800" b="1" dirty="0">
              <a:solidFill>
                <a:schemeClr val="tx1"/>
              </a:solidFill>
              <a:latin typeface="Century Gothic" panose="020B0502020202020204" pitchFamily="34" charset="0"/>
              <a:sym typeface="Wingdings" panose="05000000000000000000" pitchFamily="2" charset="2"/>
            </a:endParaRPr>
          </a:p>
          <a:p>
            <a:endParaRPr lang="en-GB" sz="2800" b="1" dirty="0">
              <a:solidFill>
                <a:schemeClr val="tx1"/>
              </a:solidFill>
              <a:latin typeface="Century Gothic" panose="020B0502020202020204" pitchFamily="34" charset="0"/>
              <a:sym typeface="Wingdings" panose="05000000000000000000" pitchFamily="2" charset="2"/>
            </a:endParaRPr>
          </a:p>
          <a:p>
            <a:r>
              <a:rPr lang="en-GB" sz="2800" b="1" dirty="0">
                <a:solidFill>
                  <a:srgbClr val="FF0000"/>
                </a:solidFill>
                <a:latin typeface="Century Gothic" panose="020B0502020202020204" pitchFamily="34" charset="0"/>
                <a:sym typeface="Wingdings" panose="05000000000000000000" pitchFamily="2" charset="2"/>
              </a:rPr>
              <a:t>The gardener shouted, “Get off the grass!”</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468905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True or false? The sentence below is written correctly.</a:t>
            </a:r>
          </a:p>
          <a:p>
            <a:endParaRPr lang="en-GB" sz="2000" b="1" dirty="0">
              <a:latin typeface="Century Gothic" panose="020B0502020202020204" pitchFamily="34" charset="0"/>
            </a:endParaRPr>
          </a:p>
          <a:p>
            <a:endParaRPr lang="en-GB" sz="2000" b="1" dirty="0">
              <a:latin typeface="Century Gothic" panose="020B0502020202020204" pitchFamily="34" charset="0"/>
            </a:endParaRPr>
          </a:p>
          <a:p>
            <a:pPr lvl="0" defTabSz="685800">
              <a:lnSpc>
                <a:spcPct val="150000"/>
              </a:lnSpc>
              <a:defRPr/>
            </a:pPr>
            <a:r>
              <a:rPr lang="en-GB" sz="2800" b="1" dirty="0">
                <a:solidFill>
                  <a:schemeClr val="tx1"/>
                </a:solidFill>
                <a:latin typeface="Century Gothic" panose="020B0502020202020204" pitchFamily="34" charset="0"/>
              </a:rPr>
              <a:t>I noticed that my friend looked sad so I asked her, “is there anything wrong.” </a:t>
            </a:r>
            <a:br>
              <a:rPr lang="en-GB" sz="2400" b="1" dirty="0">
                <a:latin typeface="Century Gothic" panose="020B0502020202020204" pitchFamily="34" charset="0"/>
              </a:rPr>
            </a:br>
            <a:endParaRPr lang="en-GB" sz="2000" b="1" dirty="0">
              <a:latin typeface="Century Gothic" panose="020B0502020202020204" pitchFamily="34" charset="0"/>
            </a:endParaRPr>
          </a:p>
          <a:p>
            <a:pPr lvl="0" defTabSz="685800">
              <a:defRPr/>
            </a:pPr>
            <a:endParaRPr lang="en-GB" sz="2000" b="1" dirty="0">
              <a:latin typeface="Century Gothic" panose="020B0502020202020204" pitchFamily="34" charset="0"/>
            </a:endParaRPr>
          </a:p>
          <a:p>
            <a:pPr lvl="0" defTabSz="685800">
              <a:defRPr/>
            </a:pPr>
            <a:r>
              <a:rPr lang="en-GB" sz="2000" b="1" dirty="0">
                <a:solidFill>
                  <a:prstClr val="black"/>
                </a:solidFill>
                <a:latin typeface="Century Gothic" panose="020B0502020202020204" pitchFamily="34" charset="0"/>
              </a:rPr>
              <a:t>Explain your answer.</a:t>
            </a:r>
          </a:p>
          <a:p>
            <a:pPr lvl="0" defTabSz="685800">
              <a:defRPr/>
            </a:pPr>
            <a:endParaRPr lang="en-GB" sz="2000" b="1" dirty="0">
              <a:solidFill>
                <a:prstClr val="black"/>
              </a:solidFill>
              <a:latin typeface="Century Gothic" panose="020B0502020202020204" pitchFamily="34" charset="0"/>
            </a:endParaRPr>
          </a:p>
          <a:p>
            <a:pPr lvl="0" defTabSz="685800">
              <a:defRPr/>
            </a:pPr>
            <a:endParaRPr lang="en-GB" sz="2000" b="1" dirty="0">
              <a:solidFill>
                <a:srgbClr val="FF0000"/>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10986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True or false? The sentence below is written correctly.</a:t>
            </a:r>
          </a:p>
          <a:p>
            <a:endParaRPr lang="en-GB" sz="2000" b="1" dirty="0">
              <a:latin typeface="Century Gothic" panose="020B0502020202020204" pitchFamily="34" charset="0"/>
            </a:endParaRPr>
          </a:p>
          <a:p>
            <a:endParaRPr lang="en-GB" sz="2000" b="1" dirty="0">
              <a:latin typeface="Century Gothic" panose="020B0502020202020204" pitchFamily="34" charset="0"/>
            </a:endParaRPr>
          </a:p>
          <a:p>
            <a:pPr lvl="0" defTabSz="685800">
              <a:lnSpc>
                <a:spcPct val="150000"/>
              </a:lnSpc>
              <a:defRPr/>
            </a:pPr>
            <a:r>
              <a:rPr lang="en-GB" sz="2800" b="1" dirty="0">
                <a:solidFill>
                  <a:schemeClr val="tx1"/>
                </a:solidFill>
                <a:latin typeface="Century Gothic" panose="020B0502020202020204" pitchFamily="34" charset="0"/>
              </a:rPr>
              <a:t>I noticed that my friend looked sad so I asked her, “is there anything wrong.” </a:t>
            </a:r>
            <a:br>
              <a:rPr lang="en-GB" sz="2400" b="1" dirty="0">
                <a:latin typeface="Century Gothic" panose="020B0502020202020204" pitchFamily="34" charset="0"/>
              </a:rPr>
            </a:br>
            <a:endParaRPr lang="en-GB" sz="2000" b="1" dirty="0">
              <a:latin typeface="Century Gothic" panose="020B0502020202020204" pitchFamily="34" charset="0"/>
            </a:endParaRPr>
          </a:p>
          <a:p>
            <a:pPr lvl="0" defTabSz="685800">
              <a:defRPr/>
            </a:pPr>
            <a:endParaRPr lang="en-GB" sz="2000" b="1" dirty="0">
              <a:latin typeface="Century Gothic" panose="020B0502020202020204" pitchFamily="34" charset="0"/>
            </a:endParaRPr>
          </a:p>
          <a:p>
            <a:pPr lvl="0" defTabSz="685800">
              <a:defRPr/>
            </a:pPr>
            <a:r>
              <a:rPr lang="en-GB" sz="2000" b="1" dirty="0">
                <a:solidFill>
                  <a:prstClr val="black"/>
                </a:solidFill>
                <a:latin typeface="Century Gothic" panose="020B0502020202020204" pitchFamily="34" charset="0"/>
              </a:rPr>
              <a:t>Explain your answer.</a:t>
            </a: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False, the sentence is not correct because. . .</a:t>
            </a: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250128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True or false? The sentence below is written correctly.</a:t>
            </a:r>
          </a:p>
          <a:p>
            <a:endParaRPr lang="en-GB" sz="2000" b="1" dirty="0">
              <a:latin typeface="Century Gothic" panose="020B0502020202020204" pitchFamily="34" charset="0"/>
            </a:endParaRPr>
          </a:p>
          <a:p>
            <a:endParaRPr lang="en-GB" sz="2000" b="1" dirty="0">
              <a:latin typeface="Century Gothic" panose="020B0502020202020204" pitchFamily="34" charset="0"/>
            </a:endParaRPr>
          </a:p>
          <a:p>
            <a:pPr lvl="0" defTabSz="685800">
              <a:lnSpc>
                <a:spcPct val="150000"/>
              </a:lnSpc>
              <a:defRPr/>
            </a:pPr>
            <a:r>
              <a:rPr lang="en-GB" sz="2800" b="1" dirty="0">
                <a:solidFill>
                  <a:schemeClr val="tx1"/>
                </a:solidFill>
                <a:latin typeface="Century Gothic" panose="020B0502020202020204" pitchFamily="34" charset="0"/>
              </a:rPr>
              <a:t>I noticed that my friend looked sad so I asked her, “</a:t>
            </a:r>
            <a:r>
              <a:rPr lang="en-GB" sz="2800" b="1" dirty="0">
                <a:solidFill>
                  <a:srgbClr val="FF0000"/>
                </a:solidFill>
                <a:latin typeface="Century Gothic" panose="020B0502020202020204" pitchFamily="34" charset="0"/>
              </a:rPr>
              <a:t>I</a:t>
            </a:r>
            <a:r>
              <a:rPr lang="en-GB" sz="2800" b="1" dirty="0">
                <a:solidFill>
                  <a:schemeClr val="tx1"/>
                </a:solidFill>
                <a:latin typeface="Century Gothic" panose="020B0502020202020204" pitchFamily="34" charset="0"/>
              </a:rPr>
              <a:t>s there anything wrong</a:t>
            </a:r>
            <a:r>
              <a:rPr lang="en-GB" sz="2800" b="1" dirty="0">
                <a:solidFill>
                  <a:srgbClr val="FF0000"/>
                </a:solidFill>
                <a:latin typeface="Century Gothic" panose="020B0502020202020204" pitchFamily="34" charset="0"/>
              </a:rPr>
              <a:t>?</a:t>
            </a:r>
            <a:r>
              <a:rPr lang="en-GB" sz="2800" b="1" dirty="0">
                <a:solidFill>
                  <a:schemeClr val="tx1"/>
                </a:solidFill>
                <a:latin typeface="Century Gothic" panose="020B0502020202020204" pitchFamily="34" charset="0"/>
              </a:rPr>
              <a:t>” </a:t>
            </a:r>
            <a:br>
              <a:rPr lang="en-GB" sz="2400" b="1" dirty="0">
                <a:latin typeface="Century Gothic" panose="020B0502020202020204" pitchFamily="34" charset="0"/>
              </a:rPr>
            </a:br>
            <a:endParaRPr lang="en-GB" sz="2000" b="1" dirty="0">
              <a:latin typeface="Century Gothic" panose="020B0502020202020204" pitchFamily="34" charset="0"/>
            </a:endParaRPr>
          </a:p>
          <a:p>
            <a:pPr lvl="0" defTabSz="685800">
              <a:defRPr/>
            </a:pPr>
            <a:endParaRPr lang="en-GB" sz="2000" b="1" dirty="0">
              <a:latin typeface="Century Gothic" panose="020B0502020202020204" pitchFamily="34" charset="0"/>
            </a:endParaRPr>
          </a:p>
          <a:p>
            <a:pPr lvl="0" defTabSz="685800">
              <a:defRPr/>
            </a:pPr>
            <a:r>
              <a:rPr lang="en-GB" sz="2000" b="1" dirty="0">
                <a:solidFill>
                  <a:prstClr val="black"/>
                </a:solidFill>
                <a:latin typeface="Century Gothic" panose="020B0502020202020204" pitchFamily="34" charset="0"/>
              </a:rPr>
              <a:t>Explain your answer.</a:t>
            </a: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000" b="1" dirty="0">
                <a:solidFill>
                  <a:srgbClr val="FF0000"/>
                </a:solidFill>
                <a:latin typeface="Century Gothic" panose="020B0502020202020204" pitchFamily="34" charset="0"/>
              </a:rPr>
              <a:t>False, the sentence is not correct because ‘is’ should begin with a capital letter and ‘Is there anything wrong’ should end with a question mark.</a:t>
            </a:r>
          </a:p>
          <a:p>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994778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Spring Block 3 – Speech – Writing Direct Speech</a:t>
            </a: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Notes and Guidance:</a:t>
            </a:r>
          </a:p>
          <a:p>
            <a:pPr lvl="0" defTabSz="457200">
              <a:defRPr/>
            </a:pPr>
            <a:endParaRPr lang="en-GB" sz="1600" b="1" dirty="0">
              <a:solidFill>
                <a:prstClr val="black"/>
              </a:solidFill>
              <a:latin typeface="Century Gothic" panose="020B0502020202020204" pitchFamily="34" charset="0"/>
            </a:endParaRPr>
          </a:p>
          <a:p>
            <a:pPr marL="171450" indent="-171450" fontAlgn="base">
              <a:buFont typeface="Arial" panose="020B0604020202020204" pitchFamily="34" charset="0"/>
              <a:buChar char="•"/>
            </a:pPr>
            <a:r>
              <a:rPr lang="en-US" sz="1200" b="1" dirty="0">
                <a:solidFill>
                  <a:schemeClr val="tx1"/>
                </a:solidFill>
                <a:latin typeface="Century Gothic" panose="020B0502020202020204" pitchFamily="34" charset="0"/>
              </a:rPr>
              <a:t>In the previous steps, children have learned to </a:t>
            </a:r>
            <a:r>
              <a:rPr lang="en-US" sz="1200" b="1" dirty="0" err="1">
                <a:solidFill>
                  <a:schemeClr val="tx1"/>
                </a:solidFill>
                <a:latin typeface="Century Gothic" panose="020B0502020202020204" pitchFamily="34" charset="0"/>
              </a:rPr>
              <a:t>recognise</a:t>
            </a:r>
            <a:r>
              <a:rPr lang="en-US" sz="1200" b="1" dirty="0">
                <a:solidFill>
                  <a:schemeClr val="tx1"/>
                </a:solidFill>
                <a:latin typeface="Century Gothic" panose="020B0502020202020204" pitchFamily="34" charset="0"/>
              </a:rPr>
              <a:t> and punctuate direct speech.</a:t>
            </a:r>
          </a:p>
          <a:p>
            <a:pPr marL="171450" indent="-171450" fontAlgn="base">
              <a:buFont typeface="Arial" panose="020B0604020202020204" pitchFamily="34" charset="0"/>
              <a:buChar char="•"/>
            </a:pPr>
            <a:r>
              <a:rPr lang="en-US" sz="1200" b="1" dirty="0">
                <a:solidFill>
                  <a:schemeClr val="tx1"/>
                </a:solidFill>
                <a:latin typeface="Century Gothic" panose="020B0502020202020204" pitchFamily="34" charset="0"/>
              </a:rPr>
              <a:t>In this step, children will begin to write direct speech using correct punctuation. </a:t>
            </a:r>
          </a:p>
          <a:p>
            <a:pPr fontAlgn="base"/>
            <a:endParaRPr lang="en-US" sz="1600" b="1" dirty="0">
              <a:solidFill>
                <a:schemeClr val="tx1"/>
              </a:solidFill>
              <a:latin typeface="Century Gothic" panose="020B0502020202020204" pitchFamily="34" charset="0"/>
            </a:endParaRPr>
          </a:p>
          <a:p>
            <a:pPr fontAlgn="base"/>
            <a:r>
              <a:rPr lang="en-US" sz="1600" b="1" dirty="0">
                <a:solidFill>
                  <a:schemeClr val="tx1"/>
                </a:solidFill>
                <a:latin typeface="Century Gothic" panose="020B0502020202020204" pitchFamily="34" charset="0"/>
              </a:rPr>
              <a:t>Focused Questions</a:t>
            </a:r>
          </a:p>
          <a:p>
            <a:pPr marL="355600" indent="-188913" fontAlgn="base"/>
            <a:endParaRPr lang="en-US" sz="1600" b="1" dirty="0">
              <a:solidFill>
                <a:schemeClr val="tx1"/>
              </a:solidFill>
              <a:latin typeface="Century Gothic" panose="020B0502020202020204" pitchFamily="34" charset="0"/>
            </a:endParaRPr>
          </a:p>
          <a:p>
            <a:pPr marL="225425" indent="-225425" fontAlgn="base">
              <a:buFont typeface="Arial" panose="020B0604020202020204" pitchFamily="34" charset="0"/>
              <a:buChar char="•"/>
            </a:pPr>
            <a:r>
              <a:rPr lang="en-US" sz="1200" b="1" dirty="0">
                <a:solidFill>
                  <a:schemeClr val="tx1"/>
                </a:solidFill>
                <a:latin typeface="Century Gothic" panose="020B0502020202020204" pitchFamily="34" charset="0"/>
              </a:rPr>
              <a:t>Have you used inverted commas accurately?</a:t>
            </a:r>
          </a:p>
          <a:p>
            <a:pPr marL="225425" indent="-225425" fontAlgn="base">
              <a:buFont typeface="Arial" panose="020B0604020202020204" pitchFamily="34" charset="0"/>
              <a:buChar char="•"/>
            </a:pPr>
            <a:r>
              <a:rPr lang="en-US" sz="1200" b="1" dirty="0">
                <a:solidFill>
                  <a:schemeClr val="tx1"/>
                </a:solidFill>
                <a:latin typeface="Century Gothic" panose="020B0502020202020204" pitchFamily="34" charset="0"/>
              </a:rPr>
              <a:t>Have you separated the reporting clause from the words spoken accurately?</a:t>
            </a:r>
          </a:p>
          <a:p>
            <a:pPr lvl="0" defTabSz="457200">
              <a:defRPr/>
            </a:pPr>
            <a:endParaRPr lang="en-GB" dirty="0">
              <a:solidFill>
                <a:prstClr val="black"/>
              </a:solidFill>
              <a:latin typeface="SassoonCRInfantMedium" panose="02000603020000020003" pitchFamily="2" charset="0"/>
            </a:endParaRPr>
          </a:p>
          <a:p>
            <a:pPr lvl="0" defTabSz="457200">
              <a:defRPr/>
            </a:pPr>
            <a:endParaRPr lang="en-GB" dirty="0">
              <a:solidFill>
                <a:prstClr val="black"/>
              </a:solidFill>
              <a:latin typeface="SassoonCRInfantMedium" panose="02000603020000020003" pitchFamily="2" charset="0"/>
            </a:endParaRPr>
          </a:p>
        </p:txBody>
      </p:sp>
      <p:grpSp>
        <p:nvGrpSpPr>
          <p:cNvPr id="9" name="Group 8">
            <a:extLst>
              <a:ext uri="{FF2B5EF4-FFF2-40B4-BE49-F238E27FC236}">
                <a16:creationId xmlns:a16="http://schemas.microsoft.com/office/drawing/2014/main" id="{23555F72-B7A6-4094-8EAF-89D92759D3B8}"/>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4C78D4A2-C74C-43ED-91DF-5F1C20B4ADD8}"/>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C06E5588-98ED-4DDA-89F7-825A3687BB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075266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Spring Block 3 – Speech</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3: Writing Direct Speech</a:t>
            </a:r>
            <a:endParaRPr lang="en-GB" sz="1200" b="1" dirty="0">
              <a:solidFill>
                <a:prstClr val="black"/>
              </a:solidFill>
              <a:latin typeface="Century Gothic" panose="020B0502020202020204" pitchFamily="34" charset="0"/>
            </a:endParaRPr>
          </a:p>
        </p:txBody>
      </p:sp>
      <p:grpSp>
        <p:nvGrpSpPr>
          <p:cNvPr id="10" name="Group 9">
            <a:extLst>
              <a:ext uri="{FF2B5EF4-FFF2-40B4-BE49-F238E27FC236}">
                <a16:creationId xmlns:a16="http://schemas.microsoft.com/office/drawing/2014/main" id="{DADC5498-3D3C-446A-8F76-3A539900CE00}"/>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99638CB-398B-423D-B03B-9CAF5F206150}"/>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E339D606-0286-4798-A0EE-442568FA5B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401100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Correctly punctuate the following sentences:</a:t>
            </a:r>
          </a:p>
          <a:p>
            <a:endParaRPr lang="en-GB" sz="1600" b="1" dirty="0">
              <a:latin typeface="Century Gothic" panose="020B0502020202020204" pitchFamily="34" charset="0"/>
            </a:endParaRPr>
          </a:p>
          <a:p>
            <a:endParaRPr lang="en-GB" sz="1600" b="1" dirty="0">
              <a:latin typeface="Century Gothic" panose="020B0502020202020204" pitchFamily="34" charset="0"/>
            </a:endParaRPr>
          </a:p>
          <a:p>
            <a:r>
              <a:rPr lang="en-GB" b="1" dirty="0">
                <a:latin typeface="Century Gothic" panose="020B0502020202020204" pitchFamily="34" charset="0"/>
              </a:rPr>
              <a:t>  </a:t>
            </a:r>
          </a:p>
          <a:p>
            <a:r>
              <a:rPr lang="en-GB" sz="2800" b="1" dirty="0">
                <a:solidFill>
                  <a:schemeClr val="tx1"/>
                </a:solidFill>
                <a:latin typeface="Century Gothic" panose="020B0502020202020204" pitchFamily="34" charset="0"/>
              </a:rPr>
              <a:t> what time is it the man asked</a:t>
            </a:r>
          </a:p>
          <a:p>
            <a:endParaRPr lang="en-GB" sz="2800" b="1" dirty="0">
              <a:solidFill>
                <a:schemeClr val="tx1"/>
              </a:solidFill>
              <a:latin typeface="Century Gothic" panose="020B0502020202020204" pitchFamily="34" charset="0"/>
            </a:endParaRPr>
          </a:p>
          <a:p>
            <a:r>
              <a:rPr lang="en-GB" sz="2800" b="1" dirty="0">
                <a:solidFill>
                  <a:schemeClr val="tx1"/>
                </a:solidFill>
                <a:latin typeface="Century Gothic" panose="020B0502020202020204" pitchFamily="34" charset="0"/>
              </a:rPr>
              <a:t> </a:t>
            </a:r>
            <a:r>
              <a:rPr lang="en-GB" sz="2800" b="1" dirty="0" err="1">
                <a:solidFill>
                  <a:schemeClr val="tx1"/>
                </a:solidFill>
                <a:latin typeface="Century Gothic" panose="020B0502020202020204" pitchFamily="34" charset="0"/>
              </a:rPr>
              <a:t>i</a:t>
            </a:r>
            <a:r>
              <a:rPr lang="en-GB" sz="2800" b="1" dirty="0">
                <a:solidFill>
                  <a:schemeClr val="tx1"/>
                </a:solidFill>
                <a:latin typeface="Century Gothic" panose="020B0502020202020204" pitchFamily="34" charset="0"/>
              </a:rPr>
              <a:t> replied four o’clock</a:t>
            </a:r>
          </a:p>
          <a:p>
            <a:endParaRPr lang="en-GB" sz="2000" b="1" dirty="0">
              <a:solidFill>
                <a:schemeClr val="bg2">
                  <a:lumMod val="25000"/>
                </a:schemeClr>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grpSp>
        <p:nvGrpSpPr>
          <p:cNvPr id="11" name="Group 10">
            <a:extLst>
              <a:ext uri="{FF2B5EF4-FFF2-40B4-BE49-F238E27FC236}">
                <a16:creationId xmlns:a16="http://schemas.microsoft.com/office/drawing/2014/main" id="{FB9B2EC4-4E1F-43E1-9D45-FB673A00C275}"/>
              </a:ext>
            </a:extLst>
          </p:cNvPr>
          <p:cNvGrpSpPr/>
          <p:nvPr/>
        </p:nvGrpSpPr>
        <p:grpSpPr>
          <a:xfrm>
            <a:off x="59531" y="6454317"/>
            <a:ext cx="1238534" cy="403683"/>
            <a:chOff x="68077" y="6454317"/>
            <a:chExt cx="1238534" cy="403683"/>
          </a:xfrm>
        </p:grpSpPr>
        <p:sp>
          <p:nvSpPr>
            <p:cNvPr id="12" name="TextBox 8">
              <a:extLst>
                <a:ext uri="{FF2B5EF4-FFF2-40B4-BE49-F238E27FC236}">
                  <a16:creationId xmlns:a16="http://schemas.microsoft.com/office/drawing/2014/main" id="{0508FB50-C3B6-4B43-A784-2CD30C78BB4E}"/>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3" name="Picture 12" descr="A close up of a sign&#10;&#10;Description generated with high confidence">
              <a:extLst>
                <a:ext uri="{FF2B5EF4-FFF2-40B4-BE49-F238E27FC236}">
                  <a16:creationId xmlns:a16="http://schemas.microsoft.com/office/drawing/2014/main" id="{4D336A3C-57EF-40FE-91BA-DF627EE30A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035052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Correctly punctuate the following sentences:</a:t>
            </a:r>
          </a:p>
          <a:p>
            <a:endParaRPr lang="en-GB" sz="1600" b="1" dirty="0">
              <a:latin typeface="Century Gothic" panose="020B0502020202020204" pitchFamily="34" charset="0"/>
            </a:endParaRPr>
          </a:p>
          <a:p>
            <a:endParaRPr lang="en-GB" sz="1600" b="1" dirty="0">
              <a:latin typeface="Century Gothic" panose="020B0502020202020204" pitchFamily="34" charset="0"/>
            </a:endParaRPr>
          </a:p>
          <a:p>
            <a:r>
              <a:rPr lang="en-GB" b="1" dirty="0">
                <a:latin typeface="Century Gothic" panose="020B0502020202020204" pitchFamily="34" charset="0"/>
              </a:rPr>
              <a:t>  </a:t>
            </a:r>
          </a:p>
          <a:p>
            <a:r>
              <a:rPr lang="en-GB" sz="2800" b="1" dirty="0">
                <a:solidFill>
                  <a:schemeClr val="tx1"/>
                </a:solidFill>
                <a:latin typeface="Century Gothic" panose="020B0502020202020204" pitchFamily="34" charset="0"/>
              </a:rPr>
              <a:t> </a:t>
            </a:r>
            <a:r>
              <a:rPr lang="en-GB" sz="2800" b="1" dirty="0">
                <a:solidFill>
                  <a:srgbClr val="FF0000"/>
                </a:solidFill>
                <a:latin typeface="Century Gothic" panose="020B0502020202020204" pitchFamily="34" charset="0"/>
              </a:rPr>
              <a:t>“What time is it?” the man asked.</a:t>
            </a:r>
          </a:p>
          <a:p>
            <a:endParaRPr lang="en-GB" sz="2800" b="1" dirty="0">
              <a:solidFill>
                <a:srgbClr val="FF0000"/>
              </a:solidFill>
              <a:latin typeface="Century Gothic" panose="020B0502020202020204" pitchFamily="34" charset="0"/>
            </a:endParaRPr>
          </a:p>
          <a:p>
            <a:r>
              <a:rPr lang="en-GB" sz="2800" b="1" dirty="0">
                <a:solidFill>
                  <a:srgbClr val="FF0000"/>
                </a:solidFill>
                <a:latin typeface="Century Gothic" panose="020B0502020202020204" pitchFamily="34" charset="0"/>
              </a:rPr>
              <a:t> I replied, “Four o’clock.”</a:t>
            </a:r>
          </a:p>
          <a:p>
            <a:endParaRPr lang="en-GB" sz="2000" b="1" dirty="0">
              <a:solidFill>
                <a:schemeClr val="bg2">
                  <a:lumMod val="25000"/>
                </a:schemeClr>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grpSp>
        <p:nvGrpSpPr>
          <p:cNvPr id="11" name="Group 10">
            <a:extLst>
              <a:ext uri="{FF2B5EF4-FFF2-40B4-BE49-F238E27FC236}">
                <a16:creationId xmlns:a16="http://schemas.microsoft.com/office/drawing/2014/main" id="{FB9B2EC4-4E1F-43E1-9D45-FB673A00C275}"/>
              </a:ext>
            </a:extLst>
          </p:cNvPr>
          <p:cNvGrpSpPr/>
          <p:nvPr/>
        </p:nvGrpSpPr>
        <p:grpSpPr>
          <a:xfrm>
            <a:off x="59531" y="6454317"/>
            <a:ext cx="1238534" cy="403683"/>
            <a:chOff x="68077" y="6454317"/>
            <a:chExt cx="1238534" cy="403683"/>
          </a:xfrm>
        </p:grpSpPr>
        <p:sp>
          <p:nvSpPr>
            <p:cNvPr id="12" name="TextBox 8">
              <a:extLst>
                <a:ext uri="{FF2B5EF4-FFF2-40B4-BE49-F238E27FC236}">
                  <a16:creationId xmlns:a16="http://schemas.microsoft.com/office/drawing/2014/main" id="{0508FB50-C3B6-4B43-A784-2CD30C78BB4E}"/>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3" name="Picture 12" descr="A close up of a sign&#10;&#10;Description generated with high confidence">
              <a:extLst>
                <a:ext uri="{FF2B5EF4-FFF2-40B4-BE49-F238E27FC236}">
                  <a16:creationId xmlns:a16="http://schemas.microsoft.com/office/drawing/2014/main" id="{4D336A3C-57EF-40FE-91BA-DF627EE30A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653604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Rewrite the sentence below with the correct punctuation.  </a:t>
            </a:r>
          </a:p>
          <a:p>
            <a:endParaRPr lang="en-GB" sz="2400" b="1" dirty="0">
              <a:latin typeface="Century Gothic" panose="020B0502020202020204" pitchFamily="34" charset="0"/>
            </a:endParaRPr>
          </a:p>
          <a:p>
            <a:endParaRPr lang="en-GB" sz="2400" b="1" dirty="0">
              <a:latin typeface="Century Gothic" panose="020B0502020202020204" pitchFamily="34" charset="0"/>
            </a:endParaRPr>
          </a:p>
          <a:p>
            <a:r>
              <a:rPr lang="en-GB" sz="2800" b="1" dirty="0">
                <a:solidFill>
                  <a:schemeClr val="tx1"/>
                </a:solidFill>
                <a:latin typeface="Century Gothic" panose="020B0502020202020204" pitchFamily="34" charset="0"/>
              </a:rPr>
              <a:t>that’s hot screeched </a:t>
            </a:r>
            <a:r>
              <a:rPr lang="en-GB" sz="2800" b="1" dirty="0" err="1">
                <a:solidFill>
                  <a:schemeClr val="tx1"/>
                </a:solidFill>
                <a:latin typeface="Century Gothic" panose="020B0502020202020204" pitchFamily="34" charset="0"/>
              </a:rPr>
              <a:t>ibrahim</a:t>
            </a:r>
            <a:r>
              <a:rPr lang="en-GB" sz="2800" b="1" dirty="0">
                <a:solidFill>
                  <a:schemeClr val="tx1"/>
                </a:solidFill>
                <a:latin typeface="Century Gothic" panose="020B0502020202020204" pitchFamily="34" charset="0"/>
              </a:rPr>
              <a:t>.</a:t>
            </a:r>
          </a:p>
          <a:p>
            <a:endParaRPr lang="en-GB" sz="2800" b="1" dirty="0">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Circle the parts of your sentence using the key below.</a:t>
            </a:r>
          </a:p>
          <a:p>
            <a:endParaRPr lang="en-GB" sz="2000" b="1" dirty="0">
              <a:solidFill>
                <a:schemeClr val="tx1"/>
              </a:solidFill>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6" name="Table 5">
            <a:extLst>
              <a:ext uri="{FF2B5EF4-FFF2-40B4-BE49-F238E27FC236}">
                <a16:creationId xmlns:a16="http://schemas.microsoft.com/office/drawing/2014/main" id="{091A2640-071D-4309-B9CA-46DAD817D826}"/>
              </a:ext>
            </a:extLst>
          </p:cNvPr>
          <p:cNvGraphicFramePr>
            <a:graphicFrameLocks noGrp="1"/>
          </p:cNvGraphicFramePr>
          <p:nvPr>
            <p:extLst>
              <p:ext uri="{D42A27DB-BD31-4B8C-83A1-F6EECF244321}">
                <p14:modId xmlns:p14="http://schemas.microsoft.com/office/powerpoint/2010/main" val="1490688159"/>
              </p:ext>
            </p:extLst>
          </p:nvPr>
        </p:nvGraphicFramePr>
        <p:xfrm>
          <a:off x="2658715" y="4002658"/>
          <a:ext cx="3826571" cy="1984946"/>
        </p:xfrm>
        <a:graphic>
          <a:graphicData uri="http://schemas.openxmlformats.org/drawingml/2006/table">
            <a:tbl>
              <a:tblPr firstRow="1" bandRow="1">
                <a:tableStyleId>{5940675A-B579-460E-94D1-54222C63F5DA}</a:tableStyleId>
              </a:tblPr>
              <a:tblGrid>
                <a:gridCol w="2614824">
                  <a:extLst>
                    <a:ext uri="{9D8B030D-6E8A-4147-A177-3AD203B41FA5}">
                      <a16:colId xmlns:a16="http://schemas.microsoft.com/office/drawing/2014/main" val="3152890172"/>
                    </a:ext>
                  </a:extLst>
                </a:gridCol>
                <a:gridCol w="1211747">
                  <a:extLst>
                    <a:ext uri="{9D8B030D-6E8A-4147-A177-3AD203B41FA5}">
                      <a16:colId xmlns:a16="http://schemas.microsoft.com/office/drawing/2014/main" val="2459000459"/>
                    </a:ext>
                  </a:extLst>
                </a:gridCol>
              </a:tblGrid>
              <a:tr h="662400">
                <a:tc>
                  <a:txBody>
                    <a:bodyPr/>
                    <a:lstStyle/>
                    <a:p>
                      <a:pPr algn="ctr"/>
                      <a:r>
                        <a:rPr lang="en-GB" sz="2000" b="1" dirty="0">
                          <a:latin typeface="Century Gothic" panose="020B0502020202020204" pitchFamily="34" charset="0"/>
                        </a:rPr>
                        <a:t>direct speech</a:t>
                      </a:r>
                    </a:p>
                  </a:txBody>
                  <a:tcPr marL="161992" marR="161992" marT="66938" marB="66938" anchor="ctr">
                    <a:solidFill>
                      <a:schemeClr val="bg1"/>
                    </a:solidFill>
                  </a:tcPr>
                </a:tc>
                <a:tc>
                  <a:txBody>
                    <a:bodyPr/>
                    <a:lstStyle/>
                    <a:p>
                      <a:pPr algn="ctr"/>
                      <a:r>
                        <a:rPr lang="en-GB" sz="2000" b="1" dirty="0">
                          <a:solidFill>
                            <a:srgbClr val="FF0000"/>
                          </a:solidFill>
                          <a:latin typeface="Century Gothic" panose="020B0502020202020204" pitchFamily="34" charset="0"/>
                        </a:rPr>
                        <a:t>red</a:t>
                      </a:r>
                    </a:p>
                  </a:txBody>
                  <a:tcPr marL="161992" marR="161992" marT="66938" marB="66938" anchor="ctr">
                    <a:solidFill>
                      <a:schemeClr val="bg1"/>
                    </a:solidFill>
                  </a:tcPr>
                </a:tc>
                <a:extLst>
                  <a:ext uri="{0D108BD9-81ED-4DB2-BD59-A6C34878D82A}">
                    <a16:rowId xmlns:a16="http://schemas.microsoft.com/office/drawing/2014/main" val="349785262"/>
                  </a:ext>
                </a:extLst>
              </a:tr>
              <a:tr h="661273">
                <a:tc>
                  <a:txBody>
                    <a:bodyPr/>
                    <a:lstStyle/>
                    <a:p>
                      <a:pPr algn="ctr"/>
                      <a:r>
                        <a:rPr lang="en-GB" sz="2000" b="1" dirty="0">
                          <a:latin typeface="Century Gothic" panose="020B0502020202020204" pitchFamily="34" charset="0"/>
                        </a:rPr>
                        <a:t>inverted commas</a:t>
                      </a:r>
                    </a:p>
                  </a:txBody>
                  <a:tcPr marL="161992" marR="161992" marT="66938" marB="66938" anchor="ctr">
                    <a:solidFill>
                      <a:schemeClr val="bg1"/>
                    </a:solidFill>
                  </a:tcPr>
                </a:tc>
                <a:tc>
                  <a:txBody>
                    <a:bodyPr/>
                    <a:lstStyle/>
                    <a:p>
                      <a:pPr algn="ctr"/>
                      <a:r>
                        <a:rPr lang="en-GB" sz="2000" b="1" dirty="0">
                          <a:solidFill>
                            <a:srgbClr val="0070C0"/>
                          </a:solidFill>
                          <a:latin typeface="Century Gothic" panose="020B0502020202020204" pitchFamily="34" charset="0"/>
                        </a:rPr>
                        <a:t>blue</a:t>
                      </a:r>
                    </a:p>
                  </a:txBody>
                  <a:tcPr marL="161992" marR="161992" marT="66938" marB="66938" anchor="ctr">
                    <a:solidFill>
                      <a:schemeClr val="bg1"/>
                    </a:solidFill>
                  </a:tcPr>
                </a:tc>
                <a:extLst>
                  <a:ext uri="{0D108BD9-81ED-4DB2-BD59-A6C34878D82A}">
                    <a16:rowId xmlns:a16="http://schemas.microsoft.com/office/drawing/2014/main" val="2766535078"/>
                  </a:ext>
                </a:extLst>
              </a:tr>
              <a:tr h="661273">
                <a:tc>
                  <a:txBody>
                    <a:bodyPr/>
                    <a:lstStyle/>
                    <a:p>
                      <a:pPr algn="ctr"/>
                      <a:r>
                        <a:rPr lang="en-GB" sz="2000" b="1" dirty="0">
                          <a:latin typeface="Century Gothic" panose="020B0502020202020204" pitchFamily="34" charset="0"/>
                        </a:rPr>
                        <a:t>reporting clause</a:t>
                      </a:r>
                    </a:p>
                  </a:txBody>
                  <a:tcPr marL="161992" marR="161992" marT="66938" marB="66938" anchor="ctr">
                    <a:solidFill>
                      <a:schemeClr val="bg1"/>
                    </a:solidFill>
                  </a:tcPr>
                </a:tc>
                <a:tc>
                  <a:txBody>
                    <a:bodyPr/>
                    <a:lstStyle/>
                    <a:p>
                      <a:pPr algn="ctr"/>
                      <a:r>
                        <a:rPr lang="en-GB" sz="2000" b="1" dirty="0">
                          <a:solidFill>
                            <a:srgbClr val="00B050"/>
                          </a:solidFill>
                          <a:latin typeface="Century Gothic" panose="020B0502020202020204" pitchFamily="34" charset="0"/>
                        </a:rPr>
                        <a:t>green</a:t>
                      </a:r>
                    </a:p>
                  </a:txBody>
                  <a:tcPr marL="161992" marR="161992" marT="66938" marB="66938" anchor="ctr">
                    <a:solidFill>
                      <a:schemeClr val="bg1"/>
                    </a:solidFill>
                  </a:tcPr>
                </a:tc>
                <a:extLst>
                  <a:ext uri="{0D108BD9-81ED-4DB2-BD59-A6C34878D82A}">
                    <a16:rowId xmlns:a16="http://schemas.microsoft.com/office/drawing/2014/main" val="3849394444"/>
                  </a:ext>
                </a:extLst>
              </a:tr>
            </a:tbl>
          </a:graphicData>
        </a:graphic>
      </p:graphicFrame>
    </p:spTree>
    <p:extLst>
      <p:ext uri="{BB962C8B-B14F-4D97-AF65-F5344CB8AC3E}">
        <p14:creationId xmlns:p14="http://schemas.microsoft.com/office/powerpoint/2010/main" val="2590571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Rewrite the sentence below with the correct punctuation.  </a:t>
            </a:r>
          </a:p>
          <a:p>
            <a:endParaRPr lang="en-GB" sz="2400" b="1" dirty="0">
              <a:latin typeface="Century Gothic" panose="020B0502020202020204" pitchFamily="34" charset="0"/>
            </a:endParaRPr>
          </a:p>
          <a:p>
            <a:endParaRPr lang="en-GB" sz="2400" b="1" dirty="0">
              <a:latin typeface="Century Gothic" panose="020B0502020202020204" pitchFamily="34" charset="0"/>
            </a:endParaRPr>
          </a:p>
          <a:p>
            <a:r>
              <a:rPr lang="en-GB" sz="2800" b="1" dirty="0">
                <a:solidFill>
                  <a:srgbClr val="FF0000"/>
                </a:solidFill>
                <a:latin typeface="Century Gothic" panose="020B0502020202020204" pitchFamily="34" charset="0"/>
              </a:rPr>
              <a:t>“ That’s hot! ” screeched Ibrahim.</a:t>
            </a:r>
          </a:p>
          <a:p>
            <a:endParaRPr lang="en-GB" sz="2800" b="1" dirty="0">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Circle the parts of your sentence using the key below.</a:t>
            </a:r>
          </a:p>
          <a:p>
            <a:endParaRPr lang="en-GB" sz="2000" b="1" dirty="0">
              <a:solidFill>
                <a:schemeClr val="tx1"/>
              </a:solidFill>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6" name="Table 5">
            <a:extLst>
              <a:ext uri="{FF2B5EF4-FFF2-40B4-BE49-F238E27FC236}">
                <a16:creationId xmlns:a16="http://schemas.microsoft.com/office/drawing/2014/main" id="{091A2640-071D-4309-B9CA-46DAD817D826}"/>
              </a:ext>
            </a:extLst>
          </p:cNvPr>
          <p:cNvGraphicFramePr>
            <a:graphicFrameLocks noGrp="1"/>
          </p:cNvGraphicFramePr>
          <p:nvPr>
            <p:extLst/>
          </p:nvPr>
        </p:nvGraphicFramePr>
        <p:xfrm>
          <a:off x="2658714" y="4002658"/>
          <a:ext cx="3826571" cy="1984946"/>
        </p:xfrm>
        <a:graphic>
          <a:graphicData uri="http://schemas.openxmlformats.org/drawingml/2006/table">
            <a:tbl>
              <a:tblPr firstRow="1" bandRow="1">
                <a:tableStyleId>{5940675A-B579-460E-94D1-54222C63F5DA}</a:tableStyleId>
              </a:tblPr>
              <a:tblGrid>
                <a:gridCol w="2614824">
                  <a:extLst>
                    <a:ext uri="{9D8B030D-6E8A-4147-A177-3AD203B41FA5}">
                      <a16:colId xmlns:a16="http://schemas.microsoft.com/office/drawing/2014/main" val="3152890172"/>
                    </a:ext>
                  </a:extLst>
                </a:gridCol>
                <a:gridCol w="1211747">
                  <a:extLst>
                    <a:ext uri="{9D8B030D-6E8A-4147-A177-3AD203B41FA5}">
                      <a16:colId xmlns:a16="http://schemas.microsoft.com/office/drawing/2014/main" val="2459000459"/>
                    </a:ext>
                  </a:extLst>
                </a:gridCol>
              </a:tblGrid>
              <a:tr h="662400">
                <a:tc>
                  <a:txBody>
                    <a:bodyPr/>
                    <a:lstStyle/>
                    <a:p>
                      <a:pPr algn="ctr"/>
                      <a:r>
                        <a:rPr lang="en-GB" sz="2000" b="1" dirty="0">
                          <a:latin typeface="Century Gothic" panose="020B0502020202020204" pitchFamily="34" charset="0"/>
                        </a:rPr>
                        <a:t>direct speech</a:t>
                      </a:r>
                    </a:p>
                  </a:txBody>
                  <a:tcPr marL="161992" marR="161992" marT="66938" marB="66938" anchor="ctr">
                    <a:solidFill>
                      <a:schemeClr val="bg1"/>
                    </a:solidFill>
                  </a:tcPr>
                </a:tc>
                <a:tc>
                  <a:txBody>
                    <a:bodyPr/>
                    <a:lstStyle/>
                    <a:p>
                      <a:pPr algn="ctr"/>
                      <a:r>
                        <a:rPr lang="en-GB" sz="2000" b="1" dirty="0">
                          <a:solidFill>
                            <a:srgbClr val="FF0000"/>
                          </a:solidFill>
                          <a:latin typeface="Century Gothic" panose="020B0502020202020204" pitchFamily="34" charset="0"/>
                        </a:rPr>
                        <a:t>red</a:t>
                      </a:r>
                    </a:p>
                  </a:txBody>
                  <a:tcPr marL="161992" marR="161992" marT="66938" marB="66938" anchor="ctr">
                    <a:solidFill>
                      <a:schemeClr val="bg1"/>
                    </a:solidFill>
                  </a:tcPr>
                </a:tc>
                <a:extLst>
                  <a:ext uri="{0D108BD9-81ED-4DB2-BD59-A6C34878D82A}">
                    <a16:rowId xmlns:a16="http://schemas.microsoft.com/office/drawing/2014/main" val="349785262"/>
                  </a:ext>
                </a:extLst>
              </a:tr>
              <a:tr h="661273">
                <a:tc>
                  <a:txBody>
                    <a:bodyPr/>
                    <a:lstStyle/>
                    <a:p>
                      <a:pPr algn="ctr"/>
                      <a:r>
                        <a:rPr lang="en-GB" sz="2000" b="1" dirty="0">
                          <a:latin typeface="Century Gothic" panose="020B0502020202020204" pitchFamily="34" charset="0"/>
                        </a:rPr>
                        <a:t>inverted commas</a:t>
                      </a:r>
                    </a:p>
                  </a:txBody>
                  <a:tcPr marL="161992" marR="161992" marT="66938" marB="66938" anchor="ctr">
                    <a:solidFill>
                      <a:schemeClr val="bg1"/>
                    </a:solidFill>
                  </a:tcPr>
                </a:tc>
                <a:tc>
                  <a:txBody>
                    <a:bodyPr/>
                    <a:lstStyle/>
                    <a:p>
                      <a:pPr algn="ctr"/>
                      <a:r>
                        <a:rPr lang="en-GB" sz="2000" b="1" dirty="0">
                          <a:solidFill>
                            <a:srgbClr val="0070C0"/>
                          </a:solidFill>
                          <a:latin typeface="Century Gothic" panose="020B0502020202020204" pitchFamily="34" charset="0"/>
                        </a:rPr>
                        <a:t>blue</a:t>
                      </a:r>
                    </a:p>
                  </a:txBody>
                  <a:tcPr marL="161992" marR="161992" marT="66938" marB="66938" anchor="ctr">
                    <a:solidFill>
                      <a:schemeClr val="bg1"/>
                    </a:solidFill>
                  </a:tcPr>
                </a:tc>
                <a:extLst>
                  <a:ext uri="{0D108BD9-81ED-4DB2-BD59-A6C34878D82A}">
                    <a16:rowId xmlns:a16="http://schemas.microsoft.com/office/drawing/2014/main" val="2766535078"/>
                  </a:ext>
                </a:extLst>
              </a:tr>
              <a:tr h="661273">
                <a:tc>
                  <a:txBody>
                    <a:bodyPr/>
                    <a:lstStyle/>
                    <a:p>
                      <a:pPr algn="ctr"/>
                      <a:r>
                        <a:rPr lang="en-GB" sz="2000" b="1" dirty="0">
                          <a:latin typeface="Century Gothic" panose="020B0502020202020204" pitchFamily="34" charset="0"/>
                        </a:rPr>
                        <a:t>reporting clause</a:t>
                      </a:r>
                    </a:p>
                  </a:txBody>
                  <a:tcPr marL="161992" marR="161992" marT="66938" marB="66938" anchor="ctr">
                    <a:solidFill>
                      <a:schemeClr val="bg1"/>
                    </a:solidFill>
                  </a:tcPr>
                </a:tc>
                <a:tc>
                  <a:txBody>
                    <a:bodyPr/>
                    <a:lstStyle/>
                    <a:p>
                      <a:pPr algn="ctr"/>
                      <a:r>
                        <a:rPr lang="en-GB" sz="2000" b="1" dirty="0">
                          <a:solidFill>
                            <a:srgbClr val="00B050"/>
                          </a:solidFill>
                          <a:latin typeface="Century Gothic" panose="020B0502020202020204" pitchFamily="34" charset="0"/>
                        </a:rPr>
                        <a:t>green</a:t>
                      </a:r>
                    </a:p>
                  </a:txBody>
                  <a:tcPr marL="161992" marR="161992" marT="66938" marB="66938" anchor="ctr">
                    <a:solidFill>
                      <a:schemeClr val="bg1"/>
                    </a:solidFill>
                  </a:tcPr>
                </a:tc>
                <a:extLst>
                  <a:ext uri="{0D108BD9-81ED-4DB2-BD59-A6C34878D82A}">
                    <a16:rowId xmlns:a16="http://schemas.microsoft.com/office/drawing/2014/main" val="3849394444"/>
                  </a:ext>
                </a:extLst>
              </a:tr>
            </a:tbl>
          </a:graphicData>
        </a:graphic>
      </p:graphicFrame>
      <p:sp>
        <p:nvSpPr>
          <p:cNvPr id="7" name="Oval 6">
            <a:extLst>
              <a:ext uri="{FF2B5EF4-FFF2-40B4-BE49-F238E27FC236}">
                <a16:creationId xmlns:a16="http://schemas.microsoft.com/office/drawing/2014/main" id="{8A33A8CE-929E-482F-B6C4-E4BBF6F93B31}"/>
              </a:ext>
            </a:extLst>
          </p:cNvPr>
          <p:cNvSpPr/>
          <p:nvPr/>
        </p:nvSpPr>
        <p:spPr>
          <a:xfrm>
            <a:off x="526290" y="1760623"/>
            <a:ext cx="1895004" cy="78266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3FB416D5-2AE2-459F-A244-EF31B3A85B54}"/>
              </a:ext>
            </a:extLst>
          </p:cNvPr>
          <p:cNvSpPr/>
          <p:nvPr/>
        </p:nvSpPr>
        <p:spPr>
          <a:xfrm>
            <a:off x="295422" y="1871003"/>
            <a:ext cx="230868" cy="278902"/>
          </a:xfrm>
          <a:prstGeom prst="ellipse">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E533AD2F-DAD8-4ED5-B1DF-9DBE07C7327D}"/>
              </a:ext>
            </a:extLst>
          </p:cNvPr>
          <p:cNvSpPr/>
          <p:nvPr/>
        </p:nvSpPr>
        <p:spPr>
          <a:xfrm>
            <a:off x="2421294" y="1871003"/>
            <a:ext cx="230868" cy="278902"/>
          </a:xfrm>
          <a:prstGeom prst="ellipse">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3F4D0699-FA6E-43A2-A8C6-FA1AB43496BF}"/>
              </a:ext>
            </a:extLst>
          </p:cNvPr>
          <p:cNvSpPr/>
          <p:nvPr/>
        </p:nvSpPr>
        <p:spPr>
          <a:xfrm>
            <a:off x="2716210" y="1760623"/>
            <a:ext cx="3357113" cy="782668"/>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00B050"/>
              </a:solidFill>
            </a:endParaRPr>
          </a:p>
        </p:txBody>
      </p:sp>
    </p:spTree>
    <p:extLst>
      <p:ext uri="{BB962C8B-B14F-4D97-AF65-F5344CB8AC3E}">
        <p14:creationId xmlns:p14="http://schemas.microsoft.com/office/powerpoint/2010/main" val="994243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Use the word bank to write a sentence with direct speech.</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6" name="Table 5">
            <a:extLst>
              <a:ext uri="{FF2B5EF4-FFF2-40B4-BE49-F238E27FC236}">
                <a16:creationId xmlns:a16="http://schemas.microsoft.com/office/drawing/2014/main" id="{808F2E66-732F-400B-8E59-8CB9B006CE36}"/>
              </a:ext>
            </a:extLst>
          </p:cNvPr>
          <p:cNvGraphicFramePr>
            <a:graphicFrameLocks noGrp="1"/>
          </p:cNvGraphicFramePr>
          <p:nvPr>
            <p:extLst>
              <p:ext uri="{D42A27DB-BD31-4B8C-83A1-F6EECF244321}">
                <p14:modId xmlns:p14="http://schemas.microsoft.com/office/powerpoint/2010/main" val="2077296647"/>
              </p:ext>
            </p:extLst>
          </p:nvPr>
        </p:nvGraphicFramePr>
        <p:xfrm>
          <a:off x="2116616" y="1927938"/>
          <a:ext cx="4910768" cy="1159568"/>
        </p:xfrm>
        <a:graphic>
          <a:graphicData uri="http://schemas.openxmlformats.org/drawingml/2006/table">
            <a:tbl>
              <a:tblPr firstRow="1" bandRow="1">
                <a:tableStyleId>{5940675A-B579-460E-94D1-54222C63F5DA}</a:tableStyleId>
              </a:tblPr>
              <a:tblGrid>
                <a:gridCol w="2455384">
                  <a:extLst>
                    <a:ext uri="{9D8B030D-6E8A-4147-A177-3AD203B41FA5}">
                      <a16:colId xmlns:a16="http://schemas.microsoft.com/office/drawing/2014/main" val="1226462295"/>
                    </a:ext>
                  </a:extLst>
                </a:gridCol>
                <a:gridCol w="2455384">
                  <a:extLst>
                    <a:ext uri="{9D8B030D-6E8A-4147-A177-3AD203B41FA5}">
                      <a16:colId xmlns:a16="http://schemas.microsoft.com/office/drawing/2014/main" val="3499426621"/>
                    </a:ext>
                  </a:extLst>
                </a:gridCol>
              </a:tblGrid>
              <a:tr h="579784">
                <a:tc>
                  <a:txBody>
                    <a:bodyPr/>
                    <a:lstStyle/>
                    <a:p>
                      <a:pPr algn="ctr"/>
                      <a:r>
                        <a:rPr lang="en-GB" sz="2000" b="1" dirty="0">
                          <a:latin typeface="Century Gothic" panose="020B0502020202020204" pitchFamily="34" charset="0"/>
                        </a:rPr>
                        <a:t>I could help you</a:t>
                      </a:r>
                    </a:p>
                  </a:txBody>
                  <a:tcPr marL="178191" marR="178191" marT="73632" marB="73632" anchor="ctr">
                    <a:solidFill>
                      <a:schemeClr val="bg1"/>
                    </a:solidFill>
                  </a:tcPr>
                </a:tc>
                <a:tc>
                  <a:txBody>
                    <a:bodyPr/>
                    <a:lstStyle/>
                    <a:p>
                      <a:pPr algn="ctr"/>
                      <a:r>
                        <a:rPr lang="en-GB" sz="2000" b="1" dirty="0">
                          <a:latin typeface="Century Gothic" panose="020B0502020202020204" pitchFamily="34" charset="0"/>
                        </a:rPr>
                        <a:t>suggested </a:t>
                      </a:r>
                    </a:p>
                  </a:txBody>
                  <a:tcPr marL="178191" marR="178191" marT="73632" marB="73632" anchor="ctr">
                    <a:solidFill>
                      <a:schemeClr val="bg1"/>
                    </a:solidFill>
                  </a:tcPr>
                </a:tc>
                <a:extLst>
                  <a:ext uri="{0D108BD9-81ED-4DB2-BD59-A6C34878D82A}">
                    <a16:rowId xmlns:a16="http://schemas.microsoft.com/office/drawing/2014/main" val="790251430"/>
                  </a:ext>
                </a:extLst>
              </a:tr>
              <a:tr h="579784">
                <a:tc>
                  <a:txBody>
                    <a:bodyPr/>
                    <a:lstStyle/>
                    <a:p>
                      <a:pPr algn="ctr"/>
                      <a:r>
                        <a:rPr lang="en-GB" sz="2000" b="1" dirty="0">
                          <a:latin typeface="Century Gothic" panose="020B0502020202020204" pitchFamily="34" charset="0"/>
                        </a:rPr>
                        <a:t>enquired</a:t>
                      </a:r>
                    </a:p>
                  </a:txBody>
                  <a:tcPr marL="178191" marR="178191" marT="73632" marB="73632" anchor="ctr">
                    <a:solidFill>
                      <a:schemeClr val="bg1"/>
                    </a:solidFill>
                  </a:tcPr>
                </a:tc>
                <a:tc>
                  <a:txBody>
                    <a:bodyPr/>
                    <a:lstStyle/>
                    <a:p>
                      <a:pPr algn="ctr"/>
                      <a:r>
                        <a:rPr lang="en-GB" sz="2000" b="1" dirty="0">
                          <a:latin typeface="Century Gothic" panose="020B0502020202020204" pitchFamily="34" charset="0"/>
                        </a:rPr>
                        <a:t>ordered</a:t>
                      </a:r>
                    </a:p>
                  </a:txBody>
                  <a:tcPr marL="178191" marR="178191" marT="73632" marB="73632" anchor="ctr">
                    <a:solidFill>
                      <a:schemeClr val="bg1"/>
                    </a:solidFill>
                  </a:tcPr>
                </a:tc>
                <a:extLst>
                  <a:ext uri="{0D108BD9-81ED-4DB2-BD59-A6C34878D82A}">
                    <a16:rowId xmlns:a16="http://schemas.microsoft.com/office/drawing/2014/main" val="1367272423"/>
                  </a:ext>
                </a:extLst>
              </a:tr>
            </a:tbl>
          </a:graphicData>
        </a:graphic>
      </p:graphicFrame>
    </p:spTree>
    <p:extLst>
      <p:ext uri="{BB962C8B-B14F-4D97-AF65-F5344CB8AC3E}">
        <p14:creationId xmlns:p14="http://schemas.microsoft.com/office/powerpoint/2010/main" val="3158454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Use the word bank to write a sentence with direct speech.</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Various possible answers, for example:</a:t>
            </a:r>
          </a:p>
          <a:p>
            <a:endParaRPr lang="en-GB" sz="2000" b="1" dirty="0">
              <a:solidFill>
                <a:schemeClr val="tx1"/>
              </a:solidFill>
              <a:latin typeface="Century Gothic" panose="020B0502020202020204" pitchFamily="34" charset="0"/>
            </a:endParaRPr>
          </a:p>
          <a:p>
            <a:r>
              <a:rPr lang="en-GB" sz="2800" b="1" dirty="0">
                <a:solidFill>
                  <a:srgbClr val="FF0000"/>
                </a:solidFill>
                <a:latin typeface="Century Gothic" panose="020B0502020202020204" pitchFamily="34" charset="0"/>
              </a:rPr>
              <a:t>“I could help you,” the teacher suggested.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6" name="Table 5">
            <a:extLst>
              <a:ext uri="{FF2B5EF4-FFF2-40B4-BE49-F238E27FC236}">
                <a16:creationId xmlns:a16="http://schemas.microsoft.com/office/drawing/2014/main" id="{808F2E66-732F-400B-8E59-8CB9B006CE36}"/>
              </a:ext>
            </a:extLst>
          </p:cNvPr>
          <p:cNvGraphicFramePr>
            <a:graphicFrameLocks noGrp="1"/>
          </p:cNvGraphicFramePr>
          <p:nvPr>
            <p:extLst/>
          </p:nvPr>
        </p:nvGraphicFramePr>
        <p:xfrm>
          <a:off x="2116616" y="1927938"/>
          <a:ext cx="4910768" cy="1159568"/>
        </p:xfrm>
        <a:graphic>
          <a:graphicData uri="http://schemas.openxmlformats.org/drawingml/2006/table">
            <a:tbl>
              <a:tblPr firstRow="1" bandRow="1">
                <a:tableStyleId>{5940675A-B579-460E-94D1-54222C63F5DA}</a:tableStyleId>
              </a:tblPr>
              <a:tblGrid>
                <a:gridCol w="2455384">
                  <a:extLst>
                    <a:ext uri="{9D8B030D-6E8A-4147-A177-3AD203B41FA5}">
                      <a16:colId xmlns:a16="http://schemas.microsoft.com/office/drawing/2014/main" val="1226462295"/>
                    </a:ext>
                  </a:extLst>
                </a:gridCol>
                <a:gridCol w="2455384">
                  <a:extLst>
                    <a:ext uri="{9D8B030D-6E8A-4147-A177-3AD203B41FA5}">
                      <a16:colId xmlns:a16="http://schemas.microsoft.com/office/drawing/2014/main" val="3499426621"/>
                    </a:ext>
                  </a:extLst>
                </a:gridCol>
              </a:tblGrid>
              <a:tr h="579784">
                <a:tc>
                  <a:txBody>
                    <a:bodyPr/>
                    <a:lstStyle/>
                    <a:p>
                      <a:pPr algn="ctr"/>
                      <a:r>
                        <a:rPr lang="en-GB" sz="2000" b="1" dirty="0">
                          <a:latin typeface="Century Gothic" panose="020B0502020202020204" pitchFamily="34" charset="0"/>
                        </a:rPr>
                        <a:t>I could help you</a:t>
                      </a:r>
                    </a:p>
                  </a:txBody>
                  <a:tcPr marL="178191" marR="178191" marT="73632" marB="73632" anchor="ctr">
                    <a:solidFill>
                      <a:schemeClr val="bg1"/>
                    </a:solidFill>
                  </a:tcPr>
                </a:tc>
                <a:tc>
                  <a:txBody>
                    <a:bodyPr/>
                    <a:lstStyle/>
                    <a:p>
                      <a:pPr algn="ctr"/>
                      <a:r>
                        <a:rPr lang="en-GB" sz="2000" b="1" dirty="0">
                          <a:latin typeface="Century Gothic" panose="020B0502020202020204" pitchFamily="34" charset="0"/>
                        </a:rPr>
                        <a:t>suggested </a:t>
                      </a:r>
                    </a:p>
                  </a:txBody>
                  <a:tcPr marL="178191" marR="178191" marT="73632" marB="73632" anchor="ctr">
                    <a:solidFill>
                      <a:schemeClr val="bg1"/>
                    </a:solidFill>
                  </a:tcPr>
                </a:tc>
                <a:extLst>
                  <a:ext uri="{0D108BD9-81ED-4DB2-BD59-A6C34878D82A}">
                    <a16:rowId xmlns:a16="http://schemas.microsoft.com/office/drawing/2014/main" val="790251430"/>
                  </a:ext>
                </a:extLst>
              </a:tr>
              <a:tr h="579784">
                <a:tc>
                  <a:txBody>
                    <a:bodyPr/>
                    <a:lstStyle/>
                    <a:p>
                      <a:pPr algn="ctr"/>
                      <a:r>
                        <a:rPr lang="en-GB" sz="2000" b="1" dirty="0">
                          <a:latin typeface="Century Gothic" panose="020B0502020202020204" pitchFamily="34" charset="0"/>
                        </a:rPr>
                        <a:t>enquired</a:t>
                      </a:r>
                    </a:p>
                  </a:txBody>
                  <a:tcPr marL="178191" marR="178191" marT="73632" marB="73632" anchor="ctr">
                    <a:solidFill>
                      <a:schemeClr val="bg1"/>
                    </a:solidFill>
                  </a:tcPr>
                </a:tc>
                <a:tc>
                  <a:txBody>
                    <a:bodyPr/>
                    <a:lstStyle/>
                    <a:p>
                      <a:pPr algn="ctr"/>
                      <a:r>
                        <a:rPr lang="en-GB" sz="2000" b="1" dirty="0">
                          <a:latin typeface="Century Gothic" panose="020B0502020202020204" pitchFamily="34" charset="0"/>
                        </a:rPr>
                        <a:t>ordered</a:t>
                      </a:r>
                    </a:p>
                  </a:txBody>
                  <a:tcPr marL="178191" marR="178191" marT="73632" marB="73632" anchor="ctr">
                    <a:solidFill>
                      <a:schemeClr val="bg1"/>
                    </a:solidFill>
                  </a:tcPr>
                </a:tc>
                <a:extLst>
                  <a:ext uri="{0D108BD9-81ED-4DB2-BD59-A6C34878D82A}">
                    <a16:rowId xmlns:a16="http://schemas.microsoft.com/office/drawing/2014/main" val="1367272423"/>
                  </a:ext>
                </a:extLst>
              </a:tr>
            </a:tbl>
          </a:graphicData>
        </a:graphic>
      </p:graphicFrame>
    </p:spTree>
    <p:extLst>
      <p:ext uri="{BB962C8B-B14F-4D97-AF65-F5344CB8AC3E}">
        <p14:creationId xmlns:p14="http://schemas.microsoft.com/office/powerpoint/2010/main" val="24911877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2858803b8c6804fdc137be4329942ee3">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04d8a99e9b37cab27d9252feb61c8588"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Props1.xml><?xml version="1.0" encoding="utf-8"?>
<ds:datastoreItem xmlns:ds="http://schemas.openxmlformats.org/officeDocument/2006/customXml" ds:itemID="{96140ADB-708A-4D6F-B855-0D072FA57F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0EF8F11D-A449-4684-B8E0-461263A2E192}">
  <ds:schemaRefs>
    <ds:schemaRef ds:uri="http://www.w3.org/XML/1998/namespace"/>
    <ds:schemaRef ds:uri="http://schemas.microsoft.com/office/2006/documentManagement/types"/>
    <ds:schemaRef ds:uri="86144f90-c7b6-48d0-aae5-f5e9e48cc3df"/>
    <ds:schemaRef ds:uri="http://purl.org/dc/elements/1.1/"/>
    <ds:schemaRef ds:uri="http://purl.org/dc/dcmitype/"/>
    <ds:schemaRef ds:uri="http://schemas.microsoft.com/sharepoint/v3"/>
    <ds:schemaRef ds:uri="http://schemas.microsoft.com/office/infopath/2007/PartnerControls"/>
    <ds:schemaRef ds:uri="http://purl.org/dc/terms/"/>
    <ds:schemaRef ds:uri="http://schemas.openxmlformats.org/package/2006/metadata/core-properties"/>
    <ds:schemaRef ds:uri="0f0ae0ff-29c4-4766-b250-c1a9bee8d430"/>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134</TotalTime>
  <Words>783</Words>
  <Application>Microsoft Office PowerPoint</Application>
  <PresentationFormat>On-screen Show (4:3)</PresentationFormat>
  <Paragraphs>279</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Jan Fitzpatrick</cp:lastModifiedBy>
  <cp:revision>2</cp:revision>
  <dcterms:created xsi:type="dcterms:W3CDTF">2018-03-17T10:08:43Z</dcterms:created>
  <dcterms:modified xsi:type="dcterms:W3CDTF">2019-02-19T15:05:53Z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y fmtid="{D5CDD505-2E9C-101B-9397-08002B2CF9AE}" pid="4" name="AuthorIds_UIVersion_1024">
    <vt:lpwstr>176</vt:lpwstr>
  </property>
</Properties>
</file>