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371" r:id="rId9"/>
    <p:sldId id="360" r:id="rId10"/>
    <p:sldId id="372" r:id="rId11"/>
    <p:sldId id="367" r:id="rId12"/>
    <p:sldId id="412" r:id="rId13"/>
    <p:sldId id="368" r:id="rId14"/>
    <p:sldId id="413" r:id="rId15"/>
    <p:sldId id="369" r:id="rId16"/>
    <p:sldId id="375" r:id="rId17"/>
    <p:sldId id="355" r:id="rId18"/>
    <p:sldId id="379" r:id="rId19"/>
    <p:sldId id="380" r:id="rId20"/>
    <p:sldId id="414" r:id="rId21"/>
    <p:sldId id="370" r:id="rId22"/>
    <p:sldId id="415" r:id="rId23"/>
    <p:sldId id="41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3E199-B6D0-486D-A72C-782BEB45AF8D}" v="409" dt="2019-05-22T13:08:22.975"/>
    <p1510:client id="{7D9DFAEB-9401-CC79-9002-1C89AB0746B2}" v="5" dt="2019-05-22T12:59:59.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6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01/07/2020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measure-capacity-1-year-3-mass-and-capacity-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3/summer-block-4-mass-and-capacity/" TargetMode="External"/><Relationship Id="rId5" Type="http://schemas.openxmlformats.org/officeDocument/2006/relationships/hyperlink" Target="https://classroomsecrets.co.uk/content-domain-filter/?fwp_contentdomain=3m2c" TargetMode="External"/><Relationship Id="rId4" Type="http://schemas.openxmlformats.org/officeDocument/2006/relationships/hyperlink" Target="https://classroomsecrets.co.uk/content-domain-filter/?fwp_contentdomain=3m1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77C935-C8EA-406A-B38A-111FED6C8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E2F35C81-781A-48EC-AE27-35A143263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BC32892D-B92A-4DA3-B00B-F68BC0E3CAD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3FC1B61B-CB3F-4790-9E96-1E006E38CA59}"/>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2" name="Rectangle 11">
            <a:extLst>
              <a:ext uri="{FF2B5EF4-FFF2-40B4-BE49-F238E27FC236}">
                <a16:creationId xmlns:a16="http://schemas.microsoft.com/office/drawing/2014/main" id="{30FAC2E6-7A7D-4643-8B84-99A754CAD04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3</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Draw an arrow to show the water level for a volume of 200ml. </a:t>
            </a:r>
          </a:p>
          <a:p>
            <a:pPr lvl="0" algn="ctr"/>
            <a:endParaRPr lang="en-GB" sz="20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7013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3FC1B61B-CB3F-4790-9E96-1E006E38CA59}"/>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2" name="Rectangle 11">
            <a:extLst>
              <a:ext uri="{FF2B5EF4-FFF2-40B4-BE49-F238E27FC236}">
                <a16:creationId xmlns:a16="http://schemas.microsoft.com/office/drawing/2014/main" id="{30FAC2E6-7A7D-4643-8B84-99A754CAD04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3</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Draw an arrow to show the water level for a volume of 200ml. </a:t>
            </a:r>
          </a:p>
          <a:p>
            <a:pPr lvl="0" algn="ctr"/>
            <a:endParaRPr lang="en-GB" sz="2000" b="1">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EFC0957A-15F7-43D7-BCD6-B4BB734CB546}"/>
              </a:ext>
            </a:extLst>
          </p:cNvPr>
          <p:cNvCxnSpPr/>
          <p:nvPr/>
        </p:nvCxnSpPr>
        <p:spPr>
          <a:xfrm>
            <a:off x="2782957" y="3542850"/>
            <a:ext cx="168069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98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a:rPr>
              <a:t>Varied Fluency 4</a:t>
            </a:r>
            <a:endParaRPr lang="en-GB" sz="1600" b="1" u="sng">
              <a:solidFill>
                <a:schemeClr val="bg2">
                  <a:lumMod val="50000"/>
                </a:schemeClr>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Match the volumes to the correct containers.</a:t>
            </a: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E56339A-8EFA-4C17-AF65-6B319CD335B7}"/>
              </a:ext>
            </a:extLst>
          </p:cNvPr>
          <p:cNvGraphicFramePr>
            <a:graphicFrameLocks noGrp="1"/>
          </p:cNvGraphicFramePr>
          <p:nvPr>
            <p:extLst>
              <p:ext uri="{D42A27DB-BD31-4B8C-83A1-F6EECF244321}">
                <p14:modId xmlns:p14="http://schemas.microsoft.com/office/powerpoint/2010/main" val="3044704556"/>
              </p:ext>
            </p:extLst>
          </p:nvPr>
        </p:nvGraphicFramePr>
        <p:xfrm>
          <a:off x="1230249" y="1739695"/>
          <a:ext cx="1201107" cy="2765081"/>
        </p:xfrm>
        <a:graphic>
          <a:graphicData uri="http://schemas.openxmlformats.org/drawingml/2006/table">
            <a:tbl>
              <a:tblPr firstRow="1" bandRow="1">
                <a:tableStyleId>{2D5ABB26-0587-4C30-8999-92F81FD0307C}</a:tableStyleId>
              </a:tblPr>
              <a:tblGrid>
                <a:gridCol w="754733">
                  <a:extLst>
                    <a:ext uri="{9D8B030D-6E8A-4147-A177-3AD203B41FA5}">
                      <a16:colId xmlns:a16="http://schemas.microsoft.com/office/drawing/2014/main" val="3348667451"/>
                    </a:ext>
                  </a:extLst>
                </a:gridCol>
                <a:gridCol w="223187">
                  <a:extLst>
                    <a:ext uri="{9D8B030D-6E8A-4147-A177-3AD203B41FA5}">
                      <a16:colId xmlns:a16="http://schemas.microsoft.com/office/drawing/2014/main" val="31861885"/>
                    </a:ext>
                  </a:extLst>
                </a:gridCol>
                <a:gridCol w="223187">
                  <a:extLst>
                    <a:ext uri="{9D8B030D-6E8A-4147-A177-3AD203B41FA5}">
                      <a16:colId xmlns:a16="http://schemas.microsoft.com/office/drawing/2014/main" val="2719129178"/>
                    </a:ext>
                  </a:extLst>
                </a:gridCol>
              </a:tblGrid>
              <a:tr h="378830">
                <a:tc rowSpan="2">
                  <a:txBody>
                    <a:bodyPr/>
                    <a:lstStyle/>
                    <a:p>
                      <a:endParaRPr lang="en-GB" sz="3500"/>
                    </a:p>
                  </a:txBody>
                  <a:tcPr marL="100584" marR="100584" marT="50292" marB="50292">
                    <a:lnL w="381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tcPr>
                </a:tc>
                <a:tc>
                  <a:txBody>
                    <a:bodyPr/>
                    <a:lstStyle/>
                    <a:p>
                      <a:endParaRPr lang="en-GB" sz="200">
                        <a:latin typeface="Century Gothic" panose="020B0502020202020204" pitchFamily="34" charset="0"/>
                      </a:endParaRPr>
                    </a:p>
                  </a:txBody>
                  <a:tcPr marL="0" marR="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820903"/>
                  </a:ext>
                </a:extLst>
              </a:tr>
              <a:tr h="339332">
                <a:tc vMerge="1">
                  <a:txBody>
                    <a:bodyPr/>
                    <a:lstStyle/>
                    <a:p>
                      <a:endParaRPr lang="en-GB"/>
                    </a:p>
                  </a:txBody>
                  <a:tcPr/>
                </a:tc>
                <a:tc rowSpan="2"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773643"/>
                  </a:ext>
                </a:extLst>
              </a:tr>
              <a:tr h="189415">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GB"/>
                    </a:p>
                  </a:txBody>
                  <a:tcPr/>
                </a:tc>
                <a:extLst>
                  <a:ext uri="{0D108BD9-81ED-4DB2-BD59-A6C34878D82A}">
                    <a16:rowId xmlns:a16="http://schemas.microsoft.com/office/drawing/2014/main" val="2196514118"/>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762512838"/>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600332706"/>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951974402"/>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3360619465"/>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880828214"/>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723873897"/>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2059844985"/>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2775608451"/>
                  </a:ext>
                </a:extLst>
              </a:tr>
            </a:tbl>
          </a:graphicData>
        </a:graphic>
      </p:graphicFrame>
      <p:graphicFrame>
        <p:nvGraphicFramePr>
          <p:cNvPr id="9" name="Table 8">
            <a:extLst>
              <a:ext uri="{FF2B5EF4-FFF2-40B4-BE49-F238E27FC236}">
                <a16:creationId xmlns:a16="http://schemas.microsoft.com/office/drawing/2014/main" id="{D7B3983D-2188-4818-81A7-817A328C6ACD}"/>
              </a:ext>
            </a:extLst>
          </p:cNvPr>
          <p:cNvGraphicFramePr>
            <a:graphicFrameLocks noGrp="1"/>
          </p:cNvGraphicFramePr>
          <p:nvPr>
            <p:extLst>
              <p:ext uri="{D42A27DB-BD31-4B8C-83A1-F6EECF244321}">
                <p14:modId xmlns:p14="http://schemas.microsoft.com/office/powerpoint/2010/main" val="2325522917"/>
              </p:ext>
            </p:extLst>
          </p:nvPr>
        </p:nvGraphicFramePr>
        <p:xfrm>
          <a:off x="3198698" y="2007238"/>
          <a:ext cx="2804539" cy="2497538"/>
        </p:xfrm>
        <a:graphic>
          <a:graphicData uri="http://schemas.openxmlformats.org/drawingml/2006/table">
            <a:tbl>
              <a:tblPr firstRow="1" bandRow="1">
                <a:tableStyleId>{2D5ABB26-0587-4C30-8999-92F81FD0307C}</a:tableStyleId>
              </a:tblPr>
              <a:tblGrid>
                <a:gridCol w="1897410">
                  <a:extLst>
                    <a:ext uri="{9D8B030D-6E8A-4147-A177-3AD203B41FA5}">
                      <a16:colId xmlns:a16="http://schemas.microsoft.com/office/drawing/2014/main" val="3348667451"/>
                    </a:ext>
                  </a:extLst>
                </a:gridCol>
                <a:gridCol w="257714">
                  <a:extLst>
                    <a:ext uri="{9D8B030D-6E8A-4147-A177-3AD203B41FA5}">
                      <a16:colId xmlns:a16="http://schemas.microsoft.com/office/drawing/2014/main" val="31861885"/>
                    </a:ext>
                  </a:extLst>
                </a:gridCol>
                <a:gridCol w="649415">
                  <a:extLst>
                    <a:ext uri="{9D8B030D-6E8A-4147-A177-3AD203B41FA5}">
                      <a16:colId xmlns:a16="http://schemas.microsoft.com/office/drawing/2014/main" val="135476471"/>
                    </a:ext>
                  </a:extLst>
                </a:gridCol>
              </a:tblGrid>
              <a:tr h="699288">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593728"/>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166573">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80828214"/>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873897"/>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9844985"/>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608451"/>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92372799"/>
                  </a:ext>
                </a:extLst>
              </a:tr>
              <a:tr h="139853">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08492826"/>
                  </a:ext>
                </a:extLst>
              </a:tr>
            </a:tbl>
          </a:graphicData>
        </a:graphic>
      </p:graphicFrame>
      <p:graphicFrame>
        <p:nvGraphicFramePr>
          <p:cNvPr id="10" name="Table 9">
            <a:extLst>
              <a:ext uri="{FF2B5EF4-FFF2-40B4-BE49-F238E27FC236}">
                <a16:creationId xmlns:a16="http://schemas.microsoft.com/office/drawing/2014/main" id="{B35A6669-56AC-4F63-8C80-C891B8C4F33F}"/>
              </a:ext>
            </a:extLst>
          </p:cNvPr>
          <p:cNvGraphicFramePr>
            <a:graphicFrameLocks noGrp="1"/>
          </p:cNvGraphicFramePr>
          <p:nvPr>
            <p:extLst>
              <p:ext uri="{D42A27DB-BD31-4B8C-83A1-F6EECF244321}">
                <p14:modId xmlns:p14="http://schemas.microsoft.com/office/powerpoint/2010/main" val="2812672667"/>
              </p:ext>
            </p:extLst>
          </p:nvPr>
        </p:nvGraphicFramePr>
        <p:xfrm>
          <a:off x="6484894" y="2812336"/>
          <a:ext cx="1670641" cy="1695276"/>
        </p:xfrm>
        <a:graphic>
          <a:graphicData uri="http://schemas.openxmlformats.org/drawingml/2006/table">
            <a:tbl>
              <a:tblPr firstRow="1" bandRow="1">
                <a:tableStyleId>{2D5ABB26-0587-4C30-8999-92F81FD0307C}</a:tableStyleId>
              </a:tblPr>
              <a:tblGrid>
                <a:gridCol w="1072497">
                  <a:extLst>
                    <a:ext uri="{9D8B030D-6E8A-4147-A177-3AD203B41FA5}">
                      <a16:colId xmlns:a16="http://schemas.microsoft.com/office/drawing/2014/main" val="3348667451"/>
                    </a:ext>
                  </a:extLst>
                </a:gridCol>
                <a:gridCol w="598144">
                  <a:extLst>
                    <a:ext uri="{9D8B030D-6E8A-4147-A177-3AD203B41FA5}">
                      <a16:colId xmlns:a16="http://schemas.microsoft.com/office/drawing/2014/main" val="31861885"/>
                    </a:ext>
                  </a:extLst>
                </a:gridCol>
              </a:tblGrid>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06187179"/>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80828214"/>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3873897"/>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5984498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75608451"/>
                  </a:ext>
                </a:extLst>
              </a:tr>
            </a:tbl>
          </a:graphicData>
        </a:graphic>
      </p:graphicFrame>
      <p:graphicFrame>
        <p:nvGraphicFramePr>
          <p:cNvPr id="11" name="Table 10">
            <a:extLst>
              <a:ext uri="{FF2B5EF4-FFF2-40B4-BE49-F238E27FC236}">
                <a16:creationId xmlns:a16="http://schemas.microsoft.com/office/drawing/2014/main" id="{36AAA841-0F58-4D9D-BEC7-EF546BC2C9FF}"/>
              </a:ext>
            </a:extLst>
          </p:cNvPr>
          <p:cNvGraphicFramePr>
            <a:graphicFrameLocks noGrp="1"/>
          </p:cNvGraphicFramePr>
          <p:nvPr>
            <p:extLst>
              <p:ext uri="{D42A27DB-BD31-4B8C-83A1-F6EECF244321}">
                <p14:modId xmlns:p14="http://schemas.microsoft.com/office/powerpoint/2010/main" val="4114868805"/>
              </p:ext>
            </p:extLst>
          </p:nvPr>
        </p:nvGraphicFramePr>
        <p:xfrm>
          <a:off x="1356204" y="1369031"/>
          <a:ext cx="637233" cy="2861785"/>
        </p:xfrm>
        <a:graphic>
          <a:graphicData uri="http://schemas.openxmlformats.org/drawingml/2006/table">
            <a:tbl>
              <a:tblPr firstRow="1" bandRow="1">
                <a:tableStyleId>{2D5ABB26-0587-4C30-8999-92F81FD0307C}</a:tableStyleId>
              </a:tblPr>
              <a:tblGrid>
                <a:gridCol w="637233">
                  <a:extLst>
                    <a:ext uri="{9D8B030D-6E8A-4147-A177-3AD203B41FA5}">
                      <a16:colId xmlns:a16="http://schemas.microsoft.com/office/drawing/2014/main" val="135476471"/>
                    </a:ext>
                  </a:extLst>
                </a:gridCol>
              </a:tblGrid>
              <a:tr h="328236">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28236">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098247"/>
                  </a:ext>
                </a:extLst>
              </a:tr>
              <a:tr h="375123">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539972">
                <a:tc>
                  <a:txBody>
                    <a:bodyPr/>
                    <a:lstStyle/>
                    <a:p>
                      <a:pPr algn="r"/>
                      <a:r>
                        <a:rPr lang="en-GB" sz="1700" b="1">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5123">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539972">
                <a:tc>
                  <a:txBody>
                    <a:bodyPr/>
                    <a:lstStyle/>
                    <a:p>
                      <a:pPr algn="r"/>
                      <a:r>
                        <a:rPr lang="en-GB" sz="1700" b="1">
                          <a:solidFill>
                            <a:schemeClr val="tx1"/>
                          </a:solidFill>
                          <a:latin typeface="Century Gothic" panose="020B0502020202020204" pitchFamily="34" charset="0"/>
                        </a:rPr>
                        <a:t>100ml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5123">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4" name="Table 13">
            <a:extLst>
              <a:ext uri="{FF2B5EF4-FFF2-40B4-BE49-F238E27FC236}">
                <a16:creationId xmlns:a16="http://schemas.microsoft.com/office/drawing/2014/main" id="{F936E090-A620-47A0-91AD-EC66CD417D5F}"/>
              </a:ext>
            </a:extLst>
          </p:cNvPr>
          <p:cNvGraphicFramePr>
            <a:graphicFrameLocks noGrp="1"/>
          </p:cNvGraphicFramePr>
          <p:nvPr>
            <p:extLst>
              <p:ext uri="{D42A27DB-BD31-4B8C-83A1-F6EECF244321}">
                <p14:modId xmlns:p14="http://schemas.microsoft.com/office/powerpoint/2010/main" val="3310748259"/>
              </p:ext>
            </p:extLst>
          </p:nvPr>
        </p:nvGraphicFramePr>
        <p:xfrm>
          <a:off x="3690274" y="2148491"/>
          <a:ext cx="1414043" cy="2202000"/>
        </p:xfrm>
        <a:graphic>
          <a:graphicData uri="http://schemas.openxmlformats.org/drawingml/2006/table">
            <a:tbl>
              <a:tblPr firstRow="1" bandRow="1">
                <a:tableStyleId>{2D5ABB26-0587-4C30-8999-92F81FD0307C}</a:tableStyleId>
              </a:tblPr>
              <a:tblGrid>
                <a:gridCol w="1414043">
                  <a:extLst>
                    <a:ext uri="{9D8B030D-6E8A-4147-A177-3AD203B41FA5}">
                      <a16:colId xmlns:a16="http://schemas.microsoft.com/office/drawing/2014/main" val="135476471"/>
                    </a:ext>
                  </a:extLst>
                </a:gridCol>
              </a:tblGrid>
              <a:tr h="360000">
                <a:tc>
                  <a:txBody>
                    <a:bodyPr/>
                    <a:lstStyle/>
                    <a:p>
                      <a:pPr algn="r"/>
                      <a:endParaRPr lang="en-GB" sz="2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60000">
                <a:tc>
                  <a:txBody>
                    <a:bodyPr/>
                    <a:lstStyle/>
                    <a:p>
                      <a:pPr algn="r"/>
                      <a:endParaRPr lang="en-GB" sz="2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60000">
                <a:tc>
                  <a:txBody>
                    <a:bodyPr/>
                    <a:lstStyle/>
                    <a:p>
                      <a:pPr algn="r"/>
                      <a:r>
                        <a:rPr lang="en-GB" sz="1700" b="1">
                          <a:latin typeface="Century Gothic" panose="020B0502020202020204" pitchFamily="34" charset="0"/>
                        </a:rPr>
                        <a:t>4L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60000">
                <a:tc>
                  <a:txBody>
                    <a:bodyPr/>
                    <a:lstStyle/>
                    <a:p>
                      <a:pPr algn="r"/>
                      <a:r>
                        <a:rPr lang="en-GB" sz="1700" b="1">
                          <a:latin typeface="Century Gothic" panose="020B0502020202020204" pitchFamily="34" charset="0"/>
                        </a:rPr>
                        <a:t>2L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5" name="Table 14">
            <a:extLst>
              <a:ext uri="{FF2B5EF4-FFF2-40B4-BE49-F238E27FC236}">
                <a16:creationId xmlns:a16="http://schemas.microsoft.com/office/drawing/2014/main" id="{D0F4B1C6-C9E9-4EAD-8B9B-2477B78C0152}"/>
              </a:ext>
            </a:extLst>
          </p:cNvPr>
          <p:cNvGraphicFramePr>
            <a:graphicFrameLocks noGrp="1"/>
          </p:cNvGraphicFramePr>
          <p:nvPr>
            <p:extLst>
              <p:ext uri="{D42A27DB-BD31-4B8C-83A1-F6EECF244321}">
                <p14:modId xmlns:p14="http://schemas.microsoft.com/office/powerpoint/2010/main" val="1664982743"/>
              </p:ext>
            </p:extLst>
          </p:nvPr>
        </p:nvGraphicFramePr>
        <p:xfrm>
          <a:off x="6909172" y="1739695"/>
          <a:ext cx="637233" cy="2520000"/>
        </p:xfrm>
        <a:graphic>
          <a:graphicData uri="http://schemas.openxmlformats.org/drawingml/2006/table">
            <a:tbl>
              <a:tblPr firstRow="1" bandRow="1">
                <a:tableStyleId>{2D5ABB26-0587-4C30-8999-92F81FD0307C}</a:tableStyleId>
              </a:tblPr>
              <a:tblGrid>
                <a:gridCol w="637233">
                  <a:extLst>
                    <a:ext uri="{9D8B030D-6E8A-4147-A177-3AD203B41FA5}">
                      <a16:colId xmlns:a16="http://schemas.microsoft.com/office/drawing/2014/main" val="135476471"/>
                    </a:ext>
                  </a:extLst>
                </a:gridCol>
              </a:tblGrid>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098247"/>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60000">
                <a:tc>
                  <a:txBody>
                    <a:bodyPr/>
                    <a:lstStyle/>
                    <a:p>
                      <a:pPr algn="r"/>
                      <a:r>
                        <a:rPr lang="en-GB" sz="1700" b="1">
                          <a:latin typeface="Century Gothic" panose="020B0502020202020204" pitchFamily="34" charset="0"/>
                        </a:rPr>
                        <a:t>300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60000">
                <a:tc>
                  <a:txBody>
                    <a:bodyPr/>
                    <a:lstStyle/>
                    <a:p>
                      <a:pPr algn="r"/>
                      <a:endParaRPr lang="en-GB" sz="17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60000">
                <a:tc>
                  <a:txBody>
                    <a:bodyPr/>
                    <a:lstStyle/>
                    <a:p>
                      <a:pPr algn="r"/>
                      <a:r>
                        <a:rPr lang="en-GB" sz="1700" b="1">
                          <a:latin typeface="Century Gothic" panose="020B0502020202020204" pitchFamily="34" charset="0"/>
                        </a:rPr>
                        <a:t>100ml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16" name="TextBox 15">
            <a:extLst>
              <a:ext uri="{FF2B5EF4-FFF2-40B4-BE49-F238E27FC236}">
                <a16:creationId xmlns:a16="http://schemas.microsoft.com/office/drawing/2014/main" id="{DE3398BC-2A4F-4CE3-ADB0-911A04509C75}"/>
              </a:ext>
            </a:extLst>
          </p:cNvPr>
          <p:cNvSpPr txBox="1"/>
          <p:nvPr/>
        </p:nvSpPr>
        <p:spPr>
          <a:xfrm>
            <a:off x="1621340"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A</a:t>
            </a:r>
          </a:p>
        </p:txBody>
      </p:sp>
      <p:sp>
        <p:nvSpPr>
          <p:cNvPr id="17" name="TextBox 16">
            <a:extLst>
              <a:ext uri="{FF2B5EF4-FFF2-40B4-BE49-F238E27FC236}">
                <a16:creationId xmlns:a16="http://schemas.microsoft.com/office/drawing/2014/main" id="{7AD87FAB-ECB0-4AF0-954A-B3F41CD9963F}"/>
              </a:ext>
            </a:extLst>
          </p:cNvPr>
          <p:cNvSpPr txBox="1"/>
          <p:nvPr/>
        </p:nvSpPr>
        <p:spPr>
          <a:xfrm>
            <a:off x="7125911"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C</a:t>
            </a:r>
          </a:p>
        </p:txBody>
      </p:sp>
      <p:sp>
        <p:nvSpPr>
          <p:cNvPr id="20" name="TextBox 19">
            <a:extLst>
              <a:ext uri="{FF2B5EF4-FFF2-40B4-BE49-F238E27FC236}">
                <a16:creationId xmlns:a16="http://schemas.microsoft.com/office/drawing/2014/main" id="{E42EF2C7-708D-4694-809A-E88F1A02345E}"/>
              </a:ext>
            </a:extLst>
          </p:cNvPr>
          <p:cNvSpPr txBox="1"/>
          <p:nvPr/>
        </p:nvSpPr>
        <p:spPr>
          <a:xfrm>
            <a:off x="4270879"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B</a:t>
            </a:r>
          </a:p>
        </p:txBody>
      </p:sp>
      <p:sp>
        <p:nvSpPr>
          <p:cNvPr id="2" name="Rectangle 1">
            <a:extLst>
              <a:ext uri="{FF2B5EF4-FFF2-40B4-BE49-F238E27FC236}">
                <a16:creationId xmlns:a16="http://schemas.microsoft.com/office/drawing/2014/main" id="{CA8A6286-54EA-4C45-B440-E72719F09030}"/>
              </a:ext>
            </a:extLst>
          </p:cNvPr>
          <p:cNvSpPr/>
          <p:nvPr/>
        </p:nvSpPr>
        <p:spPr>
          <a:xfrm>
            <a:off x="1993437" y="5152364"/>
            <a:ext cx="1285188" cy="61873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rPr>
              <a:t>200ml</a:t>
            </a:r>
          </a:p>
        </p:txBody>
      </p:sp>
      <p:sp>
        <p:nvSpPr>
          <p:cNvPr id="21" name="Rectangle 20">
            <a:extLst>
              <a:ext uri="{FF2B5EF4-FFF2-40B4-BE49-F238E27FC236}">
                <a16:creationId xmlns:a16="http://schemas.microsoft.com/office/drawing/2014/main" id="{99173739-93EE-4414-918B-F73BDCE5AD41}"/>
              </a:ext>
            </a:extLst>
          </p:cNvPr>
          <p:cNvSpPr/>
          <p:nvPr/>
        </p:nvSpPr>
        <p:spPr>
          <a:xfrm>
            <a:off x="3921628" y="5152364"/>
            <a:ext cx="1285188" cy="61873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rPr>
              <a:t>3L</a:t>
            </a:r>
            <a:r>
              <a:rPr lang="en-GB" sz="2000" b="1">
                <a:latin typeface="Century Gothic"/>
              </a:rPr>
              <a:t>L</a:t>
            </a:r>
          </a:p>
        </p:txBody>
      </p:sp>
      <p:sp>
        <p:nvSpPr>
          <p:cNvPr id="22" name="Rectangle 21">
            <a:extLst>
              <a:ext uri="{FF2B5EF4-FFF2-40B4-BE49-F238E27FC236}">
                <a16:creationId xmlns:a16="http://schemas.microsoft.com/office/drawing/2014/main" id="{C0ADE83C-387A-4C0C-BECA-84CDC9FC6D9C}"/>
              </a:ext>
            </a:extLst>
          </p:cNvPr>
          <p:cNvSpPr/>
          <p:nvPr/>
        </p:nvSpPr>
        <p:spPr>
          <a:xfrm>
            <a:off x="5849819" y="5152364"/>
            <a:ext cx="1285188" cy="61873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150m</a:t>
            </a:r>
            <a:r>
              <a:rPr lang="en-GB" b="1" dirty="0">
                <a:solidFill>
                  <a:schemeClr val="tx1"/>
                </a:solidFill>
                <a:latin typeface="Century Gothic" panose="020B0502020202020204" pitchFamily="34" charset="0"/>
              </a:rPr>
              <a:t>l</a:t>
            </a:r>
          </a:p>
        </p:txBody>
      </p:sp>
    </p:spTree>
    <p:extLst>
      <p:ext uri="{BB962C8B-B14F-4D97-AF65-F5344CB8AC3E}">
        <p14:creationId xmlns:p14="http://schemas.microsoft.com/office/powerpoint/2010/main" val="301767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a:rPr>
              <a:t>Varied Fluency 4</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Match the volumes to the correct containers.</a:t>
            </a: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E56339A-8EFA-4C17-AF65-6B319CD335B7}"/>
              </a:ext>
            </a:extLst>
          </p:cNvPr>
          <p:cNvGraphicFramePr>
            <a:graphicFrameLocks noGrp="1"/>
          </p:cNvGraphicFramePr>
          <p:nvPr/>
        </p:nvGraphicFramePr>
        <p:xfrm>
          <a:off x="1230249" y="1739695"/>
          <a:ext cx="1201107" cy="2765081"/>
        </p:xfrm>
        <a:graphic>
          <a:graphicData uri="http://schemas.openxmlformats.org/drawingml/2006/table">
            <a:tbl>
              <a:tblPr firstRow="1" bandRow="1">
                <a:tableStyleId>{2D5ABB26-0587-4C30-8999-92F81FD0307C}</a:tableStyleId>
              </a:tblPr>
              <a:tblGrid>
                <a:gridCol w="754733">
                  <a:extLst>
                    <a:ext uri="{9D8B030D-6E8A-4147-A177-3AD203B41FA5}">
                      <a16:colId xmlns:a16="http://schemas.microsoft.com/office/drawing/2014/main" val="3348667451"/>
                    </a:ext>
                  </a:extLst>
                </a:gridCol>
                <a:gridCol w="223187">
                  <a:extLst>
                    <a:ext uri="{9D8B030D-6E8A-4147-A177-3AD203B41FA5}">
                      <a16:colId xmlns:a16="http://schemas.microsoft.com/office/drawing/2014/main" val="31861885"/>
                    </a:ext>
                  </a:extLst>
                </a:gridCol>
                <a:gridCol w="223187">
                  <a:extLst>
                    <a:ext uri="{9D8B030D-6E8A-4147-A177-3AD203B41FA5}">
                      <a16:colId xmlns:a16="http://schemas.microsoft.com/office/drawing/2014/main" val="2719129178"/>
                    </a:ext>
                  </a:extLst>
                </a:gridCol>
              </a:tblGrid>
              <a:tr h="378830">
                <a:tc rowSpan="2">
                  <a:txBody>
                    <a:bodyPr/>
                    <a:lstStyle/>
                    <a:p>
                      <a:endParaRPr lang="en-GB" sz="3500"/>
                    </a:p>
                  </a:txBody>
                  <a:tcPr marL="100584" marR="100584" marT="50292" marB="50292">
                    <a:lnL w="381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tcPr>
                </a:tc>
                <a:tc>
                  <a:txBody>
                    <a:bodyPr/>
                    <a:lstStyle/>
                    <a:p>
                      <a:endParaRPr lang="en-GB" sz="200">
                        <a:latin typeface="Century Gothic" panose="020B0502020202020204" pitchFamily="34" charset="0"/>
                      </a:endParaRPr>
                    </a:p>
                  </a:txBody>
                  <a:tcPr marL="0" marR="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820903"/>
                  </a:ext>
                </a:extLst>
              </a:tr>
              <a:tr h="339332">
                <a:tc vMerge="1">
                  <a:txBody>
                    <a:bodyPr/>
                    <a:lstStyle/>
                    <a:p>
                      <a:endParaRPr lang="en-GB"/>
                    </a:p>
                  </a:txBody>
                  <a:tcPr/>
                </a:tc>
                <a:tc rowSpan="2"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773643"/>
                  </a:ext>
                </a:extLst>
              </a:tr>
              <a:tr h="189415">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GB"/>
                    </a:p>
                  </a:txBody>
                  <a:tcPr/>
                </a:tc>
                <a:extLst>
                  <a:ext uri="{0D108BD9-81ED-4DB2-BD59-A6C34878D82A}">
                    <a16:rowId xmlns:a16="http://schemas.microsoft.com/office/drawing/2014/main" val="2196514118"/>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762512838"/>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600332706"/>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951974402"/>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3360619465"/>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880828214"/>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723873897"/>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2059844985"/>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99FF99"/>
                    </a:solidFill>
                  </a:tcPr>
                </a:tc>
                <a:tc hMerge="1">
                  <a:txBody>
                    <a:bodyPr/>
                    <a:lstStyle/>
                    <a:p>
                      <a:endParaRPr lang="en-GB"/>
                    </a:p>
                  </a:txBody>
                  <a:tcPr/>
                </a:tc>
                <a:extLst>
                  <a:ext uri="{0D108BD9-81ED-4DB2-BD59-A6C34878D82A}">
                    <a16:rowId xmlns:a16="http://schemas.microsoft.com/office/drawing/2014/main" val="2775608451"/>
                  </a:ext>
                </a:extLst>
              </a:tr>
            </a:tbl>
          </a:graphicData>
        </a:graphic>
      </p:graphicFrame>
      <p:graphicFrame>
        <p:nvGraphicFramePr>
          <p:cNvPr id="9" name="Table 8">
            <a:extLst>
              <a:ext uri="{FF2B5EF4-FFF2-40B4-BE49-F238E27FC236}">
                <a16:creationId xmlns:a16="http://schemas.microsoft.com/office/drawing/2014/main" id="{D7B3983D-2188-4818-81A7-817A328C6ACD}"/>
              </a:ext>
            </a:extLst>
          </p:cNvPr>
          <p:cNvGraphicFramePr>
            <a:graphicFrameLocks noGrp="1"/>
          </p:cNvGraphicFramePr>
          <p:nvPr/>
        </p:nvGraphicFramePr>
        <p:xfrm>
          <a:off x="3198698" y="2007238"/>
          <a:ext cx="2804539" cy="2497538"/>
        </p:xfrm>
        <a:graphic>
          <a:graphicData uri="http://schemas.openxmlformats.org/drawingml/2006/table">
            <a:tbl>
              <a:tblPr firstRow="1" bandRow="1">
                <a:tableStyleId>{2D5ABB26-0587-4C30-8999-92F81FD0307C}</a:tableStyleId>
              </a:tblPr>
              <a:tblGrid>
                <a:gridCol w="1897410">
                  <a:extLst>
                    <a:ext uri="{9D8B030D-6E8A-4147-A177-3AD203B41FA5}">
                      <a16:colId xmlns:a16="http://schemas.microsoft.com/office/drawing/2014/main" val="3348667451"/>
                    </a:ext>
                  </a:extLst>
                </a:gridCol>
                <a:gridCol w="257714">
                  <a:extLst>
                    <a:ext uri="{9D8B030D-6E8A-4147-A177-3AD203B41FA5}">
                      <a16:colId xmlns:a16="http://schemas.microsoft.com/office/drawing/2014/main" val="31861885"/>
                    </a:ext>
                  </a:extLst>
                </a:gridCol>
                <a:gridCol w="649415">
                  <a:extLst>
                    <a:ext uri="{9D8B030D-6E8A-4147-A177-3AD203B41FA5}">
                      <a16:colId xmlns:a16="http://schemas.microsoft.com/office/drawing/2014/main" val="135476471"/>
                    </a:ext>
                  </a:extLst>
                </a:gridCol>
              </a:tblGrid>
              <a:tr h="699288">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593728"/>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166573">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80828214"/>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873897"/>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9844985"/>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608451"/>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92372799"/>
                  </a:ext>
                </a:extLst>
              </a:tr>
              <a:tr h="139853">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08492826"/>
                  </a:ext>
                </a:extLst>
              </a:tr>
            </a:tbl>
          </a:graphicData>
        </a:graphic>
      </p:graphicFrame>
      <p:graphicFrame>
        <p:nvGraphicFramePr>
          <p:cNvPr id="10" name="Table 9">
            <a:extLst>
              <a:ext uri="{FF2B5EF4-FFF2-40B4-BE49-F238E27FC236}">
                <a16:creationId xmlns:a16="http://schemas.microsoft.com/office/drawing/2014/main" id="{B35A6669-56AC-4F63-8C80-C891B8C4F33F}"/>
              </a:ext>
            </a:extLst>
          </p:cNvPr>
          <p:cNvGraphicFramePr>
            <a:graphicFrameLocks noGrp="1"/>
          </p:cNvGraphicFramePr>
          <p:nvPr/>
        </p:nvGraphicFramePr>
        <p:xfrm>
          <a:off x="6484894" y="2812336"/>
          <a:ext cx="1670641" cy="1695276"/>
        </p:xfrm>
        <a:graphic>
          <a:graphicData uri="http://schemas.openxmlformats.org/drawingml/2006/table">
            <a:tbl>
              <a:tblPr firstRow="1" bandRow="1">
                <a:tableStyleId>{2D5ABB26-0587-4C30-8999-92F81FD0307C}</a:tableStyleId>
              </a:tblPr>
              <a:tblGrid>
                <a:gridCol w="1072497">
                  <a:extLst>
                    <a:ext uri="{9D8B030D-6E8A-4147-A177-3AD203B41FA5}">
                      <a16:colId xmlns:a16="http://schemas.microsoft.com/office/drawing/2014/main" val="3348667451"/>
                    </a:ext>
                  </a:extLst>
                </a:gridCol>
                <a:gridCol w="598144">
                  <a:extLst>
                    <a:ext uri="{9D8B030D-6E8A-4147-A177-3AD203B41FA5}">
                      <a16:colId xmlns:a16="http://schemas.microsoft.com/office/drawing/2014/main" val="31861885"/>
                    </a:ext>
                  </a:extLst>
                </a:gridCol>
              </a:tblGrid>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06187179"/>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80828214"/>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3873897"/>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5984498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75608451"/>
                  </a:ext>
                </a:extLst>
              </a:tr>
            </a:tbl>
          </a:graphicData>
        </a:graphic>
      </p:graphicFrame>
      <p:graphicFrame>
        <p:nvGraphicFramePr>
          <p:cNvPr id="11" name="Table 10">
            <a:extLst>
              <a:ext uri="{FF2B5EF4-FFF2-40B4-BE49-F238E27FC236}">
                <a16:creationId xmlns:a16="http://schemas.microsoft.com/office/drawing/2014/main" id="{36AAA841-0F58-4D9D-BEC7-EF546BC2C9FF}"/>
              </a:ext>
            </a:extLst>
          </p:cNvPr>
          <p:cNvGraphicFramePr>
            <a:graphicFrameLocks noGrp="1"/>
          </p:cNvGraphicFramePr>
          <p:nvPr/>
        </p:nvGraphicFramePr>
        <p:xfrm>
          <a:off x="1356204" y="1369031"/>
          <a:ext cx="637233" cy="2861785"/>
        </p:xfrm>
        <a:graphic>
          <a:graphicData uri="http://schemas.openxmlformats.org/drawingml/2006/table">
            <a:tbl>
              <a:tblPr firstRow="1" bandRow="1">
                <a:tableStyleId>{2D5ABB26-0587-4C30-8999-92F81FD0307C}</a:tableStyleId>
              </a:tblPr>
              <a:tblGrid>
                <a:gridCol w="637233">
                  <a:extLst>
                    <a:ext uri="{9D8B030D-6E8A-4147-A177-3AD203B41FA5}">
                      <a16:colId xmlns:a16="http://schemas.microsoft.com/office/drawing/2014/main" val="135476471"/>
                    </a:ext>
                  </a:extLst>
                </a:gridCol>
              </a:tblGrid>
              <a:tr h="328236">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28236">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098247"/>
                  </a:ext>
                </a:extLst>
              </a:tr>
              <a:tr h="375123">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539972">
                <a:tc>
                  <a:txBody>
                    <a:bodyPr/>
                    <a:lstStyle/>
                    <a:p>
                      <a:pPr algn="r"/>
                      <a:r>
                        <a:rPr lang="en-GB" sz="1700" b="1">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5123">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539972">
                <a:tc>
                  <a:txBody>
                    <a:bodyPr/>
                    <a:lstStyle/>
                    <a:p>
                      <a:pPr algn="r"/>
                      <a:r>
                        <a:rPr lang="en-GB" sz="1700" b="1">
                          <a:solidFill>
                            <a:schemeClr val="tx1"/>
                          </a:solidFill>
                          <a:latin typeface="Century Gothic" panose="020B0502020202020204" pitchFamily="34" charset="0"/>
                        </a:rPr>
                        <a:t>100ml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5123">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4" name="Table 13">
            <a:extLst>
              <a:ext uri="{FF2B5EF4-FFF2-40B4-BE49-F238E27FC236}">
                <a16:creationId xmlns:a16="http://schemas.microsoft.com/office/drawing/2014/main" id="{F936E090-A620-47A0-91AD-EC66CD417D5F}"/>
              </a:ext>
            </a:extLst>
          </p:cNvPr>
          <p:cNvGraphicFramePr>
            <a:graphicFrameLocks noGrp="1"/>
          </p:cNvGraphicFramePr>
          <p:nvPr/>
        </p:nvGraphicFramePr>
        <p:xfrm>
          <a:off x="3690274" y="2148491"/>
          <a:ext cx="1414043" cy="2202000"/>
        </p:xfrm>
        <a:graphic>
          <a:graphicData uri="http://schemas.openxmlformats.org/drawingml/2006/table">
            <a:tbl>
              <a:tblPr firstRow="1" bandRow="1">
                <a:tableStyleId>{2D5ABB26-0587-4C30-8999-92F81FD0307C}</a:tableStyleId>
              </a:tblPr>
              <a:tblGrid>
                <a:gridCol w="1414043">
                  <a:extLst>
                    <a:ext uri="{9D8B030D-6E8A-4147-A177-3AD203B41FA5}">
                      <a16:colId xmlns:a16="http://schemas.microsoft.com/office/drawing/2014/main" val="135476471"/>
                    </a:ext>
                  </a:extLst>
                </a:gridCol>
              </a:tblGrid>
              <a:tr h="360000">
                <a:tc>
                  <a:txBody>
                    <a:bodyPr/>
                    <a:lstStyle/>
                    <a:p>
                      <a:pPr algn="r"/>
                      <a:endParaRPr lang="en-GB" sz="2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60000">
                <a:tc>
                  <a:txBody>
                    <a:bodyPr/>
                    <a:lstStyle/>
                    <a:p>
                      <a:pPr algn="r"/>
                      <a:endParaRPr lang="en-GB" sz="2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60000">
                <a:tc>
                  <a:txBody>
                    <a:bodyPr/>
                    <a:lstStyle/>
                    <a:p>
                      <a:pPr algn="r"/>
                      <a:r>
                        <a:rPr lang="en-GB" sz="1700" b="1">
                          <a:latin typeface="Century Gothic" panose="020B0502020202020204" pitchFamily="34" charset="0"/>
                        </a:rPr>
                        <a:t>4L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60000">
                <a:tc>
                  <a:txBody>
                    <a:bodyPr/>
                    <a:lstStyle/>
                    <a:p>
                      <a:pPr algn="r"/>
                      <a:r>
                        <a:rPr lang="en-GB" sz="1700" b="1">
                          <a:latin typeface="Century Gothic" panose="020B0502020202020204" pitchFamily="34" charset="0"/>
                        </a:rPr>
                        <a:t>2L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5" name="Table 14">
            <a:extLst>
              <a:ext uri="{FF2B5EF4-FFF2-40B4-BE49-F238E27FC236}">
                <a16:creationId xmlns:a16="http://schemas.microsoft.com/office/drawing/2014/main" id="{D0F4B1C6-C9E9-4EAD-8B9B-2477B78C0152}"/>
              </a:ext>
            </a:extLst>
          </p:cNvPr>
          <p:cNvGraphicFramePr>
            <a:graphicFrameLocks noGrp="1"/>
          </p:cNvGraphicFramePr>
          <p:nvPr/>
        </p:nvGraphicFramePr>
        <p:xfrm>
          <a:off x="6909172" y="1739695"/>
          <a:ext cx="637233" cy="2520000"/>
        </p:xfrm>
        <a:graphic>
          <a:graphicData uri="http://schemas.openxmlformats.org/drawingml/2006/table">
            <a:tbl>
              <a:tblPr firstRow="1" bandRow="1">
                <a:tableStyleId>{2D5ABB26-0587-4C30-8999-92F81FD0307C}</a:tableStyleId>
              </a:tblPr>
              <a:tblGrid>
                <a:gridCol w="637233">
                  <a:extLst>
                    <a:ext uri="{9D8B030D-6E8A-4147-A177-3AD203B41FA5}">
                      <a16:colId xmlns:a16="http://schemas.microsoft.com/office/drawing/2014/main" val="135476471"/>
                    </a:ext>
                  </a:extLst>
                </a:gridCol>
              </a:tblGrid>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098247"/>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60000">
                <a:tc>
                  <a:txBody>
                    <a:bodyPr/>
                    <a:lstStyle/>
                    <a:p>
                      <a:pPr algn="r"/>
                      <a:r>
                        <a:rPr lang="en-GB" sz="1700" b="1">
                          <a:latin typeface="Century Gothic" panose="020B0502020202020204" pitchFamily="34" charset="0"/>
                        </a:rPr>
                        <a:t>300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60000">
                <a:tc>
                  <a:txBody>
                    <a:bodyPr/>
                    <a:lstStyle/>
                    <a:p>
                      <a:pPr algn="r"/>
                      <a:endParaRPr lang="en-GB" sz="17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60000">
                <a:tc>
                  <a:txBody>
                    <a:bodyPr/>
                    <a:lstStyle/>
                    <a:p>
                      <a:pPr algn="r"/>
                      <a:r>
                        <a:rPr lang="en-GB" sz="1700" b="1">
                          <a:latin typeface="Century Gothic" panose="020B0502020202020204" pitchFamily="34" charset="0"/>
                        </a:rPr>
                        <a:t>100ml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16" name="TextBox 15">
            <a:extLst>
              <a:ext uri="{FF2B5EF4-FFF2-40B4-BE49-F238E27FC236}">
                <a16:creationId xmlns:a16="http://schemas.microsoft.com/office/drawing/2014/main" id="{DE3398BC-2A4F-4CE3-ADB0-911A04509C75}"/>
              </a:ext>
            </a:extLst>
          </p:cNvPr>
          <p:cNvSpPr txBox="1"/>
          <p:nvPr/>
        </p:nvSpPr>
        <p:spPr>
          <a:xfrm>
            <a:off x="1621340"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A</a:t>
            </a:r>
          </a:p>
        </p:txBody>
      </p:sp>
      <p:sp>
        <p:nvSpPr>
          <p:cNvPr id="17" name="TextBox 16">
            <a:extLst>
              <a:ext uri="{FF2B5EF4-FFF2-40B4-BE49-F238E27FC236}">
                <a16:creationId xmlns:a16="http://schemas.microsoft.com/office/drawing/2014/main" id="{7AD87FAB-ECB0-4AF0-954A-B3F41CD9963F}"/>
              </a:ext>
            </a:extLst>
          </p:cNvPr>
          <p:cNvSpPr txBox="1"/>
          <p:nvPr/>
        </p:nvSpPr>
        <p:spPr>
          <a:xfrm>
            <a:off x="7125911"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C</a:t>
            </a:r>
          </a:p>
        </p:txBody>
      </p:sp>
      <p:sp>
        <p:nvSpPr>
          <p:cNvPr id="20" name="TextBox 19">
            <a:extLst>
              <a:ext uri="{FF2B5EF4-FFF2-40B4-BE49-F238E27FC236}">
                <a16:creationId xmlns:a16="http://schemas.microsoft.com/office/drawing/2014/main" id="{E42EF2C7-708D-4694-809A-E88F1A02345E}"/>
              </a:ext>
            </a:extLst>
          </p:cNvPr>
          <p:cNvSpPr txBox="1"/>
          <p:nvPr/>
        </p:nvSpPr>
        <p:spPr>
          <a:xfrm>
            <a:off x="4270879"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B</a:t>
            </a:r>
          </a:p>
        </p:txBody>
      </p:sp>
      <p:sp>
        <p:nvSpPr>
          <p:cNvPr id="2" name="Rectangle 1">
            <a:extLst>
              <a:ext uri="{FF2B5EF4-FFF2-40B4-BE49-F238E27FC236}">
                <a16:creationId xmlns:a16="http://schemas.microsoft.com/office/drawing/2014/main" id="{CA8A6286-54EA-4C45-B440-E72719F09030}"/>
              </a:ext>
            </a:extLst>
          </p:cNvPr>
          <p:cNvSpPr/>
          <p:nvPr/>
        </p:nvSpPr>
        <p:spPr>
          <a:xfrm>
            <a:off x="1993437" y="5152364"/>
            <a:ext cx="1285188" cy="61873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FF0000"/>
                </a:solidFill>
                <a:latin typeface="Century Gothic" panose="020B0502020202020204" pitchFamily="34" charset="0"/>
              </a:rPr>
              <a:t>200ml</a:t>
            </a:r>
          </a:p>
        </p:txBody>
      </p:sp>
      <p:sp>
        <p:nvSpPr>
          <p:cNvPr id="21" name="Rectangle 20">
            <a:extLst>
              <a:ext uri="{FF2B5EF4-FFF2-40B4-BE49-F238E27FC236}">
                <a16:creationId xmlns:a16="http://schemas.microsoft.com/office/drawing/2014/main" id="{99173739-93EE-4414-918B-F73BDCE5AD41}"/>
              </a:ext>
            </a:extLst>
          </p:cNvPr>
          <p:cNvSpPr/>
          <p:nvPr/>
        </p:nvSpPr>
        <p:spPr>
          <a:xfrm>
            <a:off x="3921628" y="5152364"/>
            <a:ext cx="1285188" cy="61873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FF0000"/>
                </a:solidFill>
                <a:latin typeface="Century Gothic" panose="020B0502020202020204" pitchFamily="34" charset="0"/>
              </a:rPr>
              <a:t>3L</a:t>
            </a:r>
            <a:r>
              <a:rPr lang="en-GB" sz="2000" b="1">
                <a:latin typeface="Century Gothic" panose="020B0502020202020204" pitchFamily="34" charset="0"/>
              </a:rPr>
              <a:t>L</a:t>
            </a:r>
          </a:p>
        </p:txBody>
      </p:sp>
      <p:cxnSp>
        <p:nvCxnSpPr>
          <p:cNvPr id="4" name="Straight Connector 3">
            <a:extLst>
              <a:ext uri="{FF2B5EF4-FFF2-40B4-BE49-F238E27FC236}">
                <a16:creationId xmlns:a16="http://schemas.microsoft.com/office/drawing/2014/main" id="{E9E0902D-2373-4CB0-9F81-189DDFE8E9C4}"/>
              </a:ext>
            </a:extLst>
          </p:cNvPr>
          <p:cNvCxnSpPr>
            <a:stCxn id="2" idx="0"/>
            <a:endCxn id="10" idx="2"/>
          </p:cNvCxnSpPr>
          <p:nvPr/>
        </p:nvCxnSpPr>
        <p:spPr>
          <a:xfrm flipV="1">
            <a:off x="2636031" y="4507612"/>
            <a:ext cx="4684183" cy="6447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149CB8-1DD0-4FFC-8B2A-D6C5FB856F71}"/>
              </a:ext>
            </a:extLst>
          </p:cNvPr>
          <p:cNvCxnSpPr>
            <a:cxnSpLocks/>
            <a:stCxn id="21" idx="0"/>
          </p:cNvCxnSpPr>
          <p:nvPr/>
        </p:nvCxnSpPr>
        <p:spPr>
          <a:xfrm flipV="1">
            <a:off x="4564222" y="4491744"/>
            <a:ext cx="0" cy="660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AC799D-49F6-4F00-B405-B0D3244D441B}"/>
              </a:ext>
            </a:extLst>
          </p:cNvPr>
          <p:cNvCxnSpPr>
            <a:cxnSpLocks/>
            <a:endCxn id="6" idx="2"/>
          </p:cNvCxnSpPr>
          <p:nvPr/>
        </p:nvCxnSpPr>
        <p:spPr>
          <a:xfrm flipH="1" flipV="1">
            <a:off x="1830802" y="4504776"/>
            <a:ext cx="4661611" cy="647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574CA9E-5811-4092-AC4A-10AA02B094F8}"/>
              </a:ext>
            </a:extLst>
          </p:cNvPr>
          <p:cNvSpPr/>
          <p:nvPr/>
        </p:nvSpPr>
        <p:spPr>
          <a:xfrm>
            <a:off x="5849819" y="5152364"/>
            <a:ext cx="1285188" cy="61873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150m</a:t>
            </a:r>
            <a:r>
              <a:rPr lang="en-GB" b="1" dirty="0">
                <a:solidFill>
                  <a:srgbClr val="FF0000"/>
                </a:solidFill>
                <a:latin typeface="Century Gothic" panose="020B0502020202020204" pitchFamily="34" charset="0"/>
              </a:rPr>
              <a:t>l</a:t>
            </a:r>
          </a:p>
        </p:txBody>
      </p:sp>
    </p:spTree>
    <p:extLst>
      <p:ext uri="{BB962C8B-B14F-4D97-AF65-F5344CB8AC3E}">
        <p14:creationId xmlns:p14="http://schemas.microsoft.com/office/powerpoint/2010/main" val="239791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Reasoning 1</a:t>
            </a:r>
          </a:p>
          <a:p>
            <a:pPr lvl="0" algn="ctr"/>
            <a:endParaRPr lang="en-GB" sz="2000" b="1">
              <a:solidFill>
                <a:prstClr val="black"/>
              </a:solidFill>
              <a:latin typeface="Century Gothic" panose="020B0502020202020204" pitchFamily="34" charset="0"/>
            </a:endParaRPr>
          </a:p>
          <a:p>
            <a:pPr lvl="0" algn="ctr"/>
            <a:r>
              <a:rPr lang="en-GB" sz="2000" b="1">
                <a:solidFill>
                  <a:prstClr val="black"/>
                </a:solidFill>
                <a:latin typeface="Century Gothic" panose="020B0502020202020204" pitchFamily="34" charset="0"/>
              </a:rPr>
              <a:t>Which is the odd one out? Explain your answer.</a:t>
            </a: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5F702C1-BC81-482F-A996-34E26ABFCF4A}"/>
              </a:ext>
            </a:extLst>
          </p:cNvPr>
          <p:cNvGraphicFramePr>
            <a:graphicFrameLocks noGrp="1"/>
          </p:cNvGraphicFramePr>
          <p:nvPr>
            <p:extLst>
              <p:ext uri="{D42A27DB-BD31-4B8C-83A1-F6EECF244321}">
                <p14:modId xmlns:p14="http://schemas.microsoft.com/office/powerpoint/2010/main" val="2864645477"/>
              </p:ext>
            </p:extLst>
          </p:nvPr>
        </p:nvGraphicFramePr>
        <p:xfrm>
          <a:off x="1230249" y="1739695"/>
          <a:ext cx="1201107" cy="2765081"/>
        </p:xfrm>
        <a:graphic>
          <a:graphicData uri="http://schemas.openxmlformats.org/drawingml/2006/table">
            <a:tbl>
              <a:tblPr firstRow="1" bandRow="1">
                <a:tableStyleId>{2D5ABB26-0587-4C30-8999-92F81FD0307C}</a:tableStyleId>
              </a:tblPr>
              <a:tblGrid>
                <a:gridCol w="754733">
                  <a:extLst>
                    <a:ext uri="{9D8B030D-6E8A-4147-A177-3AD203B41FA5}">
                      <a16:colId xmlns:a16="http://schemas.microsoft.com/office/drawing/2014/main" val="3348667451"/>
                    </a:ext>
                  </a:extLst>
                </a:gridCol>
                <a:gridCol w="223187">
                  <a:extLst>
                    <a:ext uri="{9D8B030D-6E8A-4147-A177-3AD203B41FA5}">
                      <a16:colId xmlns:a16="http://schemas.microsoft.com/office/drawing/2014/main" val="31861885"/>
                    </a:ext>
                  </a:extLst>
                </a:gridCol>
                <a:gridCol w="223187">
                  <a:extLst>
                    <a:ext uri="{9D8B030D-6E8A-4147-A177-3AD203B41FA5}">
                      <a16:colId xmlns:a16="http://schemas.microsoft.com/office/drawing/2014/main" val="2719129178"/>
                    </a:ext>
                  </a:extLst>
                </a:gridCol>
              </a:tblGrid>
              <a:tr h="378830">
                <a:tc rowSpan="2">
                  <a:txBody>
                    <a:bodyPr/>
                    <a:lstStyle/>
                    <a:p>
                      <a:endParaRPr lang="en-GB" sz="3500"/>
                    </a:p>
                  </a:txBody>
                  <a:tcPr marL="100584" marR="100584" marT="50292" marB="50292">
                    <a:lnL w="381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tcPr>
                </a:tc>
                <a:tc>
                  <a:txBody>
                    <a:bodyPr/>
                    <a:lstStyle/>
                    <a:p>
                      <a:endParaRPr lang="en-GB" sz="200">
                        <a:latin typeface="Century Gothic" panose="020B0502020202020204" pitchFamily="34" charset="0"/>
                      </a:endParaRPr>
                    </a:p>
                  </a:txBody>
                  <a:tcPr marL="0" marR="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820903"/>
                  </a:ext>
                </a:extLst>
              </a:tr>
              <a:tr h="339332">
                <a:tc vMerge="1">
                  <a:txBody>
                    <a:bodyPr/>
                    <a:lstStyle/>
                    <a:p>
                      <a:endParaRPr lang="en-GB"/>
                    </a:p>
                  </a:txBody>
                  <a:tcPr/>
                </a:tc>
                <a:tc rowSpan="2"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773643"/>
                  </a:ext>
                </a:extLst>
              </a:tr>
              <a:tr h="189415">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GB"/>
                    </a:p>
                  </a:txBody>
                  <a:tcPr/>
                </a:tc>
                <a:extLst>
                  <a:ext uri="{0D108BD9-81ED-4DB2-BD59-A6C34878D82A}">
                    <a16:rowId xmlns:a16="http://schemas.microsoft.com/office/drawing/2014/main" val="2196514118"/>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762512838"/>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600332706"/>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951974402"/>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3360619465"/>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880828214"/>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723873897"/>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2059844985"/>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2775608451"/>
                  </a:ext>
                </a:extLst>
              </a:tr>
            </a:tbl>
          </a:graphicData>
        </a:graphic>
      </p:graphicFrame>
      <p:graphicFrame>
        <p:nvGraphicFramePr>
          <p:cNvPr id="9" name="Table 8">
            <a:extLst>
              <a:ext uri="{FF2B5EF4-FFF2-40B4-BE49-F238E27FC236}">
                <a16:creationId xmlns:a16="http://schemas.microsoft.com/office/drawing/2014/main" id="{9EE41355-2872-4978-84FD-0B39710A7CF4}"/>
              </a:ext>
            </a:extLst>
          </p:cNvPr>
          <p:cNvGraphicFramePr>
            <a:graphicFrameLocks noGrp="1"/>
          </p:cNvGraphicFramePr>
          <p:nvPr>
            <p:extLst>
              <p:ext uri="{D42A27DB-BD31-4B8C-83A1-F6EECF244321}">
                <p14:modId xmlns:p14="http://schemas.microsoft.com/office/powerpoint/2010/main" val="4133776777"/>
              </p:ext>
            </p:extLst>
          </p:nvPr>
        </p:nvGraphicFramePr>
        <p:xfrm>
          <a:off x="3198698" y="2007238"/>
          <a:ext cx="2804539" cy="2497538"/>
        </p:xfrm>
        <a:graphic>
          <a:graphicData uri="http://schemas.openxmlformats.org/drawingml/2006/table">
            <a:tbl>
              <a:tblPr firstRow="1" bandRow="1">
                <a:tableStyleId>{2D5ABB26-0587-4C30-8999-92F81FD0307C}</a:tableStyleId>
              </a:tblPr>
              <a:tblGrid>
                <a:gridCol w="1897410">
                  <a:extLst>
                    <a:ext uri="{9D8B030D-6E8A-4147-A177-3AD203B41FA5}">
                      <a16:colId xmlns:a16="http://schemas.microsoft.com/office/drawing/2014/main" val="3348667451"/>
                    </a:ext>
                  </a:extLst>
                </a:gridCol>
                <a:gridCol w="257714">
                  <a:extLst>
                    <a:ext uri="{9D8B030D-6E8A-4147-A177-3AD203B41FA5}">
                      <a16:colId xmlns:a16="http://schemas.microsoft.com/office/drawing/2014/main" val="31861885"/>
                    </a:ext>
                  </a:extLst>
                </a:gridCol>
                <a:gridCol w="649415">
                  <a:extLst>
                    <a:ext uri="{9D8B030D-6E8A-4147-A177-3AD203B41FA5}">
                      <a16:colId xmlns:a16="http://schemas.microsoft.com/office/drawing/2014/main" val="135476471"/>
                    </a:ext>
                  </a:extLst>
                </a:gridCol>
              </a:tblGrid>
              <a:tr h="699288">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593728"/>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166573">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80828214"/>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873897"/>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9844985"/>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608451"/>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92372799"/>
                  </a:ext>
                </a:extLst>
              </a:tr>
              <a:tr h="139853">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08492826"/>
                  </a:ext>
                </a:extLst>
              </a:tr>
            </a:tbl>
          </a:graphicData>
        </a:graphic>
      </p:graphicFrame>
      <p:graphicFrame>
        <p:nvGraphicFramePr>
          <p:cNvPr id="10" name="Table 9">
            <a:extLst>
              <a:ext uri="{FF2B5EF4-FFF2-40B4-BE49-F238E27FC236}">
                <a16:creationId xmlns:a16="http://schemas.microsoft.com/office/drawing/2014/main" id="{D91CE667-107B-435D-8749-67EC700941B2}"/>
              </a:ext>
            </a:extLst>
          </p:cNvPr>
          <p:cNvGraphicFramePr>
            <a:graphicFrameLocks noGrp="1"/>
          </p:cNvGraphicFramePr>
          <p:nvPr>
            <p:extLst>
              <p:ext uri="{D42A27DB-BD31-4B8C-83A1-F6EECF244321}">
                <p14:modId xmlns:p14="http://schemas.microsoft.com/office/powerpoint/2010/main" val="1650077256"/>
              </p:ext>
            </p:extLst>
          </p:nvPr>
        </p:nvGraphicFramePr>
        <p:xfrm>
          <a:off x="6484894" y="2812336"/>
          <a:ext cx="1670641" cy="1695276"/>
        </p:xfrm>
        <a:graphic>
          <a:graphicData uri="http://schemas.openxmlformats.org/drawingml/2006/table">
            <a:tbl>
              <a:tblPr firstRow="1" bandRow="1">
                <a:tableStyleId>{2D5ABB26-0587-4C30-8999-92F81FD0307C}</a:tableStyleId>
              </a:tblPr>
              <a:tblGrid>
                <a:gridCol w="1072497">
                  <a:extLst>
                    <a:ext uri="{9D8B030D-6E8A-4147-A177-3AD203B41FA5}">
                      <a16:colId xmlns:a16="http://schemas.microsoft.com/office/drawing/2014/main" val="3348667451"/>
                    </a:ext>
                  </a:extLst>
                </a:gridCol>
                <a:gridCol w="598144">
                  <a:extLst>
                    <a:ext uri="{9D8B030D-6E8A-4147-A177-3AD203B41FA5}">
                      <a16:colId xmlns:a16="http://schemas.microsoft.com/office/drawing/2014/main" val="31861885"/>
                    </a:ext>
                  </a:extLst>
                </a:gridCol>
              </a:tblGrid>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06187179"/>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80828214"/>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3873897"/>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5984498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75608451"/>
                  </a:ext>
                </a:extLst>
              </a:tr>
            </a:tbl>
          </a:graphicData>
        </a:graphic>
      </p:graphicFrame>
      <p:graphicFrame>
        <p:nvGraphicFramePr>
          <p:cNvPr id="11" name="Table 10">
            <a:extLst>
              <a:ext uri="{FF2B5EF4-FFF2-40B4-BE49-F238E27FC236}">
                <a16:creationId xmlns:a16="http://schemas.microsoft.com/office/drawing/2014/main" id="{2FECF7B9-42A7-483C-949D-FE61930682CA}"/>
              </a:ext>
            </a:extLst>
          </p:cNvPr>
          <p:cNvGraphicFramePr>
            <a:graphicFrameLocks noGrp="1"/>
          </p:cNvGraphicFramePr>
          <p:nvPr>
            <p:extLst>
              <p:ext uri="{D42A27DB-BD31-4B8C-83A1-F6EECF244321}">
                <p14:modId xmlns:p14="http://schemas.microsoft.com/office/powerpoint/2010/main" val="3285719856"/>
              </p:ext>
            </p:extLst>
          </p:nvPr>
        </p:nvGraphicFramePr>
        <p:xfrm>
          <a:off x="1356204" y="1369031"/>
          <a:ext cx="637233" cy="2861785"/>
        </p:xfrm>
        <a:graphic>
          <a:graphicData uri="http://schemas.openxmlformats.org/drawingml/2006/table">
            <a:tbl>
              <a:tblPr firstRow="1" bandRow="1">
                <a:tableStyleId>{2D5ABB26-0587-4C30-8999-92F81FD0307C}</a:tableStyleId>
              </a:tblPr>
              <a:tblGrid>
                <a:gridCol w="637233">
                  <a:extLst>
                    <a:ext uri="{9D8B030D-6E8A-4147-A177-3AD203B41FA5}">
                      <a16:colId xmlns:a16="http://schemas.microsoft.com/office/drawing/2014/main" val="135476471"/>
                    </a:ext>
                  </a:extLst>
                </a:gridCol>
              </a:tblGrid>
              <a:tr h="328236">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28236">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098247"/>
                  </a:ext>
                </a:extLst>
              </a:tr>
              <a:tr h="375123">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539972">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5123">
                <a:tc>
                  <a:txBody>
                    <a:bodyPr/>
                    <a:lstStyle/>
                    <a:p>
                      <a:pPr algn="r"/>
                      <a:r>
                        <a:rPr lang="en-GB" sz="1700" b="1">
                          <a:latin typeface="Century Gothic" panose="020B0502020202020204" pitchFamily="34" charset="0"/>
                        </a:rPr>
                        <a:t>150ml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539972">
                <a:tc>
                  <a:txBody>
                    <a:bodyPr/>
                    <a:lstStyle/>
                    <a:p>
                      <a:pPr algn="r"/>
                      <a:endParaRPr lang="en-GB" sz="17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5123">
                <a:tc>
                  <a:txBody>
                    <a:bodyPr/>
                    <a:lstStyle/>
                    <a:p>
                      <a:pPr algn="r"/>
                      <a:r>
                        <a:rPr lang="en-GB" sz="1700" b="1">
                          <a:latin typeface="Century Gothic" panose="020B0502020202020204" pitchFamily="34" charset="0"/>
                        </a:rPr>
                        <a:t>50ml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2" name="Table 11">
            <a:extLst>
              <a:ext uri="{FF2B5EF4-FFF2-40B4-BE49-F238E27FC236}">
                <a16:creationId xmlns:a16="http://schemas.microsoft.com/office/drawing/2014/main" id="{63E03989-AA5C-4BB1-8D38-482F7777A5D2}"/>
              </a:ext>
            </a:extLst>
          </p:cNvPr>
          <p:cNvGraphicFramePr>
            <a:graphicFrameLocks noGrp="1"/>
          </p:cNvGraphicFramePr>
          <p:nvPr>
            <p:extLst>
              <p:ext uri="{D42A27DB-BD31-4B8C-83A1-F6EECF244321}">
                <p14:modId xmlns:p14="http://schemas.microsoft.com/office/powerpoint/2010/main" val="3301586051"/>
              </p:ext>
            </p:extLst>
          </p:nvPr>
        </p:nvGraphicFramePr>
        <p:xfrm>
          <a:off x="3690274" y="2148491"/>
          <a:ext cx="1414043" cy="2202000"/>
        </p:xfrm>
        <a:graphic>
          <a:graphicData uri="http://schemas.openxmlformats.org/drawingml/2006/table">
            <a:tbl>
              <a:tblPr firstRow="1" bandRow="1">
                <a:tableStyleId>{2D5ABB26-0587-4C30-8999-92F81FD0307C}</a:tableStyleId>
              </a:tblPr>
              <a:tblGrid>
                <a:gridCol w="1414043">
                  <a:extLst>
                    <a:ext uri="{9D8B030D-6E8A-4147-A177-3AD203B41FA5}">
                      <a16:colId xmlns:a16="http://schemas.microsoft.com/office/drawing/2014/main" val="135476471"/>
                    </a:ext>
                  </a:extLst>
                </a:gridCol>
              </a:tblGrid>
              <a:tr h="360000">
                <a:tc>
                  <a:txBody>
                    <a:bodyPr/>
                    <a:lstStyle/>
                    <a:p>
                      <a:pPr algn="r"/>
                      <a:endParaRPr lang="en-GB" sz="2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60000">
                <a:tc>
                  <a:txBody>
                    <a:bodyPr/>
                    <a:lstStyle/>
                    <a:p>
                      <a:pPr algn="r"/>
                      <a:endParaRPr lang="en-GB" sz="2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60000">
                <a:tc>
                  <a:txBody>
                    <a:bodyPr/>
                    <a:lstStyle/>
                    <a:p>
                      <a:pPr algn="r"/>
                      <a:r>
                        <a:rPr lang="en-GB" sz="1700" b="1">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60000">
                <a:tc>
                  <a:txBody>
                    <a:bodyPr/>
                    <a:lstStyle/>
                    <a:p>
                      <a:pPr algn="r"/>
                      <a:r>
                        <a:rPr lang="en-GB" sz="1700" b="1">
                          <a:latin typeface="Century Gothic" panose="020B0502020202020204" pitchFamily="34" charset="0"/>
                        </a:rPr>
                        <a:t>200ml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3" name="Table 12">
            <a:extLst>
              <a:ext uri="{FF2B5EF4-FFF2-40B4-BE49-F238E27FC236}">
                <a16:creationId xmlns:a16="http://schemas.microsoft.com/office/drawing/2014/main" id="{5599AAD0-6806-44C2-BAFA-DBC98B59D43C}"/>
              </a:ext>
            </a:extLst>
          </p:cNvPr>
          <p:cNvGraphicFramePr>
            <a:graphicFrameLocks noGrp="1"/>
          </p:cNvGraphicFramePr>
          <p:nvPr>
            <p:extLst>
              <p:ext uri="{D42A27DB-BD31-4B8C-83A1-F6EECF244321}">
                <p14:modId xmlns:p14="http://schemas.microsoft.com/office/powerpoint/2010/main" val="1769505613"/>
              </p:ext>
            </p:extLst>
          </p:nvPr>
        </p:nvGraphicFramePr>
        <p:xfrm>
          <a:off x="6909172" y="1739695"/>
          <a:ext cx="637233" cy="2520000"/>
        </p:xfrm>
        <a:graphic>
          <a:graphicData uri="http://schemas.openxmlformats.org/drawingml/2006/table">
            <a:tbl>
              <a:tblPr firstRow="1" bandRow="1">
                <a:tableStyleId>{2D5ABB26-0587-4C30-8999-92F81FD0307C}</a:tableStyleId>
              </a:tblPr>
              <a:tblGrid>
                <a:gridCol w="637233">
                  <a:extLst>
                    <a:ext uri="{9D8B030D-6E8A-4147-A177-3AD203B41FA5}">
                      <a16:colId xmlns:a16="http://schemas.microsoft.com/office/drawing/2014/main" val="135476471"/>
                    </a:ext>
                  </a:extLst>
                </a:gridCol>
              </a:tblGrid>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098247"/>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60000">
                <a:tc>
                  <a:txBody>
                    <a:bodyPr/>
                    <a:lstStyle/>
                    <a:p>
                      <a:pPr algn="r"/>
                      <a:r>
                        <a:rPr lang="en-GB" sz="1700" b="1">
                          <a:latin typeface="Century Gothic" panose="020B0502020202020204" pitchFamily="34" charset="0"/>
                        </a:rPr>
                        <a:t>300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60000">
                <a:tc>
                  <a:txBody>
                    <a:bodyPr/>
                    <a:lstStyle/>
                    <a:p>
                      <a:pPr algn="r"/>
                      <a:endParaRPr lang="en-GB" sz="17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60000">
                <a:tc>
                  <a:txBody>
                    <a:bodyPr/>
                    <a:lstStyle/>
                    <a:p>
                      <a:pPr algn="r"/>
                      <a:r>
                        <a:rPr lang="en-GB" sz="1700" b="1">
                          <a:latin typeface="Century Gothic" panose="020B0502020202020204" pitchFamily="34" charset="0"/>
                        </a:rPr>
                        <a:t>100ml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14" name="TextBox 13">
            <a:extLst>
              <a:ext uri="{FF2B5EF4-FFF2-40B4-BE49-F238E27FC236}">
                <a16:creationId xmlns:a16="http://schemas.microsoft.com/office/drawing/2014/main" id="{08F84376-68FC-42A6-A5C5-4DDF02C310BC}"/>
              </a:ext>
            </a:extLst>
          </p:cNvPr>
          <p:cNvSpPr txBox="1"/>
          <p:nvPr/>
        </p:nvSpPr>
        <p:spPr>
          <a:xfrm>
            <a:off x="1621340"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A</a:t>
            </a:r>
          </a:p>
        </p:txBody>
      </p:sp>
      <p:sp>
        <p:nvSpPr>
          <p:cNvPr id="15" name="TextBox 14">
            <a:extLst>
              <a:ext uri="{FF2B5EF4-FFF2-40B4-BE49-F238E27FC236}">
                <a16:creationId xmlns:a16="http://schemas.microsoft.com/office/drawing/2014/main" id="{AE771ECE-1A42-4EE2-A666-42658A2DF25B}"/>
              </a:ext>
            </a:extLst>
          </p:cNvPr>
          <p:cNvSpPr txBox="1"/>
          <p:nvPr/>
        </p:nvSpPr>
        <p:spPr>
          <a:xfrm>
            <a:off x="7125911"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C</a:t>
            </a:r>
          </a:p>
        </p:txBody>
      </p:sp>
      <p:sp>
        <p:nvSpPr>
          <p:cNvPr id="16" name="TextBox 15">
            <a:extLst>
              <a:ext uri="{FF2B5EF4-FFF2-40B4-BE49-F238E27FC236}">
                <a16:creationId xmlns:a16="http://schemas.microsoft.com/office/drawing/2014/main" id="{B7EADD2F-302B-4408-87E7-79DAD79DDA96}"/>
              </a:ext>
            </a:extLst>
          </p:cNvPr>
          <p:cNvSpPr txBox="1"/>
          <p:nvPr/>
        </p:nvSpPr>
        <p:spPr>
          <a:xfrm>
            <a:off x="4270879"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B</a:t>
            </a:r>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Which is the odd one out? Explain your answer.</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B is the odd one out because the volume of liquid in both A and C is 200ml but the volume in B is 300ml.</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5F702C1-BC81-482F-A996-34E26ABFCF4A}"/>
              </a:ext>
            </a:extLst>
          </p:cNvPr>
          <p:cNvGraphicFramePr>
            <a:graphicFrameLocks noGrp="1"/>
          </p:cNvGraphicFramePr>
          <p:nvPr/>
        </p:nvGraphicFramePr>
        <p:xfrm>
          <a:off x="1230249" y="1739695"/>
          <a:ext cx="1201107" cy="2765081"/>
        </p:xfrm>
        <a:graphic>
          <a:graphicData uri="http://schemas.openxmlformats.org/drawingml/2006/table">
            <a:tbl>
              <a:tblPr firstRow="1" bandRow="1">
                <a:tableStyleId>{2D5ABB26-0587-4C30-8999-92F81FD0307C}</a:tableStyleId>
              </a:tblPr>
              <a:tblGrid>
                <a:gridCol w="754733">
                  <a:extLst>
                    <a:ext uri="{9D8B030D-6E8A-4147-A177-3AD203B41FA5}">
                      <a16:colId xmlns:a16="http://schemas.microsoft.com/office/drawing/2014/main" val="3348667451"/>
                    </a:ext>
                  </a:extLst>
                </a:gridCol>
                <a:gridCol w="223187">
                  <a:extLst>
                    <a:ext uri="{9D8B030D-6E8A-4147-A177-3AD203B41FA5}">
                      <a16:colId xmlns:a16="http://schemas.microsoft.com/office/drawing/2014/main" val="31861885"/>
                    </a:ext>
                  </a:extLst>
                </a:gridCol>
                <a:gridCol w="223187">
                  <a:extLst>
                    <a:ext uri="{9D8B030D-6E8A-4147-A177-3AD203B41FA5}">
                      <a16:colId xmlns:a16="http://schemas.microsoft.com/office/drawing/2014/main" val="2719129178"/>
                    </a:ext>
                  </a:extLst>
                </a:gridCol>
              </a:tblGrid>
              <a:tr h="378830">
                <a:tc rowSpan="2">
                  <a:txBody>
                    <a:bodyPr/>
                    <a:lstStyle/>
                    <a:p>
                      <a:endParaRPr lang="en-GB" sz="3500"/>
                    </a:p>
                  </a:txBody>
                  <a:tcPr marL="100584" marR="100584" marT="50292" marB="50292">
                    <a:lnL w="381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tcPr>
                </a:tc>
                <a:tc>
                  <a:txBody>
                    <a:bodyPr/>
                    <a:lstStyle/>
                    <a:p>
                      <a:endParaRPr lang="en-GB" sz="200">
                        <a:latin typeface="Century Gothic" panose="020B0502020202020204" pitchFamily="34" charset="0"/>
                      </a:endParaRPr>
                    </a:p>
                  </a:txBody>
                  <a:tcPr marL="0" marR="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820903"/>
                  </a:ext>
                </a:extLst>
              </a:tr>
              <a:tr h="339332">
                <a:tc vMerge="1">
                  <a:txBody>
                    <a:bodyPr/>
                    <a:lstStyle/>
                    <a:p>
                      <a:endParaRPr lang="en-GB"/>
                    </a:p>
                  </a:txBody>
                  <a:tcPr/>
                </a:tc>
                <a:tc rowSpan="2"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773643"/>
                  </a:ext>
                </a:extLst>
              </a:tr>
              <a:tr h="189415">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GB"/>
                    </a:p>
                  </a:txBody>
                  <a:tcPr/>
                </a:tc>
                <a:extLst>
                  <a:ext uri="{0D108BD9-81ED-4DB2-BD59-A6C34878D82A}">
                    <a16:rowId xmlns:a16="http://schemas.microsoft.com/office/drawing/2014/main" val="2196514118"/>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762512838"/>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600332706"/>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951974402"/>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3360619465"/>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880828214"/>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723873897"/>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2059844985"/>
                  </a:ext>
                </a:extLst>
              </a:tr>
              <a:tr h="232188">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endParaRPr lang="en-GB" sz="200">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2775608451"/>
                  </a:ext>
                </a:extLst>
              </a:tr>
            </a:tbl>
          </a:graphicData>
        </a:graphic>
      </p:graphicFrame>
      <p:graphicFrame>
        <p:nvGraphicFramePr>
          <p:cNvPr id="9" name="Table 8">
            <a:extLst>
              <a:ext uri="{FF2B5EF4-FFF2-40B4-BE49-F238E27FC236}">
                <a16:creationId xmlns:a16="http://schemas.microsoft.com/office/drawing/2014/main" id="{9EE41355-2872-4978-84FD-0B39710A7CF4}"/>
              </a:ext>
            </a:extLst>
          </p:cNvPr>
          <p:cNvGraphicFramePr>
            <a:graphicFrameLocks noGrp="1"/>
          </p:cNvGraphicFramePr>
          <p:nvPr/>
        </p:nvGraphicFramePr>
        <p:xfrm>
          <a:off x="3198698" y="2007238"/>
          <a:ext cx="2804539" cy="2497538"/>
        </p:xfrm>
        <a:graphic>
          <a:graphicData uri="http://schemas.openxmlformats.org/drawingml/2006/table">
            <a:tbl>
              <a:tblPr firstRow="1" bandRow="1">
                <a:tableStyleId>{2D5ABB26-0587-4C30-8999-92F81FD0307C}</a:tableStyleId>
              </a:tblPr>
              <a:tblGrid>
                <a:gridCol w="1897410">
                  <a:extLst>
                    <a:ext uri="{9D8B030D-6E8A-4147-A177-3AD203B41FA5}">
                      <a16:colId xmlns:a16="http://schemas.microsoft.com/office/drawing/2014/main" val="3348667451"/>
                    </a:ext>
                  </a:extLst>
                </a:gridCol>
                <a:gridCol w="257714">
                  <a:extLst>
                    <a:ext uri="{9D8B030D-6E8A-4147-A177-3AD203B41FA5}">
                      <a16:colId xmlns:a16="http://schemas.microsoft.com/office/drawing/2014/main" val="31861885"/>
                    </a:ext>
                  </a:extLst>
                </a:gridCol>
                <a:gridCol w="649415">
                  <a:extLst>
                    <a:ext uri="{9D8B030D-6E8A-4147-A177-3AD203B41FA5}">
                      <a16:colId xmlns:a16="http://schemas.microsoft.com/office/drawing/2014/main" val="135476471"/>
                    </a:ext>
                  </a:extLst>
                </a:gridCol>
              </a:tblGrid>
              <a:tr h="699288">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593728"/>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166573">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80828214"/>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873897"/>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9844985"/>
                  </a:ext>
                </a:extLst>
              </a:tr>
              <a:tr h="186478">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608451"/>
                  </a:ext>
                </a:extLst>
              </a:tr>
              <a:tr h="186478">
                <a:tc rowSpan="2">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92372799"/>
                  </a:ext>
                </a:extLst>
              </a:tr>
              <a:tr h="139853">
                <a:tc vMerge="1">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C000"/>
                    </a:solidFill>
                  </a:tcPr>
                </a:tc>
                <a:tc hMerge="1">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08492826"/>
                  </a:ext>
                </a:extLst>
              </a:tr>
            </a:tbl>
          </a:graphicData>
        </a:graphic>
      </p:graphicFrame>
      <p:graphicFrame>
        <p:nvGraphicFramePr>
          <p:cNvPr id="10" name="Table 9">
            <a:extLst>
              <a:ext uri="{FF2B5EF4-FFF2-40B4-BE49-F238E27FC236}">
                <a16:creationId xmlns:a16="http://schemas.microsoft.com/office/drawing/2014/main" id="{D91CE667-107B-435D-8749-67EC700941B2}"/>
              </a:ext>
            </a:extLst>
          </p:cNvPr>
          <p:cNvGraphicFramePr>
            <a:graphicFrameLocks noGrp="1"/>
          </p:cNvGraphicFramePr>
          <p:nvPr/>
        </p:nvGraphicFramePr>
        <p:xfrm>
          <a:off x="6484894" y="2812336"/>
          <a:ext cx="1670641" cy="1695276"/>
        </p:xfrm>
        <a:graphic>
          <a:graphicData uri="http://schemas.openxmlformats.org/drawingml/2006/table">
            <a:tbl>
              <a:tblPr firstRow="1" bandRow="1">
                <a:tableStyleId>{2D5ABB26-0587-4C30-8999-92F81FD0307C}</a:tableStyleId>
              </a:tblPr>
              <a:tblGrid>
                <a:gridCol w="1072497">
                  <a:extLst>
                    <a:ext uri="{9D8B030D-6E8A-4147-A177-3AD203B41FA5}">
                      <a16:colId xmlns:a16="http://schemas.microsoft.com/office/drawing/2014/main" val="3348667451"/>
                    </a:ext>
                  </a:extLst>
                </a:gridCol>
                <a:gridCol w="598144">
                  <a:extLst>
                    <a:ext uri="{9D8B030D-6E8A-4147-A177-3AD203B41FA5}">
                      <a16:colId xmlns:a16="http://schemas.microsoft.com/office/drawing/2014/main" val="31861885"/>
                    </a:ext>
                  </a:extLst>
                </a:gridCol>
              </a:tblGrid>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06187179"/>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80828214"/>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3873897"/>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5984498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75608451"/>
                  </a:ext>
                </a:extLst>
              </a:tr>
            </a:tbl>
          </a:graphicData>
        </a:graphic>
      </p:graphicFrame>
      <p:graphicFrame>
        <p:nvGraphicFramePr>
          <p:cNvPr id="11" name="Table 10">
            <a:extLst>
              <a:ext uri="{FF2B5EF4-FFF2-40B4-BE49-F238E27FC236}">
                <a16:creationId xmlns:a16="http://schemas.microsoft.com/office/drawing/2014/main" id="{2FECF7B9-42A7-483C-949D-FE61930682CA}"/>
              </a:ext>
            </a:extLst>
          </p:cNvPr>
          <p:cNvGraphicFramePr>
            <a:graphicFrameLocks noGrp="1"/>
          </p:cNvGraphicFramePr>
          <p:nvPr/>
        </p:nvGraphicFramePr>
        <p:xfrm>
          <a:off x="1356204" y="1369031"/>
          <a:ext cx="637233" cy="2861785"/>
        </p:xfrm>
        <a:graphic>
          <a:graphicData uri="http://schemas.openxmlformats.org/drawingml/2006/table">
            <a:tbl>
              <a:tblPr firstRow="1" bandRow="1">
                <a:tableStyleId>{2D5ABB26-0587-4C30-8999-92F81FD0307C}</a:tableStyleId>
              </a:tblPr>
              <a:tblGrid>
                <a:gridCol w="637233">
                  <a:extLst>
                    <a:ext uri="{9D8B030D-6E8A-4147-A177-3AD203B41FA5}">
                      <a16:colId xmlns:a16="http://schemas.microsoft.com/office/drawing/2014/main" val="135476471"/>
                    </a:ext>
                  </a:extLst>
                </a:gridCol>
              </a:tblGrid>
              <a:tr h="328236">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28236">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098247"/>
                  </a:ext>
                </a:extLst>
              </a:tr>
              <a:tr h="375123">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539972">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5123">
                <a:tc>
                  <a:txBody>
                    <a:bodyPr/>
                    <a:lstStyle/>
                    <a:p>
                      <a:pPr algn="r"/>
                      <a:r>
                        <a:rPr lang="en-GB" sz="1700" b="1">
                          <a:latin typeface="Century Gothic" panose="020B0502020202020204" pitchFamily="34" charset="0"/>
                        </a:rPr>
                        <a:t>150ml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539972">
                <a:tc>
                  <a:txBody>
                    <a:bodyPr/>
                    <a:lstStyle/>
                    <a:p>
                      <a:pPr algn="r"/>
                      <a:endParaRPr lang="en-GB" sz="17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5123">
                <a:tc>
                  <a:txBody>
                    <a:bodyPr/>
                    <a:lstStyle/>
                    <a:p>
                      <a:pPr algn="r"/>
                      <a:r>
                        <a:rPr lang="en-GB" sz="1700" b="1">
                          <a:latin typeface="Century Gothic" panose="020B0502020202020204" pitchFamily="34" charset="0"/>
                        </a:rPr>
                        <a:t>50ml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2" name="Table 11">
            <a:extLst>
              <a:ext uri="{FF2B5EF4-FFF2-40B4-BE49-F238E27FC236}">
                <a16:creationId xmlns:a16="http://schemas.microsoft.com/office/drawing/2014/main" id="{63E03989-AA5C-4BB1-8D38-482F7777A5D2}"/>
              </a:ext>
            </a:extLst>
          </p:cNvPr>
          <p:cNvGraphicFramePr>
            <a:graphicFrameLocks noGrp="1"/>
          </p:cNvGraphicFramePr>
          <p:nvPr/>
        </p:nvGraphicFramePr>
        <p:xfrm>
          <a:off x="3690274" y="2148491"/>
          <a:ext cx="1414043" cy="2202000"/>
        </p:xfrm>
        <a:graphic>
          <a:graphicData uri="http://schemas.openxmlformats.org/drawingml/2006/table">
            <a:tbl>
              <a:tblPr firstRow="1" bandRow="1">
                <a:tableStyleId>{2D5ABB26-0587-4C30-8999-92F81FD0307C}</a:tableStyleId>
              </a:tblPr>
              <a:tblGrid>
                <a:gridCol w="1414043">
                  <a:extLst>
                    <a:ext uri="{9D8B030D-6E8A-4147-A177-3AD203B41FA5}">
                      <a16:colId xmlns:a16="http://schemas.microsoft.com/office/drawing/2014/main" val="135476471"/>
                    </a:ext>
                  </a:extLst>
                </a:gridCol>
              </a:tblGrid>
              <a:tr h="360000">
                <a:tc>
                  <a:txBody>
                    <a:bodyPr/>
                    <a:lstStyle/>
                    <a:p>
                      <a:pPr algn="r"/>
                      <a:endParaRPr lang="en-GB" sz="2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60000">
                <a:tc>
                  <a:txBody>
                    <a:bodyPr/>
                    <a:lstStyle/>
                    <a:p>
                      <a:pPr algn="r"/>
                      <a:endParaRPr lang="en-GB" sz="2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60000">
                <a:tc>
                  <a:txBody>
                    <a:bodyPr/>
                    <a:lstStyle/>
                    <a:p>
                      <a:pPr algn="r"/>
                      <a:r>
                        <a:rPr lang="en-GB" sz="1700" b="1">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60000">
                <a:tc>
                  <a:txBody>
                    <a:bodyPr/>
                    <a:lstStyle/>
                    <a:p>
                      <a:pPr algn="r"/>
                      <a:r>
                        <a:rPr lang="en-GB" sz="1700" b="1">
                          <a:latin typeface="Century Gothic" panose="020B0502020202020204" pitchFamily="34" charset="0"/>
                        </a:rPr>
                        <a:t>200ml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3" name="Table 12">
            <a:extLst>
              <a:ext uri="{FF2B5EF4-FFF2-40B4-BE49-F238E27FC236}">
                <a16:creationId xmlns:a16="http://schemas.microsoft.com/office/drawing/2014/main" id="{5599AAD0-6806-44C2-BAFA-DBC98B59D43C}"/>
              </a:ext>
            </a:extLst>
          </p:cNvPr>
          <p:cNvGraphicFramePr>
            <a:graphicFrameLocks noGrp="1"/>
          </p:cNvGraphicFramePr>
          <p:nvPr/>
        </p:nvGraphicFramePr>
        <p:xfrm>
          <a:off x="6909172" y="1739695"/>
          <a:ext cx="637233" cy="2520000"/>
        </p:xfrm>
        <a:graphic>
          <a:graphicData uri="http://schemas.openxmlformats.org/drawingml/2006/table">
            <a:tbl>
              <a:tblPr firstRow="1" bandRow="1">
                <a:tableStyleId>{2D5ABB26-0587-4C30-8999-92F81FD0307C}</a:tableStyleId>
              </a:tblPr>
              <a:tblGrid>
                <a:gridCol w="637233">
                  <a:extLst>
                    <a:ext uri="{9D8B030D-6E8A-4147-A177-3AD203B41FA5}">
                      <a16:colId xmlns:a16="http://schemas.microsoft.com/office/drawing/2014/main" val="135476471"/>
                    </a:ext>
                  </a:extLst>
                </a:gridCol>
              </a:tblGrid>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098247"/>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60000">
                <a:tc>
                  <a:txBody>
                    <a:bodyPr/>
                    <a:lstStyle/>
                    <a:p>
                      <a:pPr algn="r"/>
                      <a:endParaRPr lang="en-GB" sz="17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60000">
                <a:tc>
                  <a:txBody>
                    <a:bodyPr/>
                    <a:lstStyle/>
                    <a:p>
                      <a:pPr algn="r"/>
                      <a:r>
                        <a:rPr lang="en-GB" sz="1700" b="1">
                          <a:latin typeface="Century Gothic" panose="020B0502020202020204" pitchFamily="34" charset="0"/>
                        </a:rPr>
                        <a:t>300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60000">
                <a:tc>
                  <a:txBody>
                    <a:bodyPr/>
                    <a:lstStyle/>
                    <a:p>
                      <a:pPr algn="r"/>
                      <a:endParaRPr lang="en-GB" sz="17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60000">
                <a:tc>
                  <a:txBody>
                    <a:bodyPr/>
                    <a:lstStyle/>
                    <a:p>
                      <a:pPr algn="r"/>
                      <a:r>
                        <a:rPr lang="en-GB" sz="1700" b="1">
                          <a:latin typeface="Century Gothic" panose="020B0502020202020204" pitchFamily="34" charset="0"/>
                        </a:rPr>
                        <a:t>100ml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14" name="TextBox 13">
            <a:extLst>
              <a:ext uri="{FF2B5EF4-FFF2-40B4-BE49-F238E27FC236}">
                <a16:creationId xmlns:a16="http://schemas.microsoft.com/office/drawing/2014/main" id="{08F84376-68FC-42A6-A5C5-4DDF02C310BC}"/>
              </a:ext>
            </a:extLst>
          </p:cNvPr>
          <p:cNvSpPr txBox="1"/>
          <p:nvPr/>
        </p:nvSpPr>
        <p:spPr>
          <a:xfrm>
            <a:off x="1621340"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A</a:t>
            </a:r>
          </a:p>
        </p:txBody>
      </p:sp>
      <p:sp>
        <p:nvSpPr>
          <p:cNvPr id="15" name="TextBox 14">
            <a:extLst>
              <a:ext uri="{FF2B5EF4-FFF2-40B4-BE49-F238E27FC236}">
                <a16:creationId xmlns:a16="http://schemas.microsoft.com/office/drawing/2014/main" id="{AE771ECE-1A42-4EE2-A666-42658A2DF25B}"/>
              </a:ext>
            </a:extLst>
          </p:cNvPr>
          <p:cNvSpPr txBox="1"/>
          <p:nvPr/>
        </p:nvSpPr>
        <p:spPr>
          <a:xfrm>
            <a:off x="7125911"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C</a:t>
            </a:r>
          </a:p>
        </p:txBody>
      </p:sp>
      <p:sp>
        <p:nvSpPr>
          <p:cNvPr id="16" name="TextBox 15">
            <a:extLst>
              <a:ext uri="{FF2B5EF4-FFF2-40B4-BE49-F238E27FC236}">
                <a16:creationId xmlns:a16="http://schemas.microsoft.com/office/drawing/2014/main" id="{B7EADD2F-302B-4408-87E7-79DAD79DDA96}"/>
              </a:ext>
            </a:extLst>
          </p:cNvPr>
          <p:cNvSpPr txBox="1"/>
          <p:nvPr/>
        </p:nvSpPr>
        <p:spPr>
          <a:xfrm>
            <a:off x="4270879" y="1281195"/>
            <a:ext cx="372097" cy="400110"/>
          </a:xfrm>
          <a:prstGeom prst="rect">
            <a:avLst/>
          </a:prstGeom>
          <a:noFill/>
        </p:spPr>
        <p:txBody>
          <a:bodyPr wrap="square" rtlCol="0">
            <a:spAutoFit/>
          </a:bodyPr>
          <a:lstStyle/>
          <a:p>
            <a:pPr algn="ctr"/>
            <a:r>
              <a:rPr lang="en-GB" sz="2000" b="1">
                <a:latin typeface="Century Gothic" panose="020B0502020202020204" pitchFamily="34" charset="0"/>
              </a:rPr>
              <a:t>B</a:t>
            </a:r>
          </a:p>
        </p:txBody>
      </p:sp>
    </p:spTree>
    <p:extLst>
      <p:ext uri="{BB962C8B-B14F-4D97-AF65-F5344CB8AC3E}">
        <p14:creationId xmlns:p14="http://schemas.microsoft.com/office/powerpoint/2010/main" val="3974147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3" name="Picture 12">
            <a:extLst>
              <a:ext uri="{FF2B5EF4-FFF2-40B4-BE49-F238E27FC236}">
                <a16:creationId xmlns:a16="http://schemas.microsoft.com/office/drawing/2014/main" id="{DC8BFD1E-6B72-4466-859B-209F872F4BDA}"/>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4" name="Rectangle 13">
            <a:extLst>
              <a:ext uri="{FF2B5EF4-FFF2-40B4-BE49-F238E27FC236}">
                <a16:creationId xmlns:a16="http://schemas.microsoft.com/office/drawing/2014/main" id="{0FED96E9-9972-4DA2-9E87-192204C4E69A}"/>
              </a:ext>
            </a:extLst>
          </p:cNvPr>
          <p:cNvSpPr/>
          <p:nvPr/>
        </p:nvSpPr>
        <p:spPr>
          <a:xfrm>
            <a:off x="275304" y="26658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Tom has poured water into the measuring jug below.</a:t>
            </a:r>
          </a:p>
          <a:p>
            <a:pPr lvl="0" algn="ctr"/>
            <a:r>
              <a:rPr lang="en-GB" sz="2000" b="1" dirty="0">
                <a:solidFill>
                  <a:schemeClr val="tx1"/>
                </a:solidFill>
                <a:latin typeface="Century Gothic" panose="020B0502020202020204" pitchFamily="34" charset="0"/>
              </a:rPr>
              <a:t>The volume is more 50ml than but less than 300ml.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water could he have?</a:t>
            </a:r>
          </a:p>
          <a:p>
            <a:pPr lvl="0" algn="ctr"/>
            <a:r>
              <a:rPr lang="en-GB" sz="2000" b="1" dirty="0">
                <a:solidFill>
                  <a:schemeClr val="tx1"/>
                </a:solidFill>
                <a:latin typeface="Century Gothic" panose="020B0502020202020204" pitchFamily="34" charset="0"/>
              </a:rPr>
              <a:t>Use arrows to label 3 possible answers.</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0778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3" name="Picture 12">
            <a:extLst>
              <a:ext uri="{FF2B5EF4-FFF2-40B4-BE49-F238E27FC236}">
                <a16:creationId xmlns:a16="http://schemas.microsoft.com/office/drawing/2014/main" id="{DC8BFD1E-6B72-4466-859B-209F872F4BDA}"/>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4" name="Rectangle 13">
            <a:extLst>
              <a:ext uri="{FF2B5EF4-FFF2-40B4-BE49-F238E27FC236}">
                <a16:creationId xmlns:a16="http://schemas.microsoft.com/office/drawing/2014/main" id="{0FED96E9-9972-4DA2-9E87-192204C4E69A}"/>
              </a:ext>
            </a:extLst>
          </p:cNvPr>
          <p:cNvSpPr/>
          <p:nvPr/>
        </p:nvSpPr>
        <p:spPr>
          <a:xfrm>
            <a:off x="275304" y="26658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Tom has poured water into the measuring jug below.</a:t>
            </a:r>
          </a:p>
          <a:p>
            <a:pPr lvl="0" algn="ctr"/>
            <a:r>
              <a:rPr lang="en-GB" sz="2000" b="1" dirty="0">
                <a:solidFill>
                  <a:schemeClr val="tx1"/>
                </a:solidFill>
                <a:latin typeface="Century Gothic" panose="020B0502020202020204" pitchFamily="34" charset="0"/>
              </a:rPr>
              <a:t>The volume is more 50ml than but less than 300ml.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water could he have?</a:t>
            </a:r>
          </a:p>
          <a:p>
            <a:pPr lvl="0" algn="ctr"/>
            <a:r>
              <a:rPr lang="en-GB" sz="2000" b="1" dirty="0">
                <a:solidFill>
                  <a:schemeClr val="tx1"/>
                </a:solidFill>
                <a:latin typeface="Century Gothic" panose="020B0502020202020204" pitchFamily="34" charset="0"/>
              </a:rPr>
              <a:t>Use arrows to label 3 possible answers.</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AFA8B2D9-CC7B-480C-A323-F826DC057305}"/>
              </a:ext>
            </a:extLst>
          </p:cNvPr>
          <p:cNvCxnSpPr/>
          <p:nvPr/>
        </p:nvCxnSpPr>
        <p:spPr>
          <a:xfrm>
            <a:off x="2782957" y="3927159"/>
            <a:ext cx="168069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E8C28E-0FC6-4891-8B43-ADB035A44198}"/>
              </a:ext>
            </a:extLst>
          </p:cNvPr>
          <p:cNvCxnSpPr/>
          <p:nvPr/>
        </p:nvCxnSpPr>
        <p:spPr>
          <a:xfrm>
            <a:off x="2782957" y="2965174"/>
            <a:ext cx="168069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89D066E-85C8-4604-B34E-5A7D349B7441}"/>
              </a:ext>
            </a:extLst>
          </p:cNvPr>
          <p:cNvCxnSpPr/>
          <p:nvPr/>
        </p:nvCxnSpPr>
        <p:spPr>
          <a:xfrm>
            <a:off x="2782957" y="2476047"/>
            <a:ext cx="168069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68F0F3-991B-41B7-9DD1-36868B1E74CE}"/>
              </a:ext>
            </a:extLst>
          </p:cNvPr>
          <p:cNvSpPr txBox="1"/>
          <p:nvPr/>
        </p:nvSpPr>
        <p:spPr>
          <a:xfrm>
            <a:off x="1693640" y="3711715"/>
            <a:ext cx="992579" cy="430887"/>
          </a:xfrm>
          <a:prstGeom prst="rect">
            <a:avLst/>
          </a:prstGeom>
          <a:noFill/>
        </p:spPr>
        <p:txBody>
          <a:bodyPr wrap="none" rtlCol="0">
            <a:spAutoFit/>
          </a:bodyPr>
          <a:lstStyle/>
          <a:p>
            <a:r>
              <a:rPr lang="en-GB" sz="2200" b="1" dirty="0">
                <a:solidFill>
                  <a:srgbClr val="FF0000"/>
                </a:solidFill>
                <a:latin typeface="Century Gothic" panose="020B0502020202020204" pitchFamily="34" charset="0"/>
              </a:rPr>
              <a:t>100ml</a:t>
            </a:r>
          </a:p>
        </p:txBody>
      </p:sp>
      <p:sp>
        <p:nvSpPr>
          <p:cNvPr id="15" name="TextBox 14">
            <a:extLst>
              <a:ext uri="{FF2B5EF4-FFF2-40B4-BE49-F238E27FC236}">
                <a16:creationId xmlns:a16="http://schemas.microsoft.com/office/drawing/2014/main" id="{850FFBDB-40A9-4608-9C1B-C5A4B46A5F6A}"/>
              </a:ext>
            </a:extLst>
          </p:cNvPr>
          <p:cNvSpPr txBox="1"/>
          <p:nvPr/>
        </p:nvSpPr>
        <p:spPr>
          <a:xfrm>
            <a:off x="1693640" y="2761356"/>
            <a:ext cx="992579" cy="430887"/>
          </a:xfrm>
          <a:prstGeom prst="rect">
            <a:avLst/>
          </a:prstGeom>
          <a:noFill/>
        </p:spPr>
        <p:txBody>
          <a:bodyPr wrap="none" rtlCol="0">
            <a:spAutoFit/>
          </a:bodyPr>
          <a:lstStyle/>
          <a:p>
            <a:r>
              <a:rPr lang="en-GB" sz="2200" b="1">
                <a:solidFill>
                  <a:srgbClr val="FF0000"/>
                </a:solidFill>
                <a:latin typeface="Century Gothic" panose="020B0502020202020204" pitchFamily="34" charset="0"/>
              </a:rPr>
              <a:t>200ml</a:t>
            </a:r>
          </a:p>
        </p:txBody>
      </p:sp>
      <p:sp>
        <p:nvSpPr>
          <p:cNvPr id="16" name="TextBox 15">
            <a:extLst>
              <a:ext uri="{FF2B5EF4-FFF2-40B4-BE49-F238E27FC236}">
                <a16:creationId xmlns:a16="http://schemas.microsoft.com/office/drawing/2014/main" id="{97406260-E04B-4B5F-B6A7-1631D84DBB63}"/>
              </a:ext>
            </a:extLst>
          </p:cNvPr>
          <p:cNvSpPr txBox="1"/>
          <p:nvPr/>
        </p:nvSpPr>
        <p:spPr>
          <a:xfrm>
            <a:off x="1693640" y="2260603"/>
            <a:ext cx="992579" cy="430887"/>
          </a:xfrm>
          <a:prstGeom prst="rect">
            <a:avLst/>
          </a:prstGeom>
          <a:noFill/>
        </p:spPr>
        <p:txBody>
          <a:bodyPr wrap="none" rtlCol="0">
            <a:spAutoFit/>
          </a:bodyPr>
          <a:lstStyle/>
          <a:p>
            <a:r>
              <a:rPr lang="en-GB" sz="2200" b="1">
                <a:solidFill>
                  <a:srgbClr val="FF0000"/>
                </a:solidFill>
                <a:latin typeface="Century Gothic" panose="020B0502020202020204" pitchFamily="34" charset="0"/>
              </a:rPr>
              <a:t>250ml</a:t>
            </a:r>
          </a:p>
        </p:txBody>
      </p:sp>
    </p:spTree>
    <p:extLst>
      <p:ext uri="{BB962C8B-B14F-4D97-AF65-F5344CB8AC3E}">
        <p14:creationId xmlns:p14="http://schemas.microsoft.com/office/powerpoint/2010/main" val="256403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60B8A230-4992-497B-BB85-E62AB2F57570}"/>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3" name="Rounded Rectangular Callout 137">
            <a:extLst>
              <a:ext uri="{FF2B5EF4-FFF2-40B4-BE49-F238E27FC236}">
                <a16:creationId xmlns:a16="http://schemas.microsoft.com/office/drawing/2014/main" id="{FB66437B-CC6B-4EE4-BD90-E2629701FC1A}"/>
              </a:ext>
            </a:extLst>
          </p:cNvPr>
          <p:cNvSpPr/>
          <p:nvPr/>
        </p:nvSpPr>
        <p:spPr>
          <a:xfrm>
            <a:off x="2376128" y="1605475"/>
            <a:ext cx="2326302" cy="1112026"/>
          </a:xfrm>
          <a:prstGeom prst="wedgeRoundRectCallout">
            <a:avLst>
              <a:gd name="adj1" fmla="val -40044"/>
              <a:gd name="adj2" fmla="val 651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200ml of liquid in my container.</a:t>
            </a:r>
          </a:p>
        </p:txBody>
      </p:sp>
      <p:graphicFrame>
        <p:nvGraphicFramePr>
          <p:cNvPr id="14" name="Table 13">
            <a:extLst>
              <a:ext uri="{FF2B5EF4-FFF2-40B4-BE49-F238E27FC236}">
                <a16:creationId xmlns:a16="http://schemas.microsoft.com/office/drawing/2014/main" id="{46A94719-6929-481B-AACD-D12D3CE53335}"/>
              </a:ext>
            </a:extLst>
          </p:cNvPr>
          <p:cNvGraphicFramePr>
            <a:graphicFrameLocks noGrp="1"/>
          </p:cNvGraphicFramePr>
          <p:nvPr/>
        </p:nvGraphicFramePr>
        <p:xfrm>
          <a:off x="5102618" y="2571310"/>
          <a:ext cx="2910384" cy="2178000"/>
        </p:xfrm>
        <a:graphic>
          <a:graphicData uri="http://schemas.openxmlformats.org/drawingml/2006/table">
            <a:tbl>
              <a:tblPr firstRow="1" bandRow="1">
                <a:tableStyleId>{2D5ABB26-0587-4C30-8999-92F81FD0307C}</a:tableStyleId>
              </a:tblPr>
              <a:tblGrid>
                <a:gridCol w="1855780">
                  <a:extLst>
                    <a:ext uri="{9D8B030D-6E8A-4147-A177-3AD203B41FA5}">
                      <a16:colId xmlns:a16="http://schemas.microsoft.com/office/drawing/2014/main" val="3348667451"/>
                    </a:ext>
                  </a:extLst>
                </a:gridCol>
                <a:gridCol w="986241">
                  <a:extLst>
                    <a:ext uri="{9D8B030D-6E8A-4147-A177-3AD203B41FA5}">
                      <a16:colId xmlns:a16="http://schemas.microsoft.com/office/drawing/2014/main" val="31861885"/>
                    </a:ext>
                  </a:extLst>
                </a:gridCol>
                <a:gridCol w="68363">
                  <a:extLst>
                    <a:ext uri="{9D8B030D-6E8A-4147-A177-3AD203B41FA5}">
                      <a16:colId xmlns:a16="http://schemas.microsoft.com/office/drawing/2014/main" val="135476471"/>
                    </a:ext>
                  </a:extLst>
                </a:gridCol>
              </a:tblGrid>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51974402"/>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60619465"/>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80828214"/>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3873897"/>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59844985"/>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75608451"/>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92372799"/>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08492826"/>
                  </a:ext>
                </a:extLst>
              </a:tr>
            </a:tbl>
          </a:graphicData>
        </a:graphic>
      </p:graphicFrame>
      <p:graphicFrame>
        <p:nvGraphicFramePr>
          <p:cNvPr id="15" name="Table 14">
            <a:extLst>
              <a:ext uri="{FF2B5EF4-FFF2-40B4-BE49-F238E27FC236}">
                <a16:creationId xmlns:a16="http://schemas.microsoft.com/office/drawing/2014/main" id="{F0B6FDEE-8435-48AC-A1A2-8D3E65A97974}"/>
              </a:ext>
            </a:extLst>
          </p:cNvPr>
          <p:cNvGraphicFramePr>
            <a:graphicFrameLocks noGrp="1"/>
          </p:cNvGraphicFramePr>
          <p:nvPr/>
        </p:nvGraphicFramePr>
        <p:xfrm>
          <a:off x="6003233" y="2161488"/>
          <a:ext cx="892090" cy="2376000"/>
        </p:xfrm>
        <a:graphic>
          <a:graphicData uri="http://schemas.openxmlformats.org/drawingml/2006/table">
            <a:tbl>
              <a:tblPr firstRow="1" bandRow="1">
                <a:tableStyleId>{2D5ABB26-0587-4C30-8999-92F81FD0307C}</a:tableStyleId>
              </a:tblPr>
              <a:tblGrid>
                <a:gridCol w="892090">
                  <a:extLst>
                    <a:ext uri="{9D8B030D-6E8A-4147-A177-3AD203B41FA5}">
                      <a16:colId xmlns:a16="http://schemas.microsoft.com/office/drawing/2014/main" val="135476471"/>
                    </a:ext>
                  </a:extLst>
                </a:gridCol>
              </a:tblGrid>
              <a:tr h="396000">
                <a:tc>
                  <a:txBody>
                    <a:bodyPr/>
                    <a:lstStyle/>
                    <a:p>
                      <a:pPr algn="r"/>
                      <a:endParaRPr lang="en-GB" sz="18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96000">
                <a:tc>
                  <a:txBody>
                    <a:bodyPr/>
                    <a:lstStyle/>
                    <a:p>
                      <a:pPr algn="r"/>
                      <a:r>
                        <a:rPr lang="en-GB" sz="1800" b="1">
                          <a:latin typeface="Century Gothic" panose="020B0502020202020204" pitchFamily="34" charset="0"/>
                        </a:rPr>
                        <a:t>250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96000">
                <a:tc>
                  <a:txBody>
                    <a:bodyPr/>
                    <a:lstStyle/>
                    <a:p>
                      <a:pPr algn="r"/>
                      <a:endParaRPr lang="en-GB" sz="18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96000">
                <a:tc>
                  <a:txBody>
                    <a:bodyPr/>
                    <a:lstStyle/>
                    <a:p>
                      <a:pPr algn="r"/>
                      <a:r>
                        <a:rPr lang="en-GB" sz="1800" b="1">
                          <a:latin typeface="Century Gothic" panose="020B0502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96000">
                <a:tc>
                  <a:txBody>
                    <a:bodyPr/>
                    <a:lstStyle/>
                    <a:p>
                      <a:pPr algn="r"/>
                      <a:endParaRPr lang="en-GB" sz="18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96000">
                <a:tc>
                  <a:txBody>
                    <a:bodyPr/>
                    <a:lstStyle/>
                    <a:p>
                      <a:pPr algn="r"/>
                      <a:r>
                        <a:rPr lang="en-GB" sz="1800" b="1">
                          <a:latin typeface="Century Gothic" panose="020B0502020202020204" pitchFamily="34" charset="0"/>
                        </a:rPr>
                        <a:t>50ml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16" name="Rectangle 15">
            <a:extLst>
              <a:ext uri="{FF2B5EF4-FFF2-40B4-BE49-F238E27FC236}">
                <a16:creationId xmlns:a16="http://schemas.microsoft.com/office/drawing/2014/main" id="{6222768C-4E22-4F68-BF76-017250AEC4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a:rPr>
              <a:t>Reasoning 2</a:t>
            </a:r>
            <a:endParaRPr lang="en-GB" sz="1600" b="1" u="sng">
              <a:solidFill>
                <a:schemeClr val="bg2">
                  <a:lumMod val="50000"/>
                </a:schemeClr>
              </a:solidFill>
              <a:latin typeface="Century Gothic" panose="020B0502020202020204" pitchFamily="34" charset="0"/>
            </a:endParaRPr>
          </a:p>
          <a:p>
            <a:pPr lvl="0" algn="ctr"/>
            <a:endParaRPr lang="en-GB" sz="2000" b="1" u="sng">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Is Aisha correct? Explain your answer.</a:t>
            </a:r>
          </a:p>
          <a:p>
            <a:endParaRPr lang="en-GB" sz="20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50351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60B8A230-4992-497B-BB85-E62AB2F57570}"/>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3" name="Rounded Rectangular Callout 137">
            <a:extLst>
              <a:ext uri="{FF2B5EF4-FFF2-40B4-BE49-F238E27FC236}">
                <a16:creationId xmlns:a16="http://schemas.microsoft.com/office/drawing/2014/main" id="{FB66437B-CC6B-4EE4-BD90-E2629701FC1A}"/>
              </a:ext>
            </a:extLst>
          </p:cNvPr>
          <p:cNvSpPr/>
          <p:nvPr/>
        </p:nvSpPr>
        <p:spPr>
          <a:xfrm>
            <a:off x="2376128" y="1605475"/>
            <a:ext cx="2326302" cy="1112026"/>
          </a:xfrm>
          <a:prstGeom prst="wedgeRoundRectCallout">
            <a:avLst>
              <a:gd name="adj1" fmla="val -40044"/>
              <a:gd name="adj2" fmla="val 651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200ml of liquid in my container.</a:t>
            </a:r>
          </a:p>
        </p:txBody>
      </p:sp>
      <p:graphicFrame>
        <p:nvGraphicFramePr>
          <p:cNvPr id="14" name="Table 13">
            <a:extLst>
              <a:ext uri="{FF2B5EF4-FFF2-40B4-BE49-F238E27FC236}">
                <a16:creationId xmlns:a16="http://schemas.microsoft.com/office/drawing/2014/main" id="{46A94719-6929-481B-AACD-D12D3CE53335}"/>
              </a:ext>
            </a:extLst>
          </p:cNvPr>
          <p:cNvGraphicFramePr>
            <a:graphicFrameLocks noGrp="1"/>
          </p:cNvGraphicFramePr>
          <p:nvPr/>
        </p:nvGraphicFramePr>
        <p:xfrm>
          <a:off x="5102618" y="2571310"/>
          <a:ext cx="2910384" cy="2178000"/>
        </p:xfrm>
        <a:graphic>
          <a:graphicData uri="http://schemas.openxmlformats.org/drawingml/2006/table">
            <a:tbl>
              <a:tblPr firstRow="1" bandRow="1">
                <a:tableStyleId>{2D5ABB26-0587-4C30-8999-92F81FD0307C}</a:tableStyleId>
              </a:tblPr>
              <a:tblGrid>
                <a:gridCol w="1855780">
                  <a:extLst>
                    <a:ext uri="{9D8B030D-6E8A-4147-A177-3AD203B41FA5}">
                      <a16:colId xmlns:a16="http://schemas.microsoft.com/office/drawing/2014/main" val="3348667451"/>
                    </a:ext>
                  </a:extLst>
                </a:gridCol>
                <a:gridCol w="986241">
                  <a:extLst>
                    <a:ext uri="{9D8B030D-6E8A-4147-A177-3AD203B41FA5}">
                      <a16:colId xmlns:a16="http://schemas.microsoft.com/office/drawing/2014/main" val="31861885"/>
                    </a:ext>
                  </a:extLst>
                </a:gridCol>
                <a:gridCol w="68363">
                  <a:extLst>
                    <a:ext uri="{9D8B030D-6E8A-4147-A177-3AD203B41FA5}">
                      <a16:colId xmlns:a16="http://schemas.microsoft.com/office/drawing/2014/main" val="135476471"/>
                    </a:ext>
                  </a:extLst>
                </a:gridCol>
              </a:tblGrid>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51974402"/>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60619465"/>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80828214"/>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3873897"/>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59844985"/>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75608451"/>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92372799"/>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08492826"/>
                  </a:ext>
                </a:extLst>
              </a:tr>
            </a:tbl>
          </a:graphicData>
        </a:graphic>
      </p:graphicFrame>
      <p:graphicFrame>
        <p:nvGraphicFramePr>
          <p:cNvPr id="15" name="Table 14">
            <a:extLst>
              <a:ext uri="{FF2B5EF4-FFF2-40B4-BE49-F238E27FC236}">
                <a16:creationId xmlns:a16="http://schemas.microsoft.com/office/drawing/2014/main" id="{F0B6FDEE-8435-48AC-A1A2-8D3E65A97974}"/>
              </a:ext>
            </a:extLst>
          </p:cNvPr>
          <p:cNvGraphicFramePr>
            <a:graphicFrameLocks noGrp="1"/>
          </p:cNvGraphicFramePr>
          <p:nvPr/>
        </p:nvGraphicFramePr>
        <p:xfrm>
          <a:off x="6003233" y="2161488"/>
          <a:ext cx="892090" cy="2376000"/>
        </p:xfrm>
        <a:graphic>
          <a:graphicData uri="http://schemas.openxmlformats.org/drawingml/2006/table">
            <a:tbl>
              <a:tblPr firstRow="1" bandRow="1">
                <a:tableStyleId>{2D5ABB26-0587-4C30-8999-92F81FD0307C}</a:tableStyleId>
              </a:tblPr>
              <a:tblGrid>
                <a:gridCol w="892090">
                  <a:extLst>
                    <a:ext uri="{9D8B030D-6E8A-4147-A177-3AD203B41FA5}">
                      <a16:colId xmlns:a16="http://schemas.microsoft.com/office/drawing/2014/main" val="135476471"/>
                    </a:ext>
                  </a:extLst>
                </a:gridCol>
              </a:tblGrid>
              <a:tr h="396000">
                <a:tc>
                  <a:txBody>
                    <a:bodyPr/>
                    <a:lstStyle/>
                    <a:p>
                      <a:pPr algn="r"/>
                      <a:endParaRPr lang="en-GB" sz="18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96000">
                <a:tc>
                  <a:txBody>
                    <a:bodyPr/>
                    <a:lstStyle/>
                    <a:p>
                      <a:pPr algn="r"/>
                      <a:r>
                        <a:rPr lang="en-GB" sz="1800" b="1">
                          <a:latin typeface="Century Gothic" panose="020B0502020202020204" pitchFamily="34" charset="0"/>
                        </a:rPr>
                        <a:t>250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96000">
                <a:tc>
                  <a:txBody>
                    <a:bodyPr/>
                    <a:lstStyle/>
                    <a:p>
                      <a:pPr algn="r"/>
                      <a:endParaRPr lang="en-GB" sz="18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96000">
                <a:tc>
                  <a:txBody>
                    <a:bodyPr/>
                    <a:lstStyle/>
                    <a:p>
                      <a:pPr algn="r"/>
                      <a:r>
                        <a:rPr lang="en-GB" sz="1800" b="1">
                          <a:latin typeface="Century Gothic" panose="020B0502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96000">
                <a:tc>
                  <a:txBody>
                    <a:bodyPr/>
                    <a:lstStyle/>
                    <a:p>
                      <a:pPr algn="r"/>
                      <a:endParaRPr lang="en-GB" sz="18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96000">
                <a:tc>
                  <a:txBody>
                    <a:bodyPr/>
                    <a:lstStyle/>
                    <a:p>
                      <a:pPr algn="r"/>
                      <a:r>
                        <a:rPr lang="en-GB" sz="1800" b="1">
                          <a:latin typeface="Century Gothic" panose="020B0502020202020204" pitchFamily="34" charset="0"/>
                        </a:rPr>
                        <a:t>50ml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16" name="Rectangle 15">
            <a:extLst>
              <a:ext uri="{FF2B5EF4-FFF2-40B4-BE49-F238E27FC236}">
                <a16:creationId xmlns:a16="http://schemas.microsoft.com/office/drawing/2014/main" id="{6222768C-4E22-4F68-BF76-017250AEC4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a:rPr>
              <a:t>Reasoning 2</a:t>
            </a: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Aisha correct? Explain your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Alisha is correct because. . .</a:t>
            </a: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82364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 – Measure Capacity  1</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3: </a:t>
            </a:r>
            <a:r>
              <a:rPr lang="en-GB" sz="1200" b="1" dirty="0">
                <a:solidFill>
                  <a:schemeClr val="tx1"/>
                </a:solidFill>
                <a:latin typeface="Century Gothic" panose="020B0502020202020204" pitchFamily="34" charset="0"/>
              </a:rPr>
              <a:t>(3M1c) </a:t>
            </a:r>
            <a:r>
              <a:rPr lang="en-GB" sz="1200" b="1" u="sng" dirty="0">
                <a:latin typeface="Century Gothic" panose="020B0502020202020204" pitchFamily="34" charset="0"/>
                <a:hlinkClick r:id="rId4"/>
              </a:rPr>
              <a:t>Compare volume/capacity (l/ml)</a:t>
            </a:r>
            <a:r>
              <a:rPr lang="en-GB" sz="1200" b="1" dirty="0">
                <a:latin typeface="Century Gothic" panose="020B0502020202020204" pitchFamily="34" charset="0"/>
              </a:rPr>
              <a:t>  </a:t>
            </a:r>
          </a:p>
          <a:p>
            <a:pPr>
              <a:defRPr/>
            </a:pPr>
            <a:r>
              <a:rPr lang="en-GB" sz="1200" b="1" dirty="0">
                <a:solidFill>
                  <a:prstClr val="black"/>
                </a:solidFill>
                <a:latin typeface="Century Gothic" panose="020B0502020202020204" pitchFamily="34" charset="0"/>
              </a:rPr>
              <a:t>Mathematics Year 3</a:t>
            </a:r>
            <a:r>
              <a:rPr lang="en-GB" sz="1200" b="1" dirty="0">
                <a:solidFill>
                  <a:schemeClr val="tx1"/>
                </a:solidFill>
                <a:latin typeface="Century Gothic" panose="020B0502020202020204" pitchFamily="34" charset="0"/>
              </a:rPr>
              <a:t>: (3M2c)</a:t>
            </a:r>
            <a:r>
              <a:rPr lang="en-GB" sz="1200" b="1" dirty="0">
                <a:latin typeface="Century Gothic" panose="020B0502020202020204" pitchFamily="34" charset="0"/>
              </a:rPr>
              <a:t> </a:t>
            </a:r>
            <a:r>
              <a:rPr lang="en-GB" sz="1200" b="1" dirty="0">
                <a:latin typeface="Century Gothic" panose="020B0502020202020204" pitchFamily="34" charset="0"/>
                <a:hlinkClick r:id="rId5"/>
              </a:rPr>
              <a:t>Measure volume/capacity (l/ml)</a:t>
            </a:r>
            <a:br>
              <a:rPr lang="en-GB" sz="1200" u="sng" dirty="0">
                <a:solidFill>
                  <a:prstClr val="black"/>
                </a:solidFill>
                <a:latin typeface="SassoonCRInfantMedium" panose="02000603020000020003" pitchFamily="2" charset="0"/>
              </a:rPr>
            </a:br>
            <a:endParaRPr lang="en-GB" sz="1200"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US" sz="1600" b="1" dirty="0">
                <a:solidFill>
                  <a:prstClr val="black"/>
                </a:solidFill>
                <a:latin typeface="Century Gothic" panose="020B0502020202020204" pitchFamily="34" charset="0"/>
              </a:rPr>
              <a:t>More </a:t>
            </a:r>
            <a:r>
              <a:rPr lang="en-US" sz="1600" b="1" dirty="0">
                <a:solidFill>
                  <a:prstClr val="black"/>
                </a:solidFill>
                <a:latin typeface="Century Gothic" panose="020B0502020202020204" pitchFamily="34" charset="0"/>
                <a:hlinkClick r:id="rId6"/>
              </a:rPr>
              <a:t>Year 3 Mass and Capacity</a:t>
            </a:r>
            <a:r>
              <a:rPr lang="en-US" sz="1600" b="1" dirty="0">
                <a:solidFill>
                  <a:prstClr val="black"/>
                </a:solidFill>
                <a:latin typeface="Century Gothic" panose="020B0502020202020204" pitchFamily="34" charset="0"/>
              </a:rPr>
              <a:t> resources.</a:t>
            </a:r>
            <a:endParaRPr lang="en-GB" sz="16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60B8A230-4992-497B-BB85-E62AB2F57570}"/>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3" name="Rounded Rectangular Callout 137">
            <a:extLst>
              <a:ext uri="{FF2B5EF4-FFF2-40B4-BE49-F238E27FC236}">
                <a16:creationId xmlns:a16="http://schemas.microsoft.com/office/drawing/2014/main" id="{FB66437B-CC6B-4EE4-BD90-E2629701FC1A}"/>
              </a:ext>
            </a:extLst>
          </p:cNvPr>
          <p:cNvSpPr/>
          <p:nvPr/>
        </p:nvSpPr>
        <p:spPr>
          <a:xfrm>
            <a:off x="2376128" y="1605475"/>
            <a:ext cx="2326302" cy="1112026"/>
          </a:xfrm>
          <a:prstGeom prst="wedgeRoundRectCallout">
            <a:avLst>
              <a:gd name="adj1" fmla="val -40044"/>
              <a:gd name="adj2" fmla="val 651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200ml of liquid in my container.</a:t>
            </a:r>
          </a:p>
        </p:txBody>
      </p:sp>
      <p:graphicFrame>
        <p:nvGraphicFramePr>
          <p:cNvPr id="14" name="Table 13">
            <a:extLst>
              <a:ext uri="{FF2B5EF4-FFF2-40B4-BE49-F238E27FC236}">
                <a16:creationId xmlns:a16="http://schemas.microsoft.com/office/drawing/2014/main" id="{46A94719-6929-481B-AACD-D12D3CE53335}"/>
              </a:ext>
            </a:extLst>
          </p:cNvPr>
          <p:cNvGraphicFramePr>
            <a:graphicFrameLocks noGrp="1"/>
          </p:cNvGraphicFramePr>
          <p:nvPr/>
        </p:nvGraphicFramePr>
        <p:xfrm>
          <a:off x="5102618" y="2571310"/>
          <a:ext cx="2910384" cy="2178000"/>
        </p:xfrm>
        <a:graphic>
          <a:graphicData uri="http://schemas.openxmlformats.org/drawingml/2006/table">
            <a:tbl>
              <a:tblPr firstRow="1" bandRow="1">
                <a:tableStyleId>{2D5ABB26-0587-4C30-8999-92F81FD0307C}</a:tableStyleId>
              </a:tblPr>
              <a:tblGrid>
                <a:gridCol w="1855780">
                  <a:extLst>
                    <a:ext uri="{9D8B030D-6E8A-4147-A177-3AD203B41FA5}">
                      <a16:colId xmlns:a16="http://schemas.microsoft.com/office/drawing/2014/main" val="3348667451"/>
                    </a:ext>
                  </a:extLst>
                </a:gridCol>
                <a:gridCol w="986241">
                  <a:extLst>
                    <a:ext uri="{9D8B030D-6E8A-4147-A177-3AD203B41FA5}">
                      <a16:colId xmlns:a16="http://schemas.microsoft.com/office/drawing/2014/main" val="31861885"/>
                    </a:ext>
                  </a:extLst>
                </a:gridCol>
                <a:gridCol w="68363">
                  <a:extLst>
                    <a:ext uri="{9D8B030D-6E8A-4147-A177-3AD203B41FA5}">
                      <a16:colId xmlns:a16="http://schemas.microsoft.com/office/drawing/2014/main" val="135476471"/>
                    </a:ext>
                  </a:extLst>
                </a:gridCol>
              </a:tblGrid>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51974402"/>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60619465"/>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80828214"/>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3873897"/>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59844985"/>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75608451"/>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92372799"/>
                  </a:ext>
                </a:extLst>
              </a:tr>
              <a:tr h="19800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08492826"/>
                  </a:ext>
                </a:extLst>
              </a:tr>
            </a:tbl>
          </a:graphicData>
        </a:graphic>
      </p:graphicFrame>
      <p:graphicFrame>
        <p:nvGraphicFramePr>
          <p:cNvPr id="15" name="Table 14">
            <a:extLst>
              <a:ext uri="{FF2B5EF4-FFF2-40B4-BE49-F238E27FC236}">
                <a16:creationId xmlns:a16="http://schemas.microsoft.com/office/drawing/2014/main" id="{F0B6FDEE-8435-48AC-A1A2-8D3E65A97974}"/>
              </a:ext>
            </a:extLst>
          </p:cNvPr>
          <p:cNvGraphicFramePr>
            <a:graphicFrameLocks noGrp="1"/>
          </p:cNvGraphicFramePr>
          <p:nvPr/>
        </p:nvGraphicFramePr>
        <p:xfrm>
          <a:off x="6003233" y="2161488"/>
          <a:ext cx="892090" cy="2376000"/>
        </p:xfrm>
        <a:graphic>
          <a:graphicData uri="http://schemas.openxmlformats.org/drawingml/2006/table">
            <a:tbl>
              <a:tblPr firstRow="1" bandRow="1">
                <a:tableStyleId>{2D5ABB26-0587-4C30-8999-92F81FD0307C}</a:tableStyleId>
              </a:tblPr>
              <a:tblGrid>
                <a:gridCol w="892090">
                  <a:extLst>
                    <a:ext uri="{9D8B030D-6E8A-4147-A177-3AD203B41FA5}">
                      <a16:colId xmlns:a16="http://schemas.microsoft.com/office/drawing/2014/main" val="135476471"/>
                    </a:ext>
                  </a:extLst>
                </a:gridCol>
              </a:tblGrid>
              <a:tr h="396000">
                <a:tc>
                  <a:txBody>
                    <a:bodyPr/>
                    <a:lstStyle/>
                    <a:p>
                      <a:pPr algn="r"/>
                      <a:endParaRPr lang="en-GB" sz="18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96000">
                <a:tc>
                  <a:txBody>
                    <a:bodyPr/>
                    <a:lstStyle/>
                    <a:p>
                      <a:pPr algn="r"/>
                      <a:r>
                        <a:rPr lang="en-GB" sz="1800" b="1">
                          <a:latin typeface="Century Gothic" panose="020B0502020202020204" pitchFamily="34" charset="0"/>
                        </a:rPr>
                        <a:t>250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96000">
                <a:tc>
                  <a:txBody>
                    <a:bodyPr/>
                    <a:lstStyle/>
                    <a:p>
                      <a:pPr algn="r"/>
                      <a:endParaRPr lang="en-GB" sz="18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96000">
                <a:tc>
                  <a:txBody>
                    <a:bodyPr/>
                    <a:lstStyle/>
                    <a:p>
                      <a:pPr algn="r"/>
                      <a:r>
                        <a:rPr lang="en-GB" sz="1800" b="1">
                          <a:latin typeface="Century Gothic" panose="020B0502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96000">
                <a:tc>
                  <a:txBody>
                    <a:bodyPr/>
                    <a:lstStyle/>
                    <a:p>
                      <a:pPr algn="r"/>
                      <a:endParaRPr lang="en-GB" sz="18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96000">
                <a:tc>
                  <a:txBody>
                    <a:bodyPr/>
                    <a:lstStyle/>
                    <a:p>
                      <a:pPr algn="r"/>
                      <a:r>
                        <a:rPr lang="en-GB" sz="1800" b="1">
                          <a:latin typeface="Century Gothic" panose="020B0502020202020204" pitchFamily="34" charset="0"/>
                        </a:rPr>
                        <a:t>50ml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16" name="Rectangle 15">
            <a:extLst>
              <a:ext uri="{FF2B5EF4-FFF2-40B4-BE49-F238E27FC236}">
                <a16:creationId xmlns:a16="http://schemas.microsoft.com/office/drawing/2014/main" id="{6222768C-4E22-4F68-BF76-017250AEC4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a:rPr>
              <a:t>Reasoning 2</a:t>
            </a: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Aisha correct? Explain your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Alisha is correct because the scale is in increments of 50ml. The water level is between 150ml and 250ml so the volume of the liquid is 200ml.</a:t>
            </a: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8814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4 – Mass and Capacity</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 Measure Capacity  1</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66665"/>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endParaRPr lang="en-GB" sz="2000" b="1" u="sng" dirty="0">
              <a:solidFill>
                <a:srgbClr val="E7E6E6">
                  <a:lumMod val="50000"/>
                </a:srgbClr>
              </a:solidFill>
              <a:latin typeface="Century Gothic" panose="020B0502020202020204" pitchFamily="34" charset="0"/>
            </a:endParaRPr>
          </a:p>
          <a:p>
            <a:pPr lvl="0" algn="ctr"/>
            <a:endParaRPr lang="en-GB" sz="2000" b="1" dirty="0">
              <a:solidFill>
                <a:srgbClr val="000000"/>
              </a:solidFill>
              <a:latin typeface="Century Gothic"/>
            </a:endParaRPr>
          </a:p>
          <a:p>
            <a:pPr lvl="0" algn="ctr"/>
            <a:r>
              <a:rPr lang="en-GB" sz="2000" b="1" dirty="0">
                <a:solidFill>
                  <a:srgbClr val="000000"/>
                </a:solidFill>
                <a:latin typeface="Century Gothic"/>
              </a:rPr>
              <a:t>Complete the missing numbers in these sequences.</a:t>
            </a:r>
            <a:endParaRPr lang="en-GB" sz="2000" b="1" dirty="0">
              <a:solidFill>
                <a:srgbClr val="00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2" name="Table 2">
            <a:extLst>
              <a:ext uri="{FF2B5EF4-FFF2-40B4-BE49-F238E27FC236}">
                <a16:creationId xmlns:a16="http://schemas.microsoft.com/office/drawing/2014/main" id="{41514DB0-C643-451F-9BF0-9928474E4C6A}"/>
              </a:ext>
            </a:extLst>
          </p:cNvPr>
          <p:cNvGraphicFramePr>
            <a:graphicFrameLocks noGrp="1"/>
          </p:cNvGraphicFramePr>
          <p:nvPr>
            <p:extLst>
              <p:ext uri="{D42A27DB-BD31-4B8C-83A1-F6EECF244321}">
                <p14:modId xmlns:p14="http://schemas.microsoft.com/office/powerpoint/2010/main" val="2177144309"/>
              </p:ext>
            </p:extLst>
          </p:nvPr>
        </p:nvGraphicFramePr>
        <p:xfrm>
          <a:off x="1905440" y="1855249"/>
          <a:ext cx="5333120" cy="30744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3860664691"/>
                    </a:ext>
                  </a:extLst>
                </a:gridCol>
                <a:gridCol w="208280">
                  <a:extLst>
                    <a:ext uri="{9D8B030D-6E8A-4147-A177-3AD203B41FA5}">
                      <a16:colId xmlns:a16="http://schemas.microsoft.com/office/drawing/2014/main" val="3506394796"/>
                    </a:ext>
                  </a:extLst>
                </a:gridCol>
                <a:gridCol w="900000">
                  <a:extLst>
                    <a:ext uri="{9D8B030D-6E8A-4147-A177-3AD203B41FA5}">
                      <a16:colId xmlns:a16="http://schemas.microsoft.com/office/drawing/2014/main" val="4014153074"/>
                    </a:ext>
                  </a:extLst>
                </a:gridCol>
                <a:gridCol w="208280">
                  <a:extLst>
                    <a:ext uri="{9D8B030D-6E8A-4147-A177-3AD203B41FA5}">
                      <a16:colId xmlns:a16="http://schemas.microsoft.com/office/drawing/2014/main" val="854805883"/>
                    </a:ext>
                  </a:extLst>
                </a:gridCol>
                <a:gridCol w="900000">
                  <a:extLst>
                    <a:ext uri="{9D8B030D-6E8A-4147-A177-3AD203B41FA5}">
                      <a16:colId xmlns:a16="http://schemas.microsoft.com/office/drawing/2014/main" val="3820744454"/>
                    </a:ext>
                  </a:extLst>
                </a:gridCol>
                <a:gridCol w="208280">
                  <a:extLst>
                    <a:ext uri="{9D8B030D-6E8A-4147-A177-3AD203B41FA5}">
                      <a16:colId xmlns:a16="http://schemas.microsoft.com/office/drawing/2014/main" val="1857332759"/>
                    </a:ext>
                  </a:extLst>
                </a:gridCol>
                <a:gridCol w="900000">
                  <a:extLst>
                    <a:ext uri="{9D8B030D-6E8A-4147-A177-3AD203B41FA5}">
                      <a16:colId xmlns:a16="http://schemas.microsoft.com/office/drawing/2014/main" val="411166461"/>
                    </a:ext>
                  </a:extLst>
                </a:gridCol>
                <a:gridCol w="208280">
                  <a:extLst>
                    <a:ext uri="{9D8B030D-6E8A-4147-A177-3AD203B41FA5}">
                      <a16:colId xmlns:a16="http://schemas.microsoft.com/office/drawing/2014/main" val="720049223"/>
                    </a:ext>
                  </a:extLst>
                </a:gridCol>
                <a:gridCol w="900000">
                  <a:extLst>
                    <a:ext uri="{9D8B030D-6E8A-4147-A177-3AD203B41FA5}">
                      <a16:colId xmlns:a16="http://schemas.microsoft.com/office/drawing/2014/main" val="3908587897"/>
                    </a:ext>
                  </a:extLst>
                </a:gridCol>
              </a:tblGrid>
              <a:tr h="720000">
                <a:tc>
                  <a:txBody>
                    <a:bodyPr/>
                    <a:lstStyle/>
                    <a:p>
                      <a:pPr algn="ctr"/>
                      <a:r>
                        <a:rPr lang="en-US" sz="2400" b="1">
                          <a:latin typeface="Century Gothic" panose="020B0502020202020204" pitchFamily="34" charset="0"/>
                        </a:rPr>
                        <a:t>50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100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200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80153213"/>
                  </a:ext>
                </a:extLst>
              </a:tr>
              <a:tr h="324000">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extLst>
                  <a:ext uri="{0D108BD9-81ED-4DB2-BD59-A6C34878D82A}">
                    <a16:rowId xmlns:a16="http://schemas.microsoft.com/office/drawing/2014/main" val="3553609102"/>
                  </a:ext>
                </a:extLst>
              </a:tr>
              <a:tr h="720000">
                <a:tc>
                  <a:txBody>
                    <a:bodyPr/>
                    <a:lstStyle/>
                    <a:p>
                      <a:pPr algn="ctr"/>
                      <a:r>
                        <a:rPr lang="en-US" sz="2400" b="1">
                          <a:latin typeface="Century Gothic" panose="020B0502020202020204" pitchFamily="34" charset="0"/>
                        </a:rPr>
                        <a:t>100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300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500</a:t>
                      </a:r>
                    </a:p>
                  </a:txBody>
                  <a:tcPr anchor="ctr">
                    <a:solidFill>
                      <a:schemeClr val="bg1"/>
                    </a:solidFill>
                  </a:tcPr>
                </a:tc>
                <a:extLst>
                  <a:ext uri="{0D108BD9-81ED-4DB2-BD59-A6C34878D82A}">
                    <a16:rowId xmlns:a16="http://schemas.microsoft.com/office/drawing/2014/main" val="1195479663"/>
                  </a:ext>
                </a:extLst>
              </a:tr>
              <a:tr h="252000">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extLst>
                  <a:ext uri="{0D108BD9-81ED-4DB2-BD59-A6C34878D82A}">
                    <a16:rowId xmlns:a16="http://schemas.microsoft.com/office/drawing/2014/main" val="2380545861"/>
                  </a:ext>
                </a:extLst>
              </a:tr>
              <a:tr h="720000">
                <a:tc>
                  <a:txBody>
                    <a:bodyPr/>
                    <a:lstStyle/>
                    <a:p>
                      <a:pPr algn="ctr"/>
                      <a:endParaRPr lang="en-US" sz="2400" b="1">
                        <a:latin typeface="Century Gothic" panose="020B0502020202020204" pitchFamily="34" charset="0"/>
                      </a:endParaRP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100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200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689668458"/>
                  </a:ext>
                </a:extLst>
              </a:tr>
            </a:tbl>
          </a:graphicData>
        </a:graphic>
      </p:graphicFrame>
      <p:sp>
        <p:nvSpPr>
          <p:cNvPr id="3" name="TextBox 2">
            <a:extLst>
              <a:ext uri="{FF2B5EF4-FFF2-40B4-BE49-F238E27FC236}">
                <a16:creationId xmlns:a16="http://schemas.microsoft.com/office/drawing/2014/main" id="{94870A76-39CD-48A3-92B2-CB13A26FCDFC}"/>
              </a:ext>
            </a:extLst>
          </p:cNvPr>
          <p:cNvSpPr txBox="1"/>
          <p:nvPr/>
        </p:nvSpPr>
        <p:spPr>
          <a:xfrm>
            <a:off x="1252164" y="2027527"/>
            <a:ext cx="373820" cy="400110"/>
          </a:xfrm>
          <a:prstGeom prst="rect">
            <a:avLst/>
          </a:prstGeom>
          <a:noFill/>
        </p:spPr>
        <p:txBody>
          <a:bodyPr wrap="none" rtlCol="0">
            <a:spAutoFit/>
          </a:bodyPr>
          <a:lstStyle/>
          <a:p>
            <a:r>
              <a:rPr lang="en-GB" sz="2000" b="1">
                <a:latin typeface="Century Gothic" panose="020B0502020202020204" pitchFamily="34" charset="0"/>
              </a:rPr>
              <a:t>A</a:t>
            </a:r>
          </a:p>
        </p:txBody>
      </p:sp>
      <p:sp>
        <p:nvSpPr>
          <p:cNvPr id="9" name="TextBox 8">
            <a:extLst>
              <a:ext uri="{FF2B5EF4-FFF2-40B4-BE49-F238E27FC236}">
                <a16:creationId xmlns:a16="http://schemas.microsoft.com/office/drawing/2014/main" id="{C70659AB-F3F6-4687-AB59-147D6A2F9C3C}"/>
              </a:ext>
            </a:extLst>
          </p:cNvPr>
          <p:cNvSpPr txBox="1"/>
          <p:nvPr/>
        </p:nvSpPr>
        <p:spPr>
          <a:xfrm>
            <a:off x="1292238" y="3210290"/>
            <a:ext cx="333746" cy="400110"/>
          </a:xfrm>
          <a:prstGeom prst="rect">
            <a:avLst/>
          </a:prstGeom>
          <a:noFill/>
        </p:spPr>
        <p:txBody>
          <a:bodyPr wrap="none" rtlCol="0">
            <a:spAutoFit/>
          </a:bodyPr>
          <a:lstStyle/>
          <a:p>
            <a:r>
              <a:rPr lang="en-GB" sz="2000" b="1">
                <a:latin typeface="Century Gothic" panose="020B0502020202020204" pitchFamily="34" charset="0"/>
              </a:rPr>
              <a:t>B</a:t>
            </a:r>
          </a:p>
        </p:txBody>
      </p:sp>
      <p:sp>
        <p:nvSpPr>
          <p:cNvPr id="10" name="TextBox 9">
            <a:extLst>
              <a:ext uri="{FF2B5EF4-FFF2-40B4-BE49-F238E27FC236}">
                <a16:creationId xmlns:a16="http://schemas.microsoft.com/office/drawing/2014/main" id="{853BE303-1C97-40BB-915C-604FF9D44982}"/>
              </a:ext>
            </a:extLst>
          </p:cNvPr>
          <p:cNvSpPr txBox="1"/>
          <p:nvPr/>
        </p:nvSpPr>
        <p:spPr>
          <a:xfrm>
            <a:off x="1240942" y="4393052"/>
            <a:ext cx="385042" cy="400110"/>
          </a:xfrm>
          <a:prstGeom prst="rect">
            <a:avLst/>
          </a:prstGeom>
          <a:noFill/>
        </p:spPr>
        <p:txBody>
          <a:bodyPr wrap="none" rtlCol="0">
            <a:spAutoFit/>
          </a:bodyPr>
          <a:lstStyle/>
          <a:p>
            <a:r>
              <a:rPr lang="en-GB" sz="2000" b="1">
                <a:latin typeface="Century Gothic" panose="020B0502020202020204" pitchFamily="34" charset="0"/>
              </a:rPr>
              <a:t>C</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F5929008-3DC3-4CEA-A05C-A7191FBDD651}"/>
              </a:ext>
            </a:extLst>
          </p:cNvPr>
          <p:cNvSpPr/>
          <p:nvPr/>
        </p:nvSpPr>
        <p:spPr>
          <a:xfrm>
            <a:off x="275303" y="266665"/>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endParaRPr lang="en-GB" sz="2000" b="1" u="sng" dirty="0">
              <a:solidFill>
                <a:srgbClr val="E7E6E6">
                  <a:lumMod val="50000"/>
                </a:srgbClr>
              </a:solidFill>
              <a:latin typeface="Century Gothic" panose="020B0502020202020204" pitchFamily="34" charset="0"/>
            </a:endParaRPr>
          </a:p>
          <a:p>
            <a:pPr lvl="0" algn="ctr"/>
            <a:endParaRPr lang="en-GB" sz="2000" b="1" dirty="0">
              <a:solidFill>
                <a:srgbClr val="000000"/>
              </a:solidFill>
              <a:latin typeface="Century Gothic"/>
            </a:endParaRPr>
          </a:p>
          <a:p>
            <a:pPr lvl="0" algn="ctr"/>
            <a:r>
              <a:rPr lang="en-GB" sz="2000" b="1" dirty="0">
                <a:solidFill>
                  <a:srgbClr val="000000"/>
                </a:solidFill>
                <a:latin typeface="Century Gothic"/>
              </a:rPr>
              <a:t>Complete the missing numbers in these sequences.</a:t>
            </a:r>
            <a:endParaRPr lang="en-GB" sz="2000" b="1" dirty="0">
              <a:solidFill>
                <a:srgbClr val="00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9" name="Table 2">
            <a:extLst>
              <a:ext uri="{FF2B5EF4-FFF2-40B4-BE49-F238E27FC236}">
                <a16:creationId xmlns:a16="http://schemas.microsoft.com/office/drawing/2014/main" id="{2E4A8624-3ABB-4986-8D55-3698B2C136DB}"/>
              </a:ext>
            </a:extLst>
          </p:cNvPr>
          <p:cNvGraphicFramePr>
            <a:graphicFrameLocks noGrp="1"/>
          </p:cNvGraphicFramePr>
          <p:nvPr>
            <p:extLst>
              <p:ext uri="{D42A27DB-BD31-4B8C-83A1-F6EECF244321}">
                <p14:modId xmlns:p14="http://schemas.microsoft.com/office/powerpoint/2010/main" val="2076045032"/>
              </p:ext>
            </p:extLst>
          </p:nvPr>
        </p:nvGraphicFramePr>
        <p:xfrm>
          <a:off x="1905440" y="1855249"/>
          <a:ext cx="5333120" cy="30744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3860664691"/>
                    </a:ext>
                  </a:extLst>
                </a:gridCol>
                <a:gridCol w="208280">
                  <a:extLst>
                    <a:ext uri="{9D8B030D-6E8A-4147-A177-3AD203B41FA5}">
                      <a16:colId xmlns:a16="http://schemas.microsoft.com/office/drawing/2014/main" val="3506394796"/>
                    </a:ext>
                  </a:extLst>
                </a:gridCol>
                <a:gridCol w="900000">
                  <a:extLst>
                    <a:ext uri="{9D8B030D-6E8A-4147-A177-3AD203B41FA5}">
                      <a16:colId xmlns:a16="http://schemas.microsoft.com/office/drawing/2014/main" val="4014153074"/>
                    </a:ext>
                  </a:extLst>
                </a:gridCol>
                <a:gridCol w="208280">
                  <a:extLst>
                    <a:ext uri="{9D8B030D-6E8A-4147-A177-3AD203B41FA5}">
                      <a16:colId xmlns:a16="http://schemas.microsoft.com/office/drawing/2014/main" val="854805883"/>
                    </a:ext>
                  </a:extLst>
                </a:gridCol>
                <a:gridCol w="900000">
                  <a:extLst>
                    <a:ext uri="{9D8B030D-6E8A-4147-A177-3AD203B41FA5}">
                      <a16:colId xmlns:a16="http://schemas.microsoft.com/office/drawing/2014/main" val="3820744454"/>
                    </a:ext>
                  </a:extLst>
                </a:gridCol>
                <a:gridCol w="208280">
                  <a:extLst>
                    <a:ext uri="{9D8B030D-6E8A-4147-A177-3AD203B41FA5}">
                      <a16:colId xmlns:a16="http://schemas.microsoft.com/office/drawing/2014/main" val="1857332759"/>
                    </a:ext>
                  </a:extLst>
                </a:gridCol>
                <a:gridCol w="900000">
                  <a:extLst>
                    <a:ext uri="{9D8B030D-6E8A-4147-A177-3AD203B41FA5}">
                      <a16:colId xmlns:a16="http://schemas.microsoft.com/office/drawing/2014/main" val="411166461"/>
                    </a:ext>
                  </a:extLst>
                </a:gridCol>
                <a:gridCol w="208280">
                  <a:extLst>
                    <a:ext uri="{9D8B030D-6E8A-4147-A177-3AD203B41FA5}">
                      <a16:colId xmlns:a16="http://schemas.microsoft.com/office/drawing/2014/main" val="720049223"/>
                    </a:ext>
                  </a:extLst>
                </a:gridCol>
                <a:gridCol w="900000">
                  <a:extLst>
                    <a:ext uri="{9D8B030D-6E8A-4147-A177-3AD203B41FA5}">
                      <a16:colId xmlns:a16="http://schemas.microsoft.com/office/drawing/2014/main" val="3908587897"/>
                    </a:ext>
                  </a:extLst>
                </a:gridCol>
              </a:tblGrid>
              <a:tr h="720000">
                <a:tc>
                  <a:txBody>
                    <a:bodyPr/>
                    <a:lstStyle/>
                    <a:p>
                      <a:pPr algn="ctr"/>
                      <a:r>
                        <a:rPr lang="en-US" sz="2400" b="1">
                          <a:latin typeface="Century Gothic" panose="020B0502020202020204" pitchFamily="34" charset="0"/>
                        </a:rPr>
                        <a:t>50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100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solidFill>
                            <a:srgbClr val="FF0000"/>
                          </a:solidFill>
                          <a:latin typeface="Century Gothic" panose="020B0502020202020204" pitchFamily="34" charset="0"/>
                        </a:rPr>
                        <a:t>150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200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solidFill>
                            <a:srgbClr val="FF0000"/>
                          </a:solidFill>
                          <a:latin typeface="Century Gothic" panose="020B0502020202020204" pitchFamily="34" charset="0"/>
                        </a:rPr>
                        <a:t>250</a:t>
                      </a:r>
                    </a:p>
                  </a:txBody>
                  <a:tcPr anchor="ctr">
                    <a:solidFill>
                      <a:schemeClr val="bg1"/>
                    </a:solidFill>
                  </a:tcPr>
                </a:tc>
                <a:extLst>
                  <a:ext uri="{0D108BD9-81ED-4DB2-BD59-A6C34878D82A}">
                    <a16:rowId xmlns:a16="http://schemas.microsoft.com/office/drawing/2014/main" val="480153213"/>
                  </a:ext>
                </a:extLst>
              </a:tr>
              <a:tr h="324000">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extLst>
                  <a:ext uri="{0D108BD9-81ED-4DB2-BD59-A6C34878D82A}">
                    <a16:rowId xmlns:a16="http://schemas.microsoft.com/office/drawing/2014/main" val="3553609102"/>
                  </a:ext>
                </a:extLst>
              </a:tr>
              <a:tr h="720000">
                <a:tc>
                  <a:txBody>
                    <a:bodyPr/>
                    <a:lstStyle/>
                    <a:p>
                      <a:pPr algn="ctr"/>
                      <a:r>
                        <a:rPr lang="en-US" sz="2400" b="1">
                          <a:latin typeface="Century Gothic" panose="020B0502020202020204" pitchFamily="34" charset="0"/>
                        </a:rPr>
                        <a:t>100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solidFill>
                            <a:srgbClr val="FF0000"/>
                          </a:solidFill>
                          <a:latin typeface="Century Gothic" panose="020B0502020202020204" pitchFamily="34" charset="0"/>
                        </a:rPr>
                        <a:t>200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300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solidFill>
                            <a:srgbClr val="FF0000"/>
                          </a:solidFill>
                          <a:latin typeface="Century Gothic" panose="020B0502020202020204" pitchFamily="34" charset="0"/>
                        </a:rPr>
                        <a:t>400</a:t>
                      </a:r>
                    </a:p>
                  </a:txBody>
                  <a:tcPr anchor="ctr">
                    <a:solidFill>
                      <a:schemeClr val="bg1"/>
                    </a:solidFill>
                  </a:tcPr>
                </a:tc>
                <a:tc>
                  <a:txBody>
                    <a:bodyPr/>
                    <a:lstStyle/>
                    <a:p>
                      <a:pPr algn="ctr"/>
                      <a:endParaRPr lang="en-US" sz="2400" b="1">
                        <a:solidFill>
                          <a:srgbClr val="FF0000"/>
                        </a:solidFill>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500</a:t>
                      </a:r>
                    </a:p>
                  </a:txBody>
                  <a:tcPr anchor="ctr">
                    <a:solidFill>
                      <a:schemeClr val="bg1"/>
                    </a:solidFill>
                  </a:tcPr>
                </a:tc>
                <a:extLst>
                  <a:ext uri="{0D108BD9-81ED-4DB2-BD59-A6C34878D82A}">
                    <a16:rowId xmlns:a16="http://schemas.microsoft.com/office/drawing/2014/main" val="1195479663"/>
                  </a:ext>
                </a:extLst>
              </a:tr>
              <a:tr h="252000">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en-US" sz="2400" b="1">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extLst>
                  <a:ext uri="{0D108BD9-81ED-4DB2-BD59-A6C34878D82A}">
                    <a16:rowId xmlns:a16="http://schemas.microsoft.com/office/drawing/2014/main" val="2380545861"/>
                  </a:ext>
                </a:extLst>
              </a:tr>
              <a:tr h="720000">
                <a:tc>
                  <a:txBody>
                    <a:bodyPr/>
                    <a:lstStyle/>
                    <a:p>
                      <a:pPr algn="ctr"/>
                      <a:r>
                        <a:rPr lang="en-US" sz="2400" b="1">
                          <a:solidFill>
                            <a:srgbClr val="FF0000"/>
                          </a:solidFill>
                          <a:latin typeface="Century Gothic" panose="020B0502020202020204" pitchFamily="34" charset="0"/>
                        </a:rPr>
                        <a:t>50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100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solidFill>
                            <a:srgbClr val="FF0000"/>
                          </a:solidFill>
                          <a:latin typeface="Century Gothic" panose="020B0502020202020204" pitchFamily="34" charset="0"/>
                        </a:rPr>
                        <a:t>150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latin typeface="Century Gothic" panose="020B0502020202020204" pitchFamily="34" charset="0"/>
                        </a:rPr>
                        <a:t>200</a:t>
                      </a:r>
                    </a:p>
                  </a:txBody>
                  <a:tcPr anchor="ctr">
                    <a:solidFill>
                      <a:schemeClr val="bg1"/>
                    </a:solidFill>
                  </a:tcPr>
                </a:tc>
                <a:tc>
                  <a:txBody>
                    <a:bodyPr/>
                    <a:lstStyle/>
                    <a:p>
                      <a:pPr algn="ctr"/>
                      <a:endParaRPr lang="en-US" sz="2400" b="1">
                        <a:latin typeface="Century Gothic" panose="020B0502020202020204" pitchFamily="34" charset="0"/>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sz="2400" b="1">
                          <a:solidFill>
                            <a:srgbClr val="FF0000"/>
                          </a:solidFill>
                          <a:latin typeface="Century Gothic" panose="020B0502020202020204" pitchFamily="34" charset="0"/>
                        </a:rPr>
                        <a:t>250</a:t>
                      </a:r>
                    </a:p>
                  </a:txBody>
                  <a:tcPr anchor="ctr">
                    <a:solidFill>
                      <a:schemeClr val="bg1"/>
                    </a:solidFill>
                  </a:tcPr>
                </a:tc>
                <a:extLst>
                  <a:ext uri="{0D108BD9-81ED-4DB2-BD59-A6C34878D82A}">
                    <a16:rowId xmlns:a16="http://schemas.microsoft.com/office/drawing/2014/main" val="689668458"/>
                  </a:ext>
                </a:extLst>
              </a:tr>
            </a:tbl>
          </a:graphicData>
        </a:graphic>
      </p:graphicFrame>
      <p:sp>
        <p:nvSpPr>
          <p:cNvPr id="10" name="TextBox 9">
            <a:extLst>
              <a:ext uri="{FF2B5EF4-FFF2-40B4-BE49-F238E27FC236}">
                <a16:creationId xmlns:a16="http://schemas.microsoft.com/office/drawing/2014/main" id="{E416D7BB-C2DF-45DE-B39E-E97C83541261}"/>
              </a:ext>
            </a:extLst>
          </p:cNvPr>
          <p:cNvSpPr txBox="1"/>
          <p:nvPr/>
        </p:nvSpPr>
        <p:spPr>
          <a:xfrm>
            <a:off x="1252164" y="2027527"/>
            <a:ext cx="373820" cy="400110"/>
          </a:xfrm>
          <a:prstGeom prst="rect">
            <a:avLst/>
          </a:prstGeom>
          <a:noFill/>
        </p:spPr>
        <p:txBody>
          <a:bodyPr wrap="none" rtlCol="0">
            <a:spAutoFit/>
          </a:bodyPr>
          <a:lstStyle/>
          <a:p>
            <a:r>
              <a:rPr lang="en-GB" sz="2000" b="1">
                <a:latin typeface="Century Gothic" panose="020B0502020202020204" pitchFamily="34" charset="0"/>
              </a:rPr>
              <a:t>A</a:t>
            </a:r>
          </a:p>
        </p:txBody>
      </p:sp>
      <p:sp>
        <p:nvSpPr>
          <p:cNvPr id="11" name="TextBox 10">
            <a:extLst>
              <a:ext uri="{FF2B5EF4-FFF2-40B4-BE49-F238E27FC236}">
                <a16:creationId xmlns:a16="http://schemas.microsoft.com/office/drawing/2014/main" id="{E26014C0-B299-4191-B6A7-A1421A2655E8}"/>
              </a:ext>
            </a:extLst>
          </p:cNvPr>
          <p:cNvSpPr txBox="1"/>
          <p:nvPr/>
        </p:nvSpPr>
        <p:spPr>
          <a:xfrm>
            <a:off x="1292238" y="3210290"/>
            <a:ext cx="333746" cy="400110"/>
          </a:xfrm>
          <a:prstGeom prst="rect">
            <a:avLst/>
          </a:prstGeom>
          <a:noFill/>
        </p:spPr>
        <p:txBody>
          <a:bodyPr wrap="none" rtlCol="0">
            <a:spAutoFit/>
          </a:bodyPr>
          <a:lstStyle/>
          <a:p>
            <a:r>
              <a:rPr lang="en-GB" sz="2000" b="1">
                <a:latin typeface="Century Gothic" panose="020B0502020202020204" pitchFamily="34" charset="0"/>
              </a:rPr>
              <a:t>B</a:t>
            </a:r>
          </a:p>
        </p:txBody>
      </p:sp>
      <p:sp>
        <p:nvSpPr>
          <p:cNvPr id="12" name="TextBox 11">
            <a:extLst>
              <a:ext uri="{FF2B5EF4-FFF2-40B4-BE49-F238E27FC236}">
                <a16:creationId xmlns:a16="http://schemas.microsoft.com/office/drawing/2014/main" id="{FB1C2AAA-3D3F-4E71-82D4-8A6DD35A1C54}"/>
              </a:ext>
            </a:extLst>
          </p:cNvPr>
          <p:cNvSpPr txBox="1"/>
          <p:nvPr/>
        </p:nvSpPr>
        <p:spPr>
          <a:xfrm>
            <a:off x="1240942" y="4393052"/>
            <a:ext cx="385042" cy="400110"/>
          </a:xfrm>
          <a:prstGeom prst="rect">
            <a:avLst/>
          </a:prstGeom>
          <a:noFill/>
        </p:spPr>
        <p:txBody>
          <a:bodyPr wrap="none" rtlCol="0">
            <a:spAutoFit/>
          </a:bodyPr>
          <a:lstStyle/>
          <a:p>
            <a:r>
              <a:rPr lang="en-GB" sz="2000" b="1">
                <a:latin typeface="Century Gothic" panose="020B0502020202020204" pitchFamily="34" charset="0"/>
              </a:rPr>
              <a:t>C</a:t>
            </a:r>
          </a:p>
        </p:txBody>
      </p:sp>
    </p:spTree>
    <p:extLst>
      <p:ext uri="{BB962C8B-B14F-4D97-AF65-F5344CB8AC3E}">
        <p14:creationId xmlns:p14="http://schemas.microsoft.com/office/powerpoint/2010/main" val="94740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1</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Complete the sentence.</a:t>
            </a: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The capacity is               millilitres.</a:t>
            </a: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E0315A6-DACF-429F-BB6C-D6BDEE8E4F26}"/>
              </a:ext>
            </a:extLst>
          </p:cNvPr>
          <p:cNvGraphicFramePr>
            <a:graphicFrameLocks noGrp="1"/>
          </p:cNvGraphicFramePr>
          <p:nvPr>
            <p:extLst>
              <p:ext uri="{D42A27DB-BD31-4B8C-83A1-F6EECF244321}">
                <p14:modId xmlns:p14="http://schemas.microsoft.com/office/powerpoint/2010/main" val="2395058261"/>
              </p:ext>
            </p:extLst>
          </p:nvPr>
        </p:nvGraphicFramePr>
        <p:xfrm>
          <a:off x="2756837" y="1198269"/>
          <a:ext cx="3630324" cy="2769189"/>
        </p:xfrm>
        <a:graphic>
          <a:graphicData uri="http://schemas.openxmlformats.org/drawingml/2006/table">
            <a:tbl>
              <a:tblPr firstRow="1" bandRow="1">
                <a:tableStyleId>{2D5ABB26-0587-4C30-8999-92F81FD0307C}</a:tableStyleId>
              </a:tblPr>
              <a:tblGrid>
                <a:gridCol w="2220364">
                  <a:extLst>
                    <a:ext uri="{9D8B030D-6E8A-4147-A177-3AD203B41FA5}">
                      <a16:colId xmlns:a16="http://schemas.microsoft.com/office/drawing/2014/main" val="3348667451"/>
                    </a:ext>
                  </a:extLst>
                </a:gridCol>
                <a:gridCol w="690542">
                  <a:extLst>
                    <a:ext uri="{9D8B030D-6E8A-4147-A177-3AD203B41FA5}">
                      <a16:colId xmlns:a16="http://schemas.microsoft.com/office/drawing/2014/main" val="31861885"/>
                    </a:ext>
                  </a:extLst>
                </a:gridCol>
                <a:gridCol w="719418">
                  <a:extLst>
                    <a:ext uri="{9D8B030D-6E8A-4147-A177-3AD203B41FA5}">
                      <a16:colId xmlns:a16="http://schemas.microsoft.com/office/drawing/2014/main" val="135476471"/>
                    </a:ext>
                  </a:extLst>
                </a:gridCol>
              </a:tblGrid>
              <a:tr h="769217">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880828214"/>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723873897"/>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2059844985"/>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2775608451"/>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992372799"/>
                  </a:ext>
                </a:extLst>
              </a:tr>
              <a:tr h="153838">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9933"/>
                    </a:solidFill>
                  </a:tcPr>
                </a:tc>
                <a:extLst>
                  <a:ext uri="{0D108BD9-81ED-4DB2-BD59-A6C34878D82A}">
                    <a16:rowId xmlns:a16="http://schemas.microsoft.com/office/drawing/2014/main" val="3908492826"/>
                  </a:ext>
                </a:extLst>
              </a:tr>
            </a:tbl>
          </a:graphicData>
        </a:graphic>
      </p:graphicFrame>
      <p:graphicFrame>
        <p:nvGraphicFramePr>
          <p:cNvPr id="9" name="Table 8">
            <a:extLst>
              <a:ext uri="{FF2B5EF4-FFF2-40B4-BE49-F238E27FC236}">
                <a16:creationId xmlns:a16="http://schemas.microsoft.com/office/drawing/2014/main" id="{31A307C5-D7DD-4AC7-8DD5-6FFCEACC9B04}"/>
              </a:ext>
            </a:extLst>
          </p:cNvPr>
          <p:cNvGraphicFramePr>
            <a:graphicFrameLocks noGrp="1"/>
          </p:cNvGraphicFramePr>
          <p:nvPr>
            <p:extLst>
              <p:ext uri="{D42A27DB-BD31-4B8C-83A1-F6EECF244321}">
                <p14:modId xmlns:p14="http://schemas.microsoft.com/office/powerpoint/2010/main" val="2533523226"/>
              </p:ext>
            </p:extLst>
          </p:nvPr>
        </p:nvGraphicFramePr>
        <p:xfrm>
          <a:off x="4209185" y="1769242"/>
          <a:ext cx="725628" cy="2462400"/>
        </p:xfrm>
        <a:graphic>
          <a:graphicData uri="http://schemas.openxmlformats.org/drawingml/2006/table">
            <a:tbl>
              <a:tblPr firstRow="1" bandRow="1">
                <a:tableStyleId>{2D5ABB26-0587-4C30-8999-92F81FD0307C}</a:tableStyleId>
              </a:tblPr>
              <a:tblGrid>
                <a:gridCol w="725628">
                  <a:extLst>
                    <a:ext uri="{9D8B030D-6E8A-4147-A177-3AD203B41FA5}">
                      <a16:colId xmlns:a16="http://schemas.microsoft.com/office/drawing/2014/main" val="135476471"/>
                    </a:ext>
                  </a:extLst>
                </a:gridCol>
              </a:tblGrid>
              <a:tr h="410400">
                <a:tc>
                  <a:txBody>
                    <a:bodyPr/>
                    <a:lstStyle/>
                    <a:p>
                      <a:pPr algn="r"/>
                      <a:endParaRPr lang="en-GB" sz="16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410400">
                <a:tc>
                  <a:txBody>
                    <a:bodyPr/>
                    <a:lstStyle/>
                    <a:p>
                      <a:pPr algn="r"/>
                      <a:endParaRPr lang="en-GB" sz="16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410400">
                <a:tc>
                  <a:txBody>
                    <a:bodyPr/>
                    <a:lstStyle/>
                    <a:p>
                      <a:pPr algn="r"/>
                      <a:r>
                        <a:rPr lang="en-GB" sz="1600" b="1">
                          <a:latin typeface="Century Gothic" panose="020B0502020202020204" pitchFamily="34" charset="0"/>
                        </a:rPr>
                        <a:t>150ml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410400">
                <a:tc>
                  <a:txBody>
                    <a:bodyPr/>
                    <a:lstStyle/>
                    <a:p>
                      <a:pPr algn="r"/>
                      <a:endParaRPr lang="en-GB" sz="16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410400">
                <a:tc>
                  <a:txBody>
                    <a:bodyPr/>
                    <a:lstStyle/>
                    <a:p>
                      <a:pPr algn="r"/>
                      <a:r>
                        <a:rPr lang="en-GB" sz="1600" b="1">
                          <a:latin typeface="Century Gothic" panose="020B0502020202020204" pitchFamily="34" charset="0"/>
                        </a:rPr>
                        <a:t>50ml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410400">
                <a:tc>
                  <a:txBody>
                    <a:bodyPr/>
                    <a:lstStyle/>
                    <a:p>
                      <a:pPr algn="r"/>
                      <a:endParaRPr lang="en-GB" sz="16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2" name="Rectangle 1">
            <a:extLst>
              <a:ext uri="{FF2B5EF4-FFF2-40B4-BE49-F238E27FC236}">
                <a16:creationId xmlns:a16="http://schemas.microsoft.com/office/drawing/2014/main" id="{72E092C5-B6A3-4A10-BC9B-3E4F84351118}"/>
              </a:ext>
            </a:extLst>
          </p:cNvPr>
          <p:cNvSpPr/>
          <p:nvPr/>
        </p:nvSpPr>
        <p:spPr>
          <a:xfrm>
            <a:off x="4497491" y="4544085"/>
            <a:ext cx="874644" cy="82269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b="1">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1</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Complete the sentence.</a:t>
            </a: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The capacity is               millilitres.</a:t>
            </a: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E0315A6-DACF-429F-BB6C-D6BDEE8E4F26}"/>
              </a:ext>
            </a:extLst>
          </p:cNvPr>
          <p:cNvGraphicFramePr>
            <a:graphicFrameLocks noGrp="1"/>
          </p:cNvGraphicFramePr>
          <p:nvPr/>
        </p:nvGraphicFramePr>
        <p:xfrm>
          <a:off x="2756837" y="1198269"/>
          <a:ext cx="3630324" cy="2769189"/>
        </p:xfrm>
        <a:graphic>
          <a:graphicData uri="http://schemas.openxmlformats.org/drawingml/2006/table">
            <a:tbl>
              <a:tblPr firstRow="1" bandRow="1">
                <a:tableStyleId>{2D5ABB26-0587-4C30-8999-92F81FD0307C}</a:tableStyleId>
              </a:tblPr>
              <a:tblGrid>
                <a:gridCol w="2220364">
                  <a:extLst>
                    <a:ext uri="{9D8B030D-6E8A-4147-A177-3AD203B41FA5}">
                      <a16:colId xmlns:a16="http://schemas.microsoft.com/office/drawing/2014/main" val="3348667451"/>
                    </a:ext>
                  </a:extLst>
                </a:gridCol>
                <a:gridCol w="690542">
                  <a:extLst>
                    <a:ext uri="{9D8B030D-6E8A-4147-A177-3AD203B41FA5}">
                      <a16:colId xmlns:a16="http://schemas.microsoft.com/office/drawing/2014/main" val="31861885"/>
                    </a:ext>
                  </a:extLst>
                </a:gridCol>
                <a:gridCol w="719418">
                  <a:extLst>
                    <a:ext uri="{9D8B030D-6E8A-4147-A177-3AD203B41FA5}">
                      <a16:colId xmlns:a16="http://schemas.microsoft.com/office/drawing/2014/main" val="135476471"/>
                    </a:ext>
                  </a:extLst>
                </a:gridCol>
              </a:tblGrid>
              <a:tr h="769217">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880828214"/>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723873897"/>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2059844985"/>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2775608451"/>
                  </a:ext>
                </a:extLst>
              </a:tr>
              <a:tr h="20512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992372799"/>
                  </a:ext>
                </a:extLst>
              </a:tr>
              <a:tr h="153838">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9933"/>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9933"/>
                    </a:solidFill>
                  </a:tcPr>
                </a:tc>
                <a:extLst>
                  <a:ext uri="{0D108BD9-81ED-4DB2-BD59-A6C34878D82A}">
                    <a16:rowId xmlns:a16="http://schemas.microsoft.com/office/drawing/2014/main" val="3908492826"/>
                  </a:ext>
                </a:extLst>
              </a:tr>
            </a:tbl>
          </a:graphicData>
        </a:graphic>
      </p:graphicFrame>
      <p:graphicFrame>
        <p:nvGraphicFramePr>
          <p:cNvPr id="9" name="Table 8">
            <a:extLst>
              <a:ext uri="{FF2B5EF4-FFF2-40B4-BE49-F238E27FC236}">
                <a16:creationId xmlns:a16="http://schemas.microsoft.com/office/drawing/2014/main" id="{31A307C5-D7DD-4AC7-8DD5-6FFCEACC9B04}"/>
              </a:ext>
            </a:extLst>
          </p:cNvPr>
          <p:cNvGraphicFramePr>
            <a:graphicFrameLocks noGrp="1"/>
          </p:cNvGraphicFramePr>
          <p:nvPr/>
        </p:nvGraphicFramePr>
        <p:xfrm>
          <a:off x="4209185" y="1769242"/>
          <a:ext cx="725628" cy="2462400"/>
        </p:xfrm>
        <a:graphic>
          <a:graphicData uri="http://schemas.openxmlformats.org/drawingml/2006/table">
            <a:tbl>
              <a:tblPr firstRow="1" bandRow="1">
                <a:tableStyleId>{2D5ABB26-0587-4C30-8999-92F81FD0307C}</a:tableStyleId>
              </a:tblPr>
              <a:tblGrid>
                <a:gridCol w="725628">
                  <a:extLst>
                    <a:ext uri="{9D8B030D-6E8A-4147-A177-3AD203B41FA5}">
                      <a16:colId xmlns:a16="http://schemas.microsoft.com/office/drawing/2014/main" val="135476471"/>
                    </a:ext>
                  </a:extLst>
                </a:gridCol>
              </a:tblGrid>
              <a:tr h="410400">
                <a:tc>
                  <a:txBody>
                    <a:bodyPr/>
                    <a:lstStyle/>
                    <a:p>
                      <a:pPr algn="r"/>
                      <a:endParaRPr lang="en-GB" sz="16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410400">
                <a:tc>
                  <a:txBody>
                    <a:bodyPr/>
                    <a:lstStyle/>
                    <a:p>
                      <a:pPr algn="r"/>
                      <a:endParaRPr lang="en-GB" sz="16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410400">
                <a:tc>
                  <a:txBody>
                    <a:bodyPr/>
                    <a:lstStyle/>
                    <a:p>
                      <a:pPr algn="r"/>
                      <a:r>
                        <a:rPr lang="en-GB" sz="1600" b="1">
                          <a:latin typeface="Century Gothic" panose="020B0502020202020204" pitchFamily="34" charset="0"/>
                        </a:rPr>
                        <a:t>150ml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410400">
                <a:tc>
                  <a:txBody>
                    <a:bodyPr/>
                    <a:lstStyle/>
                    <a:p>
                      <a:pPr algn="r"/>
                      <a:endParaRPr lang="en-GB" sz="16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410400">
                <a:tc>
                  <a:txBody>
                    <a:bodyPr/>
                    <a:lstStyle/>
                    <a:p>
                      <a:pPr algn="r"/>
                      <a:r>
                        <a:rPr lang="en-GB" sz="1600" b="1">
                          <a:latin typeface="Century Gothic" panose="020B0502020202020204" pitchFamily="34" charset="0"/>
                        </a:rPr>
                        <a:t>50ml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410400">
                <a:tc>
                  <a:txBody>
                    <a:bodyPr/>
                    <a:lstStyle/>
                    <a:p>
                      <a:pPr algn="r"/>
                      <a:endParaRPr lang="en-GB" sz="16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2" name="Rectangle 1">
            <a:extLst>
              <a:ext uri="{FF2B5EF4-FFF2-40B4-BE49-F238E27FC236}">
                <a16:creationId xmlns:a16="http://schemas.microsoft.com/office/drawing/2014/main" id="{72E092C5-B6A3-4A10-BC9B-3E4F84351118}"/>
              </a:ext>
            </a:extLst>
          </p:cNvPr>
          <p:cNvSpPr/>
          <p:nvPr/>
        </p:nvSpPr>
        <p:spPr>
          <a:xfrm>
            <a:off x="4497491" y="4544085"/>
            <a:ext cx="874644" cy="82269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a:solidFill>
                  <a:srgbClr val="FF0000"/>
                </a:solidFill>
                <a:latin typeface="Century Gothic" panose="020B0502020202020204" pitchFamily="34" charset="0"/>
              </a:rPr>
              <a:t>250</a:t>
            </a:r>
          </a:p>
        </p:txBody>
      </p:sp>
    </p:spTree>
    <p:extLst>
      <p:ext uri="{BB962C8B-B14F-4D97-AF65-F5344CB8AC3E}">
        <p14:creationId xmlns:p14="http://schemas.microsoft.com/office/powerpoint/2010/main" val="218749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2" name="Picture 11">
            <a:extLst>
              <a:ext uri="{FF2B5EF4-FFF2-40B4-BE49-F238E27FC236}">
                <a16:creationId xmlns:a16="http://schemas.microsoft.com/office/drawing/2014/main" id="{4331055F-4D67-47F5-AC6D-537C4FF70CA2}"/>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3" name="Rectangle 12">
            <a:extLst>
              <a:ext uri="{FF2B5EF4-FFF2-40B4-BE49-F238E27FC236}">
                <a16:creationId xmlns:a16="http://schemas.microsoft.com/office/drawing/2014/main" id="{D239B594-6563-4FE2-A617-0CDE788ACB7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There are 300ml of liquid in the jug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4153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2" name="Picture 11">
            <a:extLst>
              <a:ext uri="{FF2B5EF4-FFF2-40B4-BE49-F238E27FC236}">
                <a16:creationId xmlns:a16="http://schemas.microsoft.com/office/drawing/2014/main" id="{4331055F-4D67-47F5-AC6D-537C4FF70CA2}"/>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3" name="Rectangle 12">
            <a:extLst>
              <a:ext uri="{FF2B5EF4-FFF2-40B4-BE49-F238E27FC236}">
                <a16:creationId xmlns:a16="http://schemas.microsoft.com/office/drawing/2014/main" id="{D239B594-6563-4FE2-A617-0CDE788ACB7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There are 300ml of liquid in the jug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47565835"/>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A7C4D5-6B34-48D1-ACAD-1AE9B32FC2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http://purl.org/dc/terms/"/>
    <ds:schemaRef ds:uri="http://schemas.microsoft.com/office/2006/documentManagement/types"/>
    <ds:schemaRef ds:uri="http://schemas.openxmlformats.org/package/2006/metadata/core-properties"/>
    <ds:schemaRef ds:uri="86144f90-c7b6-48d0-aae5-f5e9e48cc3df"/>
    <ds:schemaRef ds:uri="http://purl.org/dc/elements/1.1/"/>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32</TotalTime>
  <Words>777</Words>
  <Application>Microsoft Office PowerPoint</Application>
  <PresentationFormat>On-screen Show (4:3)</PresentationFormat>
  <Paragraphs>365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Szilvasy</cp:lastModifiedBy>
  <cp:revision>6</cp:revision>
  <dcterms:created xsi:type="dcterms:W3CDTF">2018-03-17T10:08:43Z</dcterms:created>
  <dcterms:modified xsi:type="dcterms:W3CDTF">2020-07-01T10:35:51Z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9456">
    <vt:lpwstr>268</vt:lpwstr>
  </property>
</Properties>
</file>