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75" r:id="rId2"/>
    <p:sldId id="276" r:id="rId3"/>
    <p:sldId id="278" r:id="rId4"/>
    <p:sldId id="279" r:id="rId5"/>
    <p:sldId id="310" r:id="rId6"/>
    <p:sldId id="311" r:id="rId7"/>
    <p:sldId id="284" r:id="rId8"/>
    <p:sldId id="288" r:id="rId9"/>
    <p:sldId id="277" r:id="rId10"/>
    <p:sldId id="286" r:id="rId11"/>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Kalam" panose="020B0604020202020204" charset="0"/>
      <p:regular r:id="rId18"/>
    </p:embeddedFont>
    <p:embeddedFont>
      <p:font typeface="Tuffy" panose="020B0603060100000000" charset="0"/>
      <p:regular r:id="rId19"/>
      <p:bold r:id="rId20"/>
      <p:italic r:id="rId21"/>
      <p:boldItalic r:id="rId22"/>
    </p:embeddedFont>
    <p:embeddedFont>
      <p:font typeface="Tuffy-TTF" panose="020B0603060100000000" charset="0"/>
      <p:regular r:id="rId23"/>
      <p:bold r:id="rId24"/>
      <p:italic r:id="rId25"/>
      <p:boldItalic r:id="rId26"/>
    </p:embeddedFont>
    <p:embeddedFont>
      <p:font typeface="Twinkl" panose="020B0604020202020204" charset="0"/>
      <p:regular r:id="rId27"/>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504"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007AC3"/>
    <a:srgbClr val="C7E8FD"/>
    <a:srgbClr val="1C1C1C"/>
    <a:srgbClr val="18A0DB"/>
    <a:srgbClr val="F0C038"/>
    <a:srgbClr val="E53F3F"/>
    <a:srgbClr val="9C5BCD"/>
    <a:srgbClr val="63C45C"/>
    <a:srgbClr val="FFE7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showGuides="1">
      <p:cViewPr varScale="1">
        <p:scale>
          <a:sx n="72" d="100"/>
          <a:sy n="72" d="100"/>
        </p:scale>
        <p:origin x="1230" y="78"/>
      </p:cViewPr>
      <p:guideLst>
        <p:guide orient="horz" pos="2160"/>
        <p:guide pos="2880"/>
        <p:guide pos="340"/>
        <p:guide orient="horz" pos="3952"/>
        <p:guide pos="5420"/>
        <p:guide orient="horz" pos="346"/>
        <p:guide pos="476"/>
        <p:guide orient="horz" pos="504"/>
        <p:guide orient="horz" pos="3838"/>
        <p:guide pos="5284"/>
      </p:guideLst>
    </p:cSldViewPr>
  </p:slideViewPr>
  <p:notesTextViewPr>
    <p:cViewPr>
      <p:scale>
        <a:sx n="3" d="2"/>
        <a:sy n="3" d="2"/>
      </p:scale>
      <p:origin x="0" y="0"/>
    </p:cViewPr>
  </p:notesTextViewPr>
  <p:notesViewPr>
    <p:cSldViewPr snapToGrid="0" showGuides="1">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28/04/2020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28/04/2020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521341-850D-40E1-BB3D-87946DC9B06D}" type="slidenum">
              <a:rPr lang="en-GB" smtClean="0"/>
              <a:t>7</a:t>
            </a:fld>
            <a:endParaRPr lang="en-GB"/>
          </a:p>
        </p:txBody>
      </p:sp>
    </p:spTree>
    <p:extLst>
      <p:ext uri="{BB962C8B-B14F-4D97-AF65-F5344CB8AC3E}">
        <p14:creationId xmlns:p14="http://schemas.microsoft.com/office/powerpoint/2010/main" val="24147968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twinkl.co.uk/resources/planit-maths-primary-teaching-resources/planit-maths-primary-teaching-resources-year-5/planit-maths-primary-teaching-resources-year-5-geometry---position-and-direction" TargetMode="External"/><Relationship Id="rId1" Type="http://schemas.openxmlformats.org/officeDocument/2006/relationships/slideLayout" Target="../slideLayouts/slideLayout4.xml"/><Relationship Id="rId5" Type="http://schemas.openxmlformats.org/officeDocument/2006/relationships/image" Target="../media/image18.jp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22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62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Tuffy-TTF" panose="020B0603060100000000" pitchFamily="34" charset="0"/>
                <a:ea typeface="Tuffy" panose="020B0603060100000000" pitchFamily="34"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Tuffy" panose="020B0603060100000000" pitchFamily="34" charset="0"/>
                <a:ea typeface="Tuffy" panose="020B0603060100000000" pitchFamily="34" charset="0"/>
              </a:rPr>
              <a:t>Each activity sheet is split into three sections, diving, deeper and deepest, which are represented by the following icons:</a:t>
            </a:r>
          </a:p>
        </p:txBody>
      </p:sp>
      <p:sp>
        <p:nvSpPr>
          <p:cNvPr id="6" name="Rectangle 5">
            <a:extLst>
              <a:ext uri="{FF2B5EF4-FFF2-40B4-BE49-F238E27FC236}">
                <a16:creationId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Tuffy" panose="020B0603060100000000" pitchFamily="34" charset="0"/>
                <a:ea typeface="Tuffy" panose="020B0603060100000000" pitchFamily="34"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Tuffy" panose="020B0603060100000000" pitchFamily="34" charset="0"/>
              <a:ea typeface="Tuffy" panose="020B0603060100000000" pitchFamily="34" charset="0"/>
            </a:endParaRPr>
          </a:p>
          <a:p>
            <a:pPr algn="just"/>
            <a:r>
              <a:rPr lang="en-GB" sz="1600" dirty="0">
                <a:latin typeface="Tuffy" panose="020B0603060100000000" pitchFamily="34" charset="0"/>
                <a:ea typeface="Tuffy" panose="020B0603060100000000" pitchFamily="34"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653362" y="512761"/>
            <a:ext cx="7886700" cy="218924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National Curriculum Objective</a:t>
            </a:r>
          </a:p>
        </p:txBody>
      </p:sp>
      <p:sp>
        <p:nvSpPr>
          <p:cNvPr id="14" name="Content Placeholder 15"/>
          <p:cNvSpPr txBox="1">
            <a:spLocks/>
          </p:cNvSpPr>
          <p:nvPr/>
        </p:nvSpPr>
        <p:spPr>
          <a:xfrm>
            <a:off x="628650" y="1127760"/>
            <a:ext cx="7886700" cy="783418"/>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10000"/>
              </a:lnSpc>
            </a:pPr>
            <a:r>
              <a:rPr lang="en-GB" dirty="0"/>
              <a:t>Identify, describe and represent the position of a shape following a reflection or translation, using the appropriate language, and know that the shape has not changed.</a:t>
            </a:r>
          </a:p>
        </p:txBody>
      </p:sp>
    </p:spTree>
    <p:extLst>
      <p:ext uri="{BB962C8B-B14F-4D97-AF65-F5344CB8AC3E}">
        <p14:creationId xmlns:p14="http://schemas.microsoft.com/office/powerpoint/2010/main" val="364393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3384081"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6" y="702863"/>
            <a:ext cx="2938504"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Reflection with Coordinates</a:t>
            </a:r>
            <a:endParaRPr lang="en-GB" sz="1600" b="1" dirty="0">
              <a:solidFill>
                <a:schemeClr val="bg1"/>
              </a:solidFill>
            </a:endParaRPr>
          </a:p>
        </p:txBody>
      </p:sp>
      <p:sp>
        <p:nvSpPr>
          <p:cNvPr id="16" name="Rectangle 15"/>
          <p:cNvSpPr/>
          <p:nvPr/>
        </p:nvSpPr>
        <p:spPr>
          <a:xfrm>
            <a:off x="2373911" y="1715441"/>
            <a:ext cx="4280843" cy="584886"/>
          </a:xfrm>
          <a:prstGeom prst="rect">
            <a:avLst/>
          </a:prstGeom>
          <a:solidFill>
            <a:schemeClr val="bg1"/>
          </a:solidFill>
          <a:ln w="38100">
            <a:solidFill>
              <a:srgbClr val="007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p:cNvSpPr/>
          <p:nvPr/>
        </p:nvSpPr>
        <p:spPr>
          <a:xfrm>
            <a:off x="1186249" y="1253854"/>
            <a:ext cx="6631458" cy="369332"/>
          </a:xfrm>
          <a:prstGeom prst="rect">
            <a:avLst/>
          </a:prstGeom>
        </p:spPr>
        <p:txBody>
          <a:bodyPr wrap="square">
            <a:spAutoFit/>
          </a:bodyPr>
          <a:lstStyle/>
          <a:p>
            <a:pPr lvl="0" algn="ctr">
              <a:defRPr sz="1800" b="0" i="0" u="none" strike="noStrike" kern="0" cap="none" spc="0" baseline="0">
                <a:solidFill>
                  <a:srgbClr val="000000"/>
                </a:solidFill>
                <a:uFillTx/>
              </a:defRPr>
            </a:pPr>
            <a:r>
              <a:rPr lang="en-GB" dirty="0"/>
              <a:t>Jermaine wants to reflect the blue rectangle in the mirror line.</a:t>
            </a:r>
          </a:p>
        </p:txBody>
      </p:sp>
      <p:cxnSp>
        <p:nvCxnSpPr>
          <p:cNvPr id="32" name="Straight Connector 31"/>
          <p:cNvCxnSpPr/>
          <p:nvPr/>
        </p:nvCxnSpPr>
        <p:spPr>
          <a:xfrm>
            <a:off x="3367605"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3892093359"/>
              </p:ext>
            </p:extLst>
          </p:nvPr>
        </p:nvGraphicFramePr>
        <p:xfrm>
          <a:off x="2977979" y="2609826"/>
          <a:ext cx="3072710" cy="3299448"/>
        </p:xfrm>
        <a:graphic>
          <a:graphicData uri="http://schemas.openxmlformats.org/drawingml/2006/table">
            <a:tbl>
              <a:tblPr firstRow="1" bandRow="1">
                <a:tableStyleId>{5C22544A-7EE6-4342-B048-85BDC9FD1C3A}</a:tableStyleId>
              </a:tblPr>
              <a:tblGrid>
                <a:gridCol w="307271">
                  <a:extLst>
                    <a:ext uri="{9D8B030D-6E8A-4147-A177-3AD203B41FA5}">
                      <a16:colId xmlns:a16="http://schemas.microsoft.com/office/drawing/2014/main" val="20000"/>
                    </a:ext>
                  </a:extLst>
                </a:gridCol>
                <a:gridCol w="307271">
                  <a:extLst>
                    <a:ext uri="{9D8B030D-6E8A-4147-A177-3AD203B41FA5}">
                      <a16:colId xmlns:a16="http://schemas.microsoft.com/office/drawing/2014/main" val="20001"/>
                    </a:ext>
                  </a:extLst>
                </a:gridCol>
                <a:gridCol w="307271">
                  <a:extLst>
                    <a:ext uri="{9D8B030D-6E8A-4147-A177-3AD203B41FA5}">
                      <a16:colId xmlns:a16="http://schemas.microsoft.com/office/drawing/2014/main" val="20002"/>
                    </a:ext>
                  </a:extLst>
                </a:gridCol>
                <a:gridCol w="307271">
                  <a:extLst>
                    <a:ext uri="{9D8B030D-6E8A-4147-A177-3AD203B41FA5}">
                      <a16:colId xmlns:a16="http://schemas.microsoft.com/office/drawing/2014/main" val="20003"/>
                    </a:ext>
                  </a:extLst>
                </a:gridCol>
                <a:gridCol w="307271">
                  <a:extLst>
                    <a:ext uri="{9D8B030D-6E8A-4147-A177-3AD203B41FA5}">
                      <a16:colId xmlns:a16="http://schemas.microsoft.com/office/drawing/2014/main" val="20004"/>
                    </a:ext>
                  </a:extLst>
                </a:gridCol>
                <a:gridCol w="307271">
                  <a:extLst>
                    <a:ext uri="{9D8B030D-6E8A-4147-A177-3AD203B41FA5}">
                      <a16:colId xmlns:a16="http://schemas.microsoft.com/office/drawing/2014/main" val="20005"/>
                    </a:ext>
                  </a:extLst>
                </a:gridCol>
                <a:gridCol w="307271">
                  <a:extLst>
                    <a:ext uri="{9D8B030D-6E8A-4147-A177-3AD203B41FA5}">
                      <a16:colId xmlns:a16="http://schemas.microsoft.com/office/drawing/2014/main" val="20006"/>
                    </a:ext>
                  </a:extLst>
                </a:gridCol>
                <a:gridCol w="307271">
                  <a:extLst>
                    <a:ext uri="{9D8B030D-6E8A-4147-A177-3AD203B41FA5}">
                      <a16:colId xmlns:a16="http://schemas.microsoft.com/office/drawing/2014/main" val="20007"/>
                    </a:ext>
                  </a:extLst>
                </a:gridCol>
                <a:gridCol w="307271">
                  <a:extLst>
                    <a:ext uri="{9D8B030D-6E8A-4147-A177-3AD203B41FA5}">
                      <a16:colId xmlns:a16="http://schemas.microsoft.com/office/drawing/2014/main" val="20008"/>
                    </a:ext>
                  </a:extLst>
                </a:gridCol>
                <a:gridCol w="307271">
                  <a:extLst>
                    <a:ext uri="{9D8B030D-6E8A-4147-A177-3AD203B41FA5}">
                      <a16:colId xmlns:a16="http://schemas.microsoft.com/office/drawing/2014/main" val="20009"/>
                    </a:ext>
                  </a:extLst>
                </a:gridCol>
              </a:tblGrid>
              <a:tr h="330336">
                <a:tc>
                  <a:txBody>
                    <a:bodyPr/>
                    <a:lstStyle/>
                    <a:p>
                      <a:endParaRPr lang="en-GB" sz="1600" dirty="0"/>
                    </a:p>
                  </a:txBody>
                  <a:tcPr marL="82584" marR="82584" marT="41292" marB="41292">
                    <a:lnL w="28575" cap="flat" cmpd="sng" algn="ctr">
                      <a:solidFill>
                        <a:schemeClr val="tx1"/>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30336">
                <a:tc>
                  <a:txBody>
                    <a:bodyPr/>
                    <a:lstStyle/>
                    <a:p>
                      <a:endParaRPr lang="en-GB" sz="1600" dirty="0"/>
                    </a:p>
                  </a:txBody>
                  <a:tcPr marL="82584" marR="82584" marT="41292" marB="41292">
                    <a:lnL w="28575" cap="flat" cmpd="sng" algn="ctr">
                      <a:solidFill>
                        <a:schemeClr val="tx1"/>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30336">
                <a:tc>
                  <a:txBody>
                    <a:bodyPr/>
                    <a:lstStyle/>
                    <a:p>
                      <a:endParaRPr lang="en-GB" sz="1600" dirty="0"/>
                    </a:p>
                  </a:txBody>
                  <a:tcPr marL="82584" marR="82584" marT="41292" marB="41292">
                    <a:lnL w="28575" cap="flat" cmpd="sng" algn="ctr">
                      <a:solidFill>
                        <a:schemeClr val="tx1"/>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30336">
                <a:tc>
                  <a:txBody>
                    <a:bodyPr/>
                    <a:lstStyle/>
                    <a:p>
                      <a:endParaRPr lang="en-GB" sz="1600"/>
                    </a:p>
                  </a:txBody>
                  <a:tcPr marL="82584" marR="82584" marT="41292" marB="41292">
                    <a:lnL w="28575" cap="flat" cmpd="sng" algn="ctr">
                      <a:solidFill>
                        <a:schemeClr val="tx1"/>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30336">
                <a:tc>
                  <a:txBody>
                    <a:bodyPr/>
                    <a:lstStyle/>
                    <a:p>
                      <a:endParaRPr lang="en-GB" sz="1600"/>
                    </a:p>
                  </a:txBody>
                  <a:tcPr marL="82584" marR="82584" marT="41292" marB="41292">
                    <a:lnL w="28575" cap="flat" cmpd="sng" algn="ctr">
                      <a:solidFill>
                        <a:schemeClr val="tx1"/>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30336">
                <a:tc>
                  <a:txBody>
                    <a:bodyPr/>
                    <a:lstStyle/>
                    <a:p>
                      <a:endParaRPr lang="en-GB" sz="1600" dirty="0"/>
                    </a:p>
                  </a:txBody>
                  <a:tcPr marL="82584" marR="82584" marT="41292" marB="41292">
                    <a:lnL w="28575" cap="flat" cmpd="sng" algn="ctr">
                      <a:solidFill>
                        <a:schemeClr val="tx1"/>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30336">
                <a:tc>
                  <a:txBody>
                    <a:bodyPr/>
                    <a:lstStyle/>
                    <a:p>
                      <a:endParaRPr lang="en-GB" sz="1600" dirty="0"/>
                    </a:p>
                  </a:txBody>
                  <a:tcPr marL="82584" marR="82584" marT="41292" marB="41292">
                    <a:lnL w="28575" cap="flat" cmpd="sng" algn="ctr">
                      <a:solidFill>
                        <a:schemeClr val="tx1"/>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30336">
                <a:tc>
                  <a:txBody>
                    <a:bodyPr/>
                    <a:lstStyle/>
                    <a:p>
                      <a:endParaRPr lang="en-GB" sz="1600" dirty="0"/>
                    </a:p>
                  </a:txBody>
                  <a:tcPr marL="82584" marR="82584" marT="41292" marB="41292">
                    <a:lnL w="28575" cap="flat" cmpd="sng" algn="ctr">
                      <a:solidFill>
                        <a:schemeClr val="tx1"/>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30336">
                <a:tc>
                  <a:txBody>
                    <a:bodyPr/>
                    <a:lstStyle/>
                    <a:p>
                      <a:endParaRPr lang="en-GB" sz="1600" dirty="0"/>
                    </a:p>
                  </a:txBody>
                  <a:tcPr marL="82584" marR="82584" marT="41292" marB="41292">
                    <a:lnL w="28575" cap="flat" cmpd="sng" algn="ctr">
                      <a:solidFill>
                        <a:schemeClr val="tx1"/>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46361">
                <a:tc>
                  <a:txBody>
                    <a:bodyPr/>
                    <a:lstStyle/>
                    <a:p>
                      <a:endParaRPr lang="en-GB" sz="1600" dirty="0"/>
                    </a:p>
                  </a:txBody>
                  <a:tcPr marL="82584" marR="82584" marT="41292" marB="41292">
                    <a:lnL w="28575" cap="flat" cmpd="sng" algn="ctr">
                      <a:solidFill>
                        <a:schemeClr val="tx1"/>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bl>
          </a:graphicData>
        </a:graphic>
      </p:graphicFrame>
      <p:cxnSp>
        <p:nvCxnSpPr>
          <p:cNvPr id="9" name="Straight Connector 8"/>
          <p:cNvCxnSpPr>
            <a:stCxn id="4" idx="1"/>
            <a:endCxn id="4" idx="3"/>
          </p:cNvCxnSpPr>
          <p:nvPr/>
        </p:nvCxnSpPr>
        <p:spPr>
          <a:xfrm>
            <a:off x="2977979" y="4259550"/>
            <a:ext cx="3072710" cy="0"/>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679355" y="5752559"/>
            <a:ext cx="193589" cy="338554"/>
          </a:xfrm>
          <a:prstGeom prst="rect">
            <a:avLst/>
          </a:prstGeom>
          <a:noFill/>
        </p:spPr>
        <p:txBody>
          <a:bodyPr wrap="square" rtlCol="0">
            <a:spAutoFit/>
          </a:bodyPr>
          <a:lstStyle/>
          <a:p>
            <a:r>
              <a:rPr lang="en-GB" sz="1600" dirty="0"/>
              <a:t>0</a:t>
            </a:r>
          </a:p>
        </p:txBody>
      </p:sp>
      <p:sp>
        <p:nvSpPr>
          <p:cNvPr id="46" name="TextBox 45"/>
          <p:cNvSpPr txBox="1"/>
          <p:nvPr/>
        </p:nvSpPr>
        <p:spPr>
          <a:xfrm>
            <a:off x="2687593" y="5422243"/>
            <a:ext cx="193589" cy="338554"/>
          </a:xfrm>
          <a:prstGeom prst="rect">
            <a:avLst/>
          </a:prstGeom>
          <a:noFill/>
        </p:spPr>
        <p:txBody>
          <a:bodyPr wrap="square" rtlCol="0">
            <a:spAutoFit/>
          </a:bodyPr>
          <a:lstStyle/>
          <a:p>
            <a:r>
              <a:rPr lang="en-GB" sz="1600" dirty="0"/>
              <a:t>1</a:t>
            </a:r>
          </a:p>
        </p:txBody>
      </p:sp>
      <p:sp>
        <p:nvSpPr>
          <p:cNvPr id="47" name="TextBox 46"/>
          <p:cNvSpPr txBox="1"/>
          <p:nvPr/>
        </p:nvSpPr>
        <p:spPr>
          <a:xfrm>
            <a:off x="2683475" y="5075451"/>
            <a:ext cx="193589" cy="338554"/>
          </a:xfrm>
          <a:prstGeom prst="rect">
            <a:avLst/>
          </a:prstGeom>
          <a:noFill/>
        </p:spPr>
        <p:txBody>
          <a:bodyPr wrap="square" rtlCol="0">
            <a:spAutoFit/>
          </a:bodyPr>
          <a:lstStyle/>
          <a:p>
            <a:r>
              <a:rPr lang="en-GB" sz="1600" dirty="0"/>
              <a:t>2</a:t>
            </a:r>
          </a:p>
        </p:txBody>
      </p:sp>
      <p:sp>
        <p:nvSpPr>
          <p:cNvPr id="48" name="TextBox 47"/>
          <p:cNvSpPr txBox="1"/>
          <p:nvPr/>
        </p:nvSpPr>
        <p:spPr>
          <a:xfrm>
            <a:off x="2687593" y="4728659"/>
            <a:ext cx="193589" cy="338554"/>
          </a:xfrm>
          <a:prstGeom prst="rect">
            <a:avLst/>
          </a:prstGeom>
          <a:noFill/>
        </p:spPr>
        <p:txBody>
          <a:bodyPr wrap="square" rtlCol="0">
            <a:spAutoFit/>
          </a:bodyPr>
          <a:lstStyle/>
          <a:p>
            <a:r>
              <a:rPr lang="en-GB" sz="1600" dirty="0"/>
              <a:t>3</a:t>
            </a:r>
          </a:p>
        </p:txBody>
      </p:sp>
      <p:sp>
        <p:nvSpPr>
          <p:cNvPr id="52" name="TextBox 51"/>
          <p:cNvSpPr txBox="1"/>
          <p:nvPr/>
        </p:nvSpPr>
        <p:spPr>
          <a:xfrm>
            <a:off x="2687593" y="4394224"/>
            <a:ext cx="193589" cy="338554"/>
          </a:xfrm>
          <a:prstGeom prst="rect">
            <a:avLst/>
          </a:prstGeom>
          <a:noFill/>
        </p:spPr>
        <p:txBody>
          <a:bodyPr wrap="square" rtlCol="0">
            <a:spAutoFit/>
          </a:bodyPr>
          <a:lstStyle/>
          <a:p>
            <a:r>
              <a:rPr lang="en-GB" sz="1600" dirty="0"/>
              <a:t>4</a:t>
            </a:r>
          </a:p>
        </p:txBody>
      </p:sp>
      <p:sp>
        <p:nvSpPr>
          <p:cNvPr id="53" name="TextBox 52"/>
          <p:cNvSpPr txBox="1"/>
          <p:nvPr/>
        </p:nvSpPr>
        <p:spPr>
          <a:xfrm>
            <a:off x="2687593" y="4090273"/>
            <a:ext cx="193589" cy="338554"/>
          </a:xfrm>
          <a:prstGeom prst="rect">
            <a:avLst/>
          </a:prstGeom>
          <a:noFill/>
        </p:spPr>
        <p:txBody>
          <a:bodyPr wrap="square" rtlCol="0">
            <a:spAutoFit/>
          </a:bodyPr>
          <a:lstStyle/>
          <a:p>
            <a:r>
              <a:rPr lang="en-GB" sz="1600" dirty="0"/>
              <a:t>5</a:t>
            </a:r>
          </a:p>
        </p:txBody>
      </p:sp>
      <p:sp>
        <p:nvSpPr>
          <p:cNvPr id="54" name="TextBox 53"/>
          <p:cNvSpPr txBox="1"/>
          <p:nvPr/>
        </p:nvSpPr>
        <p:spPr>
          <a:xfrm>
            <a:off x="2695831" y="3755838"/>
            <a:ext cx="193589" cy="338554"/>
          </a:xfrm>
          <a:prstGeom prst="rect">
            <a:avLst/>
          </a:prstGeom>
          <a:noFill/>
        </p:spPr>
        <p:txBody>
          <a:bodyPr wrap="square" rtlCol="0">
            <a:spAutoFit/>
          </a:bodyPr>
          <a:lstStyle/>
          <a:p>
            <a:r>
              <a:rPr lang="en-GB" sz="1600" dirty="0"/>
              <a:t>6</a:t>
            </a:r>
          </a:p>
        </p:txBody>
      </p:sp>
      <p:sp>
        <p:nvSpPr>
          <p:cNvPr id="55" name="TextBox 54"/>
          <p:cNvSpPr txBox="1"/>
          <p:nvPr/>
        </p:nvSpPr>
        <p:spPr>
          <a:xfrm>
            <a:off x="2708188" y="3421403"/>
            <a:ext cx="193589" cy="338554"/>
          </a:xfrm>
          <a:prstGeom prst="rect">
            <a:avLst/>
          </a:prstGeom>
          <a:noFill/>
        </p:spPr>
        <p:txBody>
          <a:bodyPr wrap="square" rtlCol="0">
            <a:spAutoFit/>
          </a:bodyPr>
          <a:lstStyle/>
          <a:p>
            <a:r>
              <a:rPr lang="en-GB" sz="1600" dirty="0"/>
              <a:t>7</a:t>
            </a:r>
          </a:p>
        </p:txBody>
      </p:sp>
      <p:sp>
        <p:nvSpPr>
          <p:cNvPr id="56" name="TextBox 55"/>
          <p:cNvSpPr txBox="1"/>
          <p:nvPr/>
        </p:nvSpPr>
        <p:spPr>
          <a:xfrm>
            <a:off x="2708187" y="3078654"/>
            <a:ext cx="193589" cy="338554"/>
          </a:xfrm>
          <a:prstGeom prst="rect">
            <a:avLst/>
          </a:prstGeom>
          <a:noFill/>
        </p:spPr>
        <p:txBody>
          <a:bodyPr wrap="square" rtlCol="0">
            <a:spAutoFit/>
          </a:bodyPr>
          <a:lstStyle/>
          <a:p>
            <a:r>
              <a:rPr lang="en-GB" sz="1600" dirty="0"/>
              <a:t>8</a:t>
            </a:r>
          </a:p>
        </p:txBody>
      </p:sp>
      <p:sp>
        <p:nvSpPr>
          <p:cNvPr id="60" name="TextBox 59"/>
          <p:cNvSpPr txBox="1"/>
          <p:nvPr/>
        </p:nvSpPr>
        <p:spPr>
          <a:xfrm>
            <a:off x="2712306" y="2752533"/>
            <a:ext cx="193589" cy="338554"/>
          </a:xfrm>
          <a:prstGeom prst="rect">
            <a:avLst/>
          </a:prstGeom>
          <a:noFill/>
        </p:spPr>
        <p:txBody>
          <a:bodyPr wrap="square" rtlCol="0">
            <a:spAutoFit/>
          </a:bodyPr>
          <a:lstStyle/>
          <a:p>
            <a:r>
              <a:rPr lang="en-GB" sz="1600" dirty="0"/>
              <a:t>9</a:t>
            </a:r>
          </a:p>
        </p:txBody>
      </p:sp>
      <p:sp>
        <p:nvSpPr>
          <p:cNvPr id="61" name="TextBox 60"/>
          <p:cNvSpPr txBox="1"/>
          <p:nvPr/>
        </p:nvSpPr>
        <p:spPr>
          <a:xfrm>
            <a:off x="2630959" y="2434838"/>
            <a:ext cx="500446" cy="338554"/>
          </a:xfrm>
          <a:prstGeom prst="rect">
            <a:avLst/>
          </a:prstGeom>
          <a:noFill/>
        </p:spPr>
        <p:txBody>
          <a:bodyPr wrap="square" rtlCol="0">
            <a:spAutoFit/>
          </a:bodyPr>
          <a:lstStyle/>
          <a:p>
            <a:r>
              <a:rPr lang="en-GB" sz="1600" dirty="0"/>
              <a:t>10</a:t>
            </a:r>
          </a:p>
        </p:txBody>
      </p:sp>
      <p:sp>
        <p:nvSpPr>
          <p:cNvPr id="62" name="TextBox 61"/>
          <p:cNvSpPr txBox="1"/>
          <p:nvPr/>
        </p:nvSpPr>
        <p:spPr>
          <a:xfrm>
            <a:off x="2679355" y="5752559"/>
            <a:ext cx="193589" cy="338554"/>
          </a:xfrm>
          <a:prstGeom prst="rect">
            <a:avLst/>
          </a:prstGeom>
          <a:noFill/>
        </p:spPr>
        <p:txBody>
          <a:bodyPr wrap="square" rtlCol="0">
            <a:spAutoFit/>
          </a:bodyPr>
          <a:lstStyle/>
          <a:p>
            <a:r>
              <a:rPr lang="en-GB" sz="1600" dirty="0"/>
              <a:t>0</a:t>
            </a:r>
          </a:p>
        </p:txBody>
      </p:sp>
      <p:sp>
        <p:nvSpPr>
          <p:cNvPr id="63" name="TextBox 62"/>
          <p:cNvSpPr txBox="1"/>
          <p:nvPr/>
        </p:nvSpPr>
        <p:spPr>
          <a:xfrm>
            <a:off x="2828667" y="5930074"/>
            <a:ext cx="193589" cy="338554"/>
          </a:xfrm>
          <a:prstGeom prst="rect">
            <a:avLst/>
          </a:prstGeom>
          <a:noFill/>
        </p:spPr>
        <p:txBody>
          <a:bodyPr wrap="square" rtlCol="0">
            <a:spAutoFit/>
          </a:bodyPr>
          <a:lstStyle/>
          <a:p>
            <a:r>
              <a:rPr lang="en-GB" sz="1600" dirty="0"/>
              <a:t>0</a:t>
            </a:r>
          </a:p>
        </p:txBody>
      </p:sp>
      <p:sp>
        <p:nvSpPr>
          <p:cNvPr id="64" name="TextBox 63"/>
          <p:cNvSpPr txBox="1"/>
          <p:nvPr/>
        </p:nvSpPr>
        <p:spPr>
          <a:xfrm>
            <a:off x="3131405" y="5930074"/>
            <a:ext cx="193589" cy="338554"/>
          </a:xfrm>
          <a:prstGeom prst="rect">
            <a:avLst/>
          </a:prstGeom>
          <a:noFill/>
        </p:spPr>
        <p:txBody>
          <a:bodyPr wrap="square" rtlCol="0">
            <a:spAutoFit/>
          </a:bodyPr>
          <a:lstStyle/>
          <a:p>
            <a:r>
              <a:rPr lang="en-GB" sz="1600" dirty="0"/>
              <a:t>1</a:t>
            </a:r>
          </a:p>
        </p:txBody>
      </p:sp>
      <p:sp>
        <p:nvSpPr>
          <p:cNvPr id="65" name="TextBox 64"/>
          <p:cNvSpPr txBox="1"/>
          <p:nvPr/>
        </p:nvSpPr>
        <p:spPr>
          <a:xfrm>
            <a:off x="3445473" y="5930074"/>
            <a:ext cx="193589" cy="338554"/>
          </a:xfrm>
          <a:prstGeom prst="rect">
            <a:avLst/>
          </a:prstGeom>
          <a:noFill/>
        </p:spPr>
        <p:txBody>
          <a:bodyPr wrap="square" rtlCol="0">
            <a:spAutoFit/>
          </a:bodyPr>
          <a:lstStyle/>
          <a:p>
            <a:r>
              <a:rPr lang="en-GB" sz="1600" dirty="0"/>
              <a:t>2</a:t>
            </a:r>
          </a:p>
        </p:txBody>
      </p:sp>
      <p:sp>
        <p:nvSpPr>
          <p:cNvPr id="66" name="TextBox 65"/>
          <p:cNvSpPr txBox="1"/>
          <p:nvPr/>
        </p:nvSpPr>
        <p:spPr>
          <a:xfrm>
            <a:off x="3759541" y="5930074"/>
            <a:ext cx="193589" cy="338554"/>
          </a:xfrm>
          <a:prstGeom prst="rect">
            <a:avLst/>
          </a:prstGeom>
          <a:noFill/>
        </p:spPr>
        <p:txBody>
          <a:bodyPr wrap="square" rtlCol="0">
            <a:spAutoFit/>
          </a:bodyPr>
          <a:lstStyle/>
          <a:p>
            <a:r>
              <a:rPr lang="en-GB" sz="1600" dirty="0"/>
              <a:t>3</a:t>
            </a:r>
          </a:p>
        </p:txBody>
      </p:sp>
      <p:sp>
        <p:nvSpPr>
          <p:cNvPr id="67" name="TextBox 66"/>
          <p:cNvSpPr txBox="1"/>
          <p:nvPr/>
        </p:nvSpPr>
        <p:spPr>
          <a:xfrm>
            <a:off x="4073609" y="5930074"/>
            <a:ext cx="193589" cy="338554"/>
          </a:xfrm>
          <a:prstGeom prst="rect">
            <a:avLst/>
          </a:prstGeom>
          <a:noFill/>
        </p:spPr>
        <p:txBody>
          <a:bodyPr wrap="square" rtlCol="0">
            <a:spAutoFit/>
          </a:bodyPr>
          <a:lstStyle/>
          <a:p>
            <a:r>
              <a:rPr lang="en-GB" sz="1600" dirty="0"/>
              <a:t>4</a:t>
            </a:r>
          </a:p>
        </p:txBody>
      </p:sp>
      <p:sp>
        <p:nvSpPr>
          <p:cNvPr id="68" name="TextBox 67"/>
          <p:cNvSpPr txBox="1"/>
          <p:nvPr/>
        </p:nvSpPr>
        <p:spPr>
          <a:xfrm>
            <a:off x="4387677" y="5914985"/>
            <a:ext cx="193589" cy="338554"/>
          </a:xfrm>
          <a:prstGeom prst="rect">
            <a:avLst/>
          </a:prstGeom>
          <a:noFill/>
        </p:spPr>
        <p:txBody>
          <a:bodyPr wrap="square" rtlCol="0">
            <a:spAutoFit/>
          </a:bodyPr>
          <a:lstStyle/>
          <a:p>
            <a:r>
              <a:rPr lang="en-GB" sz="1600" dirty="0"/>
              <a:t>5</a:t>
            </a:r>
          </a:p>
        </p:txBody>
      </p:sp>
      <p:sp>
        <p:nvSpPr>
          <p:cNvPr id="69" name="TextBox 68"/>
          <p:cNvSpPr txBox="1"/>
          <p:nvPr/>
        </p:nvSpPr>
        <p:spPr>
          <a:xfrm>
            <a:off x="4684750" y="5921836"/>
            <a:ext cx="193589" cy="338554"/>
          </a:xfrm>
          <a:prstGeom prst="rect">
            <a:avLst/>
          </a:prstGeom>
          <a:noFill/>
        </p:spPr>
        <p:txBody>
          <a:bodyPr wrap="square" rtlCol="0">
            <a:spAutoFit/>
          </a:bodyPr>
          <a:lstStyle/>
          <a:p>
            <a:r>
              <a:rPr lang="en-GB" sz="1600" dirty="0"/>
              <a:t>6</a:t>
            </a:r>
          </a:p>
        </p:txBody>
      </p:sp>
      <p:sp>
        <p:nvSpPr>
          <p:cNvPr id="70" name="TextBox 69"/>
          <p:cNvSpPr txBox="1"/>
          <p:nvPr/>
        </p:nvSpPr>
        <p:spPr>
          <a:xfrm>
            <a:off x="4982342" y="5923983"/>
            <a:ext cx="193589" cy="338554"/>
          </a:xfrm>
          <a:prstGeom prst="rect">
            <a:avLst/>
          </a:prstGeom>
          <a:noFill/>
        </p:spPr>
        <p:txBody>
          <a:bodyPr wrap="square" rtlCol="0">
            <a:spAutoFit/>
          </a:bodyPr>
          <a:lstStyle/>
          <a:p>
            <a:r>
              <a:rPr lang="en-GB" sz="1600" dirty="0"/>
              <a:t>7</a:t>
            </a:r>
          </a:p>
        </p:txBody>
      </p:sp>
      <p:sp>
        <p:nvSpPr>
          <p:cNvPr id="71" name="TextBox 70"/>
          <p:cNvSpPr txBox="1"/>
          <p:nvPr/>
        </p:nvSpPr>
        <p:spPr>
          <a:xfrm>
            <a:off x="5295891" y="5930074"/>
            <a:ext cx="193589" cy="338554"/>
          </a:xfrm>
          <a:prstGeom prst="rect">
            <a:avLst/>
          </a:prstGeom>
          <a:noFill/>
        </p:spPr>
        <p:txBody>
          <a:bodyPr wrap="square" rtlCol="0">
            <a:spAutoFit/>
          </a:bodyPr>
          <a:lstStyle/>
          <a:p>
            <a:r>
              <a:rPr lang="en-GB" sz="1600" dirty="0"/>
              <a:t>8</a:t>
            </a:r>
          </a:p>
        </p:txBody>
      </p:sp>
      <p:sp>
        <p:nvSpPr>
          <p:cNvPr id="72" name="TextBox 71"/>
          <p:cNvSpPr txBox="1"/>
          <p:nvPr/>
        </p:nvSpPr>
        <p:spPr>
          <a:xfrm>
            <a:off x="5599147" y="5930074"/>
            <a:ext cx="193589" cy="338554"/>
          </a:xfrm>
          <a:prstGeom prst="rect">
            <a:avLst/>
          </a:prstGeom>
          <a:noFill/>
        </p:spPr>
        <p:txBody>
          <a:bodyPr wrap="square" rtlCol="0">
            <a:spAutoFit/>
          </a:bodyPr>
          <a:lstStyle/>
          <a:p>
            <a:r>
              <a:rPr lang="en-GB" sz="1600" dirty="0"/>
              <a:t>9</a:t>
            </a:r>
          </a:p>
        </p:txBody>
      </p:sp>
      <p:sp>
        <p:nvSpPr>
          <p:cNvPr id="73" name="TextBox 72"/>
          <p:cNvSpPr txBox="1"/>
          <p:nvPr/>
        </p:nvSpPr>
        <p:spPr>
          <a:xfrm>
            <a:off x="5894168" y="5925955"/>
            <a:ext cx="498393" cy="338554"/>
          </a:xfrm>
          <a:prstGeom prst="rect">
            <a:avLst/>
          </a:prstGeom>
          <a:noFill/>
        </p:spPr>
        <p:txBody>
          <a:bodyPr wrap="square" rtlCol="0">
            <a:spAutoFit/>
          </a:bodyPr>
          <a:lstStyle/>
          <a:p>
            <a:r>
              <a:rPr lang="en-GB" sz="1600" dirty="0"/>
              <a:t>10</a:t>
            </a:r>
          </a:p>
        </p:txBody>
      </p:sp>
      <p:sp>
        <p:nvSpPr>
          <p:cNvPr id="19" name="Rectangle 18"/>
          <p:cNvSpPr/>
          <p:nvPr/>
        </p:nvSpPr>
        <p:spPr>
          <a:xfrm>
            <a:off x="3896496" y="2936178"/>
            <a:ext cx="1235675" cy="671415"/>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2757101" y="1811303"/>
            <a:ext cx="3476368" cy="369332"/>
          </a:xfrm>
          <a:prstGeom prst="rect">
            <a:avLst/>
          </a:prstGeom>
        </p:spPr>
        <p:txBody>
          <a:bodyPr wrap="square">
            <a:spAutoFit/>
          </a:bodyPr>
          <a:lstStyle/>
          <a:p>
            <a:pPr lvl="0" algn="ctr">
              <a:defRPr sz="1800" b="0" i="0" u="none" strike="noStrike" kern="0" cap="none" spc="0" baseline="0">
                <a:solidFill>
                  <a:srgbClr val="000000"/>
                </a:solidFill>
                <a:uFillTx/>
              </a:defRPr>
            </a:pPr>
            <a:r>
              <a:rPr lang="en-GB" dirty="0"/>
              <a:t>Draw the reflected shape. </a:t>
            </a:r>
            <a:endParaRPr lang="en-GB" kern="0" dirty="0">
              <a:solidFill>
                <a:srgbClr val="000000"/>
              </a:solidFill>
            </a:endParaRPr>
          </a:p>
        </p:txBody>
      </p:sp>
      <p:sp>
        <p:nvSpPr>
          <p:cNvPr id="74" name="Rectangle 73"/>
          <p:cNvSpPr/>
          <p:nvPr/>
        </p:nvSpPr>
        <p:spPr>
          <a:xfrm>
            <a:off x="3896496" y="4921609"/>
            <a:ext cx="1235675" cy="67141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p:cNvSpPr/>
          <p:nvPr/>
        </p:nvSpPr>
        <p:spPr>
          <a:xfrm>
            <a:off x="2373911" y="1821703"/>
            <a:ext cx="4280844" cy="369332"/>
          </a:xfrm>
          <a:prstGeom prst="rect">
            <a:avLst/>
          </a:prstGeom>
        </p:spPr>
        <p:txBody>
          <a:bodyPr wrap="square">
            <a:spAutoFit/>
          </a:bodyPr>
          <a:lstStyle/>
          <a:p>
            <a:pPr lvl="0" algn="ctr">
              <a:defRPr sz="1800" b="0" i="0" u="none" strike="noStrike" kern="0" cap="none" spc="0" baseline="0">
                <a:solidFill>
                  <a:srgbClr val="000000"/>
                </a:solidFill>
                <a:uFillTx/>
              </a:defRPr>
            </a:pPr>
            <a:r>
              <a:rPr lang="en-GB" b="1" dirty="0">
                <a:latin typeface="Kalam" panose="02000000000000000000" pitchFamily="2" charset="0"/>
                <a:cs typeface="Kalam" panose="02000000000000000000" pitchFamily="2" charset="0"/>
              </a:rPr>
              <a:t>The reflected shape is shown in green.</a:t>
            </a:r>
            <a:endParaRPr lang="en-GB" b="1" kern="0" dirty="0">
              <a:solidFill>
                <a:srgbClr val="000000"/>
              </a:solidFill>
              <a:latin typeface="Kalam" panose="02000000000000000000" pitchFamily="2" charset="0"/>
              <a:cs typeface="Kalam" panose="02000000000000000000" pitchFamily="2" charset="0"/>
            </a:endParaRPr>
          </a:p>
        </p:txBody>
      </p:sp>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500"/>
                                        <p:tgtEl>
                                          <p:spTgt spid="7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fade">
                                      <p:cBhvr>
                                        <p:cTn id="14"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4" grpId="0" animBg="1"/>
      <p:bldP spid="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a:off x="3367605"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3892093359"/>
              </p:ext>
            </p:extLst>
          </p:nvPr>
        </p:nvGraphicFramePr>
        <p:xfrm>
          <a:off x="2977979" y="2609826"/>
          <a:ext cx="3072710" cy="3299448"/>
        </p:xfrm>
        <a:graphic>
          <a:graphicData uri="http://schemas.openxmlformats.org/drawingml/2006/table">
            <a:tbl>
              <a:tblPr firstRow="1" bandRow="1">
                <a:tableStyleId>{5C22544A-7EE6-4342-B048-85BDC9FD1C3A}</a:tableStyleId>
              </a:tblPr>
              <a:tblGrid>
                <a:gridCol w="307271">
                  <a:extLst>
                    <a:ext uri="{9D8B030D-6E8A-4147-A177-3AD203B41FA5}">
                      <a16:colId xmlns:a16="http://schemas.microsoft.com/office/drawing/2014/main" val="20000"/>
                    </a:ext>
                  </a:extLst>
                </a:gridCol>
                <a:gridCol w="307271">
                  <a:extLst>
                    <a:ext uri="{9D8B030D-6E8A-4147-A177-3AD203B41FA5}">
                      <a16:colId xmlns:a16="http://schemas.microsoft.com/office/drawing/2014/main" val="20001"/>
                    </a:ext>
                  </a:extLst>
                </a:gridCol>
                <a:gridCol w="307271">
                  <a:extLst>
                    <a:ext uri="{9D8B030D-6E8A-4147-A177-3AD203B41FA5}">
                      <a16:colId xmlns:a16="http://schemas.microsoft.com/office/drawing/2014/main" val="20002"/>
                    </a:ext>
                  </a:extLst>
                </a:gridCol>
                <a:gridCol w="307271">
                  <a:extLst>
                    <a:ext uri="{9D8B030D-6E8A-4147-A177-3AD203B41FA5}">
                      <a16:colId xmlns:a16="http://schemas.microsoft.com/office/drawing/2014/main" val="20003"/>
                    </a:ext>
                  </a:extLst>
                </a:gridCol>
                <a:gridCol w="307271">
                  <a:extLst>
                    <a:ext uri="{9D8B030D-6E8A-4147-A177-3AD203B41FA5}">
                      <a16:colId xmlns:a16="http://schemas.microsoft.com/office/drawing/2014/main" val="20004"/>
                    </a:ext>
                  </a:extLst>
                </a:gridCol>
                <a:gridCol w="307271">
                  <a:extLst>
                    <a:ext uri="{9D8B030D-6E8A-4147-A177-3AD203B41FA5}">
                      <a16:colId xmlns:a16="http://schemas.microsoft.com/office/drawing/2014/main" val="20005"/>
                    </a:ext>
                  </a:extLst>
                </a:gridCol>
                <a:gridCol w="307271">
                  <a:extLst>
                    <a:ext uri="{9D8B030D-6E8A-4147-A177-3AD203B41FA5}">
                      <a16:colId xmlns:a16="http://schemas.microsoft.com/office/drawing/2014/main" val="20006"/>
                    </a:ext>
                  </a:extLst>
                </a:gridCol>
                <a:gridCol w="307271">
                  <a:extLst>
                    <a:ext uri="{9D8B030D-6E8A-4147-A177-3AD203B41FA5}">
                      <a16:colId xmlns:a16="http://schemas.microsoft.com/office/drawing/2014/main" val="20007"/>
                    </a:ext>
                  </a:extLst>
                </a:gridCol>
                <a:gridCol w="307271">
                  <a:extLst>
                    <a:ext uri="{9D8B030D-6E8A-4147-A177-3AD203B41FA5}">
                      <a16:colId xmlns:a16="http://schemas.microsoft.com/office/drawing/2014/main" val="20008"/>
                    </a:ext>
                  </a:extLst>
                </a:gridCol>
                <a:gridCol w="307271">
                  <a:extLst>
                    <a:ext uri="{9D8B030D-6E8A-4147-A177-3AD203B41FA5}">
                      <a16:colId xmlns:a16="http://schemas.microsoft.com/office/drawing/2014/main" val="20009"/>
                    </a:ext>
                  </a:extLst>
                </a:gridCol>
              </a:tblGrid>
              <a:tr h="330336">
                <a:tc>
                  <a:txBody>
                    <a:bodyPr/>
                    <a:lstStyle/>
                    <a:p>
                      <a:endParaRPr lang="en-GB" sz="1600" dirty="0"/>
                    </a:p>
                  </a:txBody>
                  <a:tcPr marL="82584" marR="82584" marT="41292" marB="41292">
                    <a:lnL w="28575" cap="flat" cmpd="sng" algn="ctr">
                      <a:solidFill>
                        <a:schemeClr val="tx1"/>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30336">
                <a:tc>
                  <a:txBody>
                    <a:bodyPr/>
                    <a:lstStyle/>
                    <a:p>
                      <a:endParaRPr lang="en-GB" sz="1600" dirty="0"/>
                    </a:p>
                  </a:txBody>
                  <a:tcPr marL="82584" marR="82584" marT="41292" marB="41292">
                    <a:lnL w="28575" cap="flat" cmpd="sng" algn="ctr">
                      <a:solidFill>
                        <a:schemeClr val="tx1"/>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30336">
                <a:tc>
                  <a:txBody>
                    <a:bodyPr/>
                    <a:lstStyle/>
                    <a:p>
                      <a:endParaRPr lang="en-GB" sz="1600" dirty="0"/>
                    </a:p>
                  </a:txBody>
                  <a:tcPr marL="82584" marR="82584" marT="41292" marB="41292">
                    <a:lnL w="28575" cap="flat" cmpd="sng" algn="ctr">
                      <a:solidFill>
                        <a:schemeClr val="tx1"/>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30336">
                <a:tc>
                  <a:txBody>
                    <a:bodyPr/>
                    <a:lstStyle/>
                    <a:p>
                      <a:endParaRPr lang="en-GB" sz="1600"/>
                    </a:p>
                  </a:txBody>
                  <a:tcPr marL="82584" marR="82584" marT="41292" marB="41292">
                    <a:lnL w="28575" cap="flat" cmpd="sng" algn="ctr">
                      <a:solidFill>
                        <a:schemeClr val="tx1"/>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30336">
                <a:tc>
                  <a:txBody>
                    <a:bodyPr/>
                    <a:lstStyle/>
                    <a:p>
                      <a:endParaRPr lang="en-GB" sz="1600"/>
                    </a:p>
                  </a:txBody>
                  <a:tcPr marL="82584" marR="82584" marT="41292" marB="41292">
                    <a:lnL w="28575" cap="flat" cmpd="sng" algn="ctr">
                      <a:solidFill>
                        <a:schemeClr val="tx1"/>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30336">
                <a:tc>
                  <a:txBody>
                    <a:bodyPr/>
                    <a:lstStyle/>
                    <a:p>
                      <a:endParaRPr lang="en-GB" sz="1600" dirty="0"/>
                    </a:p>
                  </a:txBody>
                  <a:tcPr marL="82584" marR="82584" marT="41292" marB="41292">
                    <a:lnL w="28575" cap="flat" cmpd="sng" algn="ctr">
                      <a:solidFill>
                        <a:schemeClr val="tx1"/>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30336">
                <a:tc>
                  <a:txBody>
                    <a:bodyPr/>
                    <a:lstStyle/>
                    <a:p>
                      <a:endParaRPr lang="en-GB" sz="1600" dirty="0"/>
                    </a:p>
                  </a:txBody>
                  <a:tcPr marL="82584" marR="82584" marT="41292" marB="41292">
                    <a:lnL w="28575" cap="flat" cmpd="sng" algn="ctr">
                      <a:solidFill>
                        <a:schemeClr val="tx1"/>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30336">
                <a:tc>
                  <a:txBody>
                    <a:bodyPr/>
                    <a:lstStyle/>
                    <a:p>
                      <a:endParaRPr lang="en-GB" sz="1600" dirty="0"/>
                    </a:p>
                  </a:txBody>
                  <a:tcPr marL="82584" marR="82584" marT="41292" marB="41292">
                    <a:lnL w="28575" cap="flat" cmpd="sng" algn="ctr">
                      <a:solidFill>
                        <a:schemeClr val="tx1"/>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30336">
                <a:tc>
                  <a:txBody>
                    <a:bodyPr/>
                    <a:lstStyle/>
                    <a:p>
                      <a:endParaRPr lang="en-GB" sz="1600" dirty="0"/>
                    </a:p>
                  </a:txBody>
                  <a:tcPr marL="82584" marR="82584" marT="41292" marB="41292">
                    <a:lnL w="28575" cap="flat" cmpd="sng" algn="ctr">
                      <a:solidFill>
                        <a:schemeClr val="tx1"/>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46361">
                <a:tc>
                  <a:txBody>
                    <a:bodyPr/>
                    <a:lstStyle/>
                    <a:p>
                      <a:endParaRPr lang="en-GB" sz="1600" dirty="0"/>
                    </a:p>
                  </a:txBody>
                  <a:tcPr marL="82584" marR="82584" marT="41292" marB="41292">
                    <a:lnL w="28575" cap="flat" cmpd="sng" algn="ctr">
                      <a:solidFill>
                        <a:schemeClr val="tx1"/>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bl>
          </a:graphicData>
        </a:graphic>
      </p:graphicFrame>
      <p:cxnSp>
        <p:nvCxnSpPr>
          <p:cNvPr id="9" name="Straight Connector 8"/>
          <p:cNvCxnSpPr>
            <a:stCxn id="4" idx="1"/>
            <a:endCxn id="4" idx="3"/>
          </p:cNvCxnSpPr>
          <p:nvPr/>
        </p:nvCxnSpPr>
        <p:spPr>
          <a:xfrm>
            <a:off x="2977979" y="4259550"/>
            <a:ext cx="3072710" cy="0"/>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679355" y="5752559"/>
            <a:ext cx="193589" cy="338554"/>
          </a:xfrm>
          <a:prstGeom prst="rect">
            <a:avLst/>
          </a:prstGeom>
          <a:noFill/>
        </p:spPr>
        <p:txBody>
          <a:bodyPr wrap="square" rtlCol="0">
            <a:spAutoFit/>
          </a:bodyPr>
          <a:lstStyle/>
          <a:p>
            <a:r>
              <a:rPr lang="en-GB" sz="1600" dirty="0"/>
              <a:t>0</a:t>
            </a:r>
          </a:p>
        </p:txBody>
      </p:sp>
      <p:sp>
        <p:nvSpPr>
          <p:cNvPr id="46" name="TextBox 45"/>
          <p:cNvSpPr txBox="1"/>
          <p:nvPr/>
        </p:nvSpPr>
        <p:spPr>
          <a:xfrm>
            <a:off x="2687593" y="5422243"/>
            <a:ext cx="193589" cy="338554"/>
          </a:xfrm>
          <a:prstGeom prst="rect">
            <a:avLst/>
          </a:prstGeom>
          <a:noFill/>
        </p:spPr>
        <p:txBody>
          <a:bodyPr wrap="square" rtlCol="0">
            <a:spAutoFit/>
          </a:bodyPr>
          <a:lstStyle/>
          <a:p>
            <a:r>
              <a:rPr lang="en-GB" sz="1600" dirty="0"/>
              <a:t>1</a:t>
            </a:r>
          </a:p>
        </p:txBody>
      </p:sp>
      <p:sp>
        <p:nvSpPr>
          <p:cNvPr id="47" name="TextBox 46"/>
          <p:cNvSpPr txBox="1"/>
          <p:nvPr/>
        </p:nvSpPr>
        <p:spPr>
          <a:xfrm>
            <a:off x="2683475" y="5075451"/>
            <a:ext cx="193589" cy="338554"/>
          </a:xfrm>
          <a:prstGeom prst="rect">
            <a:avLst/>
          </a:prstGeom>
          <a:noFill/>
        </p:spPr>
        <p:txBody>
          <a:bodyPr wrap="square" rtlCol="0">
            <a:spAutoFit/>
          </a:bodyPr>
          <a:lstStyle/>
          <a:p>
            <a:r>
              <a:rPr lang="en-GB" sz="1600" dirty="0"/>
              <a:t>2</a:t>
            </a:r>
          </a:p>
        </p:txBody>
      </p:sp>
      <p:sp>
        <p:nvSpPr>
          <p:cNvPr id="48" name="TextBox 47"/>
          <p:cNvSpPr txBox="1"/>
          <p:nvPr/>
        </p:nvSpPr>
        <p:spPr>
          <a:xfrm>
            <a:off x="2687593" y="4728659"/>
            <a:ext cx="193589" cy="338554"/>
          </a:xfrm>
          <a:prstGeom prst="rect">
            <a:avLst/>
          </a:prstGeom>
          <a:noFill/>
        </p:spPr>
        <p:txBody>
          <a:bodyPr wrap="square" rtlCol="0">
            <a:spAutoFit/>
          </a:bodyPr>
          <a:lstStyle/>
          <a:p>
            <a:r>
              <a:rPr lang="en-GB" sz="1600" dirty="0"/>
              <a:t>3</a:t>
            </a:r>
          </a:p>
        </p:txBody>
      </p:sp>
      <p:sp>
        <p:nvSpPr>
          <p:cNvPr id="52" name="TextBox 51"/>
          <p:cNvSpPr txBox="1"/>
          <p:nvPr/>
        </p:nvSpPr>
        <p:spPr>
          <a:xfrm>
            <a:off x="2687593" y="4394224"/>
            <a:ext cx="193589" cy="338554"/>
          </a:xfrm>
          <a:prstGeom prst="rect">
            <a:avLst/>
          </a:prstGeom>
          <a:noFill/>
        </p:spPr>
        <p:txBody>
          <a:bodyPr wrap="square" rtlCol="0">
            <a:spAutoFit/>
          </a:bodyPr>
          <a:lstStyle/>
          <a:p>
            <a:r>
              <a:rPr lang="en-GB" sz="1600" dirty="0"/>
              <a:t>4</a:t>
            </a:r>
          </a:p>
        </p:txBody>
      </p:sp>
      <p:sp>
        <p:nvSpPr>
          <p:cNvPr id="53" name="TextBox 52"/>
          <p:cNvSpPr txBox="1"/>
          <p:nvPr/>
        </p:nvSpPr>
        <p:spPr>
          <a:xfrm>
            <a:off x="2687593" y="4090273"/>
            <a:ext cx="193589" cy="338554"/>
          </a:xfrm>
          <a:prstGeom prst="rect">
            <a:avLst/>
          </a:prstGeom>
          <a:noFill/>
        </p:spPr>
        <p:txBody>
          <a:bodyPr wrap="square" rtlCol="0">
            <a:spAutoFit/>
          </a:bodyPr>
          <a:lstStyle/>
          <a:p>
            <a:r>
              <a:rPr lang="en-GB" sz="1600" dirty="0"/>
              <a:t>5</a:t>
            </a:r>
          </a:p>
        </p:txBody>
      </p:sp>
      <p:sp>
        <p:nvSpPr>
          <p:cNvPr id="54" name="TextBox 53"/>
          <p:cNvSpPr txBox="1"/>
          <p:nvPr/>
        </p:nvSpPr>
        <p:spPr>
          <a:xfrm>
            <a:off x="2695831" y="3755838"/>
            <a:ext cx="193589" cy="338554"/>
          </a:xfrm>
          <a:prstGeom prst="rect">
            <a:avLst/>
          </a:prstGeom>
          <a:noFill/>
        </p:spPr>
        <p:txBody>
          <a:bodyPr wrap="square" rtlCol="0">
            <a:spAutoFit/>
          </a:bodyPr>
          <a:lstStyle/>
          <a:p>
            <a:r>
              <a:rPr lang="en-GB" sz="1600" dirty="0"/>
              <a:t>6</a:t>
            </a:r>
          </a:p>
        </p:txBody>
      </p:sp>
      <p:sp>
        <p:nvSpPr>
          <p:cNvPr id="55" name="TextBox 54"/>
          <p:cNvSpPr txBox="1"/>
          <p:nvPr/>
        </p:nvSpPr>
        <p:spPr>
          <a:xfrm>
            <a:off x="2708188" y="3421403"/>
            <a:ext cx="193589" cy="338554"/>
          </a:xfrm>
          <a:prstGeom prst="rect">
            <a:avLst/>
          </a:prstGeom>
          <a:noFill/>
        </p:spPr>
        <p:txBody>
          <a:bodyPr wrap="square" rtlCol="0">
            <a:spAutoFit/>
          </a:bodyPr>
          <a:lstStyle/>
          <a:p>
            <a:r>
              <a:rPr lang="en-GB" sz="1600" dirty="0"/>
              <a:t>7</a:t>
            </a:r>
          </a:p>
        </p:txBody>
      </p:sp>
      <p:sp>
        <p:nvSpPr>
          <p:cNvPr id="56" name="TextBox 55"/>
          <p:cNvSpPr txBox="1"/>
          <p:nvPr/>
        </p:nvSpPr>
        <p:spPr>
          <a:xfrm>
            <a:off x="2708187" y="3078654"/>
            <a:ext cx="193589" cy="338554"/>
          </a:xfrm>
          <a:prstGeom prst="rect">
            <a:avLst/>
          </a:prstGeom>
          <a:noFill/>
        </p:spPr>
        <p:txBody>
          <a:bodyPr wrap="square" rtlCol="0">
            <a:spAutoFit/>
          </a:bodyPr>
          <a:lstStyle/>
          <a:p>
            <a:r>
              <a:rPr lang="en-GB" sz="1600" dirty="0"/>
              <a:t>8</a:t>
            </a:r>
          </a:p>
        </p:txBody>
      </p:sp>
      <p:sp>
        <p:nvSpPr>
          <p:cNvPr id="60" name="TextBox 59"/>
          <p:cNvSpPr txBox="1"/>
          <p:nvPr/>
        </p:nvSpPr>
        <p:spPr>
          <a:xfrm>
            <a:off x="2712306" y="2752533"/>
            <a:ext cx="193589" cy="338554"/>
          </a:xfrm>
          <a:prstGeom prst="rect">
            <a:avLst/>
          </a:prstGeom>
          <a:noFill/>
        </p:spPr>
        <p:txBody>
          <a:bodyPr wrap="square" rtlCol="0">
            <a:spAutoFit/>
          </a:bodyPr>
          <a:lstStyle/>
          <a:p>
            <a:r>
              <a:rPr lang="en-GB" sz="1600" dirty="0"/>
              <a:t>9</a:t>
            </a:r>
          </a:p>
        </p:txBody>
      </p:sp>
      <p:sp>
        <p:nvSpPr>
          <p:cNvPr id="61" name="TextBox 60"/>
          <p:cNvSpPr txBox="1"/>
          <p:nvPr/>
        </p:nvSpPr>
        <p:spPr>
          <a:xfrm>
            <a:off x="2630959" y="2434838"/>
            <a:ext cx="500446" cy="338554"/>
          </a:xfrm>
          <a:prstGeom prst="rect">
            <a:avLst/>
          </a:prstGeom>
          <a:noFill/>
        </p:spPr>
        <p:txBody>
          <a:bodyPr wrap="square" rtlCol="0">
            <a:spAutoFit/>
          </a:bodyPr>
          <a:lstStyle/>
          <a:p>
            <a:r>
              <a:rPr lang="en-GB" sz="1600" dirty="0"/>
              <a:t>10</a:t>
            </a:r>
          </a:p>
        </p:txBody>
      </p:sp>
      <p:sp>
        <p:nvSpPr>
          <p:cNvPr id="62" name="TextBox 61"/>
          <p:cNvSpPr txBox="1"/>
          <p:nvPr/>
        </p:nvSpPr>
        <p:spPr>
          <a:xfrm>
            <a:off x="2679355" y="5752559"/>
            <a:ext cx="193589" cy="338554"/>
          </a:xfrm>
          <a:prstGeom prst="rect">
            <a:avLst/>
          </a:prstGeom>
          <a:noFill/>
        </p:spPr>
        <p:txBody>
          <a:bodyPr wrap="square" rtlCol="0">
            <a:spAutoFit/>
          </a:bodyPr>
          <a:lstStyle/>
          <a:p>
            <a:r>
              <a:rPr lang="en-GB" sz="1600" dirty="0"/>
              <a:t>0</a:t>
            </a:r>
          </a:p>
        </p:txBody>
      </p:sp>
      <p:sp>
        <p:nvSpPr>
          <p:cNvPr id="63" name="TextBox 62"/>
          <p:cNvSpPr txBox="1"/>
          <p:nvPr/>
        </p:nvSpPr>
        <p:spPr>
          <a:xfrm>
            <a:off x="2828667" y="5930074"/>
            <a:ext cx="193589" cy="338554"/>
          </a:xfrm>
          <a:prstGeom prst="rect">
            <a:avLst/>
          </a:prstGeom>
          <a:noFill/>
        </p:spPr>
        <p:txBody>
          <a:bodyPr wrap="square" rtlCol="0">
            <a:spAutoFit/>
          </a:bodyPr>
          <a:lstStyle/>
          <a:p>
            <a:r>
              <a:rPr lang="en-GB" sz="1600" dirty="0"/>
              <a:t>0</a:t>
            </a:r>
          </a:p>
        </p:txBody>
      </p:sp>
      <p:sp>
        <p:nvSpPr>
          <p:cNvPr id="64" name="TextBox 63"/>
          <p:cNvSpPr txBox="1"/>
          <p:nvPr/>
        </p:nvSpPr>
        <p:spPr>
          <a:xfrm>
            <a:off x="3131405" y="5930074"/>
            <a:ext cx="193589" cy="338554"/>
          </a:xfrm>
          <a:prstGeom prst="rect">
            <a:avLst/>
          </a:prstGeom>
          <a:noFill/>
        </p:spPr>
        <p:txBody>
          <a:bodyPr wrap="square" rtlCol="0">
            <a:spAutoFit/>
          </a:bodyPr>
          <a:lstStyle/>
          <a:p>
            <a:r>
              <a:rPr lang="en-GB" sz="1600" dirty="0"/>
              <a:t>1</a:t>
            </a:r>
          </a:p>
        </p:txBody>
      </p:sp>
      <p:sp>
        <p:nvSpPr>
          <p:cNvPr id="65" name="TextBox 64"/>
          <p:cNvSpPr txBox="1"/>
          <p:nvPr/>
        </p:nvSpPr>
        <p:spPr>
          <a:xfrm>
            <a:off x="3445473" y="5930074"/>
            <a:ext cx="193589" cy="338554"/>
          </a:xfrm>
          <a:prstGeom prst="rect">
            <a:avLst/>
          </a:prstGeom>
          <a:noFill/>
        </p:spPr>
        <p:txBody>
          <a:bodyPr wrap="square" rtlCol="0">
            <a:spAutoFit/>
          </a:bodyPr>
          <a:lstStyle/>
          <a:p>
            <a:r>
              <a:rPr lang="en-GB" sz="1600" dirty="0"/>
              <a:t>2</a:t>
            </a:r>
          </a:p>
        </p:txBody>
      </p:sp>
      <p:sp>
        <p:nvSpPr>
          <p:cNvPr id="66" name="TextBox 65"/>
          <p:cNvSpPr txBox="1"/>
          <p:nvPr/>
        </p:nvSpPr>
        <p:spPr>
          <a:xfrm>
            <a:off x="3759541" y="5930074"/>
            <a:ext cx="193589" cy="338554"/>
          </a:xfrm>
          <a:prstGeom prst="rect">
            <a:avLst/>
          </a:prstGeom>
          <a:noFill/>
        </p:spPr>
        <p:txBody>
          <a:bodyPr wrap="square" rtlCol="0">
            <a:spAutoFit/>
          </a:bodyPr>
          <a:lstStyle/>
          <a:p>
            <a:r>
              <a:rPr lang="en-GB" sz="1600" dirty="0"/>
              <a:t>3</a:t>
            </a:r>
          </a:p>
        </p:txBody>
      </p:sp>
      <p:sp>
        <p:nvSpPr>
          <p:cNvPr id="67" name="TextBox 66"/>
          <p:cNvSpPr txBox="1"/>
          <p:nvPr/>
        </p:nvSpPr>
        <p:spPr>
          <a:xfrm>
            <a:off x="4073609" y="5930074"/>
            <a:ext cx="193589" cy="338554"/>
          </a:xfrm>
          <a:prstGeom prst="rect">
            <a:avLst/>
          </a:prstGeom>
          <a:noFill/>
        </p:spPr>
        <p:txBody>
          <a:bodyPr wrap="square" rtlCol="0">
            <a:spAutoFit/>
          </a:bodyPr>
          <a:lstStyle/>
          <a:p>
            <a:r>
              <a:rPr lang="en-GB" sz="1600" dirty="0"/>
              <a:t>4</a:t>
            </a:r>
          </a:p>
        </p:txBody>
      </p:sp>
      <p:sp>
        <p:nvSpPr>
          <p:cNvPr id="68" name="TextBox 67"/>
          <p:cNvSpPr txBox="1"/>
          <p:nvPr/>
        </p:nvSpPr>
        <p:spPr>
          <a:xfrm>
            <a:off x="4387677" y="5914985"/>
            <a:ext cx="193589" cy="338554"/>
          </a:xfrm>
          <a:prstGeom prst="rect">
            <a:avLst/>
          </a:prstGeom>
          <a:noFill/>
        </p:spPr>
        <p:txBody>
          <a:bodyPr wrap="square" rtlCol="0">
            <a:spAutoFit/>
          </a:bodyPr>
          <a:lstStyle/>
          <a:p>
            <a:r>
              <a:rPr lang="en-GB" sz="1600" dirty="0"/>
              <a:t>5</a:t>
            </a:r>
          </a:p>
        </p:txBody>
      </p:sp>
      <p:sp>
        <p:nvSpPr>
          <p:cNvPr id="69" name="TextBox 68"/>
          <p:cNvSpPr txBox="1"/>
          <p:nvPr/>
        </p:nvSpPr>
        <p:spPr>
          <a:xfrm>
            <a:off x="4684750" y="5921836"/>
            <a:ext cx="193589" cy="338554"/>
          </a:xfrm>
          <a:prstGeom prst="rect">
            <a:avLst/>
          </a:prstGeom>
          <a:noFill/>
        </p:spPr>
        <p:txBody>
          <a:bodyPr wrap="square" rtlCol="0">
            <a:spAutoFit/>
          </a:bodyPr>
          <a:lstStyle/>
          <a:p>
            <a:r>
              <a:rPr lang="en-GB" sz="1600" dirty="0"/>
              <a:t>6</a:t>
            </a:r>
          </a:p>
        </p:txBody>
      </p:sp>
      <p:sp>
        <p:nvSpPr>
          <p:cNvPr id="70" name="TextBox 69"/>
          <p:cNvSpPr txBox="1"/>
          <p:nvPr/>
        </p:nvSpPr>
        <p:spPr>
          <a:xfrm>
            <a:off x="4982342" y="5923983"/>
            <a:ext cx="193589" cy="338554"/>
          </a:xfrm>
          <a:prstGeom prst="rect">
            <a:avLst/>
          </a:prstGeom>
          <a:noFill/>
        </p:spPr>
        <p:txBody>
          <a:bodyPr wrap="square" rtlCol="0">
            <a:spAutoFit/>
          </a:bodyPr>
          <a:lstStyle/>
          <a:p>
            <a:r>
              <a:rPr lang="en-GB" sz="1600" dirty="0"/>
              <a:t>7</a:t>
            </a:r>
          </a:p>
        </p:txBody>
      </p:sp>
      <p:sp>
        <p:nvSpPr>
          <p:cNvPr id="71" name="TextBox 70"/>
          <p:cNvSpPr txBox="1"/>
          <p:nvPr/>
        </p:nvSpPr>
        <p:spPr>
          <a:xfrm>
            <a:off x="5295891" y="5930074"/>
            <a:ext cx="193589" cy="338554"/>
          </a:xfrm>
          <a:prstGeom prst="rect">
            <a:avLst/>
          </a:prstGeom>
          <a:noFill/>
        </p:spPr>
        <p:txBody>
          <a:bodyPr wrap="square" rtlCol="0">
            <a:spAutoFit/>
          </a:bodyPr>
          <a:lstStyle/>
          <a:p>
            <a:r>
              <a:rPr lang="en-GB" sz="1600" dirty="0"/>
              <a:t>8</a:t>
            </a:r>
          </a:p>
        </p:txBody>
      </p:sp>
      <p:sp>
        <p:nvSpPr>
          <p:cNvPr id="72" name="TextBox 71"/>
          <p:cNvSpPr txBox="1"/>
          <p:nvPr/>
        </p:nvSpPr>
        <p:spPr>
          <a:xfrm>
            <a:off x="5599147" y="5930074"/>
            <a:ext cx="193589" cy="338554"/>
          </a:xfrm>
          <a:prstGeom prst="rect">
            <a:avLst/>
          </a:prstGeom>
          <a:noFill/>
        </p:spPr>
        <p:txBody>
          <a:bodyPr wrap="square" rtlCol="0">
            <a:spAutoFit/>
          </a:bodyPr>
          <a:lstStyle/>
          <a:p>
            <a:r>
              <a:rPr lang="en-GB" sz="1600" dirty="0"/>
              <a:t>9</a:t>
            </a:r>
          </a:p>
        </p:txBody>
      </p:sp>
      <p:sp>
        <p:nvSpPr>
          <p:cNvPr id="73" name="TextBox 72"/>
          <p:cNvSpPr txBox="1"/>
          <p:nvPr/>
        </p:nvSpPr>
        <p:spPr>
          <a:xfrm>
            <a:off x="5894168" y="5925955"/>
            <a:ext cx="498393" cy="338554"/>
          </a:xfrm>
          <a:prstGeom prst="rect">
            <a:avLst/>
          </a:prstGeom>
          <a:noFill/>
        </p:spPr>
        <p:txBody>
          <a:bodyPr wrap="square" rtlCol="0">
            <a:spAutoFit/>
          </a:bodyPr>
          <a:lstStyle/>
          <a:p>
            <a:r>
              <a:rPr lang="en-GB" sz="1600" dirty="0"/>
              <a:t>10</a:t>
            </a:r>
          </a:p>
        </p:txBody>
      </p:sp>
      <p:sp>
        <p:nvSpPr>
          <p:cNvPr id="19" name="Rectangle 18"/>
          <p:cNvSpPr/>
          <p:nvPr/>
        </p:nvSpPr>
        <p:spPr>
          <a:xfrm>
            <a:off x="3896496" y="2936178"/>
            <a:ext cx="1235675" cy="671415"/>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p:cNvSpPr/>
          <p:nvPr/>
        </p:nvSpPr>
        <p:spPr>
          <a:xfrm>
            <a:off x="3896496" y="4921609"/>
            <a:ext cx="1235675" cy="67141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809625" y="1393018"/>
            <a:ext cx="7297221" cy="931081"/>
          </a:xfrm>
          <a:prstGeom prst="rect">
            <a:avLst/>
          </a:prstGeom>
          <a:solidFill>
            <a:schemeClr val="bg1"/>
          </a:solidFill>
          <a:ln w="38100">
            <a:solidFill>
              <a:srgbClr val="007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p:cNvSpPr/>
          <p:nvPr/>
        </p:nvSpPr>
        <p:spPr>
          <a:xfrm>
            <a:off x="897109" y="1534802"/>
            <a:ext cx="7209737" cy="646331"/>
          </a:xfrm>
          <a:prstGeom prst="rect">
            <a:avLst/>
          </a:prstGeom>
        </p:spPr>
        <p:txBody>
          <a:bodyPr wrap="square">
            <a:spAutoFit/>
          </a:bodyPr>
          <a:lstStyle/>
          <a:p>
            <a:pPr lvl="0" algn="ctr">
              <a:defRPr sz="1800" b="0" i="0" u="none" strike="noStrike" kern="0" cap="none" spc="0" baseline="0">
                <a:solidFill>
                  <a:srgbClr val="000000"/>
                </a:solidFill>
                <a:uFillTx/>
              </a:defRPr>
            </a:pPr>
            <a:r>
              <a:rPr lang="en-GB" dirty="0"/>
              <a:t>How could you reflect the shape if you didn’t have a mirror to hand?</a:t>
            </a:r>
            <a:br>
              <a:rPr lang="en-GB" dirty="0"/>
            </a:br>
            <a:r>
              <a:rPr lang="en-GB" dirty="0"/>
              <a:t>Discuss with your Learning Partner.</a:t>
            </a:r>
            <a:endParaRPr lang="en-GB" kern="0" dirty="0">
              <a:solidFill>
                <a:srgbClr val="000000"/>
              </a:solidFill>
            </a:endParaRPr>
          </a:p>
        </p:txBody>
      </p:sp>
      <p:sp>
        <p:nvSpPr>
          <p:cNvPr id="39" name="Rectangle 38"/>
          <p:cNvSpPr/>
          <p:nvPr/>
        </p:nvSpPr>
        <p:spPr>
          <a:xfrm>
            <a:off x="3374599"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sp>
        <p:nvSpPr>
          <p:cNvPr id="40" name="Rectangle 39"/>
          <p:cNvSpPr/>
          <p:nvPr/>
        </p:nvSpPr>
        <p:spPr>
          <a:xfrm>
            <a:off x="445576" y="702863"/>
            <a:ext cx="2975222"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Reflection with Coordinates</a:t>
            </a:r>
            <a:endParaRPr lang="en-GB" sz="1600" b="1" dirty="0">
              <a:solidFill>
                <a:schemeClr val="bg1"/>
              </a:solidFill>
            </a:endParaRPr>
          </a:p>
        </p:txBody>
      </p:sp>
      <p:cxnSp>
        <p:nvCxnSpPr>
          <p:cNvPr id="41" name="Straight Connector 40"/>
          <p:cNvCxnSpPr/>
          <p:nvPr/>
        </p:nvCxnSpPr>
        <p:spPr>
          <a:xfrm>
            <a:off x="3420798"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865722" y="1298765"/>
            <a:ext cx="7297221" cy="1052239"/>
            <a:chOff x="865722" y="2857496"/>
            <a:chExt cx="7297221" cy="1112909"/>
          </a:xfrm>
        </p:grpSpPr>
        <p:sp>
          <p:nvSpPr>
            <p:cNvPr id="42" name="Rectangle 41"/>
            <p:cNvSpPr/>
            <p:nvPr/>
          </p:nvSpPr>
          <p:spPr>
            <a:xfrm>
              <a:off x="865722" y="2857496"/>
              <a:ext cx="7297221" cy="1112909"/>
            </a:xfrm>
            <a:prstGeom prst="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You could focus on one vertex at a time, counting the distance from the mirror line and repeating this distance across the mirror line, plotting the points as you go to show the reflected shape.</a:t>
              </a:r>
              <a:endParaRPr lang="en-GB" dirty="0"/>
            </a:p>
          </p:txBody>
        </p:sp>
        <p:sp>
          <p:nvSpPr>
            <p:cNvPr id="3" name="Rectangle 2"/>
            <p:cNvSpPr/>
            <p:nvPr/>
          </p:nvSpPr>
          <p:spPr>
            <a:xfrm>
              <a:off x="943854" y="2934706"/>
              <a:ext cx="7135296" cy="976567"/>
            </a:xfrm>
            <a:prstGeom prst="rect">
              <a:avLst/>
            </a:prstGeom>
          </p:spPr>
          <p:txBody>
            <a:bodyPr wrap="square">
              <a:spAutoFit/>
            </a:bodyPr>
            <a:lstStyle/>
            <a:p>
              <a:pPr algn="ctr"/>
              <a:r>
                <a:rPr lang="en-GB" b="1" dirty="0">
                  <a:latin typeface="Kalam" panose="02000000000000000000" pitchFamily="2" charset="0"/>
                  <a:cs typeface="Kalam" panose="02000000000000000000" pitchFamily="2" charset="0"/>
                </a:rPr>
                <a:t>You could focus on one vertex at a time, counting the distance from the mirror line and repeating this distance across the mirror line, plotting the points as you go to show the reflected shape.</a:t>
              </a:r>
            </a:p>
          </p:txBody>
        </p:sp>
      </p:grpSp>
      <p:sp>
        <p:nvSpPr>
          <p:cNvPr id="7" name="Right Arrow 6"/>
          <p:cNvSpPr/>
          <p:nvPr/>
        </p:nvSpPr>
        <p:spPr>
          <a:xfrm>
            <a:off x="1781176" y="3387872"/>
            <a:ext cx="1978366" cy="411842"/>
          </a:xfrm>
          <a:prstGeom prst="rightArrow">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ight Arrow 50"/>
          <p:cNvSpPr/>
          <p:nvPr/>
        </p:nvSpPr>
        <p:spPr>
          <a:xfrm>
            <a:off x="1781175" y="4716986"/>
            <a:ext cx="1978366" cy="411842"/>
          </a:xfrm>
          <a:prstGeom prst="rightArrow">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7" name="Picture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Tree>
    <p:extLst>
      <p:ext uri="{BB962C8B-B14F-4D97-AF65-F5344CB8AC3E}">
        <p14:creationId xmlns:p14="http://schemas.microsoft.com/office/powerpoint/2010/main" val="412911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8"/>
                                        </p:tgtEl>
                                      </p:cBhvr>
                                    </p:animEffect>
                                    <p:set>
                                      <p:cBhvr>
                                        <p:cTn id="10" dur="1" fill="hold">
                                          <p:stCondLst>
                                            <p:cond delay="499"/>
                                          </p:stCondLst>
                                        </p:cTn>
                                        <p:tgtEl>
                                          <p:spTgt spid="38"/>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2" nodeType="afterEffect">
                                  <p:stCondLst>
                                    <p:cond delay="15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p:stCondLst>
                              <p:cond delay="3000"/>
                            </p:stCondLst>
                            <p:childTnLst>
                              <p:par>
                                <p:cTn id="20" presetID="42" presetClass="path" presetSubtype="0" accel="50000" decel="50000" fill="hold" grpId="0" nodeType="afterEffect">
                                  <p:stCondLst>
                                    <p:cond delay="0"/>
                                  </p:stCondLst>
                                  <p:childTnLst>
                                    <p:animMotion origin="layout" path="M -1.38889E-6 -4.07407E-6 L -1.38889E-6 0.05093 " pathEditMode="relative" rAng="0" ptsTypes="AA">
                                      <p:cBhvr>
                                        <p:cTn id="21" dur="1000" fill="hold"/>
                                        <p:tgtEl>
                                          <p:spTgt spid="7"/>
                                        </p:tgtEl>
                                        <p:attrNameLst>
                                          <p:attrName>ppt_x</p:attrName>
                                          <p:attrName>ppt_y</p:attrName>
                                        </p:attrNameLst>
                                      </p:cBhvr>
                                      <p:rCtr x="0" y="2546"/>
                                    </p:animMotion>
                                  </p:childTnLst>
                                </p:cTn>
                              </p:par>
                            </p:childTnLst>
                          </p:cTn>
                        </p:par>
                        <p:par>
                          <p:cTn id="22" fill="hold">
                            <p:stCondLst>
                              <p:cond delay="4000"/>
                            </p:stCondLst>
                            <p:childTnLst>
                              <p:par>
                                <p:cTn id="23" presetID="42" presetClass="path" presetSubtype="0" accel="50000" decel="50000" fill="hold" grpId="1" nodeType="afterEffect">
                                  <p:stCondLst>
                                    <p:cond delay="0"/>
                                  </p:stCondLst>
                                  <p:childTnLst>
                                    <p:animMotion origin="layout" path="M -1.38889E-6 0.05092 L -1.38889E-6 0.09699 " pathEditMode="relative" rAng="0" ptsTypes="AA">
                                      <p:cBhvr>
                                        <p:cTn id="24" dur="1000" fill="hold"/>
                                        <p:tgtEl>
                                          <p:spTgt spid="7"/>
                                        </p:tgtEl>
                                        <p:attrNameLst>
                                          <p:attrName>ppt_x</p:attrName>
                                          <p:attrName>ppt_y</p:attrName>
                                        </p:attrNameLst>
                                      </p:cBhvr>
                                      <p:rCtr x="0" y="2361"/>
                                    </p:animMotion>
                                  </p:childTnLst>
                                </p:cTn>
                              </p:par>
                            </p:childTnLst>
                          </p:cTn>
                        </p:par>
                        <p:par>
                          <p:cTn id="25" fill="hold">
                            <p:stCondLst>
                              <p:cond delay="5000"/>
                            </p:stCondLst>
                            <p:childTnLst>
                              <p:par>
                                <p:cTn id="26" presetID="10" presetClass="exit" presetSubtype="0" fill="hold" grpId="3" nodeType="after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par>
                          <p:cTn id="29" fill="hold">
                            <p:stCondLst>
                              <p:cond delay="5500"/>
                            </p:stCondLst>
                            <p:childTnLst>
                              <p:par>
                                <p:cTn id="30" presetID="10" presetClass="entr" presetSubtype="0" fill="hold" grpId="2" nodeType="afterEffect">
                                  <p:stCondLst>
                                    <p:cond delay="50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childTnLst>
                          </p:cTn>
                        </p:par>
                        <p:par>
                          <p:cTn id="33" fill="hold">
                            <p:stCondLst>
                              <p:cond delay="6500"/>
                            </p:stCondLst>
                            <p:childTnLst>
                              <p:par>
                                <p:cTn id="34" presetID="42" presetClass="path" presetSubtype="0" accel="50000" decel="50000" fill="hold" grpId="0" nodeType="afterEffect">
                                  <p:stCondLst>
                                    <p:cond delay="0"/>
                                  </p:stCondLst>
                                  <p:childTnLst>
                                    <p:animMotion origin="layout" path="M -1.38889E-6 -4.07407E-6 L -0.00017 -0.05023 " pathEditMode="relative" rAng="0" ptsTypes="AA">
                                      <p:cBhvr>
                                        <p:cTn id="35" dur="1000" fill="hold"/>
                                        <p:tgtEl>
                                          <p:spTgt spid="51"/>
                                        </p:tgtEl>
                                        <p:attrNameLst>
                                          <p:attrName>ppt_x</p:attrName>
                                          <p:attrName>ppt_y</p:attrName>
                                        </p:attrNameLst>
                                      </p:cBhvr>
                                      <p:rCtr x="-17" y="-2523"/>
                                    </p:animMotion>
                                  </p:childTnLst>
                                </p:cTn>
                              </p:par>
                            </p:childTnLst>
                          </p:cTn>
                        </p:par>
                        <p:par>
                          <p:cTn id="36" fill="hold">
                            <p:stCondLst>
                              <p:cond delay="7500"/>
                            </p:stCondLst>
                            <p:childTnLst>
                              <p:par>
                                <p:cTn id="37" presetID="42" presetClass="path" presetSubtype="0" accel="50000" decel="50000" fill="hold" grpId="1" nodeType="afterEffect">
                                  <p:stCondLst>
                                    <p:cond delay="0"/>
                                  </p:stCondLst>
                                  <p:childTnLst>
                                    <p:animMotion origin="layout" path="M -0.00017 -0.05023 L -0.00017 -0.09676 " pathEditMode="relative" rAng="0" ptsTypes="AA">
                                      <p:cBhvr>
                                        <p:cTn id="38" dur="1000" fill="hold"/>
                                        <p:tgtEl>
                                          <p:spTgt spid="51"/>
                                        </p:tgtEl>
                                        <p:attrNameLst>
                                          <p:attrName>ppt_x</p:attrName>
                                          <p:attrName>ppt_y</p:attrName>
                                        </p:attrNameLst>
                                      </p:cBhvr>
                                      <p:rCtr x="0" y="-23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7" grpId="0" animBg="1"/>
      <p:bldP spid="7" grpId="1" animBg="1"/>
      <p:bldP spid="7" grpId="2" animBg="1"/>
      <p:bldP spid="7" grpId="3" animBg="1"/>
      <p:bldP spid="51" grpId="0" animBg="1"/>
      <p:bldP spid="51" grpId="1" animBg="1"/>
      <p:bldP spid="51"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a:off x="3367605"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3892093359"/>
              </p:ext>
            </p:extLst>
          </p:nvPr>
        </p:nvGraphicFramePr>
        <p:xfrm>
          <a:off x="2977979" y="2609826"/>
          <a:ext cx="3072710" cy="3299448"/>
        </p:xfrm>
        <a:graphic>
          <a:graphicData uri="http://schemas.openxmlformats.org/drawingml/2006/table">
            <a:tbl>
              <a:tblPr firstRow="1" bandRow="1">
                <a:tableStyleId>{5C22544A-7EE6-4342-B048-85BDC9FD1C3A}</a:tableStyleId>
              </a:tblPr>
              <a:tblGrid>
                <a:gridCol w="307271">
                  <a:extLst>
                    <a:ext uri="{9D8B030D-6E8A-4147-A177-3AD203B41FA5}">
                      <a16:colId xmlns:a16="http://schemas.microsoft.com/office/drawing/2014/main" val="20000"/>
                    </a:ext>
                  </a:extLst>
                </a:gridCol>
                <a:gridCol w="307271">
                  <a:extLst>
                    <a:ext uri="{9D8B030D-6E8A-4147-A177-3AD203B41FA5}">
                      <a16:colId xmlns:a16="http://schemas.microsoft.com/office/drawing/2014/main" val="20001"/>
                    </a:ext>
                  </a:extLst>
                </a:gridCol>
                <a:gridCol w="307271">
                  <a:extLst>
                    <a:ext uri="{9D8B030D-6E8A-4147-A177-3AD203B41FA5}">
                      <a16:colId xmlns:a16="http://schemas.microsoft.com/office/drawing/2014/main" val="20002"/>
                    </a:ext>
                  </a:extLst>
                </a:gridCol>
                <a:gridCol w="307271">
                  <a:extLst>
                    <a:ext uri="{9D8B030D-6E8A-4147-A177-3AD203B41FA5}">
                      <a16:colId xmlns:a16="http://schemas.microsoft.com/office/drawing/2014/main" val="20003"/>
                    </a:ext>
                  </a:extLst>
                </a:gridCol>
                <a:gridCol w="307271">
                  <a:extLst>
                    <a:ext uri="{9D8B030D-6E8A-4147-A177-3AD203B41FA5}">
                      <a16:colId xmlns:a16="http://schemas.microsoft.com/office/drawing/2014/main" val="20004"/>
                    </a:ext>
                  </a:extLst>
                </a:gridCol>
                <a:gridCol w="307271">
                  <a:extLst>
                    <a:ext uri="{9D8B030D-6E8A-4147-A177-3AD203B41FA5}">
                      <a16:colId xmlns:a16="http://schemas.microsoft.com/office/drawing/2014/main" val="20005"/>
                    </a:ext>
                  </a:extLst>
                </a:gridCol>
                <a:gridCol w="307271">
                  <a:extLst>
                    <a:ext uri="{9D8B030D-6E8A-4147-A177-3AD203B41FA5}">
                      <a16:colId xmlns:a16="http://schemas.microsoft.com/office/drawing/2014/main" val="20006"/>
                    </a:ext>
                  </a:extLst>
                </a:gridCol>
                <a:gridCol w="307271">
                  <a:extLst>
                    <a:ext uri="{9D8B030D-6E8A-4147-A177-3AD203B41FA5}">
                      <a16:colId xmlns:a16="http://schemas.microsoft.com/office/drawing/2014/main" val="20007"/>
                    </a:ext>
                  </a:extLst>
                </a:gridCol>
                <a:gridCol w="307271">
                  <a:extLst>
                    <a:ext uri="{9D8B030D-6E8A-4147-A177-3AD203B41FA5}">
                      <a16:colId xmlns:a16="http://schemas.microsoft.com/office/drawing/2014/main" val="20008"/>
                    </a:ext>
                  </a:extLst>
                </a:gridCol>
                <a:gridCol w="307271">
                  <a:extLst>
                    <a:ext uri="{9D8B030D-6E8A-4147-A177-3AD203B41FA5}">
                      <a16:colId xmlns:a16="http://schemas.microsoft.com/office/drawing/2014/main" val="20009"/>
                    </a:ext>
                  </a:extLst>
                </a:gridCol>
              </a:tblGrid>
              <a:tr h="330336">
                <a:tc>
                  <a:txBody>
                    <a:bodyPr/>
                    <a:lstStyle/>
                    <a:p>
                      <a:endParaRPr lang="en-GB" sz="1600" dirty="0"/>
                    </a:p>
                  </a:txBody>
                  <a:tcPr marL="82584" marR="82584" marT="41292" marB="41292">
                    <a:lnL w="28575" cap="flat" cmpd="sng" algn="ctr">
                      <a:solidFill>
                        <a:schemeClr val="tx1"/>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30336">
                <a:tc>
                  <a:txBody>
                    <a:bodyPr/>
                    <a:lstStyle/>
                    <a:p>
                      <a:endParaRPr lang="en-GB" sz="1600" dirty="0"/>
                    </a:p>
                  </a:txBody>
                  <a:tcPr marL="82584" marR="82584" marT="41292" marB="41292">
                    <a:lnL w="28575" cap="flat" cmpd="sng" algn="ctr">
                      <a:solidFill>
                        <a:schemeClr val="tx1"/>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30336">
                <a:tc>
                  <a:txBody>
                    <a:bodyPr/>
                    <a:lstStyle/>
                    <a:p>
                      <a:endParaRPr lang="en-GB" sz="1600" dirty="0"/>
                    </a:p>
                  </a:txBody>
                  <a:tcPr marL="82584" marR="82584" marT="41292" marB="41292">
                    <a:lnL w="28575" cap="flat" cmpd="sng" algn="ctr">
                      <a:solidFill>
                        <a:schemeClr val="tx1"/>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30336">
                <a:tc>
                  <a:txBody>
                    <a:bodyPr/>
                    <a:lstStyle/>
                    <a:p>
                      <a:endParaRPr lang="en-GB" sz="1600"/>
                    </a:p>
                  </a:txBody>
                  <a:tcPr marL="82584" marR="82584" marT="41292" marB="41292">
                    <a:lnL w="28575" cap="flat" cmpd="sng" algn="ctr">
                      <a:solidFill>
                        <a:schemeClr val="tx1"/>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30336">
                <a:tc>
                  <a:txBody>
                    <a:bodyPr/>
                    <a:lstStyle/>
                    <a:p>
                      <a:endParaRPr lang="en-GB" sz="1600"/>
                    </a:p>
                  </a:txBody>
                  <a:tcPr marL="82584" marR="82584" marT="41292" marB="41292">
                    <a:lnL w="28575" cap="flat" cmpd="sng" algn="ctr">
                      <a:solidFill>
                        <a:schemeClr val="tx1"/>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30336">
                <a:tc>
                  <a:txBody>
                    <a:bodyPr/>
                    <a:lstStyle/>
                    <a:p>
                      <a:endParaRPr lang="en-GB" sz="1600" dirty="0"/>
                    </a:p>
                  </a:txBody>
                  <a:tcPr marL="82584" marR="82584" marT="41292" marB="41292">
                    <a:lnL w="28575" cap="flat" cmpd="sng" algn="ctr">
                      <a:solidFill>
                        <a:schemeClr val="tx1"/>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30336">
                <a:tc>
                  <a:txBody>
                    <a:bodyPr/>
                    <a:lstStyle/>
                    <a:p>
                      <a:endParaRPr lang="en-GB" sz="1600" dirty="0"/>
                    </a:p>
                  </a:txBody>
                  <a:tcPr marL="82584" marR="82584" marT="41292" marB="41292">
                    <a:lnL w="28575" cap="flat" cmpd="sng" algn="ctr">
                      <a:solidFill>
                        <a:schemeClr val="tx1"/>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30336">
                <a:tc>
                  <a:txBody>
                    <a:bodyPr/>
                    <a:lstStyle/>
                    <a:p>
                      <a:endParaRPr lang="en-GB" sz="1600" dirty="0"/>
                    </a:p>
                  </a:txBody>
                  <a:tcPr marL="82584" marR="82584" marT="41292" marB="41292">
                    <a:lnL w="28575" cap="flat" cmpd="sng" algn="ctr">
                      <a:solidFill>
                        <a:schemeClr val="tx1"/>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30336">
                <a:tc>
                  <a:txBody>
                    <a:bodyPr/>
                    <a:lstStyle/>
                    <a:p>
                      <a:endParaRPr lang="en-GB" sz="1600" dirty="0"/>
                    </a:p>
                  </a:txBody>
                  <a:tcPr marL="82584" marR="82584" marT="41292" marB="41292">
                    <a:lnL w="28575" cap="flat" cmpd="sng" algn="ctr">
                      <a:solidFill>
                        <a:schemeClr val="tx1"/>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12700" cap="flat" cmpd="sng" algn="ctr">
                      <a:solidFill>
                        <a:srgbClr val="007A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46361">
                <a:tc>
                  <a:txBody>
                    <a:bodyPr/>
                    <a:lstStyle/>
                    <a:p>
                      <a:endParaRPr lang="en-GB" sz="1600" dirty="0"/>
                    </a:p>
                  </a:txBody>
                  <a:tcPr marL="82584" marR="82584" marT="41292" marB="41292">
                    <a:lnL w="28575" cap="flat" cmpd="sng" algn="ctr">
                      <a:solidFill>
                        <a:schemeClr val="tx1"/>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p>
                  </a:txBody>
                  <a:tcPr marL="82584" marR="82584" marT="41292" marB="41292">
                    <a:lnL w="12700" cap="flat" cmpd="sng" algn="ctr">
                      <a:solidFill>
                        <a:srgbClr val="007AC3"/>
                      </a:solidFill>
                      <a:prstDash val="solid"/>
                      <a:round/>
                      <a:headEnd type="none" w="med" len="med"/>
                      <a:tailEnd type="none" w="med" len="med"/>
                    </a:lnL>
                    <a:lnR w="12700" cap="flat" cmpd="sng" algn="ctr">
                      <a:solidFill>
                        <a:srgbClr val="007AC3"/>
                      </a:solidFill>
                      <a:prstDash val="solid"/>
                      <a:round/>
                      <a:headEnd type="none" w="med" len="med"/>
                      <a:tailEnd type="none" w="med" len="med"/>
                    </a:lnR>
                    <a:lnT w="12700" cap="flat" cmpd="sng" algn="ctr">
                      <a:solidFill>
                        <a:srgbClr val="007AC3"/>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bl>
          </a:graphicData>
        </a:graphic>
      </p:graphicFrame>
      <p:cxnSp>
        <p:nvCxnSpPr>
          <p:cNvPr id="9" name="Straight Connector 8"/>
          <p:cNvCxnSpPr>
            <a:stCxn id="4" idx="1"/>
            <a:endCxn id="4" idx="3"/>
          </p:cNvCxnSpPr>
          <p:nvPr/>
        </p:nvCxnSpPr>
        <p:spPr>
          <a:xfrm>
            <a:off x="2977979" y="4259550"/>
            <a:ext cx="3072710" cy="0"/>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679355" y="5752559"/>
            <a:ext cx="193589" cy="338554"/>
          </a:xfrm>
          <a:prstGeom prst="rect">
            <a:avLst/>
          </a:prstGeom>
          <a:noFill/>
        </p:spPr>
        <p:txBody>
          <a:bodyPr wrap="square" rtlCol="0">
            <a:spAutoFit/>
          </a:bodyPr>
          <a:lstStyle/>
          <a:p>
            <a:r>
              <a:rPr lang="en-GB" sz="1600" dirty="0"/>
              <a:t>0</a:t>
            </a:r>
          </a:p>
        </p:txBody>
      </p:sp>
      <p:sp>
        <p:nvSpPr>
          <p:cNvPr id="46" name="TextBox 45"/>
          <p:cNvSpPr txBox="1"/>
          <p:nvPr/>
        </p:nvSpPr>
        <p:spPr>
          <a:xfrm>
            <a:off x="2687593" y="5422243"/>
            <a:ext cx="193589" cy="338554"/>
          </a:xfrm>
          <a:prstGeom prst="rect">
            <a:avLst/>
          </a:prstGeom>
          <a:noFill/>
        </p:spPr>
        <p:txBody>
          <a:bodyPr wrap="square" rtlCol="0">
            <a:spAutoFit/>
          </a:bodyPr>
          <a:lstStyle/>
          <a:p>
            <a:r>
              <a:rPr lang="en-GB" sz="1600" dirty="0"/>
              <a:t>1</a:t>
            </a:r>
          </a:p>
        </p:txBody>
      </p:sp>
      <p:sp>
        <p:nvSpPr>
          <p:cNvPr id="47" name="TextBox 46"/>
          <p:cNvSpPr txBox="1"/>
          <p:nvPr/>
        </p:nvSpPr>
        <p:spPr>
          <a:xfrm>
            <a:off x="2683475" y="5075451"/>
            <a:ext cx="193589" cy="338554"/>
          </a:xfrm>
          <a:prstGeom prst="rect">
            <a:avLst/>
          </a:prstGeom>
          <a:noFill/>
        </p:spPr>
        <p:txBody>
          <a:bodyPr wrap="square" rtlCol="0">
            <a:spAutoFit/>
          </a:bodyPr>
          <a:lstStyle/>
          <a:p>
            <a:r>
              <a:rPr lang="en-GB" sz="1600" dirty="0"/>
              <a:t>2</a:t>
            </a:r>
          </a:p>
        </p:txBody>
      </p:sp>
      <p:sp>
        <p:nvSpPr>
          <p:cNvPr id="48" name="TextBox 47"/>
          <p:cNvSpPr txBox="1"/>
          <p:nvPr/>
        </p:nvSpPr>
        <p:spPr>
          <a:xfrm>
            <a:off x="2687593" y="4728659"/>
            <a:ext cx="193589" cy="338554"/>
          </a:xfrm>
          <a:prstGeom prst="rect">
            <a:avLst/>
          </a:prstGeom>
          <a:noFill/>
        </p:spPr>
        <p:txBody>
          <a:bodyPr wrap="square" rtlCol="0">
            <a:spAutoFit/>
          </a:bodyPr>
          <a:lstStyle/>
          <a:p>
            <a:r>
              <a:rPr lang="en-GB" sz="1600" dirty="0"/>
              <a:t>3</a:t>
            </a:r>
          </a:p>
        </p:txBody>
      </p:sp>
      <p:sp>
        <p:nvSpPr>
          <p:cNvPr id="52" name="TextBox 51"/>
          <p:cNvSpPr txBox="1"/>
          <p:nvPr/>
        </p:nvSpPr>
        <p:spPr>
          <a:xfrm>
            <a:off x="2687593" y="4394224"/>
            <a:ext cx="193589" cy="338554"/>
          </a:xfrm>
          <a:prstGeom prst="rect">
            <a:avLst/>
          </a:prstGeom>
          <a:noFill/>
        </p:spPr>
        <p:txBody>
          <a:bodyPr wrap="square" rtlCol="0">
            <a:spAutoFit/>
          </a:bodyPr>
          <a:lstStyle/>
          <a:p>
            <a:r>
              <a:rPr lang="en-GB" sz="1600" dirty="0"/>
              <a:t>4</a:t>
            </a:r>
          </a:p>
        </p:txBody>
      </p:sp>
      <p:sp>
        <p:nvSpPr>
          <p:cNvPr id="53" name="TextBox 52"/>
          <p:cNvSpPr txBox="1"/>
          <p:nvPr/>
        </p:nvSpPr>
        <p:spPr>
          <a:xfrm>
            <a:off x="2687593" y="4090273"/>
            <a:ext cx="193589" cy="338554"/>
          </a:xfrm>
          <a:prstGeom prst="rect">
            <a:avLst/>
          </a:prstGeom>
          <a:noFill/>
        </p:spPr>
        <p:txBody>
          <a:bodyPr wrap="square" rtlCol="0">
            <a:spAutoFit/>
          </a:bodyPr>
          <a:lstStyle/>
          <a:p>
            <a:r>
              <a:rPr lang="en-GB" sz="1600" dirty="0"/>
              <a:t>5</a:t>
            </a:r>
          </a:p>
        </p:txBody>
      </p:sp>
      <p:sp>
        <p:nvSpPr>
          <p:cNvPr id="54" name="TextBox 53"/>
          <p:cNvSpPr txBox="1"/>
          <p:nvPr/>
        </p:nvSpPr>
        <p:spPr>
          <a:xfrm>
            <a:off x="2695831" y="3755838"/>
            <a:ext cx="193589" cy="338554"/>
          </a:xfrm>
          <a:prstGeom prst="rect">
            <a:avLst/>
          </a:prstGeom>
          <a:noFill/>
        </p:spPr>
        <p:txBody>
          <a:bodyPr wrap="square" rtlCol="0">
            <a:spAutoFit/>
          </a:bodyPr>
          <a:lstStyle/>
          <a:p>
            <a:r>
              <a:rPr lang="en-GB" sz="1600" dirty="0"/>
              <a:t>6</a:t>
            </a:r>
          </a:p>
        </p:txBody>
      </p:sp>
      <p:sp>
        <p:nvSpPr>
          <p:cNvPr id="55" name="TextBox 54"/>
          <p:cNvSpPr txBox="1"/>
          <p:nvPr/>
        </p:nvSpPr>
        <p:spPr>
          <a:xfrm>
            <a:off x="2708188" y="3421403"/>
            <a:ext cx="193589" cy="338554"/>
          </a:xfrm>
          <a:prstGeom prst="rect">
            <a:avLst/>
          </a:prstGeom>
          <a:noFill/>
        </p:spPr>
        <p:txBody>
          <a:bodyPr wrap="square" rtlCol="0">
            <a:spAutoFit/>
          </a:bodyPr>
          <a:lstStyle/>
          <a:p>
            <a:r>
              <a:rPr lang="en-GB" sz="1600" dirty="0"/>
              <a:t>7</a:t>
            </a:r>
          </a:p>
        </p:txBody>
      </p:sp>
      <p:sp>
        <p:nvSpPr>
          <p:cNvPr id="56" name="TextBox 55"/>
          <p:cNvSpPr txBox="1"/>
          <p:nvPr/>
        </p:nvSpPr>
        <p:spPr>
          <a:xfrm>
            <a:off x="2708187" y="3078654"/>
            <a:ext cx="193589" cy="338554"/>
          </a:xfrm>
          <a:prstGeom prst="rect">
            <a:avLst/>
          </a:prstGeom>
          <a:noFill/>
        </p:spPr>
        <p:txBody>
          <a:bodyPr wrap="square" rtlCol="0">
            <a:spAutoFit/>
          </a:bodyPr>
          <a:lstStyle/>
          <a:p>
            <a:r>
              <a:rPr lang="en-GB" sz="1600" dirty="0"/>
              <a:t>8</a:t>
            </a:r>
          </a:p>
        </p:txBody>
      </p:sp>
      <p:sp>
        <p:nvSpPr>
          <p:cNvPr id="60" name="TextBox 59"/>
          <p:cNvSpPr txBox="1"/>
          <p:nvPr/>
        </p:nvSpPr>
        <p:spPr>
          <a:xfrm>
            <a:off x="2712306" y="2752533"/>
            <a:ext cx="193589" cy="338554"/>
          </a:xfrm>
          <a:prstGeom prst="rect">
            <a:avLst/>
          </a:prstGeom>
          <a:noFill/>
        </p:spPr>
        <p:txBody>
          <a:bodyPr wrap="square" rtlCol="0">
            <a:spAutoFit/>
          </a:bodyPr>
          <a:lstStyle/>
          <a:p>
            <a:r>
              <a:rPr lang="en-GB" sz="1600" dirty="0"/>
              <a:t>9</a:t>
            </a:r>
          </a:p>
        </p:txBody>
      </p:sp>
      <p:sp>
        <p:nvSpPr>
          <p:cNvPr id="61" name="TextBox 60"/>
          <p:cNvSpPr txBox="1"/>
          <p:nvPr/>
        </p:nvSpPr>
        <p:spPr>
          <a:xfrm>
            <a:off x="2630959" y="2434838"/>
            <a:ext cx="500446" cy="338554"/>
          </a:xfrm>
          <a:prstGeom prst="rect">
            <a:avLst/>
          </a:prstGeom>
          <a:noFill/>
        </p:spPr>
        <p:txBody>
          <a:bodyPr wrap="square" rtlCol="0">
            <a:spAutoFit/>
          </a:bodyPr>
          <a:lstStyle/>
          <a:p>
            <a:r>
              <a:rPr lang="en-GB" sz="1600" dirty="0"/>
              <a:t>10</a:t>
            </a:r>
          </a:p>
        </p:txBody>
      </p:sp>
      <p:sp>
        <p:nvSpPr>
          <p:cNvPr id="62" name="TextBox 61"/>
          <p:cNvSpPr txBox="1"/>
          <p:nvPr/>
        </p:nvSpPr>
        <p:spPr>
          <a:xfrm>
            <a:off x="2679355" y="5752559"/>
            <a:ext cx="193589" cy="338554"/>
          </a:xfrm>
          <a:prstGeom prst="rect">
            <a:avLst/>
          </a:prstGeom>
          <a:noFill/>
        </p:spPr>
        <p:txBody>
          <a:bodyPr wrap="square" rtlCol="0">
            <a:spAutoFit/>
          </a:bodyPr>
          <a:lstStyle/>
          <a:p>
            <a:r>
              <a:rPr lang="en-GB" sz="1600" dirty="0"/>
              <a:t>0</a:t>
            </a:r>
          </a:p>
        </p:txBody>
      </p:sp>
      <p:sp>
        <p:nvSpPr>
          <p:cNvPr id="63" name="TextBox 62"/>
          <p:cNvSpPr txBox="1"/>
          <p:nvPr/>
        </p:nvSpPr>
        <p:spPr>
          <a:xfrm>
            <a:off x="2828667" y="5930074"/>
            <a:ext cx="193589" cy="338554"/>
          </a:xfrm>
          <a:prstGeom prst="rect">
            <a:avLst/>
          </a:prstGeom>
          <a:noFill/>
        </p:spPr>
        <p:txBody>
          <a:bodyPr wrap="square" rtlCol="0">
            <a:spAutoFit/>
          </a:bodyPr>
          <a:lstStyle/>
          <a:p>
            <a:r>
              <a:rPr lang="en-GB" sz="1600" dirty="0"/>
              <a:t>0</a:t>
            </a:r>
          </a:p>
        </p:txBody>
      </p:sp>
      <p:sp>
        <p:nvSpPr>
          <p:cNvPr id="64" name="TextBox 63"/>
          <p:cNvSpPr txBox="1"/>
          <p:nvPr/>
        </p:nvSpPr>
        <p:spPr>
          <a:xfrm>
            <a:off x="3131405" y="5930074"/>
            <a:ext cx="193589" cy="338554"/>
          </a:xfrm>
          <a:prstGeom prst="rect">
            <a:avLst/>
          </a:prstGeom>
          <a:noFill/>
        </p:spPr>
        <p:txBody>
          <a:bodyPr wrap="square" rtlCol="0">
            <a:spAutoFit/>
          </a:bodyPr>
          <a:lstStyle/>
          <a:p>
            <a:r>
              <a:rPr lang="en-GB" sz="1600" dirty="0"/>
              <a:t>1</a:t>
            </a:r>
          </a:p>
        </p:txBody>
      </p:sp>
      <p:sp>
        <p:nvSpPr>
          <p:cNvPr id="65" name="TextBox 64"/>
          <p:cNvSpPr txBox="1"/>
          <p:nvPr/>
        </p:nvSpPr>
        <p:spPr>
          <a:xfrm>
            <a:off x="3445473" y="5930074"/>
            <a:ext cx="193589" cy="338554"/>
          </a:xfrm>
          <a:prstGeom prst="rect">
            <a:avLst/>
          </a:prstGeom>
          <a:noFill/>
        </p:spPr>
        <p:txBody>
          <a:bodyPr wrap="square" rtlCol="0">
            <a:spAutoFit/>
          </a:bodyPr>
          <a:lstStyle/>
          <a:p>
            <a:r>
              <a:rPr lang="en-GB" sz="1600" dirty="0"/>
              <a:t>2</a:t>
            </a:r>
          </a:p>
        </p:txBody>
      </p:sp>
      <p:sp>
        <p:nvSpPr>
          <p:cNvPr id="66" name="TextBox 65"/>
          <p:cNvSpPr txBox="1"/>
          <p:nvPr/>
        </p:nvSpPr>
        <p:spPr>
          <a:xfrm>
            <a:off x="3759541" y="5930074"/>
            <a:ext cx="193589" cy="338554"/>
          </a:xfrm>
          <a:prstGeom prst="rect">
            <a:avLst/>
          </a:prstGeom>
          <a:noFill/>
        </p:spPr>
        <p:txBody>
          <a:bodyPr wrap="square" rtlCol="0">
            <a:spAutoFit/>
          </a:bodyPr>
          <a:lstStyle/>
          <a:p>
            <a:r>
              <a:rPr lang="en-GB" sz="1600" dirty="0"/>
              <a:t>3</a:t>
            </a:r>
          </a:p>
        </p:txBody>
      </p:sp>
      <p:sp>
        <p:nvSpPr>
          <p:cNvPr id="67" name="TextBox 66"/>
          <p:cNvSpPr txBox="1"/>
          <p:nvPr/>
        </p:nvSpPr>
        <p:spPr>
          <a:xfrm>
            <a:off x="4073609" y="5930074"/>
            <a:ext cx="193589" cy="338554"/>
          </a:xfrm>
          <a:prstGeom prst="rect">
            <a:avLst/>
          </a:prstGeom>
          <a:noFill/>
        </p:spPr>
        <p:txBody>
          <a:bodyPr wrap="square" rtlCol="0">
            <a:spAutoFit/>
          </a:bodyPr>
          <a:lstStyle/>
          <a:p>
            <a:r>
              <a:rPr lang="en-GB" sz="1600" dirty="0"/>
              <a:t>4</a:t>
            </a:r>
          </a:p>
        </p:txBody>
      </p:sp>
      <p:sp>
        <p:nvSpPr>
          <p:cNvPr id="68" name="TextBox 67"/>
          <p:cNvSpPr txBox="1"/>
          <p:nvPr/>
        </p:nvSpPr>
        <p:spPr>
          <a:xfrm>
            <a:off x="4387677" y="5914985"/>
            <a:ext cx="193589" cy="338554"/>
          </a:xfrm>
          <a:prstGeom prst="rect">
            <a:avLst/>
          </a:prstGeom>
          <a:noFill/>
        </p:spPr>
        <p:txBody>
          <a:bodyPr wrap="square" rtlCol="0">
            <a:spAutoFit/>
          </a:bodyPr>
          <a:lstStyle/>
          <a:p>
            <a:r>
              <a:rPr lang="en-GB" sz="1600" dirty="0"/>
              <a:t>5</a:t>
            </a:r>
          </a:p>
        </p:txBody>
      </p:sp>
      <p:sp>
        <p:nvSpPr>
          <p:cNvPr id="69" name="TextBox 68"/>
          <p:cNvSpPr txBox="1"/>
          <p:nvPr/>
        </p:nvSpPr>
        <p:spPr>
          <a:xfrm>
            <a:off x="4684750" y="5921836"/>
            <a:ext cx="193589" cy="338554"/>
          </a:xfrm>
          <a:prstGeom prst="rect">
            <a:avLst/>
          </a:prstGeom>
          <a:noFill/>
        </p:spPr>
        <p:txBody>
          <a:bodyPr wrap="square" rtlCol="0">
            <a:spAutoFit/>
          </a:bodyPr>
          <a:lstStyle/>
          <a:p>
            <a:r>
              <a:rPr lang="en-GB" sz="1600" dirty="0"/>
              <a:t>6</a:t>
            </a:r>
          </a:p>
        </p:txBody>
      </p:sp>
      <p:sp>
        <p:nvSpPr>
          <p:cNvPr id="70" name="TextBox 69"/>
          <p:cNvSpPr txBox="1"/>
          <p:nvPr/>
        </p:nvSpPr>
        <p:spPr>
          <a:xfrm>
            <a:off x="4982342" y="5923983"/>
            <a:ext cx="193589" cy="338554"/>
          </a:xfrm>
          <a:prstGeom prst="rect">
            <a:avLst/>
          </a:prstGeom>
          <a:noFill/>
        </p:spPr>
        <p:txBody>
          <a:bodyPr wrap="square" rtlCol="0">
            <a:spAutoFit/>
          </a:bodyPr>
          <a:lstStyle/>
          <a:p>
            <a:r>
              <a:rPr lang="en-GB" sz="1600" dirty="0"/>
              <a:t>7</a:t>
            </a:r>
          </a:p>
        </p:txBody>
      </p:sp>
      <p:sp>
        <p:nvSpPr>
          <p:cNvPr id="71" name="TextBox 70"/>
          <p:cNvSpPr txBox="1"/>
          <p:nvPr/>
        </p:nvSpPr>
        <p:spPr>
          <a:xfrm>
            <a:off x="5295891" y="5930074"/>
            <a:ext cx="193589" cy="338554"/>
          </a:xfrm>
          <a:prstGeom prst="rect">
            <a:avLst/>
          </a:prstGeom>
          <a:noFill/>
        </p:spPr>
        <p:txBody>
          <a:bodyPr wrap="square" rtlCol="0">
            <a:spAutoFit/>
          </a:bodyPr>
          <a:lstStyle/>
          <a:p>
            <a:r>
              <a:rPr lang="en-GB" sz="1600" dirty="0"/>
              <a:t>8</a:t>
            </a:r>
          </a:p>
        </p:txBody>
      </p:sp>
      <p:sp>
        <p:nvSpPr>
          <p:cNvPr id="72" name="TextBox 71"/>
          <p:cNvSpPr txBox="1"/>
          <p:nvPr/>
        </p:nvSpPr>
        <p:spPr>
          <a:xfrm>
            <a:off x="5599147" y="5930074"/>
            <a:ext cx="193589" cy="338554"/>
          </a:xfrm>
          <a:prstGeom prst="rect">
            <a:avLst/>
          </a:prstGeom>
          <a:noFill/>
        </p:spPr>
        <p:txBody>
          <a:bodyPr wrap="square" rtlCol="0">
            <a:spAutoFit/>
          </a:bodyPr>
          <a:lstStyle/>
          <a:p>
            <a:r>
              <a:rPr lang="en-GB" sz="1600" dirty="0"/>
              <a:t>9</a:t>
            </a:r>
          </a:p>
        </p:txBody>
      </p:sp>
      <p:sp>
        <p:nvSpPr>
          <p:cNvPr id="73" name="TextBox 72"/>
          <p:cNvSpPr txBox="1"/>
          <p:nvPr/>
        </p:nvSpPr>
        <p:spPr>
          <a:xfrm>
            <a:off x="5894168" y="5925955"/>
            <a:ext cx="498393" cy="338554"/>
          </a:xfrm>
          <a:prstGeom prst="rect">
            <a:avLst/>
          </a:prstGeom>
          <a:noFill/>
        </p:spPr>
        <p:txBody>
          <a:bodyPr wrap="square" rtlCol="0">
            <a:spAutoFit/>
          </a:bodyPr>
          <a:lstStyle/>
          <a:p>
            <a:r>
              <a:rPr lang="en-GB" sz="1600" dirty="0"/>
              <a:t>10</a:t>
            </a:r>
          </a:p>
        </p:txBody>
      </p:sp>
      <p:sp>
        <p:nvSpPr>
          <p:cNvPr id="19" name="Rectangle 18"/>
          <p:cNvSpPr/>
          <p:nvPr/>
        </p:nvSpPr>
        <p:spPr>
          <a:xfrm>
            <a:off x="3896496" y="2936178"/>
            <a:ext cx="1235675" cy="671415"/>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p:cNvSpPr/>
          <p:nvPr/>
        </p:nvSpPr>
        <p:spPr>
          <a:xfrm>
            <a:off x="3896496" y="4921609"/>
            <a:ext cx="1235675" cy="67141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809625" y="1393018"/>
            <a:ext cx="7297221" cy="931081"/>
          </a:xfrm>
          <a:prstGeom prst="rect">
            <a:avLst/>
          </a:prstGeom>
          <a:solidFill>
            <a:schemeClr val="bg1"/>
          </a:solidFill>
          <a:ln w="38100">
            <a:solidFill>
              <a:srgbClr val="007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p:cNvSpPr/>
          <p:nvPr/>
        </p:nvSpPr>
        <p:spPr>
          <a:xfrm>
            <a:off x="897109" y="1534802"/>
            <a:ext cx="7209737" cy="646331"/>
          </a:xfrm>
          <a:prstGeom prst="rect">
            <a:avLst/>
          </a:prstGeom>
        </p:spPr>
        <p:txBody>
          <a:bodyPr wrap="square">
            <a:spAutoFit/>
          </a:bodyPr>
          <a:lstStyle/>
          <a:p>
            <a:pPr lvl="0" algn="ctr">
              <a:defRPr sz="1800" b="0" i="0" u="none" strike="noStrike" kern="0" cap="none" spc="0" baseline="0">
                <a:solidFill>
                  <a:srgbClr val="000000"/>
                </a:solidFill>
                <a:uFillTx/>
              </a:defRPr>
            </a:pPr>
            <a:r>
              <a:rPr lang="en-GB" dirty="0"/>
              <a:t>Looking at a vertex of the original rectangle alongside the reflected vertex, what do you notice? </a:t>
            </a:r>
            <a:endParaRPr lang="en-GB" kern="0" dirty="0">
              <a:solidFill>
                <a:srgbClr val="000000"/>
              </a:solidFill>
            </a:endParaRPr>
          </a:p>
        </p:txBody>
      </p:sp>
      <p:sp>
        <p:nvSpPr>
          <p:cNvPr id="39" name="Rectangle 38"/>
          <p:cNvSpPr/>
          <p:nvPr/>
        </p:nvSpPr>
        <p:spPr>
          <a:xfrm>
            <a:off x="3374599"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sp>
        <p:nvSpPr>
          <p:cNvPr id="40" name="Rectangle 39"/>
          <p:cNvSpPr/>
          <p:nvPr/>
        </p:nvSpPr>
        <p:spPr>
          <a:xfrm>
            <a:off x="445576" y="702863"/>
            <a:ext cx="2975222"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Reflection with Coordinates</a:t>
            </a:r>
            <a:endParaRPr lang="en-GB" sz="1600" b="1" dirty="0">
              <a:solidFill>
                <a:schemeClr val="bg1"/>
              </a:solidFill>
            </a:endParaRPr>
          </a:p>
        </p:txBody>
      </p:sp>
      <p:cxnSp>
        <p:nvCxnSpPr>
          <p:cNvPr id="41" name="Straight Connector 40"/>
          <p:cNvCxnSpPr/>
          <p:nvPr/>
        </p:nvCxnSpPr>
        <p:spPr>
          <a:xfrm>
            <a:off x="3420798"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865722" y="1298767"/>
            <a:ext cx="7297221" cy="804352"/>
            <a:chOff x="865722" y="2857497"/>
            <a:chExt cx="7297221" cy="850729"/>
          </a:xfrm>
        </p:grpSpPr>
        <p:sp>
          <p:nvSpPr>
            <p:cNvPr id="45" name="Rectangle 44"/>
            <p:cNvSpPr/>
            <p:nvPr/>
          </p:nvSpPr>
          <p:spPr>
            <a:xfrm>
              <a:off x="865722" y="2857497"/>
              <a:ext cx="7297221" cy="850729"/>
            </a:xfrm>
            <a:prstGeom prst="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48"/>
            <p:cNvSpPr/>
            <p:nvPr/>
          </p:nvSpPr>
          <p:spPr>
            <a:xfrm>
              <a:off x="943854" y="2934706"/>
              <a:ext cx="7135296" cy="683597"/>
            </a:xfrm>
            <a:prstGeom prst="rect">
              <a:avLst/>
            </a:prstGeom>
          </p:spPr>
          <p:txBody>
            <a:bodyPr wrap="square">
              <a:spAutoFit/>
            </a:bodyPr>
            <a:lstStyle/>
            <a:p>
              <a:pPr algn="ctr"/>
              <a:r>
                <a:rPr lang="en-GB" b="1" dirty="0">
                  <a:latin typeface="Kalam" panose="02000000000000000000" pitchFamily="2" charset="0"/>
                  <a:cs typeface="Kalam" panose="02000000000000000000" pitchFamily="2" charset="0"/>
                </a:rPr>
                <a:t>When reflecting a shape in a horizontal mirror line that passes through the y-axis, the x coordinate is the same but the y coordinate changes.</a:t>
              </a:r>
            </a:p>
          </p:txBody>
        </p:sp>
      </p:grpSp>
      <p:grpSp>
        <p:nvGrpSpPr>
          <p:cNvPr id="10" name="Group 9"/>
          <p:cNvGrpSpPr/>
          <p:nvPr/>
        </p:nvGrpSpPr>
        <p:grpSpPr>
          <a:xfrm>
            <a:off x="3090644" y="2755080"/>
            <a:ext cx="754570" cy="400178"/>
            <a:chOff x="1127826" y="3583514"/>
            <a:chExt cx="847245" cy="432613"/>
          </a:xfrm>
        </p:grpSpPr>
        <p:sp>
          <p:nvSpPr>
            <p:cNvPr id="8" name="Rectangle 7"/>
            <p:cNvSpPr/>
            <p:nvPr/>
          </p:nvSpPr>
          <p:spPr>
            <a:xfrm>
              <a:off x="1127826" y="3583514"/>
              <a:ext cx="847245" cy="424606"/>
            </a:xfrm>
            <a:prstGeom prst="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172992" y="3616859"/>
              <a:ext cx="790508" cy="399268"/>
            </a:xfrm>
            <a:prstGeom prst="rect">
              <a:avLst/>
            </a:prstGeom>
          </p:spPr>
          <p:txBody>
            <a:bodyPr wrap="none">
              <a:spAutoFit/>
            </a:bodyPr>
            <a:lstStyle/>
            <a:p>
              <a:r>
                <a:rPr lang="en-GB" b="1" dirty="0">
                  <a:latin typeface="Kalam" panose="02000000000000000000" pitchFamily="2" charset="0"/>
                  <a:cs typeface="Kalam" panose="02000000000000000000" pitchFamily="2" charset="0"/>
                </a:rPr>
                <a:t>(3,9)</a:t>
              </a:r>
            </a:p>
          </p:txBody>
        </p:sp>
      </p:grpSp>
      <p:grpSp>
        <p:nvGrpSpPr>
          <p:cNvPr id="50" name="Group 49"/>
          <p:cNvGrpSpPr/>
          <p:nvPr/>
        </p:nvGrpSpPr>
        <p:grpSpPr>
          <a:xfrm>
            <a:off x="3088781" y="5384659"/>
            <a:ext cx="754570" cy="392771"/>
            <a:chOff x="1127826" y="3583514"/>
            <a:chExt cx="847245" cy="424606"/>
          </a:xfrm>
        </p:grpSpPr>
        <p:sp>
          <p:nvSpPr>
            <p:cNvPr id="57" name="Rectangle 56"/>
            <p:cNvSpPr/>
            <p:nvPr/>
          </p:nvSpPr>
          <p:spPr>
            <a:xfrm>
              <a:off x="1127826" y="3583514"/>
              <a:ext cx="847245" cy="424606"/>
            </a:xfrm>
            <a:prstGeom prst="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a:off x="1198660" y="3600614"/>
              <a:ext cx="711313" cy="399268"/>
            </a:xfrm>
            <a:prstGeom prst="rect">
              <a:avLst/>
            </a:prstGeom>
          </p:spPr>
          <p:txBody>
            <a:bodyPr wrap="none">
              <a:spAutoFit/>
            </a:bodyPr>
            <a:lstStyle/>
            <a:p>
              <a:r>
                <a:rPr lang="en-GB" b="1" dirty="0">
                  <a:latin typeface="Kalam" panose="02000000000000000000" pitchFamily="2" charset="0"/>
                  <a:cs typeface="Kalam" panose="02000000000000000000" pitchFamily="2" charset="0"/>
                </a:rPr>
                <a:t>(3,1</a:t>
              </a:r>
              <a:r>
                <a:rPr lang="en-GB" b="1" dirty="0"/>
                <a:t>)</a:t>
              </a:r>
            </a:p>
          </p:txBody>
        </p:sp>
      </p:grpSp>
      <p:pic>
        <p:nvPicPr>
          <p:cNvPr id="59" name="Picture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Tree>
    <p:extLst>
      <p:ext uri="{BB962C8B-B14F-4D97-AF65-F5344CB8AC3E}">
        <p14:creationId xmlns:p14="http://schemas.microsoft.com/office/powerpoint/2010/main" val="234266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8"/>
                                        </p:tgtEl>
                                      </p:cBhvr>
                                    </p:animEffect>
                                    <p:set>
                                      <p:cBhvr>
                                        <p:cTn id="10" dur="1" fill="hold">
                                          <p:stCondLst>
                                            <p:cond delay="499"/>
                                          </p:stCondLst>
                                        </p:cTn>
                                        <p:tgtEl>
                                          <p:spTgt spid="38"/>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500"/>
                                        <p:tgtEl>
                                          <p:spTgt spid="44"/>
                                        </p:tgtEl>
                                      </p:cBhvr>
                                    </p:animEffect>
                                  </p:childTnLst>
                                </p:cTn>
                              </p:par>
                            </p:childTnLst>
                          </p:cTn>
                        </p:par>
                        <p:par>
                          <p:cTn id="15" fill="hold">
                            <p:stCondLst>
                              <p:cond delay="1000"/>
                            </p:stCondLst>
                            <p:childTnLst>
                              <p:par>
                                <p:cTn id="16" presetID="10" presetClass="entr" presetSubtype="0" fill="hold" nodeType="afterEffect">
                                  <p:stCondLst>
                                    <p:cond delay="100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2500"/>
                            </p:stCondLst>
                            <p:childTnLst>
                              <p:par>
                                <p:cTn id="20" presetID="10" presetClass="entr" presetSubtype="0" fill="hold"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3420798"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sp>
        <p:nvSpPr>
          <p:cNvPr id="9" name="Rectangle 8"/>
          <p:cNvSpPr/>
          <p:nvPr/>
        </p:nvSpPr>
        <p:spPr>
          <a:xfrm>
            <a:off x="975202" y="1232278"/>
            <a:ext cx="6927047" cy="923330"/>
          </a:xfrm>
          <a:prstGeom prst="rect">
            <a:avLst/>
          </a:prstGeom>
        </p:spPr>
        <p:txBody>
          <a:bodyPr wrap="square">
            <a:spAutoFit/>
          </a:bodyPr>
          <a:lstStyle/>
          <a:p>
            <a:pPr algn="ctr">
              <a:defRPr sz="1800" b="0" i="0" u="none" strike="noStrike" kern="0" cap="none" spc="0" baseline="0">
                <a:solidFill>
                  <a:srgbClr val="000000"/>
                </a:solidFill>
                <a:uFillTx/>
              </a:defRPr>
            </a:pPr>
            <a:r>
              <a:rPr lang="en-GB" dirty="0"/>
              <a:t>Shaun has reflected a square in the first quadrant. </a:t>
            </a:r>
            <a:br>
              <a:rPr lang="en-GB" dirty="0"/>
            </a:br>
            <a:r>
              <a:rPr lang="en-GB" dirty="0"/>
              <a:t>Here is the reflected square. </a:t>
            </a:r>
          </a:p>
          <a:p>
            <a:pPr algn="ctr">
              <a:defRPr sz="1800" b="0" i="0" u="none" strike="noStrike" kern="0" cap="none" spc="0" baseline="0">
                <a:solidFill>
                  <a:srgbClr val="000000"/>
                </a:solidFill>
                <a:uFillTx/>
              </a:defRPr>
            </a:pPr>
            <a:r>
              <a:rPr lang="en-GB" dirty="0"/>
              <a:t>The original coordinates of vertex A were (11,6).</a:t>
            </a:r>
            <a:r>
              <a:rPr lang="en-GB" kern="0" dirty="0">
                <a:solidFill>
                  <a:srgbClr val="000000"/>
                </a:solidFill>
              </a:rPr>
              <a:t>	</a:t>
            </a:r>
            <a:endParaRPr lang="en-GB" dirty="0"/>
          </a:p>
        </p:txBody>
      </p:sp>
      <p:sp>
        <p:nvSpPr>
          <p:cNvPr id="24" name="Rectangle 23"/>
          <p:cNvSpPr/>
          <p:nvPr/>
        </p:nvSpPr>
        <p:spPr>
          <a:xfrm>
            <a:off x="1053536" y="2289023"/>
            <a:ext cx="6848714" cy="967740"/>
          </a:xfrm>
          <a:prstGeom prst="rect">
            <a:avLst/>
          </a:prstGeom>
          <a:solidFill>
            <a:schemeClr val="bg1"/>
          </a:solidFill>
          <a:ln w="38100">
            <a:solidFill>
              <a:srgbClr val="007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p:cNvSpPr/>
          <p:nvPr/>
        </p:nvSpPr>
        <p:spPr>
          <a:xfrm>
            <a:off x="1174962" y="2435211"/>
            <a:ext cx="6527525" cy="646331"/>
          </a:xfrm>
          <a:prstGeom prst="rect">
            <a:avLst/>
          </a:prstGeom>
        </p:spPr>
        <p:txBody>
          <a:bodyPr wrap="square">
            <a:spAutoFit/>
          </a:bodyPr>
          <a:lstStyle/>
          <a:p>
            <a:pPr algn="ctr">
              <a:defRPr sz="1800" b="0" i="0" u="none" strike="noStrike" kern="0" cap="none" spc="0" baseline="0">
                <a:solidFill>
                  <a:srgbClr val="000000"/>
                </a:solidFill>
                <a:uFillTx/>
              </a:defRPr>
            </a:pPr>
            <a:r>
              <a:rPr lang="en-GB" dirty="0"/>
              <a:t>Has the square been reflected in a mirror line that passes through the x or y-axis? How do you know?</a:t>
            </a:r>
          </a:p>
        </p:txBody>
      </p:sp>
      <p:sp>
        <p:nvSpPr>
          <p:cNvPr id="22" name="Rectangle 21"/>
          <p:cNvSpPr/>
          <p:nvPr/>
        </p:nvSpPr>
        <p:spPr>
          <a:xfrm>
            <a:off x="445576" y="702863"/>
            <a:ext cx="2975222"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Reflection with Coordinates</a:t>
            </a:r>
            <a:endParaRPr lang="en-GB" sz="1600" b="1" dirty="0">
              <a:solidFill>
                <a:schemeClr val="bg1"/>
              </a:solidFill>
            </a:endParaRPr>
          </a:p>
        </p:txBody>
      </p:sp>
      <p:cxnSp>
        <p:nvCxnSpPr>
          <p:cNvPr id="43" name="Straight Connector 42"/>
          <p:cNvCxnSpPr/>
          <p:nvPr/>
        </p:nvCxnSpPr>
        <p:spPr>
          <a:xfrm>
            <a:off x="3423332" y="702863"/>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334982" y="3644172"/>
            <a:ext cx="1996440" cy="1996440"/>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3329145" y="3402951"/>
            <a:ext cx="662361" cy="369332"/>
          </a:xfrm>
          <a:prstGeom prst="rect">
            <a:avLst/>
          </a:prstGeom>
        </p:spPr>
        <p:txBody>
          <a:bodyPr wrap="none">
            <a:spAutoFit/>
          </a:bodyPr>
          <a:lstStyle/>
          <a:p>
            <a:r>
              <a:rPr lang="en-GB" dirty="0"/>
              <a:t>(4,6)</a:t>
            </a:r>
          </a:p>
        </p:txBody>
      </p:sp>
      <p:sp>
        <p:nvSpPr>
          <p:cNvPr id="25" name="Rectangle 24"/>
          <p:cNvSpPr/>
          <p:nvPr/>
        </p:nvSpPr>
        <p:spPr>
          <a:xfrm>
            <a:off x="790935" y="5572032"/>
            <a:ext cx="612668" cy="369332"/>
          </a:xfrm>
          <a:prstGeom prst="rect">
            <a:avLst/>
          </a:prstGeom>
        </p:spPr>
        <p:txBody>
          <a:bodyPr wrap="none">
            <a:spAutoFit/>
          </a:bodyPr>
          <a:lstStyle/>
          <a:p>
            <a:r>
              <a:rPr lang="en-GB" dirty="0"/>
              <a:t>(1,3)</a:t>
            </a:r>
          </a:p>
        </p:txBody>
      </p:sp>
      <p:sp>
        <p:nvSpPr>
          <p:cNvPr id="27" name="Rectangle 26"/>
          <p:cNvSpPr/>
          <p:nvPr/>
        </p:nvSpPr>
        <p:spPr>
          <a:xfrm>
            <a:off x="3319704" y="5572032"/>
            <a:ext cx="341760" cy="369332"/>
          </a:xfrm>
          <a:prstGeom prst="rect">
            <a:avLst/>
          </a:prstGeom>
        </p:spPr>
        <p:txBody>
          <a:bodyPr wrap="none">
            <a:spAutoFit/>
          </a:bodyPr>
          <a:lstStyle/>
          <a:p>
            <a:r>
              <a:rPr lang="en-GB" dirty="0"/>
              <a:t>D</a:t>
            </a:r>
          </a:p>
        </p:txBody>
      </p:sp>
      <p:sp>
        <p:nvSpPr>
          <p:cNvPr id="28" name="Rectangle 27"/>
          <p:cNvSpPr/>
          <p:nvPr/>
        </p:nvSpPr>
        <p:spPr>
          <a:xfrm>
            <a:off x="979729" y="3397798"/>
            <a:ext cx="327334" cy="369332"/>
          </a:xfrm>
          <a:prstGeom prst="rect">
            <a:avLst/>
          </a:prstGeom>
        </p:spPr>
        <p:txBody>
          <a:bodyPr wrap="none">
            <a:spAutoFit/>
          </a:bodyPr>
          <a:lstStyle/>
          <a:p>
            <a:r>
              <a:rPr lang="en-GB" dirty="0"/>
              <a:t>A</a:t>
            </a:r>
          </a:p>
        </p:txBody>
      </p:sp>
      <p:grpSp>
        <p:nvGrpSpPr>
          <p:cNvPr id="5" name="Group 4"/>
          <p:cNvGrpSpPr/>
          <p:nvPr/>
        </p:nvGrpSpPr>
        <p:grpSpPr>
          <a:xfrm>
            <a:off x="4055523" y="3484547"/>
            <a:ext cx="3860291" cy="2315689"/>
            <a:chOff x="4055523" y="3484547"/>
            <a:chExt cx="3860291" cy="2315689"/>
          </a:xfrm>
        </p:grpSpPr>
        <p:sp>
          <p:nvSpPr>
            <p:cNvPr id="30" name="Rectangle 29"/>
            <p:cNvSpPr/>
            <p:nvPr/>
          </p:nvSpPr>
          <p:spPr>
            <a:xfrm>
              <a:off x="4055523" y="3484547"/>
              <a:ext cx="3860291" cy="2315689"/>
            </a:xfrm>
            <a:prstGeom prst="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p:cNvSpPr/>
            <p:nvPr/>
          </p:nvSpPr>
          <p:spPr>
            <a:xfrm>
              <a:off x="4096855" y="3626728"/>
              <a:ext cx="3774631" cy="2031325"/>
            </a:xfrm>
            <a:prstGeom prst="rect">
              <a:avLst/>
            </a:prstGeom>
          </p:spPr>
          <p:txBody>
            <a:bodyPr wrap="square">
              <a:spAutoFit/>
            </a:bodyPr>
            <a:lstStyle/>
            <a:p>
              <a:pPr algn="ctr"/>
              <a:r>
                <a:rPr lang="en-GB" b="1" dirty="0">
                  <a:latin typeface="Kalam" panose="02000000000000000000" pitchFamily="2" charset="0"/>
                  <a:cs typeface="Kalam" panose="02000000000000000000" pitchFamily="2" charset="0"/>
                </a:rPr>
                <a:t>The mirror line passes through the x-axis.  The original coordinate of A are (11,6) and A is now at (1,6).  The x coordinate has changed and the y coordinate is identical. This shows that the mirror line is vertical and passes through the x-axis.</a:t>
              </a:r>
              <a:endParaRPr lang="en-GB" dirty="0">
                <a:latin typeface="Kalam" panose="02000000000000000000" pitchFamily="2" charset="0"/>
                <a:cs typeface="Kalam" panose="02000000000000000000" pitchFamily="2" charset="0"/>
              </a:endParaRPr>
            </a:p>
          </p:txBody>
        </p:sp>
      </p:grpSp>
      <p:sp>
        <p:nvSpPr>
          <p:cNvPr id="7" name="Rectangle 6"/>
          <p:cNvSpPr/>
          <p:nvPr/>
        </p:nvSpPr>
        <p:spPr>
          <a:xfrm>
            <a:off x="1174962" y="2409151"/>
            <a:ext cx="6635538" cy="646331"/>
          </a:xfrm>
          <a:prstGeom prst="rect">
            <a:avLst/>
          </a:prstGeom>
        </p:spPr>
        <p:txBody>
          <a:bodyPr wrap="square">
            <a:spAutoFit/>
          </a:bodyPr>
          <a:lstStyle/>
          <a:p>
            <a:pPr algn="ctr"/>
            <a:r>
              <a:rPr lang="en-GB" dirty="0"/>
              <a:t>How can you work out the coordinates of the original square? Discuss with your Learning Partner. </a:t>
            </a:r>
          </a:p>
        </p:txBody>
      </p:sp>
      <p:grpSp>
        <p:nvGrpSpPr>
          <p:cNvPr id="44" name="Group 43"/>
          <p:cNvGrpSpPr/>
          <p:nvPr/>
        </p:nvGrpSpPr>
        <p:grpSpPr>
          <a:xfrm>
            <a:off x="3927538" y="3401364"/>
            <a:ext cx="4460812" cy="2679665"/>
            <a:chOff x="4055524" y="3484547"/>
            <a:chExt cx="3641391" cy="2679665"/>
          </a:xfrm>
        </p:grpSpPr>
        <p:sp>
          <p:nvSpPr>
            <p:cNvPr id="45" name="Rectangle 44"/>
            <p:cNvSpPr/>
            <p:nvPr/>
          </p:nvSpPr>
          <p:spPr>
            <a:xfrm>
              <a:off x="4055524" y="3484547"/>
              <a:ext cx="3641391" cy="2679665"/>
            </a:xfrm>
            <a:prstGeom prst="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p:cNvSpPr/>
            <p:nvPr/>
          </p:nvSpPr>
          <p:spPr>
            <a:xfrm>
              <a:off x="4096856" y="3546957"/>
              <a:ext cx="3600058" cy="2585323"/>
            </a:xfrm>
            <a:prstGeom prst="rect">
              <a:avLst/>
            </a:prstGeom>
          </p:spPr>
          <p:txBody>
            <a:bodyPr wrap="square">
              <a:spAutoFit/>
            </a:bodyPr>
            <a:lstStyle/>
            <a:p>
              <a:pPr algn="ctr"/>
              <a:r>
                <a:rPr lang="en-GB" b="1" dirty="0">
                  <a:latin typeface="Kalam" panose="02000000000000000000" pitchFamily="2" charset="0"/>
                  <a:cs typeface="Kalam" panose="02000000000000000000" pitchFamily="2" charset="0"/>
                </a:rPr>
                <a:t>We know vertex A of the original square is (11,6) and the new position of A is (1,6). The difference between the x coordinates is 10.  We can therefore deduce that the square is 5 squares from the mirror line.  </a:t>
              </a:r>
            </a:p>
            <a:p>
              <a:pPr algn="ctr"/>
              <a:r>
                <a:rPr lang="en-GB" b="1" dirty="0">
                  <a:latin typeface="Kalam" panose="02000000000000000000" pitchFamily="2" charset="0"/>
                  <a:cs typeface="Kalam" panose="02000000000000000000" pitchFamily="2" charset="0"/>
                </a:rPr>
                <a:t>We also know that the sides of the square are 3 squares in length.  Vertex B was originally (14,6), C was (11,3) and </a:t>
              </a:r>
              <a:br>
                <a:rPr lang="en-GB" b="1" dirty="0">
                  <a:latin typeface="Kalam" panose="02000000000000000000" pitchFamily="2" charset="0"/>
                  <a:cs typeface="Kalam" panose="02000000000000000000" pitchFamily="2" charset="0"/>
                </a:rPr>
              </a:br>
              <a:r>
                <a:rPr lang="en-GB" b="1" dirty="0">
                  <a:latin typeface="Kalam" panose="02000000000000000000" pitchFamily="2" charset="0"/>
                  <a:cs typeface="Kalam" panose="02000000000000000000" pitchFamily="2" charset="0"/>
                </a:rPr>
                <a:t>D was (14,3).</a:t>
              </a:r>
            </a:p>
          </p:txBody>
        </p:sp>
      </p:grpSp>
    </p:spTree>
    <p:extLst>
      <p:ext uri="{BB962C8B-B14F-4D97-AF65-F5344CB8AC3E}">
        <p14:creationId xmlns:p14="http://schemas.microsoft.com/office/powerpoint/2010/main" val="41951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6"/>
                                        </p:tgtEl>
                                      </p:cBhvr>
                                    </p:animEffect>
                                    <p:set>
                                      <p:cBhvr>
                                        <p:cTn id="12" dur="1" fill="hold">
                                          <p:stCondLst>
                                            <p:cond delay="499"/>
                                          </p:stCondLst>
                                        </p:cTn>
                                        <p:tgtEl>
                                          <p:spTgt spid="26"/>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pic>
        <p:nvPicPr>
          <p:cNvPr id="6" name="Picture 5">
            <a:extLst>
              <a:ext uri="{FF2B5EF4-FFF2-40B4-BE49-F238E27FC236}">
                <a16:creationId xmlns:a16="http://schemas.microsoft.com/office/drawing/2014/main"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1" name="Picture 20">
            <a:extLst>
              <a:ext uri="{FF2B5EF4-FFF2-40B4-BE49-F238E27FC236}">
                <a16:creationId xmlns:a16="http://schemas.microsoft.com/office/drawing/2014/main" id="{23B3C386-037D-47BC-B81B-E45DB0C56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123" y="2033108"/>
            <a:ext cx="2722086" cy="3849431"/>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a16="http://schemas.microsoft.com/office/drawing/2014/main" id="{A410F3B9-A120-4B78-B8FC-DBBE2542D0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4823" y="2033670"/>
            <a:ext cx="2721291" cy="3848308"/>
          </a:xfrm>
          <a:prstGeom prst="rect">
            <a:avLst/>
          </a:prstGeom>
          <a:effectLst>
            <a:outerShdw blurRad="63500" sx="102000" sy="102000" algn="ctr" rotWithShape="0">
              <a:prstClr val="black">
                <a:alpha val="20000"/>
              </a:prstClr>
            </a:outerShdw>
          </a:effectLst>
        </p:spPr>
      </p:pic>
      <p:sp>
        <p:nvSpPr>
          <p:cNvPr id="12" name="Rectangle 11"/>
          <p:cNvSpPr/>
          <p:nvPr/>
        </p:nvSpPr>
        <p:spPr>
          <a:xfrm>
            <a:off x="445576" y="702863"/>
            <a:ext cx="2975222"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Reflection with Coordinates</a:t>
            </a:r>
            <a:endParaRPr lang="en-GB" sz="1600" b="1" dirty="0">
              <a:solidFill>
                <a:schemeClr val="bg1"/>
              </a:solidFill>
            </a:endParaRP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3961" t="3605" r="3647" b="16333"/>
          <a:stretch/>
        </p:blipFill>
        <p:spPr>
          <a:xfrm rot="1578150">
            <a:off x="1067316" y="2254943"/>
            <a:ext cx="1362190" cy="1669264"/>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1605" t="889" r="51571" b="3000"/>
          <a:stretch/>
        </p:blipFill>
        <p:spPr>
          <a:xfrm rot="1507512">
            <a:off x="2586194" y="2859313"/>
            <a:ext cx="767395" cy="2227505"/>
          </a:xfrm>
          <a:prstGeom prst="rect">
            <a:avLst/>
          </a:prstGeom>
        </p:spPr>
      </p:pic>
      <p:pic>
        <p:nvPicPr>
          <p:cNvPr id="22" name="Boy Writing">
            <a:extLst>
              <a:ext uri="{FF2B5EF4-FFF2-40B4-BE49-F238E27FC236}">
                <a16:creationId xmlns:a16="http://schemas.microsoft.com/office/drawing/2014/main" id="{59E92074-8F0A-4A38-87B2-6E07FF3C864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6" t="622" r="32362"/>
          <a:stretch/>
        </p:blipFill>
        <p:spPr>
          <a:xfrm>
            <a:off x="753940" y="1928694"/>
            <a:ext cx="4038155" cy="4164130"/>
          </a:xfrm>
          <a:prstGeom prst="rect">
            <a:avLst/>
          </a:prstGeom>
        </p:spPr>
      </p:pic>
    </p:spTree>
    <p:extLst>
      <p:ext uri="{BB962C8B-B14F-4D97-AF65-F5344CB8AC3E}">
        <p14:creationId xmlns:p14="http://schemas.microsoft.com/office/powerpoint/2010/main" val="177127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57198" y="438151"/>
            <a:ext cx="8220075" cy="5957887"/>
          </a:xfrm>
          <a:prstGeom prst="roundRect">
            <a:avLst>
              <a:gd name="adj" fmla="val 2649"/>
            </a:avLst>
          </a:prstGeom>
          <a:solidFill>
            <a:srgbClr val="002060">
              <a:alpha val="90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latin typeface="Twinkl" pitchFamily="50" charset="0"/>
              </a:rPr>
              <a:t> </a:t>
            </a:r>
          </a:p>
        </p:txBody>
      </p:sp>
      <p:sp>
        <p:nvSpPr>
          <p:cNvPr id="16" name="Rectangle 15"/>
          <p:cNvSpPr/>
          <p:nvPr/>
        </p:nvSpPr>
        <p:spPr>
          <a:xfrm>
            <a:off x="755650" y="2919854"/>
            <a:ext cx="7632700" cy="400110"/>
          </a:xfrm>
          <a:prstGeom prst="rect">
            <a:avLst/>
          </a:prstGeom>
        </p:spPr>
        <p:txBody>
          <a:bodyPr wrap="square">
            <a:spAutoFit/>
          </a:bodyPr>
          <a:lstStyle/>
          <a:p>
            <a:pPr algn="ctr"/>
            <a:r>
              <a:rPr lang="en-GB" sz="2000" dirty="0">
                <a:solidFill>
                  <a:schemeClr val="bg1"/>
                </a:solidFill>
                <a:latin typeface="Tuffy" panose="020B0603060100000000" pitchFamily="34" charset="0"/>
                <a:ea typeface="Tuffy" panose="020B0603060100000000" pitchFamily="34" charset="0"/>
              </a:rPr>
              <a:t>For more planning resources to support this aim, </a:t>
            </a:r>
            <a:r>
              <a:rPr lang="en-GB" sz="2000" b="1" dirty="0">
                <a:solidFill>
                  <a:srgbClr val="18A0DB"/>
                </a:solidFill>
                <a:latin typeface="Tuffy" panose="020B0603060100000000" pitchFamily="34" charset="0"/>
                <a:ea typeface="Tuffy" panose="020B0603060100000000" pitchFamily="34" charset="0"/>
                <a:hlinkClick r:id="rId2"/>
              </a:rPr>
              <a:t>click here</a:t>
            </a:r>
            <a:r>
              <a:rPr lang="en-GB" sz="2000" dirty="0">
                <a:solidFill>
                  <a:schemeClr val="bg1"/>
                </a:solidFill>
                <a:latin typeface="Tuffy" panose="020B0603060100000000" pitchFamily="34" charset="0"/>
                <a:ea typeface="Tuffy" panose="020B0603060100000000" pitchFamily="34" charset="0"/>
              </a:rPr>
              <a:t>.</a:t>
            </a:r>
          </a:p>
        </p:txBody>
      </p:sp>
      <p:sp>
        <p:nvSpPr>
          <p:cNvPr id="17" name="Rectangle 16"/>
          <p:cNvSpPr/>
          <p:nvPr/>
        </p:nvSpPr>
        <p:spPr>
          <a:xfrm>
            <a:off x="766722" y="5385322"/>
            <a:ext cx="6103310" cy="615553"/>
          </a:xfrm>
          <a:prstGeom prst="rect">
            <a:avLst/>
          </a:prstGeom>
        </p:spPr>
        <p:txBody>
          <a:bodyPr wrap="square" lIns="0" tIns="0" rIns="0" bIns="0">
            <a:spAutoFit/>
          </a:bodyPr>
          <a:lstStyle/>
          <a:p>
            <a:r>
              <a:rPr lang="en-GB" sz="2000" dirty="0" err="1">
                <a:solidFill>
                  <a:schemeClr val="bg1"/>
                </a:solidFill>
                <a:latin typeface="Tuffy" panose="020B0603060100000000" pitchFamily="34" charset="0"/>
                <a:ea typeface="Tuffy" panose="020B0603060100000000" pitchFamily="34" charset="0"/>
              </a:rPr>
              <a:t>Twinkl</a:t>
            </a:r>
            <a:r>
              <a:rPr lang="en-GB" sz="2000" dirty="0">
                <a:solidFill>
                  <a:schemeClr val="bg1"/>
                </a:solidFill>
                <a:latin typeface="Tuffy" panose="020B0603060100000000" pitchFamily="34" charset="0"/>
                <a:ea typeface="Tuffy" panose="020B0603060100000000" pitchFamily="34" charset="0"/>
              </a:rPr>
              <a:t> </a:t>
            </a:r>
            <a:r>
              <a:rPr lang="en-GB" sz="2000" dirty="0" err="1">
                <a:solidFill>
                  <a:schemeClr val="bg1"/>
                </a:solidFill>
                <a:latin typeface="Tuffy" panose="020B0603060100000000" pitchFamily="34" charset="0"/>
                <a:ea typeface="Tuffy" panose="020B0603060100000000" pitchFamily="34" charset="0"/>
              </a:rPr>
              <a:t>PlanIt</a:t>
            </a:r>
            <a:r>
              <a:rPr lang="en-GB" sz="2000" dirty="0">
                <a:solidFill>
                  <a:schemeClr val="bg1"/>
                </a:solidFill>
                <a:latin typeface="Tuffy" panose="020B0603060100000000" pitchFamily="34" charset="0"/>
                <a:ea typeface="Tuffy" panose="020B0603060100000000" pitchFamily="34" charset="0"/>
              </a:rPr>
              <a:t> is our award-winning scheme of work </a:t>
            </a:r>
            <a:br>
              <a:rPr lang="en-GB" sz="2000" dirty="0">
                <a:solidFill>
                  <a:schemeClr val="bg1"/>
                </a:solidFill>
                <a:latin typeface="Tuffy" panose="020B0603060100000000" pitchFamily="34" charset="0"/>
                <a:ea typeface="Tuffy" panose="020B0603060100000000" pitchFamily="34" charset="0"/>
              </a:rPr>
            </a:br>
            <a:r>
              <a:rPr lang="en-GB" sz="2000" dirty="0">
                <a:solidFill>
                  <a:schemeClr val="bg1"/>
                </a:solidFill>
                <a:latin typeface="Tuffy" panose="020B0603060100000000" pitchFamily="34" charset="0"/>
                <a:ea typeface="Tuffy" panose="020B0603060100000000" pitchFamily="34" charset="0"/>
              </a:rPr>
              <a:t>with over 4000 resources.</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745" y="5346671"/>
            <a:ext cx="1406637" cy="933495"/>
          </a:xfrm>
          <a:prstGeom prst="rect">
            <a:avLst/>
          </a:prstGeom>
        </p:spPr>
      </p:pic>
      <p:sp>
        <p:nvSpPr>
          <p:cNvPr id="22" name="Rectangle 21"/>
          <p:cNvSpPr/>
          <p:nvPr/>
        </p:nvSpPr>
        <p:spPr>
          <a:xfrm>
            <a:off x="594362" y="765175"/>
            <a:ext cx="7952222" cy="553998"/>
          </a:xfrm>
          <a:prstGeom prst="rect">
            <a:avLst/>
          </a:prstGeom>
        </p:spPr>
        <p:txBody>
          <a:bodyPr wrap="square">
            <a:spAutoFit/>
          </a:bodyPr>
          <a:lstStyle/>
          <a:p>
            <a:pPr algn="ctr"/>
            <a:r>
              <a:rPr lang="en-GB" sz="2900" b="1" dirty="0">
                <a:solidFill>
                  <a:schemeClr val="bg1"/>
                </a:solidFill>
                <a:latin typeface="Tuffy" panose="020B0603060100000000" pitchFamily="34" charset="0"/>
                <a:ea typeface="Tuffy" panose="020B0603060100000000" pitchFamily="34" charset="0"/>
              </a:rPr>
              <a:t>Need Planning to Complement this Resource?</a:t>
            </a:r>
          </a:p>
        </p:txBody>
      </p:sp>
      <p:sp>
        <p:nvSpPr>
          <p:cNvPr id="23" name="Rectangle 22"/>
          <p:cNvSpPr/>
          <p:nvPr/>
        </p:nvSpPr>
        <p:spPr>
          <a:xfrm>
            <a:off x="755650" y="1789800"/>
            <a:ext cx="7564566" cy="1081193"/>
          </a:xfrm>
          <a:prstGeom prst="rect">
            <a:avLst/>
          </a:prstGeom>
          <a:solidFill>
            <a:schemeClr val="bg1"/>
          </a:solidFill>
        </p:spPr>
        <p:txBody>
          <a:bodyPr wrap="square">
            <a:spAutoFit/>
          </a:bodyPr>
          <a:lstStyle/>
          <a:p>
            <a:pPr lvl="0" algn="ctr">
              <a:lnSpc>
                <a:spcPct val="110000"/>
              </a:lnSpc>
            </a:pPr>
            <a:r>
              <a:rPr lang="en-GB" sz="2000" b="1" dirty="0">
                <a:solidFill>
                  <a:srgbClr val="014482"/>
                </a:solidFill>
                <a:latin typeface="Tuffy" panose="020B0603060100000000" pitchFamily="34" charset="0"/>
                <a:ea typeface="Tuffy" panose="020B0603060100000000" pitchFamily="34" charset="0"/>
              </a:rPr>
              <a:t>Identify, describe and represent the position of a shape following a reflection or translation, using the appropriate language, and know that the shape has not changed.</a:t>
            </a:r>
          </a:p>
        </p:txBody>
      </p:sp>
      <p:sp>
        <p:nvSpPr>
          <p:cNvPr id="24" name="Rectangle 23"/>
          <p:cNvSpPr/>
          <p:nvPr/>
        </p:nvSpPr>
        <p:spPr>
          <a:xfrm>
            <a:off x="3169113" y="1376229"/>
            <a:ext cx="2997937" cy="400110"/>
          </a:xfrm>
          <a:prstGeom prst="rect">
            <a:avLst/>
          </a:prstGeom>
        </p:spPr>
        <p:txBody>
          <a:bodyPr wrap="none">
            <a:spAutoFit/>
          </a:bodyPr>
          <a:lstStyle/>
          <a:p>
            <a:r>
              <a:rPr lang="en-GB" sz="2000" b="1" dirty="0">
                <a:solidFill>
                  <a:schemeClr val="bg1"/>
                </a:solidFill>
                <a:latin typeface="Tuffy" panose="020B0603060100000000" pitchFamily="34" charset="0"/>
                <a:ea typeface="Tuffy" panose="020B0603060100000000" pitchFamily="34" charset="0"/>
              </a:rPr>
              <a:t>National Curriculum Aim</a:t>
            </a:r>
          </a:p>
        </p:txBody>
      </p:sp>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78797" y="3370842"/>
            <a:ext cx="3705377" cy="185303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666416" y="3369833"/>
            <a:ext cx="3721934" cy="186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2669"/>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 id="{26ABE87F-6999-4AC2-83E7-D67324E079CB}" vid="{C4B83C07-8A97-4B28-9E3D-CD8D69B18D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826</TotalTime>
  <Words>705</Words>
  <Application>Microsoft Office PowerPoint</Application>
  <PresentationFormat>On-screen Show (4:3)</PresentationFormat>
  <Paragraphs>118</Paragraphs>
  <Slides>10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Tuffy</vt:lpstr>
      <vt:lpstr>Kalam</vt:lpstr>
      <vt:lpstr>Tuffy-TTF</vt:lpstr>
      <vt:lpstr>Arial</vt:lpstr>
      <vt:lpstr>Calibri</vt:lpstr>
      <vt:lpstr>Twinkl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Canlin</dc:creator>
  <cp:lastModifiedBy>Jessica Flisher</cp:lastModifiedBy>
  <cp:revision>98</cp:revision>
  <dcterms:created xsi:type="dcterms:W3CDTF">2019-05-07T12:42:58Z</dcterms:created>
  <dcterms:modified xsi:type="dcterms:W3CDTF">2020-04-28T16:19:35Z</dcterms:modified>
</cp:coreProperties>
</file>