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84" r:id="rId8"/>
    <p:sldId id="290" r:id="rId9"/>
    <p:sldId id="288" r:id="rId10"/>
    <p:sldId id="277" r:id="rId11"/>
    <p:sldId id="286" r:id="rId12"/>
  </p:sldIdLst>
  <p:sldSz cx="9144000" cy="6858000" type="screen4x3"/>
  <p:notesSz cx="6858000" cy="9144000"/>
  <p:embeddedFontLst>
    <p:embeddedFont>
      <p:font typeface="Tuffy-TTF" panose="020B0603060100000000" pitchFamily="34" charset="0"/>
      <p:regular r:id="rId15"/>
      <p:bold r:id="rId16"/>
      <p:italic r:id="rId17"/>
      <p:boldItalic r:id="rId18"/>
    </p:embeddedFont>
    <p:embeddedFont>
      <p:font typeface="Twinkl" pitchFamily="2" charset="0"/>
      <p:regular r:id="rId19"/>
      <p:bold r:id="rId20"/>
    </p:embeddedFont>
    <p:embeddedFont>
      <p:font typeface="Tuffy" panose="020B0603060100000000"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C"/>
    <a:srgbClr val="007AC3"/>
    <a:srgbClr val="4EB2E5"/>
    <a:srgbClr val="87BD31"/>
    <a:srgbClr val="0079C3"/>
    <a:srgbClr val="FFE76D"/>
    <a:srgbClr val="072F54"/>
    <a:srgbClr val="003464"/>
    <a:srgbClr val="00438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p:scale>
          <a:sx n="100" d="100"/>
          <a:sy n="100" d="100"/>
        </p:scale>
        <p:origin x="408" y="342"/>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winkl.co.uk/resource/tp2-m-323-planit-y5-position-and-direction-lesson-pack-2-drawing-translated-shapes" TargetMode="Externa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64162"/>
            <a:ext cx="7564566" cy="982320"/>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Tuffy" panose="020B0603060100000000" pitchFamily="34" charset="0"/>
                <a:ea typeface="Tuffy" panose="020B0603060100000000" pitchFamily="34" charset="0"/>
              </a:rPr>
              <a:t>Identify, describe and represent the position of a shape following a reflection or translation, using the appropriate language, and know that the shape has not changed.</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National Curriculum Objective</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Identify, describe and represent the position of a shape following a reflection or translation, using the appropriate language, and know that the shape has not changed.</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17523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cxnSp>
        <p:nvCxnSpPr>
          <p:cNvPr id="103" name="Straight Connector 102"/>
          <p:cNvCxnSpPr/>
          <p:nvPr/>
        </p:nvCxnSpPr>
        <p:spPr>
          <a:xfrm>
            <a:off x="175237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spc="-50" dirty="0"/>
              <a:t>Describe the translations of the fruit (A) in each grid to their new positions (B).</a:t>
            </a:r>
          </a:p>
        </p:txBody>
      </p:sp>
      <p:sp>
        <p:nvSpPr>
          <p:cNvPr id="9" name="Rectangle 8">
            <a:extLst>
              <a:ext uri="{FF2B5EF4-FFF2-40B4-BE49-F238E27FC236}">
                <a16:creationId xmlns:a16="http://schemas.microsoft.com/office/drawing/2014/main" id="{EEA0C3D8-1035-430E-9CF9-90CC7B56BDAF}"/>
              </a:ext>
            </a:extLst>
          </p:cNvPr>
          <p:cNvSpPr/>
          <p:nvPr/>
        </p:nvSpPr>
        <p:spPr>
          <a:xfrm>
            <a:off x="445575" y="702863"/>
            <a:ext cx="128067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Translate</a:t>
            </a:r>
            <a:endParaRPr lang="en-GB" sz="1600" b="1" dirty="0">
              <a:solidFill>
                <a:schemeClr val="bg1"/>
              </a:solidFill>
            </a:endParaRPr>
          </a:p>
        </p:txBody>
      </p:sp>
      <p:grpSp>
        <p:nvGrpSpPr>
          <p:cNvPr id="4" name="table 1">
            <a:extLst>
              <a:ext uri="{FF2B5EF4-FFF2-40B4-BE49-F238E27FC236}">
                <a16:creationId xmlns:a16="http://schemas.microsoft.com/office/drawing/2014/main" id="{0DCFC299-E9DE-493D-91B8-D71AD910EDD2}"/>
              </a:ext>
            </a:extLst>
          </p:cNvPr>
          <p:cNvGrpSpPr/>
          <p:nvPr/>
        </p:nvGrpSpPr>
        <p:grpSpPr>
          <a:xfrm>
            <a:off x="777698" y="2237220"/>
            <a:ext cx="2160002" cy="2160000"/>
            <a:chOff x="777698" y="1684770"/>
            <a:chExt cx="2160002" cy="2160000"/>
          </a:xfrm>
        </p:grpSpPr>
        <p:grpSp>
          <p:nvGrpSpPr>
            <p:cNvPr id="25" name="Group 24">
              <a:extLst>
                <a:ext uri="{FF2B5EF4-FFF2-40B4-BE49-F238E27FC236}">
                  <a16:creationId xmlns:a16="http://schemas.microsoft.com/office/drawing/2014/main" id="{4B00416E-2B20-4835-84EF-3B51E20584EC}"/>
                </a:ext>
              </a:extLst>
            </p:cNvPr>
            <p:cNvGrpSpPr/>
            <p:nvPr/>
          </p:nvGrpSpPr>
          <p:grpSpPr>
            <a:xfrm>
              <a:off x="1097295" y="1695798"/>
              <a:ext cx="1476711" cy="2137945"/>
              <a:chOff x="1658601" y="2456328"/>
              <a:chExt cx="1434876" cy="2520000"/>
            </a:xfrm>
          </p:grpSpPr>
          <p:cxnSp>
            <p:nvCxnSpPr>
              <p:cNvPr id="32" name="Straight Connector 31">
                <a:extLst>
                  <a:ext uri="{FF2B5EF4-FFF2-40B4-BE49-F238E27FC236}">
                    <a16:creationId xmlns:a16="http://schemas.microsoft.com/office/drawing/2014/main" id="{D750F8D7-EC25-463F-A49E-51B2ECE959D9}"/>
                  </a:ext>
                </a:extLst>
              </p:cNvPr>
              <p:cNvCxnSpPr>
                <a:cxnSpLocks/>
              </p:cNvCxnSpPr>
              <p:nvPr/>
            </p:nvCxnSpPr>
            <p:spPr>
              <a:xfrm>
                <a:off x="165860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472E48-5363-4E6D-A9A6-7044F7B2C6AB}"/>
                  </a:ext>
                </a:extLst>
              </p:cNvPr>
              <p:cNvCxnSpPr>
                <a:cxnSpLocks/>
              </p:cNvCxnSpPr>
              <p:nvPr/>
            </p:nvCxnSpPr>
            <p:spPr>
              <a:xfrm>
                <a:off x="2017320"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708F7F-6970-4599-B4A7-FC2E2C9D9907}"/>
                  </a:ext>
                </a:extLst>
              </p:cNvPr>
              <p:cNvCxnSpPr>
                <a:cxnSpLocks/>
              </p:cNvCxnSpPr>
              <p:nvPr/>
            </p:nvCxnSpPr>
            <p:spPr>
              <a:xfrm>
                <a:off x="23760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A7F7324-2F7C-402A-8C42-B0BF1328C20E}"/>
                  </a:ext>
                </a:extLst>
              </p:cNvPr>
              <p:cNvCxnSpPr>
                <a:cxnSpLocks/>
              </p:cNvCxnSpPr>
              <p:nvPr/>
            </p:nvCxnSpPr>
            <p:spPr>
              <a:xfrm>
                <a:off x="27347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62DCA07-A8F2-4523-82E6-CFBB9BEF4B6F}"/>
                  </a:ext>
                </a:extLst>
              </p:cNvPr>
              <p:cNvCxnSpPr>
                <a:cxnSpLocks/>
              </p:cNvCxnSpPr>
              <p:nvPr/>
            </p:nvCxnSpPr>
            <p:spPr>
              <a:xfrm>
                <a:off x="30934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1887356-2618-43C6-A592-0654308D2B7F}"/>
                </a:ext>
              </a:extLst>
            </p:cNvPr>
            <p:cNvGrpSpPr/>
            <p:nvPr/>
          </p:nvGrpSpPr>
          <p:grpSpPr>
            <a:xfrm rot="5400000">
              <a:off x="1119335" y="1684777"/>
              <a:ext cx="1476713" cy="2159987"/>
              <a:chOff x="2972939" y="2456328"/>
              <a:chExt cx="1434878" cy="2520000"/>
            </a:xfrm>
          </p:grpSpPr>
          <p:cxnSp>
            <p:nvCxnSpPr>
              <p:cNvPr id="27" name="Straight Connector 26">
                <a:extLst>
                  <a:ext uri="{FF2B5EF4-FFF2-40B4-BE49-F238E27FC236}">
                    <a16:creationId xmlns:a16="http://schemas.microsoft.com/office/drawing/2014/main" id="{42294D8C-9D78-415D-B8D4-DF15128CE9B0}"/>
                  </a:ext>
                </a:extLst>
              </p:cNvPr>
              <p:cNvCxnSpPr>
                <a:cxnSpLocks/>
              </p:cNvCxnSpPr>
              <p:nvPr/>
            </p:nvCxnSpPr>
            <p:spPr>
              <a:xfrm>
                <a:off x="29729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71C25D-ABBC-4B0F-B0A3-985EA7834AB6}"/>
                  </a:ext>
                </a:extLst>
              </p:cNvPr>
              <p:cNvCxnSpPr>
                <a:cxnSpLocks/>
              </p:cNvCxnSpPr>
              <p:nvPr/>
            </p:nvCxnSpPr>
            <p:spPr>
              <a:xfrm>
                <a:off x="33316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F5D9AE-56FE-4C40-81B6-86FA838325E3}"/>
                  </a:ext>
                </a:extLst>
              </p:cNvPr>
              <p:cNvCxnSpPr>
                <a:cxnSpLocks/>
              </p:cNvCxnSpPr>
              <p:nvPr/>
            </p:nvCxnSpPr>
            <p:spPr>
              <a:xfrm>
                <a:off x="4049096"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128F1C-19C1-4D5E-86EE-5359B0E5453B}"/>
                  </a:ext>
                </a:extLst>
              </p:cNvPr>
              <p:cNvCxnSpPr>
                <a:cxnSpLocks/>
              </p:cNvCxnSpPr>
              <p:nvPr/>
            </p:nvCxnSpPr>
            <p:spPr>
              <a:xfrm>
                <a:off x="440781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DC64A3-47A4-4527-94C5-3C8ACFB984BA}"/>
                  </a:ext>
                </a:extLst>
              </p:cNvPr>
              <p:cNvCxnSpPr>
                <a:cxnSpLocks/>
              </p:cNvCxnSpPr>
              <p:nvPr/>
            </p:nvCxnSpPr>
            <p:spPr>
              <a:xfrm>
                <a:off x="36903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AFE0597-1A3B-409E-906A-CD0F88CBC59F}"/>
                </a:ext>
              </a:extLst>
            </p:cNvPr>
            <p:cNvSpPr/>
            <p:nvPr/>
          </p:nvSpPr>
          <p:spPr>
            <a:xfrm>
              <a:off x="777700" y="1684770"/>
              <a:ext cx="216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Table 2">
            <a:extLst>
              <a:ext uri="{FF2B5EF4-FFF2-40B4-BE49-F238E27FC236}">
                <a16:creationId xmlns:a16="http://schemas.microsoft.com/office/drawing/2014/main" id="{B00A91AE-16CB-4B64-A747-1A6EBD832007}"/>
              </a:ext>
            </a:extLst>
          </p:cNvPr>
          <p:cNvGrpSpPr/>
          <p:nvPr/>
        </p:nvGrpSpPr>
        <p:grpSpPr>
          <a:xfrm>
            <a:off x="3491999" y="2237220"/>
            <a:ext cx="2160002" cy="2160000"/>
            <a:chOff x="777698" y="1684770"/>
            <a:chExt cx="2160002" cy="2160000"/>
          </a:xfrm>
        </p:grpSpPr>
        <p:grpSp>
          <p:nvGrpSpPr>
            <p:cNvPr id="40" name="Group 39">
              <a:extLst>
                <a:ext uri="{FF2B5EF4-FFF2-40B4-BE49-F238E27FC236}">
                  <a16:creationId xmlns:a16="http://schemas.microsoft.com/office/drawing/2014/main" id="{1457564C-9808-4958-8DFC-0C8E06A0B37E}"/>
                </a:ext>
              </a:extLst>
            </p:cNvPr>
            <p:cNvGrpSpPr/>
            <p:nvPr/>
          </p:nvGrpSpPr>
          <p:grpSpPr>
            <a:xfrm>
              <a:off x="1097295" y="1695798"/>
              <a:ext cx="1476711" cy="2137945"/>
              <a:chOff x="1658601" y="2456328"/>
              <a:chExt cx="1434876" cy="2520000"/>
            </a:xfrm>
          </p:grpSpPr>
          <p:cxnSp>
            <p:nvCxnSpPr>
              <p:cNvPr id="48" name="Straight Connector 47">
                <a:extLst>
                  <a:ext uri="{FF2B5EF4-FFF2-40B4-BE49-F238E27FC236}">
                    <a16:creationId xmlns:a16="http://schemas.microsoft.com/office/drawing/2014/main" id="{3280FEF3-76CC-4462-A970-3F1CDF8FE763}"/>
                  </a:ext>
                </a:extLst>
              </p:cNvPr>
              <p:cNvCxnSpPr>
                <a:cxnSpLocks/>
              </p:cNvCxnSpPr>
              <p:nvPr/>
            </p:nvCxnSpPr>
            <p:spPr>
              <a:xfrm>
                <a:off x="165860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682639-4D3B-4359-8A98-CD63325DCD32}"/>
                  </a:ext>
                </a:extLst>
              </p:cNvPr>
              <p:cNvCxnSpPr>
                <a:cxnSpLocks/>
              </p:cNvCxnSpPr>
              <p:nvPr/>
            </p:nvCxnSpPr>
            <p:spPr>
              <a:xfrm>
                <a:off x="2017320"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5C8F05-3E8D-4130-AF5E-03960B3315FF}"/>
                  </a:ext>
                </a:extLst>
              </p:cNvPr>
              <p:cNvCxnSpPr>
                <a:cxnSpLocks/>
              </p:cNvCxnSpPr>
              <p:nvPr/>
            </p:nvCxnSpPr>
            <p:spPr>
              <a:xfrm>
                <a:off x="23760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6FE877-C259-4923-82BD-D834980CDB65}"/>
                  </a:ext>
                </a:extLst>
              </p:cNvPr>
              <p:cNvCxnSpPr>
                <a:cxnSpLocks/>
              </p:cNvCxnSpPr>
              <p:nvPr/>
            </p:nvCxnSpPr>
            <p:spPr>
              <a:xfrm>
                <a:off x="27347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EF26DE-E124-4C09-97C6-CD6FE92E5A4C}"/>
                  </a:ext>
                </a:extLst>
              </p:cNvPr>
              <p:cNvCxnSpPr>
                <a:cxnSpLocks/>
              </p:cNvCxnSpPr>
              <p:nvPr/>
            </p:nvCxnSpPr>
            <p:spPr>
              <a:xfrm>
                <a:off x="30934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0A1F447-2234-45C2-98E9-A2A45E35552F}"/>
                </a:ext>
              </a:extLst>
            </p:cNvPr>
            <p:cNvGrpSpPr/>
            <p:nvPr/>
          </p:nvGrpSpPr>
          <p:grpSpPr>
            <a:xfrm rot="5400000">
              <a:off x="1119335" y="1684777"/>
              <a:ext cx="1476713" cy="2159987"/>
              <a:chOff x="2972939" y="2456328"/>
              <a:chExt cx="1434878" cy="2520000"/>
            </a:xfrm>
          </p:grpSpPr>
          <p:cxnSp>
            <p:nvCxnSpPr>
              <p:cNvPr id="43" name="Straight Connector 42">
                <a:extLst>
                  <a:ext uri="{FF2B5EF4-FFF2-40B4-BE49-F238E27FC236}">
                    <a16:creationId xmlns:a16="http://schemas.microsoft.com/office/drawing/2014/main" id="{03D1CD5E-07EB-44B3-B03A-D89D4463DD51}"/>
                  </a:ext>
                </a:extLst>
              </p:cNvPr>
              <p:cNvCxnSpPr>
                <a:cxnSpLocks/>
              </p:cNvCxnSpPr>
              <p:nvPr/>
            </p:nvCxnSpPr>
            <p:spPr>
              <a:xfrm>
                <a:off x="29729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C1DD0F-81FA-48C1-87E5-63D3E8C2F042}"/>
                  </a:ext>
                </a:extLst>
              </p:cNvPr>
              <p:cNvCxnSpPr>
                <a:cxnSpLocks/>
              </p:cNvCxnSpPr>
              <p:nvPr/>
            </p:nvCxnSpPr>
            <p:spPr>
              <a:xfrm>
                <a:off x="33316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D76A274-5952-4BA1-891C-103B84F7C86D}"/>
                  </a:ext>
                </a:extLst>
              </p:cNvPr>
              <p:cNvCxnSpPr>
                <a:cxnSpLocks/>
              </p:cNvCxnSpPr>
              <p:nvPr/>
            </p:nvCxnSpPr>
            <p:spPr>
              <a:xfrm>
                <a:off x="4049096"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7FA7B46-65E8-4385-81DE-943C6B84E11A}"/>
                  </a:ext>
                </a:extLst>
              </p:cNvPr>
              <p:cNvCxnSpPr>
                <a:cxnSpLocks/>
              </p:cNvCxnSpPr>
              <p:nvPr/>
            </p:nvCxnSpPr>
            <p:spPr>
              <a:xfrm>
                <a:off x="440781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0E72D6-EE6C-45CD-94C1-37D5DB3DDF7B}"/>
                  </a:ext>
                </a:extLst>
              </p:cNvPr>
              <p:cNvCxnSpPr>
                <a:cxnSpLocks/>
              </p:cNvCxnSpPr>
              <p:nvPr/>
            </p:nvCxnSpPr>
            <p:spPr>
              <a:xfrm>
                <a:off x="36903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6421327D-F27D-4753-85F6-99BF0F9A21A0}"/>
                </a:ext>
              </a:extLst>
            </p:cNvPr>
            <p:cNvSpPr/>
            <p:nvPr/>
          </p:nvSpPr>
          <p:spPr>
            <a:xfrm>
              <a:off x="777700" y="1684770"/>
              <a:ext cx="216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Table 3">
            <a:extLst>
              <a:ext uri="{FF2B5EF4-FFF2-40B4-BE49-F238E27FC236}">
                <a16:creationId xmlns:a16="http://schemas.microsoft.com/office/drawing/2014/main" id="{2F3B471E-F9DF-4928-8C0E-F584D9DE73EF}"/>
              </a:ext>
            </a:extLst>
          </p:cNvPr>
          <p:cNvGrpSpPr/>
          <p:nvPr/>
        </p:nvGrpSpPr>
        <p:grpSpPr>
          <a:xfrm>
            <a:off x="6206302" y="2237220"/>
            <a:ext cx="2160002" cy="2160000"/>
            <a:chOff x="777698" y="1684770"/>
            <a:chExt cx="2160002" cy="2160000"/>
          </a:xfrm>
        </p:grpSpPr>
        <p:grpSp>
          <p:nvGrpSpPr>
            <p:cNvPr id="54" name="Group 53">
              <a:extLst>
                <a:ext uri="{FF2B5EF4-FFF2-40B4-BE49-F238E27FC236}">
                  <a16:creationId xmlns:a16="http://schemas.microsoft.com/office/drawing/2014/main" id="{E32FB204-EBCA-4B3B-B56D-D6A771C1CF11}"/>
                </a:ext>
              </a:extLst>
            </p:cNvPr>
            <p:cNvGrpSpPr/>
            <p:nvPr/>
          </p:nvGrpSpPr>
          <p:grpSpPr>
            <a:xfrm>
              <a:off x="1097295" y="1695798"/>
              <a:ext cx="1476711" cy="2137945"/>
              <a:chOff x="1658601" y="2456328"/>
              <a:chExt cx="1434876" cy="2520000"/>
            </a:xfrm>
          </p:grpSpPr>
          <p:cxnSp>
            <p:nvCxnSpPr>
              <p:cNvPr id="62" name="Straight Connector 61">
                <a:extLst>
                  <a:ext uri="{FF2B5EF4-FFF2-40B4-BE49-F238E27FC236}">
                    <a16:creationId xmlns:a16="http://schemas.microsoft.com/office/drawing/2014/main" id="{A70ED5B9-1ABC-4A9E-B414-4A7AB005DAA7}"/>
                  </a:ext>
                </a:extLst>
              </p:cNvPr>
              <p:cNvCxnSpPr>
                <a:cxnSpLocks/>
              </p:cNvCxnSpPr>
              <p:nvPr/>
            </p:nvCxnSpPr>
            <p:spPr>
              <a:xfrm>
                <a:off x="165860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0E150B-ACC0-4712-A05F-F121D9A79B9E}"/>
                  </a:ext>
                </a:extLst>
              </p:cNvPr>
              <p:cNvCxnSpPr>
                <a:cxnSpLocks/>
              </p:cNvCxnSpPr>
              <p:nvPr/>
            </p:nvCxnSpPr>
            <p:spPr>
              <a:xfrm>
                <a:off x="2017320"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4A708A-0632-45CA-BCA9-F6DE864967F9}"/>
                  </a:ext>
                </a:extLst>
              </p:cNvPr>
              <p:cNvCxnSpPr>
                <a:cxnSpLocks/>
              </p:cNvCxnSpPr>
              <p:nvPr/>
            </p:nvCxnSpPr>
            <p:spPr>
              <a:xfrm>
                <a:off x="23760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D7DBDAE-41FC-4D77-8944-D1384C49C36C}"/>
                  </a:ext>
                </a:extLst>
              </p:cNvPr>
              <p:cNvCxnSpPr>
                <a:cxnSpLocks/>
              </p:cNvCxnSpPr>
              <p:nvPr/>
            </p:nvCxnSpPr>
            <p:spPr>
              <a:xfrm>
                <a:off x="27347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68C01BB-94BD-404A-A130-7620D10B48EF}"/>
                  </a:ext>
                </a:extLst>
              </p:cNvPr>
              <p:cNvCxnSpPr>
                <a:cxnSpLocks/>
              </p:cNvCxnSpPr>
              <p:nvPr/>
            </p:nvCxnSpPr>
            <p:spPr>
              <a:xfrm>
                <a:off x="30934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D3558429-2FFF-430E-B094-B0344F52A832}"/>
                </a:ext>
              </a:extLst>
            </p:cNvPr>
            <p:cNvGrpSpPr/>
            <p:nvPr/>
          </p:nvGrpSpPr>
          <p:grpSpPr>
            <a:xfrm rot="5400000">
              <a:off x="1119335" y="1684777"/>
              <a:ext cx="1476713" cy="2159987"/>
              <a:chOff x="2972939" y="2456328"/>
              <a:chExt cx="1434878" cy="2520000"/>
            </a:xfrm>
          </p:grpSpPr>
          <p:cxnSp>
            <p:nvCxnSpPr>
              <p:cNvPr id="57" name="Straight Connector 56">
                <a:extLst>
                  <a:ext uri="{FF2B5EF4-FFF2-40B4-BE49-F238E27FC236}">
                    <a16:creationId xmlns:a16="http://schemas.microsoft.com/office/drawing/2014/main" id="{089D8B5F-16DC-4F8E-909C-10CC8DB1EC58}"/>
                  </a:ext>
                </a:extLst>
              </p:cNvPr>
              <p:cNvCxnSpPr>
                <a:cxnSpLocks/>
              </p:cNvCxnSpPr>
              <p:nvPr/>
            </p:nvCxnSpPr>
            <p:spPr>
              <a:xfrm>
                <a:off x="29729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709889E-FB46-4A38-957E-CA3EB1656547}"/>
                  </a:ext>
                </a:extLst>
              </p:cNvPr>
              <p:cNvCxnSpPr>
                <a:cxnSpLocks/>
              </p:cNvCxnSpPr>
              <p:nvPr/>
            </p:nvCxnSpPr>
            <p:spPr>
              <a:xfrm>
                <a:off x="33316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E4B10E2-6293-49D6-8EDE-F303671BDDB0}"/>
                  </a:ext>
                </a:extLst>
              </p:cNvPr>
              <p:cNvCxnSpPr>
                <a:cxnSpLocks/>
              </p:cNvCxnSpPr>
              <p:nvPr/>
            </p:nvCxnSpPr>
            <p:spPr>
              <a:xfrm>
                <a:off x="4049096"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074E000-3F24-45BA-9622-CDE789F0900F}"/>
                  </a:ext>
                </a:extLst>
              </p:cNvPr>
              <p:cNvCxnSpPr>
                <a:cxnSpLocks/>
              </p:cNvCxnSpPr>
              <p:nvPr/>
            </p:nvCxnSpPr>
            <p:spPr>
              <a:xfrm>
                <a:off x="440781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E25B819-441C-4AE7-B1CD-CB337F512664}"/>
                  </a:ext>
                </a:extLst>
              </p:cNvPr>
              <p:cNvCxnSpPr>
                <a:cxnSpLocks/>
              </p:cNvCxnSpPr>
              <p:nvPr/>
            </p:nvCxnSpPr>
            <p:spPr>
              <a:xfrm>
                <a:off x="36903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33C8A647-1FC2-425C-B9C0-0C210E7DDE5E}"/>
                </a:ext>
              </a:extLst>
            </p:cNvPr>
            <p:cNvSpPr/>
            <p:nvPr/>
          </p:nvSpPr>
          <p:spPr>
            <a:xfrm>
              <a:off x="777700" y="1684770"/>
              <a:ext cx="216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Apple A">
            <a:extLst>
              <a:ext uri="{FF2B5EF4-FFF2-40B4-BE49-F238E27FC236}">
                <a16:creationId xmlns:a16="http://schemas.microsoft.com/office/drawing/2014/main" id="{82365E83-EB6F-4E44-AB7B-C07A71044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383" y="3333767"/>
            <a:ext cx="371622" cy="347116"/>
          </a:xfrm>
          <a:prstGeom prst="rect">
            <a:avLst/>
          </a:prstGeom>
        </p:spPr>
      </p:pic>
      <p:sp>
        <p:nvSpPr>
          <p:cNvPr id="38" name="TextBox 37">
            <a:extLst>
              <a:ext uri="{FF2B5EF4-FFF2-40B4-BE49-F238E27FC236}">
                <a16:creationId xmlns:a16="http://schemas.microsoft.com/office/drawing/2014/main" id="{C9B4F75E-09D6-4E9C-862E-21DFBA39DCF7}"/>
              </a:ext>
            </a:extLst>
          </p:cNvPr>
          <p:cNvSpPr txBox="1"/>
          <p:nvPr/>
        </p:nvSpPr>
        <p:spPr>
          <a:xfrm>
            <a:off x="2236689" y="3333767"/>
            <a:ext cx="313075" cy="369332"/>
          </a:xfrm>
          <a:prstGeom prst="rect">
            <a:avLst/>
          </a:prstGeom>
          <a:noFill/>
        </p:spPr>
        <p:txBody>
          <a:bodyPr wrap="square" rtlCol="0">
            <a:spAutoFit/>
          </a:bodyPr>
          <a:lstStyle/>
          <a:p>
            <a:r>
              <a:rPr lang="en-GB" b="1" dirty="0"/>
              <a:t>A</a:t>
            </a:r>
          </a:p>
        </p:txBody>
      </p:sp>
      <p:pic>
        <p:nvPicPr>
          <p:cNvPr id="69" name="Banana A">
            <a:extLst>
              <a:ext uri="{FF2B5EF4-FFF2-40B4-BE49-F238E27FC236}">
                <a16:creationId xmlns:a16="http://schemas.microsoft.com/office/drawing/2014/main" id="{11609DA2-9093-44D7-9428-449674DB8F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6207">
            <a:off x="3776501" y="2356659"/>
            <a:ext cx="787878" cy="523494"/>
          </a:xfrm>
          <a:prstGeom prst="rect">
            <a:avLst/>
          </a:prstGeom>
        </p:spPr>
      </p:pic>
      <p:sp>
        <p:nvSpPr>
          <p:cNvPr id="73" name="TextBox 72">
            <a:extLst>
              <a:ext uri="{FF2B5EF4-FFF2-40B4-BE49-F238E27FC236}">
                <a16:creationId xmlns:a16="http://schemas.microsoft.com/office/drawing/2014/main" id="{38BA4902-78ED-4B84-90CD-BB2C5A2BB535}"/>
              </a:ext>
            </a:extLst>
          </p:cNvPr>
          <p:cNvSpPr txBox="1"/>
          <p:nvPr/>
        </p:nvSpPr>
        <p:spPr>
          <a:xfrm>
            <a:off x="3857365" y="2521252"/>
            <a:ext cx="313075" cy="369332"/>
          </a:xfrm>
          <a:prstGeom prst="rect">
            <a:avLst/>
          </a:prstGeom>
          <a:noFill/>
        </p:spPr>
        <p:txBody>
          <a:bodyPr wrap="square" rtlCol="0">
            <a:spAutoFit/>
          </a:bodyPr>
          <a:lstStyle/>
          <a:p>
            <a:r>
              <a:rPr lang="en-GB" b="1" dirty="0"/>
              <a:t>A</a:t>
            </a:r>
          </a:p>
        </p:txBody>
      </p:sp>
      <p:pic>
        <p:nvPicPr>
          <p:cNvPr id="72" name="Grapes A">
            <a:extLst>
              <a:ext uri="{FF2B5EF4-FFF2-40B4-BE49-F238E27FC236}">
                <a16:creationId xmlns:a16="http://schemas.microsoft.com/office/drawing/2014/main" id="{164D1B9D-2707-4FD9-80D1-E7E69584AB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57277">
            <a:off x="6971647" y="2640362"/>
            <a:ext cx="649192" cy="579492"/>
          </a:xfrm>
          <a:prstGeom prst="rect">
            <a:avLst/>
          </a:prstGeom>
        </p:spPr>
      </p:pic>
      <p:sp>
        <p:nvSpPr>
          <p:cNvPr id="77" name="TextBox 76">
            <a:extLst>
              <a:ext uri="{FF2B5EF4-FFF2-40B4-BE49-F238E27FC236}">
                <a16:creationId xmlns:a16="http://schemas.microsoft.com/office/drawing/2014/main" id="{F8848064-6DE4-428B-A411-D4E1368C5FA7}"/>
              </a:ext>
            </a:extLst>
          </p:cNvPr>
          <p:cNvSpPr txBox="1"/>
          <p:nvPr/>
        </p:nvSpPr>
        <p:spPr>
          <a:xfrm>
            <a:off x="7146153" y="2753681"/>
            <a:ext cx="313075" cy="369332"/>
          </a:xfrm>
          <a:prstGeom prst="rect">
            <a:avLst/>
          </a:prstGeom>
          <a:noFill/>
        </p:spPr>
        <p:txBody>
          <a:bodyPr wrap="square" rtlCol="0">
            <a:spAutoFit/>
          </a:bodyPr>
          <a:lstStyle/>
          <a:p>
            <a:r>
              <a:rPr lang="en-GB" b="1" dirty="0">
                <a:solidFill>
                  <a:schemeClr val="bg1"/>
                </a:solidFill>
              </a:rPr>
              <a:t>A</a:t>
            </a:r>
          </a:p>
        </p:txBody>
      </p:sp>
      <p:pic>
        <p:nvPicPr>
          <p:cNvPr id="80" name="Apple B">
            <a:extLst>
              <a:ext uri="{FF2B5EF4-FFF2-40B4-BE49-F238E27FC236}">
                <a16:creationId xmlns:a16="http://schemas.microsoft.com/office/drawing/2014/main" id="{8AA70115-DD77-4DD9-8BF5-C8F665384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6" y="3689567"/>
            <a:ext cx="371622" cy="347116"/>
          </a:xfrm>
          <a:prstGeom prst="rect">
            <a:avLst/>
          </a:prstGeom>
        </p:spPr>
      </p:pic>
      <p:sp>
        <p:nvSpPr>
          <p:cNvPr id="81" name="TextBox 80">
            <a:extLst>
              <a:ext uri="{FF2B5EF4-FFF2-40B4-BE49-F238E27FC236}">
                <a16:creationId xmlns:a16="http://schemas.microsoft.com/office/drawing/2014/main" id="{439D80A7-3859-4FD0-831F-46722B6EABCA}"/>
              </a:ext>
            </a:extLst>
          </p:cNvPr>
          <p:cNvSpPr txBox="1"/>
          <p:nvPr/>
        </p:nvSpPr>
        <p:spPr>
          <a:xfrm>
            <a:off x="1125122" y="3689567"/>
            <a:ext cx="313075" cy="369332"/>
          </a:xfrm>
          <a:prstGeom prst="rect">
            <a:avLst/>
          </a:prstGeom>
          <a:noFill/>
        </p:spPr>
        <p:txBody>
          <a:bodyPr wrap="square" rtlCol="0">
            <a:spAutoFit/>
          </a:bodyPr>
          <a:lstStyle/>
          <a:p>
            <a:r>
              <a:rPr lang="en-GB" b="1" dirty="0"/>
              <a:t>B</a:t>
            </a:r>
          </a:p>
        </p:txBody>
      </p:sp>
      <p:pic>
        <p:nvPicPr>
          <p:cNvPr id="83" name="Banana B">
            <a:extLst>
              <a:ext uri="{FF2B5EF4-FFF2-40B4-BE49-F238E27FC236}">
                <a16:creationId xmlns:a16="http://schemas.microsoft.com/office/drawing/2014/main" id="{AFD17A50-B297-49CA-84AF-CFDD82875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6207">
            <a:off x="4879623" y="2708614"/>
            <a:ext cx="787878" cy="523494"/>
          </a:xfrm>
          <a:prstGeom prst="rect">
            <a:avLst/>
          </a:prstGeom>
        </p:spPr>
      </p:pic>
      <p:sp>
        <p:nvSpPr>
          <p:cNvPr id="84" name="TextBox 83">
            <a:extLst>
              <a:ext uri="{FF2B5EF4-FFF2-40B4-BE49-F238E27FC236}">
                <a16:creationId xmlns:a16="http://schemas.microsoft.com/office/drawing/2014/main" id="{8B0217AD-09EB-4718-AE01-B500884A28EA}"/>
              </a:ext>
            </a:extLst>
          </p:cNvPr>
          <p:cNvSpPr txBox="1"/>
          <p:nvPr/>
        </p:nvSpPr>
        <p:spPr>
          <a:xfrm>
            <a:off x="4960487" y="2873207"/>
            <a:ext cx="313075" cy="369332"/>
          </a:xfrm>
          <a:prstGeom prst="rect">
            <a:avLst/>
          </a:prstGeom>
          <a:noFill/>
        </p:spPr>
        <p:txBody>
          <a:bodyPr wrap="square" rtlCol="0">
            <a:spAutoFit/>
          </a:bodyPr>
          <a:lstStyle/>
          <a:p>
            <a:r>
              <a:rPr lang="en-GB" b="1" dirty="0"/>
              <a:t>B</a:t>
            </a:r>
          </a:p>
        </p:txBody>
      </p:sp>
      <p:pic>
        <p:nvPicPr>
          <p:cNvPr id="86" name="Grapes B">
            <a:extLst>
              <a:ext uri="{FF2B5EF4-FFF2-40B4-BE49-F238E27FC236}">
                <a16:creationId xmlns:a16="http://schemas.microsoft.com/office/drawing/2014/main" id="{E4B4FF86-0725-4D63-8C1A-46B7F9962C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57277">
            <a:off x="6585342" y="3712570"/>
            <a:ext cx="649192" cy="579492"/>
          </a:xfrm>
          <a:prstGeom prst="rect">
            <a:avLst/>
          </a:prstGeom>
        </p:spPr>
      </p:pic>
      <p:sp>
        <p:nvSpPr>
          <p:cNvPr id="87" name="TextBox 86">
            <a:extLst>
              <a:ext uri="{FF2B5EF4-FFF2-40B4-BE49-F238E27FC236}">
                <a16:creationId xmlns:a16="http://schemas.microsoft.com/office/drawing/2014/main" id="{EBAC50A1-B1CE-47C1-AC65-02944B321525}"/>
              </a:ext>
            </a:extLst>
          </p:cNvPr>
          <p:cNvSpPr txBox="1"/>
          <p:nvPr/>
        </p:nvSpPr>
        <p:spPr>
          <a:xfrm>
            <a:off x="6759848" y="3825889"/>
            <a:ext cx="313075" cy="369332"/>
          </a:xfrm>
          <a:prstGeom prst="rect">
            <a:avLst/>
          </a:prstGeom>
          <a:noFill/>
        </p:spPr>
        <p:txBody>
          <a:bodyPr wrap="square" rtlCol="0">
            <a:spAutoFit/>
          </a:bodyPr>
          <a:lstStyle/>
          <a:p>
            <a:r>
              <a:rPr lang="en-GB" b="1" dirty="0">
                <a:solidFill>
                  <a:schemeClr val="bg1"/>
                </a:solidFill>
              </a:rPr>
              <a:t>B</a:t>
            </a:r>
          </a:p>
        </p:txBody>
      </p:sp>
      <p:sp>
        <p:nvSpPr>
          <p:cNvPr id="75" name="TextBox 74">
            <a:extLst>
              <a:ext uri="{FF2B5EF4-FFF2-40B4-BE49-F238E27FC236}">
                <a16:creationId xmlns:a16="http://schemas.microsoft.com/office/drawing/2014/main" id="{1DA86034-C9B2-497C-9141-7DB63221F64E}"/>
              </a:ext>
            </a:extLst>
          </p:cNvPr>
          <p:cNvSpPr txBox="1"/>
          <p:nvPr/>
        </p:nvSpPr>
        <p:spPr>
          <a:xfrm>
            <a:off x="1711601" y="4555118"/>
            <a:ext cx="748103" cy="646331"/>
          </a:xfrm>
          <a:prstGeom prst="rect">
            <a:avLst/>
          </a:prstGeom>
          <a:noFill/>
        </p:spPr>
        <p:txBody>
          <a:bodyPr wrap="square" rtlCol="0">
            <a:spAutoFit/>
          </a:bodyPr>
          <a:lstStyle/>
          <a:p>
            <a:r>
              <a:rPr lang="en-GB" dirty="0"/>
              <a:t>left</a:t>
            </a:r>
          </a:p>
          <a:p>
            <a:r>
              <a:rPr lang="en-GB" dirty="0"/>
              <a:t>down</a:t>
            </a:r>
          </a:p>
        </p:txBody>
      </p:sp>
      <p:sp>
        <p:nvSpPr>
          <p:cNvPr id="89" name="TextBox 88">
            <a:extLst>
              <a:ext uri="{FF2B5EF4-FFF2-40B4-BE49-F238E27FC236}">
                <a16:creationId xmlns:a16="http://schemas.microsoft.com/office/drawing/2014/main" id="{07DA0AF7-3BD3-45DF-95D4-5A658298FD39}"/>
              </a:ext>
            </a:extLst>
          </p:cNvPr>
          <p:cNvSpPr txBox="1"/>
          <p:nvPr/>
        </p:nvSpPr>
        <p:spPr>
          <a:xfrm>
            <a:off x="3957878" y="4555118"/>
            <a:ext cx="1476710" cy="646331"/>
          </a:xfrm>
          <a:prstGeom prst="rect">
            <a:avLst/>
          </a:prstGeom>
          <a:noFill/>
        </p:spPr>
        <p:txBody>
          <a:bodyPr wrap="square" rtlCol="0">
            <a:spAutoFit/>
          </a:bodyPr>
          <a:lstStyle/>
          <a:p>
            <a:pPr algn="r"/>
            <a:r>
              <a:rPr lang="en-GB" dirty="0"/>
              <a:t>left/right</a:t>
            </a:r>
          </a:p>
          <a:p>
            <a:pPr algn="r"/>
            <a:r>
              <a:rPr lang="en-GB" dirty="0"/>
              <a:t>up/down</a:t>
            </a:r>
          </a:p>
        </p:txBody>
      </p:sp>
      <p:grpSp>
        <p:nvGrpSpPr>
          <p:cNvPr id="92" name="Group 91">
            <a:extLst>
              <a:ext uri="{FF2B5EF4-FFF2-40B4-BE49-F238E27FC236}">
                <a16:creationId xmlns:a16="http://schemas.microsoft.com/office/drawing/2014/main" id="{AC6FB3D7-22A5-4009-A6BA-6CCDBF5682C0}"/>
              </a:ext>
            </a:extLst>
          </p:cNvPr>
          <p:cNvGrpSpPr/>
          <p:nvPr/>
        </p:nvGrpSpPr>
        <p:grpSpPr>
          <a:xfrm>
            <a:off x="1136213" y="4814539"/>
            <a:ext cx="575389" cy="273844"/>
            <a:chOff x="1250513" y="4262089"/>
            <a:chExt cx="575389" cy="273844"/>
          </a:xfrm>
        </p:grpSpPr>
        <p:cxnSp>
          <p:nvCxnSpPr>
            <p:cNvPr id="78" name="Straight Connector 77">
              <a:extLst>
                <a:ext uri="{FF2B5EF4-FFF2-40B4-BE49-F238E27FC236}">
                  <a16:creationId xmlns:a16="http://schemas.microsoft.com/office/drawing/2014/main" id="{5E271BD5-4432-4158-A367-01C73A00849A}"/>
                </a:ext>
              </a:extLst>
            </p:cNvPr>
            <p:cNvCxnSpPr>
              <a:cxnSpLocks/>
            </p:cNvCxnSpPr>
            <p:nvPr/>
          </p:nvCxnSpPr>
          <p:spPr>
            <a:xfrm>
              <a:off x="1250513" y="4262089"/>
              <a:ext cx="575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8164B11-0A84-4F8D-950E-40A110FA2012}"/>
                </a:ext>
              </a:extLst>
            </p:cNvPr>
            <p:cNvCxnSpPr>
              <a:cxnSpLocks/>
            </p:cNvCxnSpPr>
            <p:nvPr/>
          </p:nvCxnSpPr>
          <p:spPr>
            <a:xfrm>
              <a:off x="1250513" y="4535933"/>
              <a:ext cx="575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63878852-72BC-4988-8B49-46C101AA0845}"/>
              </a:ext>
            </a:extLst>
          </p:cNvPr>
          <p:cNvGrpSpPr/>
          <p:nvPr/>
        </p:nvGrpSpPr>
        <p:grpSpPr>
          <a:xfrm>
            <a:off x="3779479" y="4814539"/>
            <a:ext cx="575389" cy="273844"/>
            <a:chOff x="1250513" y="4262089"/>
            <a:chExt cx="575389" cy="273844"/>
          </a:xfrm>
        </p:grpSpPr>
        <p:cxnSp>
          <p:nvCxnSpPr>
            <p:cNvPr id="99" name="Straight Connector 98">
              <a:extLst>
                <a:ext uri="{FF2B5EF4-FFF2-40B4-BE49-F238E27FC236}">
                  <a16:creationId xmlns:a16="http://schemas.microsoft.com/office/drawing/2014/main" id="{7EB0F7D1-1011-41BC-9767-4F93DD9E8FC5}"/>
                </a:ext>
              </a:extLst>
            </p:cNvPr>
            <p:cNvCxnSpPr>
              <a:cxnSpLocks/>
            </p:cNvCxnSpPr>
            <p:nvPr/>
          </p:nvCxnSpPr>
          <p:spPr>
            <a:xfrm>
              <a:off x="1250513" y="4262089"/>
              <a:ext cx="575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7F2B85-2ED8-4A10-9FC3-865ECAD1B2B6}"/>
                </a:ext>
              </a:extLst>
            </p:cNvPr>
            <p:cNvCxnSpPr>
              <a:cxnSpLocks/>
            </p:cNvCxnSpPr>
            <p:nvPr/>
          </p:nvCxnSpPr>
          <p:spPr>
            <a:xfrm>
              <a:off x="1250513" y="4535933"/>
              <a:ext cx="575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AAAEC639-925B-4ADD-A74E-9C008B842954}"/>
              </a:ext>
            </a:extLst>
          </p:cNvPr>
          <p:cNvGrpSpPr/>
          <p:nvPr/>
        </p:nvGrpSpPr>
        <p:grpSpPr>
          <a:xfrm>
            <a:off x="6525899" y="4814539"/>
            <a:ext cx="1476710" cy="273844"/>
            <a:chOff x="1250513" y="4262089"/>
            <a:chExt cx="575389" cy="273844"/>
          </a:xfrm>
        </p:grpSpPr>
        <p:cxnSp>
          <p:nvCxnSpPr>
            <p:cNvPr id="107" name="Straight Connector 106">
              <a:extLst>
                <a:ext uri="{FF2B5EF4-FFF2-40B4-BE49-F238E27FC236}">
                  <a16:creationId xmlns:a16="http://schemas.microsoft.com/office/drawing/2014/main" id="{39B76274-AC8C-4D6F-A0F6-70C9E74468BF}"/>
                </a:ext>
              </a:extLst>
            </p:cNvPr>
            <p:cNvCxnSpPr>
              <a:cxnSpLocks/>
            </p:cNvCxnSpPr>
            <p:nvPr/>
          </p:nvCxnSpPr>
          <p:spPr>
            <a:xfrm>
              <a:off x="1250513" y="4262089"/>
              <a:ext cx="575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A67E0D8-0270-4539-955A-40395E8F199F}"/>
                </a:ext>
              </a:extLst>
            </p:cNvPr>
            <p:cNvCxnSpPr>
              <a:cxnSpLocks/>
            </p:cNvCxnSpPr>
            <p:nvPr/>
          </p:nvCxnSpPr>
          <p:spPr>
            <a:xfrm>
              <a:off x="1250513" y="4535933"/>
              <a:ext cx="575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BD0576C6-0484-450C-ACEB-A2E8905898DF}"/>
              </a:ext>
            </a:extLst>
          </p:cNvPr>
          <p:cNvSpPr txBox="1"/>
          <p:nvPr/>
        </p:nvSpPr>
        <p:spPr>
          <a:xfrm>
            <a:off x="1546683" y="4555118"/>
            <a:ext cx="187684" cy="646331"/>
          </a:xfrm>
          <a:prstGeom prst="rect">
            <a:avLst/>
          </a:prstGeom>
          <a:noFill/>
        </p:spPr>
        <p:txBody>
          <a:bodyPr wrap="square" rtlCol="0">
            <a:spAutoFit/>
          </a:bodyPr>
          <a:lstStyle/>
          <a:p>
            <a:r>
              <a:rPr lang="en-GB" dirty="0"/>
              <a:t>3</a:t>
            </a:r>
          </a:p>
          <a:p>
            <a:r>
              <a:rPr lang="en-GB" dirty="0"/>
              <a:t>1</a:t>
            </a:r>
          </a:p>
        </p:txBody>
      </p:sp>
      <p:sp>
        <p:nvSpPr>
          <p:cNvPr id="112" name="TextBox 111">
            <a:extLst>
              <a:ext uri="{FF2B5EF4-FFF2-40B4-BE49-F238E27FC236}">
                <a16:creationId xmlns:a16="http://schemas.microsoft.com/office/drawing/2014/main" id="{3A2A6E4E-49BD-4F7B-92F7-BEF06F78E2C7}"/>
              </a:ext>
            </a:extLst>
          </p:cNvPr>
          <p:cNvSpPr txBox="1"/>
          <p:nvPr/>
        </p:nvSpPr>
        <p:spPr>
          <a:xfrm>
            <a:off x="3493580" y="4557379"/>
            <a:ext cx="1476710" cy="646331"/>
          </a:xfrm>
          <a:prstGeom prst="rect">
            <a:avLst/>
          </a:prstGeom>
          <a:noFill/>
        </p:spPr>
        <p:txBody>
          <a:bodyPr wrap="square" rtlCol="0">
            <a:spAutoFit/>
          </a:bodyPr>
          <a:lstStyle/>
          <a:p>
            <a:pPr algn="r"/>
            <a:r>
              <a:rPr lang="en-GB" dirty="0"/>
              <a:t>3 right</a:t>
            </a:r>
          </a:p>
          <a:p>
            <a:pPr algn="r"/>
            <a:r>
              <a:rPr lang="en-GB" dirty="0"/>
              <a:t>1 down</a:t>
            </a:r>
          </a:p>
        </p:txBody>
      </p:sp>
      <p:sp>
        <p:nvSpPr>
          <p:cNvPr id="118" name="TextBox 117">
            <a:extLst>
              <a:ext uri="{FF2B5EF4-FFF2-40B4-BE49-F238E27FC236}">
                <a16:creationId xmlns:a16="http://schemas.microsoft.com/office/drawing/2014/main" id="{0735704F-790E-40FC-901F-B14C43F34BB1}"/>
              </a:ext>
            </a:extLst>
          </p:cNvPr>
          <p:cNvSpPr txBox="1"/>
          <p:nvPr/>
        </p:nvSpPr>
        <p:spPr>
          <a:xfrm>
            <a:off x="6290118" y="4563900"/>
            <a:ext cx="1476710" cy="646331"/>
          </a:xfrm>
          <a:prstGeom prst="rect">
            <a:avLst/>
          </a:prstGeom>
          <a:noFill/>
        </p:spPr>
        <p:txBody>
          <a:bodyPr wrap="square" rtlCol="0">
            <a:spAutoFit/>
          </a:bodyPr>
          <a:lstStyle/>
          <a:p>
            <a:pPr algn="r"/>
            <a:r>
              <a:rPr lang="en-GB" dirty="0"/>
              <a:t>1 left</a:t>
            </a:r>
          </a:p>
          <a:p>
            <a:pPr algn="r"/>
            <a:r>
              <a:rPr lang="en-GB" dirty="0"/>
              <a:t>3 down</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
                                        </p:tgtEl>
                                      </p:cBhvr>
                                    </p:animEffect>
                                    <p:set>
                                      <p:cBhvr>
                                        <p:cTn id="7" dur="1" fill="hold">
                                          <p:stCondLst>
                                            <p:cond delay="499"/>
                                          </p:stCondLst>
                                        </p:cTn>
                                        <p:tgtEl>
                                          <p:spTgt spid="9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80"/>
                                        </p:tgtEl>
                                      </p:cBhvr>
                                    </p:animEffect>
                                    <p:set>
                                      <p:cBhvr>
                                        <p:cTn id="15" dur="1" fill="hold">
                                          <p:stCondLst>
                                            <p:cond delay="499"/>
                                          </p:stCondLst>
                                        </p:cTn>
                                        <p:tgtEl>
                                          <p:spTgt spid="8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1"/>
                                        </p:tgtEl>
                                      </p:cBhvr>
                                    </p:animEffect>
                                    <p:set>
                                      <p:cBhvr>
                                        <p:cTn id="18" dur="1" fill="hold">
                                          <p:stCondLst>
                                            <p:cond delay="499"/>
                                          </p:stCondLst>
                                        </p:cTn>
                                        <p:tgtEl>
                                          <p:spTgt spid="8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childTnLst>
                          </p:cTn>
                        </p:par>
                        <p:par>
                          <p:cTn id="22" fill="hold">
                            <p:stCondLst>
                              <p:cond delay="1500"/>
                            </p:stCondLst>
                            <p:childTnLst>
                              <p:par>
                                <p:cTn id="23" presetID="0" presetClass="path" presetSubtype="0" accel="50000" decel="50000" fill="hold" nodeType="afterEffect">
                                  <p:stCondLst>
                                    <p:cond delay="0"/>
                                  </p:stCondLst>
                                  <p:childTnLst>
                                    <p:animMotion origin="layout" path="M -1.11111E-6 -2.59259E-6 L -1.11111E-6 -2.59259E-6 L -0.12448 0.00139 C -0.12448 0.00139 -0.12344 0.03982 -0.12326 0.05 " pathEditMode="relative" rAng="0" ptsTypes="AAAA">
                                      <p:cBhvr>
                                        <p:cTn id="24" dur="2000" fill="hold"/>
                                        <p:tgtEl>
                                          <p:spTgt spid="37"/>
                                        </p:tgtEl>
                                        <p:attrNameLst>
                                          <p:attrName>ppt_x</p:attrName>
                                          <p:attrName>ppt_y</p:attrName>
                                        </p:attrNameLst>
                                      </p:cBhvr>
                                      <p:rCtr x="-6233" y="2500"/>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8"/>
                                        </p:tgtEl>
                                      </p:cBhvr>
                                    </p:animEffect>
                                    <p:set>
                                      <p:cBhvr>
                                        <p:cTn id="29" dur="1" fill="hold">
                                          <p:stCondLst>
                                            <p:cond delay="499"/>
                                          </p:stCondLst>
                                        </p:cTn>
                                        <p:tgtEl>
                                          <p:spTgt spid="98"/>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89"/>
                                        </p:tgtEl>
                                      </p:cBhvr>
                                    </p:animEffect>
                                    <p:set>
                                      <p:cBhvr>
                                        <p:cTn id="32" dur="1" fill="hold">
                                          <p:stCondLst>
                                            <p:cond delay="499"/>
                                          </p:stCondLst>
                                        </p:cTn>
                                        <p:tgtEl>
                                          <p:spTgt spid="89"/>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1000"/>
                            </p:stCondLst>
                            <p:childTnLst>
                              <p:par>
                                <p:cTn id="38" presetID="10" presetClass="exit" presetSubtype="0" fill="hold" grpId="0" nodeType="afterEffect">
                                  <p:stCondLst>
                                    <p:cond delay="0"/>
                                  </p:stCondLst>
                                  <p:childTnLst>
                                    <p:animEffect transition="out" filter="fade">
                                      <p:cBhvr>
                                        <p:cTn id="39" dur="500"/>
                                        <p:tgtEl>
                                          <p:spTgt spid="73"/>
                                        </p:tgtEl>
                                      </p:cBhvr>
                                    </p:animEffect>
                                    <p:set>
                                      <p:cBhvr>
                                        <p:cTn id="40" dur="1" fill="hold">
                                          <p:stCondLst>
                                            <p:cond delay="499"/>
                                          </p:stCondLst>
                                        </p:cTn>
                                        <p:tgtEl>
                                          <p:spTgt spid="7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4"/>
                                        </p:tgtEl>
                                      </p:cBhvr>
                                    </p:animEffect>
                                    <p:set>
                                      <p:cBhvr>
                                        <p:cTn id="43" dur="1" fill="hold">
                                          <p:stCondLst>
                                            <p:cond delay="499"/>
                                          </p:stCondLst>
                                        </p:cTn>
                                        <p:tgtEl>
                                          <p:spTgt spid="8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3"/>
                                        </p:tgtEl>
                                      </p:cBhvr>
                                    </p:animEffect>
                                    <p:set>
                                      <p:cBhvr>
                                        <p:cTn id="46" dur="1" fill="hold">
                                          <p:stCondLst>
                                            <p:cond delay="499"/>
                                          </p:stCondLst>
                                        </p:cTn>
                                        <p:tgtEl>
                                          <p:spTgt spid="83"/>
                                        </p:tgtEl>
                                        <p:attrNameLst>
                                          <p:attrName>style.visibility</p:attrName>
                                        </p:attrNameLst>
                                      </p:cBhvr>
                                      <p:to>
                                        <p:strVal val="hidden"/>
                                      </p:to>
                                    </p:set>
                                  </p:childTnLst>
                                </p:cTn>
                              </p:par>
                            </p:childTnLst>
                          </p:cTn>
                        </p:par>
                        <p:par>
                          <p:cTn id="47" fill="hold">
                            <p:stCondLst>
                              <p:cond delay="1500"/>
                            </p:stCondLst>
                            <p:childTnLst>
                              <p:par>
                                <p:cTn id="48" presetID="0" presetClass="path" presetSubtype="0" accel="50000" decel="50000" fill="hold" nodeType="afterEffect">
                                  <p:stCondLst>
                                    <p:cond delay="0"/>
                                  </p:stCondLst>
                                  <p:childTnLst>
                                    <p:animMotion origin="layout" path="M 3.61111E-6 -0.00023 L 3.61111E-6 -0.00023 C 0.02014 0.0007 0.10295 0.0007 0.12378 -0.00023 C 0.12361 0.02176 0.12378 0.04769 0.12378 0.05834 " pathEditMode="relative" rAng="0" ptsTypes="AAAA">
                                      <p:cBhvr>
                                        <p:cTn id="49" dur="2000" fill="hold"/>
                                        <p:tgtEl>
                                          <p:spTgt spid="69"/>
                                        </p:tgtEl>
                                        <p:attrNameLst>
                                          <p:attrName>ppt_x</p:attrName>
                                          <p:attrName>ppt_y</p:attrName>
                                        </p:attrNameLst>
                                      </p:cBhvr>
                                      <p:rCtr x="6181" y="2917"/>
                                    </p:animMotion>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06"/>
                                        </p:tgtEl>
                                      </p:cBhvr>
                                    </p:animEffect>
                                    <p:set>
                                      <p:cBhvr>
                                        <p:cTn id="54" dur="1" fill="hold">
                                          <p:stCondLst>
                                            <p:cond delay="499"/>
                                          </p:stCondLst>
                                        </p:cTn>
                                        <p:tgtEl>
                                          <p:spTgt spid="106"/>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childTnLst>
                          </p:cTn>
                        </p:par>
                        <p:par>
                          <p:cTn id="59" fill="hold">
                            <p:stCondLst>
                              <p:cond delay="1000"/>
                            </p:stCondLst>
                            <p:childTnLst>
                              <p:par>
                                <p:cTn id="60" presetID="10" presetClass="exit" presetSubtype="0" fill="hold" grpId="0" nodeType="afterEffect">
                                  <p:stCondLst>
                                    <p:cond delay="0"/>
                                  </p:stCondLst>
                                  <p:childTnLst>
                                    <p:animEffect transition="out" filter="fade">
                                      <p:cBhvr>
                                        <p:cTn id="61" dur="500"/>
                                        <p:tgtEl>
                                          <p:spTgt spid="77"/>
                                        </p:tgtEl>
                                      </p:cBhvr>
                                    </p:animEffect>
                                    <p:set>
                                      <p:cBhvr>
                                        <p:cTn id="62" dur="1" fill="hold">
                                          <p:stCondLst>
                                            <p:cond delay="499"/>
                                          </p:stCondLst>
                                        </p:cTn>
                                        <p:tgtEl>
                                          <p:spTgt spid="77"/>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87"/>
                                        </p:tgtEl>
                                      </p:cBhvr>
                                    </p:animEffect>
                                    <p:set>
                                      <p:cBhvr>
                                        <p:cTn id="65" dur="1" fill="hold">
                                          <p:stCondLst>
                                            <p:cond delay="499"/>
                                          </p:stCondLst>
                                        </p:cTn>
                                        <p:tgtEl>
                                          <p:spTgt spid="8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86"/>
                                        </p:tgtEl>
                                      </p:cBhvr>
                                    </p:animEffect>
                                    <p:set>
                                      <p:cBhvr>
                                        <p:cTn id="68" dur="1" fill="hold">
                                          <p:stCondLst>
                                            <p:cond delay="499"/>
                                          </p:stCondLst>
                                        </p:cTn>
                                        <p:tgtEl>
                                          <p:spTgt spid="86"/>
                                        </p:tgtEl>
                                        <p:attrNameLst>
                                          <p:attrName>style.visibility</p:attrName>
                                        </p:attrNameLst>
                                      </p:cBhvr>
                                      <p:to>
                                        <p:strVal val="hidden"/>
                                      </p:to>
                                    </p:set>
                                  </p:childTnLst>
                                </p:cTn>
                              </p:par>
                            </p:childTnLst>
                          </p:cTn>
                        </p:par>
                        <p:par>
                          <p:cTn id="69" fill="hold">
                            <p:stCondLst>
                              <p:cond delay="1500"/>
                            </p:stCondLst>
                            <p:childTnLst>
                              <p:par>
                                <p:cTn id="70" presetID="0" presetClass="path" presetSubtype="0" accel="50000" decel="50000" fill="hold" nodeType="afterEffect">
                                  <p:stCondLst>
                                    <p:cond delay="0"/>
                                  </p:stCondLst>
                                  <p:childTnLst>
                                    <p:animMotion origin="layout" path="M 3.33333E-6 -0.00046 L 3.33333E-6 -0.00023 C -0.00764 0.00023 -0.03473 -0.00046 -0.04254 -0.00046 C -0.04254 0.02824 -0.04184 0.12223 -0.04167 0.15811 " pathEditMode="relative" rAng="0" ptsTypes="AAAA">
                                      <p:cBhvr>
                                        <p:cTn id="71" dur="2000" fill="hold"/>
                                        <p:tgtEl>
                                          <p:spTgt spid="72"/>
                                        </p:tgtEl>
                                        <p:attrNameLst>
                                          <p:attrName>ppt_x</p:attrName>
                                          <p:attrName>ppt_y</p:attrName>
                                        </p:attrNameLst>
                                      </p:cBhvr>
                                      <p:rCtr x="-2135" y="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73" grpId="0"/>
      <p:bldP spid="77" grpId="0"/>
      <p:bldP spid="81" grpId="0"/>
      <p:bldP spid="84" grpId="0"/>
      <p:bldP spid="87" grpId="0"/>
      <p:bldP spid="89" grpId="0"/>
      <p:bldP spid="93" grpId="0"/>
      <p:bldP spid="112"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17523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cxnSp>
        <p:nvCxnSpPr>
          <p:cNvPr id="103" name="Straight Connector 102"/>
          <p:cNvCxnSpPr/>
          <p:nvPr/>
        </p:nvCxnSpPr>
        <p:spPr>
          <a:xfrm>
            <a:off x="175237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t>Translate these shapes to their new position.</a:t>
            </a:r>
          </a:p>
        </p:txBody>
      </p:sp>
      <p:sp>
        <p:nvSpPr>
          <p:cNvPr id="9" name="Rectangle 8">
            <a:extLst>
              <a:ext uri="{FF2B5EF4-FFF2-40B4-BE49-F238E27FC236}">
                <a16:creationId xmlns:a16="http://schemas.microsoft.com/office/drawing/2014/main" id="{EEA0C3D8-1035-430E-9CF9-90CC7B56BDAF}"/>
              </a:ext>
            </a:extLst>
          </p:cNvPr>
          <p:cNvSpPr/>
          <p:nvPr/>
        </p:nvSpPr>
        <p:spPr>
          <a:xfrm>
            <a:off x="445575" y="702863"/>
            <a:ext cx="128067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Translate</a:t>
            </a:r>
            <a:endParaRPr lang="en-GB" sz="1600" b="1" dirty="0">
              <a:solidFill>
                <a:schemeClr val="bg1"/>
              </a:solidFill>
            </a:endParaRPr>
          </a:p>
        </p:txBody>
      </p:sp>
      <p:grpSp>
        <p:nvGrpSpPr>
          <p:cNvPr id="4" name="table 1">
            <a:extLst>
              <a:ext uri="{FF2B5EF4-FFF2-40B4-BE49-F238E27FC236}">
                <a16:creationId xmlns:a16="http://schemas.microsoft.com/office/drawing/2014/main" id="{0DCFC299-E9DE-493D-91B8-D71AD910EDD2}"/>
              </a:ext>
            </a:extLst>
          </p:cNvPr>
          <p:cNvGrpSpPr/>
          <p:nvPr/>
        </p:nvGrpSpPr>
        <p:grpSpPr>
          <a:xfrm>
            <a:off x="777698" y="2237220"/>
            <a:ext cx="2160002" cy="2160000"/>
            <a:chOff x="777698" y="1684770"/>
            <a:chExt cx="2160002" cy="2160000"/>
          </a:xfrm>
        </p:grpSpPr>
        <p:grpSp>
          <p:nvGrpSpPr>
            <p:cNvPr id="25" name="Group 24">
              <a:extLst>
                <a:ext uri="{FF2B5EF4-FFF2-40B4-BE49-F238E27FC236}">
                  <a16:creationId xmlns:a16="http://schemas.microsoft.com/office/drawing/2014/main" id="{4B00416E-2B20-4835-84EF-3B51E20584EC}"/>
                </a:ext>
              </a:extLst>
            </p:cNvPr>
            <p:cNvGrpSpPr/>
            <p:nvPr/>
          </p:nvGrpSpPr>
          <p:grpSpPr>
            <a:xfrm>
              <a:off x="1097295" y="1695798"/>
              <a:ext cx="1476711" cy="2137945"/>
              <a:chOff x="1658601" y="2456328"/>
              <a:chExt cx="1434876" cy="2520000"/>
            </a:xfrm>
          </p:grpSpPr>
          <p:cxnSp>
            <p:nvCxnSpPr>
              <p:cNvPr id="32" name="Straight Connector 31">
                <a:extLst>
                  <a:ext uri="{FF2B5EF4-FFF2-40B4-BE49-F238E27FC236}">
                    <a16:creationId xmlns:a16="http://schemas.microsoft.com/office/drawing/2014/main" id="{D750F8D7-EC25-463F-A49E-51B2ECE959D9}"/>
                  </a:ext>
                </a:extLst>
              </p:cNvPr>
              <p:cNvCxnSpPr>
                <a:cxnSpLocks/>
              </p:cNvCxnSpPr>
              <p:nvPr/>
            </p:nvCxnSpPr>
            <p:spPr>
              <a:xfrm>
                <a:off x="165860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472E48-5363-4E6D-A9A6-7044F7B2C6AB}"/>
                  </a:ext>
                </a:extLst>
              </p:cNvPr>
              <p:cNvCxnSpPr>
                <a:cxnSpLocks/>
              </p:cNvCxnSpPr>
              <p:nvPr/>
            </p:nvCxnSpPr>
            <p:spPr>
              <a:xfrm>
                <a:off x="2017320"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708F7F-6970-4599-B4A7-FC2E2C9D9907}"/>
                  </a:ext>
                </a:extLst>
              </p:cNvPr>
              <p:cNvCxnSpPr>
                <a:cxnSpLocks/>
              </p:cNvCxnSpPr>
              <p:nvPr/>
            </p:nvCxnSpPr>
            <p:spPr>
              <a:xfrm>
                <a:off x="23760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A7F7324-2F7C-402A-8C42-B0BF1328C20E}"/>
                  </a:ext>
                </a:extLst>
              </p:cNvPr>
              <p:cNvCxnSpPr>
                <a:cxnSpLocks/>
              </p:cNvCxnSpPr>
              <p:nvPr/>
            </p:nvCxnSpPr>
            <p:spPr>
              <a:xfrm>
                <a:off x="27347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62DCA07-A8F2-4523-82E6-CFBB9BEF4B6F}"/>
                  </a:ext>
                </a:extLst>
              </p:cNvPr>
              <p:cNvCxnSpPr>
                <a:cxnSpLocks/>
              </p:cNvCxnSpPr>
              <p:nvPr/>
            </p:nvCxnSpPr>
            <p:spPr>
              <a:xfrm>
                <a:off x="30934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1887356-2618-43C6-A592-0654308D2B7F}"/>
                </a:ext>
              </a:extLst>
            </p:cNvPr>
            <p:cNvGrpSpPr/>
            <p:nvPr/>
          </p:nvGrpSpPr>
          <p:grpSpPr>
            <a:xfrm rot="5400000">
              <a:off x="1119335" y="1684777"/>
              <a:ext cx="1476713" cy="2159987"/>
              <a:chOff x="2972939" y="2456328"/>
              <a:chExt cx="1434878" cy="2520000"/>
            </a:xfrm>
          </p:grpSpPr>
          <p:cxnSp>
            <p:nvCxnSpPr>
              <p:cNvPr id="27" name="Straight Connector 26">
                <a:extLst>
                  <a:ext uri="{FF2B5EF4-FFF2-40B4-BE49-F238E27FC236}">
                    <a16:creationId xmlns:a16="http://schemas.microsoft.com/office/drawing/2014/main" id="{42294D8C-9D78-415D-B8D4-DF15128CE9B0}"/>
                  </a:ext>
                </a:extLst>
              </p:cNvPr>
              <p:cNvCxnSpPr>
                <a:cxnSpLocks/>
              </p:cNvCxnSpPr>
              <p:nvPr/>
            </p:nvCxnSpPr>
            <p:spPr>
              <a:xfrm>
                <a:off x="29729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71C25D-ABBC-4B0F-B0A3-985EA7834AB6}"/>
                  </a:ext>
                </a:extLst>
              </p:cNvPr>
              <p:cNvCxnSpPr>
                <a:cxnSpLocks/>
              </p:cNvCxnSpPr>
              <p:nvPr/>
            </p:nvCxnSpPr>
            <p:spPr>
              <a:xfrm>
                <a:off x="33316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F5D9AE-56FE-4C40-81B6-86FA838325E3}"/>
                  </a:ext>
                </a:extLst>
              </p:cNvPr>
              <p:cNvCxnSpPr>
                <a:cxnSpLocks/>
              </p:cNvCxnSpPr>
              <p:nvPr/>
            </p:nvCxnSpPr>
            <p:spPr>
              <a:xfrm>
                <a:off x="4049096"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128F1C-19C1-4D5E-86EE-5359B0E5453B}"/>
                  </a:ext>
                </a:extLst>
              </p:cNvPr>
              <p:cNvCxnSpPr>
                <a:cxnSpLocks/>
              </p:cNvCxnSpPr>
              <p:nvPr/>
            </p:nvCxnSpPr>
            <p:spPr>
              <a:xfrm>
                <a:off x="440781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DC64A3-47A4-4527-94C5-3C8ACFB984BA}"/>
                  </a:ext>
                </a:extLst>
              </p:cNvPr>
              <p:cNvCxnSpPr>
                <a:cxnSpLocks/>
              </p:cNvCxnSpPr>
              <p:nvPr/>
            </p:nvCxnSpPr>
            <p:spPr>
              <a:xfrm>
                <a:off x="36903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AFE0597-1A3B-409E-906A-CD0F88CBC59F}"/>
                </a:ext>
              </a:extLst>
            </p:cNvPr>
            <p:cNvSpPr/>
            <p:nvPr/>
          </p:nvSpPr>
          <p:spPr>
            <a:xfrm>
              <a:off x="777700" y="1684770"/>
              <a:ext cx="216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C504C70B-AAF3-413E-8E0A-1E4D8DAC2BC6}"/>
              </a:ext>
            </a:extLst>
          </p:cNvPr>
          <p:cNvGrpSpPr/>
          <p:nvPr/>
        </p:nvGrpSpPr>
        <p:grpSpPr>
          <a:xfrm>
            <a:off x="3492000" y="2237220"/>
            <a:ext cx="2160000" cy="2160000"/>
            <a:chOff x="3492000" y="2237220"/>
            <a:chExt cx="2160000" cy="2160000"/>
          </a:xfrm>
        </p:grpSpPr>
        <p:grpSp>
          <p:nvGrpSpPr>
            <p:cNvPr id="40" name="Group 39">
              <a:extLst>
                <a:ext uri="{FF2B5EF4-FFF2-40B4-BE49-F238E27FC236}">
                  <a16:creationId xmlns:a16="http://schemas.microsoft.com/office/drawing/2014/main" id="{1457564C-9808-4958-8DFC-0C8E06A0B37E}"/>
                </a:ext>
              </a:extLst>
            </p:cNvPr>
            <p:cNvGrpSpPr/>
            <p:nvPr/>
          </p:nvGrpSpPr>
          <p:grpSpPr>
            <a:xfrm>
              <a:off x="3833646" y="2248248"/>
              <a:ext cx="1476711" cy="2137945"/>
              <a:chOff x="1677111" y="2456328"/>
              <a:chExt cx="1434876" cy="2520000"/>
            </a:xfrm>
          </p:grpSpPr>
          <p:cxnSp>
            <p:nvCxnSpPr>
              <p:cNvPr id="48" name="Straight Connector 47">
                <a:extLst>
                  <a:ext uri="{FF2B5EF4-FFF2-40B4-BE49-F238E27FC236}">
                    <a16:creationId xmlns:a16="http://schemas.microsoft.com/office/drawing/2014/main" id="{3280FEF3-76CC-4462-A970-3F1CDF8FE763}"/>
                  </a:ext>
                </a:extLst>
              </p:cNvPr>
              <p:cNvCxnSpPr>
                <a:cxnSpLocks/>
              </p:cNvCxnSpPr>
              <p:nvPr/>
            </p:nvCxnSpPr>
            <p:spPr>
              <a:xfrm>
                <a:off x="167711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682639-4D3B-4359-8A98-CD63325DCD32}"/>
                  </a:ext>
                </a:extLst>
              </p:cNvPr>
              <p:cNvCxnSpPr>
                <a:cxnSpLocks/>
              </p:cNvCxnSpPr>
              <p:nvPr/>
            </p:nvCxnSpPr>
            <p:spPr>
              <a:xfrm>
                <a:off x="2035830"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5C8F05-3E8D-4130-AF5E-03960B3315FF}"/>
                  </a:ext>
                </a:extLst>
              </p:cNvPr>
              <p:cNvCxnSpPr>
                <a:cxnSpLocks/>
              </p:cNvCxnSpPr>
              <p:nvPr/>
            </p:nvCxnSpPr>
            <p:spPr>
              <a:xfrm>
                <a:off x="239455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6FE877-C259-4923-82BD-D834980CDB65}"/>
                  </a:ext>
                </a:extLst>
              </p:cNvPr>
              <p:cNvCxnSpPr>
                <a:cxnSpLocks/>
              </p:cNvCxnSpPr>
              <p:nvPr/>
            </p:nvCxnSpPr>
            <p:spPr>
              <a:xfrm>
                <a:off x="275326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EF26DE-E124-4C09-97C6-CD6FE92E5A4C}"/>
                  </a:ext>
                </a:extLst>
              </p:cNvPr>
              <p:cNvCxnSpPr>
                <a:cxnSpLocks/>
              </p:cNvCxnSpPr>
              <p:nvPr/>
            </p:nvCxnSpPr>
            <p:spPr>
              <a:xfrm>
                <a:off x="311198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0A1F447-2234-45C2-98E9-A2A45E35552F}"/>
                </a:ext>
              </a:extLst>
            </p:cNvPr>
            <p:cNvGrpSpPr/>
            <p:nvPr/>
          </p:nvGrpSpPr>
          <p:grpSpPr>
            <a:xfrm rot="5400000">
              <a:off x="3833644" y="2237227"/>
              <a:ext cx="1476713" cy="2159987"/>
              <a:chOff x="2972939" y="2456328"/>
              <a:chExt cx="1434878" cy="2520000"/>
            </a:xfrm>
          </p:grpSpPr>
          <p:cxnSp>
            <p:nvCxnSpPr>
              <p:cNvPr id="43" name="Straight Connector 42">
                <a:extLst>
                  <a:ext uri="{FF2B5EF4-FFF2-40B4-BE49-F238E27FC236}">
                    <a16:creationId xmlns:a16="http://schemas.microsoft.com/office/drawing/2014/main" id="{03D1CD5E-07EB-44B3-B03A-D89D4463DD51}"/>
                  </a:ext>
                </a:extLst>
              </p:cNvPr>
              <p:cNvCxnSpPr>
                <a:cxnSpLocks/>
              </p:cNvCxnSpPr>
              <p:nvPr/>
            </p:nvCxnSpPr>
            <p:spPr>
              <a:xfrm>
                <a:off x="29729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C1DD0F-81FA-48C1-87E5-63D3E8C2F042}"/>
                  </a:ext>
                </a:extLst>
              </p:cNvPr>
              <p:cNvCxnSpPr>
                <a:cxnSpLocks/>
              </p:cNvCxnSpPr>
              <p:nvPr/>
            </p:nvCxnSpPr>
            <p:spPr>
              <a:xfrm>
                <a:off x="33316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D76A274-5952-4BA1-891C-103B84F7C86D}"/>
                  </a:ext>
                </a:extLst>
              </p:cNvPr>
              <p:cNvCxnSpPr>
                <a:cxnSpLocks/>
              </p:cNvCxnSpPr>
              <p:nvPr/>
            </p:nvCxnSpPr>
            <p:spPr>
              <a:xfrm>
                <a:off x="4049096"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7FA7B46-65E8-4385-81DE-943C6B84E11A}"/>
                  </a:ext>
                </a:extLst>
              </p:cNvPr>
              <p:cNvCxnSpPr>
                <a:cxnSpLocks/>
              </p:cNvCxnSpPr>
              <p:nvPr/>
            </p:nvCxnSpPr>
            <p:spPr>
              <a:xfrm>
                <a:off x="440781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0E72D6-EE6C-45CD-94C1-37D5DB3DDF7B}"/>
                  </a:ext>
                </a:extLst>
              </p:cNvPr>
              <p:cNvCxnSpPr>
                <a:cxnSpLocks/>
              </p:cNvCxnSpPr>
              <p:nvPr/>
            </p:nvCxnSpPr>
            <p:spPr>
              <a:xfrm>
                <a:off x="36903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6421327D-F27D-4753-85F6-99BF0F9A21A0}"/>
                </a:ext>
              </a:extLst>
            </p:cNvPr>
            <p:cNvSpPr/>
            <p:nvPr/>
          </p:nvSpPr>
          <p:spPr>
            <a:xfrm>
              <a:off x="3492000" y="2237220"/>
              <a:ext cx="216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Table 3">
            <a:extLst>
              <a:ext uri="{FF2B5EF4-FFF2-40B4-BE49-F238E27FC236}">
                <a16:creationId xmlns:a16="http://schemas.microsoft.com/office/drawing/2014/main" id="{2F3B471E-F9DF-4928-8C0E-F584D9DE73EF}"/>
              </a:ext>
            </a:extLst>
          </p:cNvPr>
          <p:cNvGrpSpPr/>
          <p:nvPr/>
        </p:nvGrpSpPr>
        <p:grpSpPr>
          <a:xfrm>
            <a:off x="6206302" y="2237220"/>
            <a:ext cx="2160002" cy="2160000"/>
            <a:chOff x="777698" y="1684770"/>
            <a:chExt cx="2160002" cy="2160000"/>
          </a:xfrm>
        </p:grpSpPr>
        <p:grpSp>
          <p:nvGrpSpPr>
            <p:cNvPr id="54" name="Group 53">
              <a:extLst>
                <a:ext uri="{FF2B5EF4-FFF2-40B4-BE49-F238E27FC236}">
                  <a16:creationId xmlns:a16="http://schemas.microsoft.com/office/drawing/2014/main" id="{E32FB204-EBCA-4B3B-B56D-D6A771C1CF11}"/>
                </a:ext>
              </a:extLst>
            </p:cNvPr>
            <p:cNvGrpSpPr/>
            <p:nvPr/>
          </p:nvGrpSpPr>
          <p:grpSpPr>
            <a:xfrm>
              <a:off x="1097295" y="1695798"/>
              <a:ext cx="1476711" cy="2137945"/>
              <a:chOff x="1658601" y="2456328"/>
              <a:chExt cx="1434876" cy="2520000"/>
            </a:xfrm>
          </p:grpSpPr>
          <p:cxnSp>
            <p:nvCxnSpPr>
              <p:cNvPr id="62" name="Straight Connector 61">
                <a:extLst>
                  <a:ext uri="{FF2B5EF4-FFF2-40B4-BE49-F238E27FC236}">
                    <a16:creationId xmlns:a16="http://schemas.microsoft.com/office/drawing/2014/main" id="{A70ED5B9-1ABC-4A9E-B414-4A7AB005DAA7}"/>
                  </a:ext>
                </a:extLst>
              </p:cNvPr>
              <p:cNvCxnSpPr>
                <a:cxnSpLocks/>
              </p:cNvCxnSpPr>
              <p:nvPr/>
            </p:nvCxnSpPr>
            <p:spPr>
              <a:xfrm>
                <a:off x="165860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0E150B-ACC0-4712-A05F-F121D9A79B9E}"/>
                  </a:ext>
                </a:extLst>
              </p:cNvPr>
              <p:cNvCxnSpPr>
                <a:cxnSpLocks/>
              </p:cNvCxnSpPr>
              <p:nvPr/>
            </p:nvCxnSpPr>
            <p:spPr>
              <a:xfrm>
                <a:off x="2017320"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4A708A-0632-45CA-BCA9-F6DE864967F9}"/>
                  </a:ext>
                </a:extLst>
              </p:cNvPr>
              <p:cNvCxnSpPr>
                <a:cxnSpLocks/>
              </p:cNvCxnSpPr>
              <p:nvPr/>
            </p:nvCxnSpPr>
            <p:spPr>
              <a:xfrm>
                <a:off x="23760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D7DBDAE-41FC-4D77-8944-D1384C49C36C}"/>
                  </a:ext>
                </a:extLst>
              </p:cNvPr>
              <p:cNvCxnSpPr>
                <a:cxnSpLocks/>
              </p:cNvCxnSpPr>
              <p:nvPr/>
            </p:nvCxnSpPr>
            <p:spPr>
              <a:xfrm>
                <a:off x="27347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68C01BB-94BD-404A-A130-7620D10B48EF}"/>
                  </a:ext>
                </a:extLst>
              </p:cNvPr>
              <p:cNvCxnSpPr>
                <a:cxnSpLocks/>
              </p:cNvCxnSpPr>
              <p:nvPr/>
            </p:nvCxnSpPr>
            <p:spPr>
              <a:xfrm>
                <a:off x="30934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D3558429-2FFF-430E-B094-B0344F52A832}"/>
                </a:ext>
              </a:extLst>
            </p:cNvPr>
            <p:cNvGrpSpPr/>
            <p:nvPr/>
          </p:nvGrpSpPr>
          <p:grpSpPr>
            <a:xfrm rot="5400000">
              <a:off x="1119335" y="1684777"/>
              <a:ext cx="1476713" cy="2159987"/>
              <a:chOff x="2972939" y="2456328"/>
              <a:chExt cx="1434878" cy="2520000"/>
            </a:xfrm>
          </p:grpSpPr>
          <p:cxnSp>
            <p:nvCxnSpPr>
              <p:cNvPr id="57" name="Straight Connector 56">
                <a:extLst>
                  <a:ext uri="{FF2B5EF4-FFF2-40B4-BE49-F238E27FC236}">
                    <a16:creationId xmlns:a16="http://schemas.microsoft.com/office/drawing/2014/main" id="{089D8B5F-16DC-4F8E-909C-10CC8DB1EC58}"/>
                  </a:ext>
                </a:extLst>
              </p:cNvPr>
              <p:cNvCxnSpPr>
                <a:cxnSpLocks/>
              </p:cNvCxnSpPr>
              <p:nvPr/>
            </p:nvCxnSpPr>
            <p:spPr>
              <a:xfrm>
                <a:off x="29729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709889E-FB46-4A38-957E-CA3EB1656547}"/>
                  </a:ext>
                </a:extLst>
              </p:cNvPr>
              <p:cNvCxnSpPr>
                <a:cxnSpLocks/>
              </p:cNvCxnSpPr>
              <p:nvPr/>
            </p:nvCxnSpPr>
            <p:spPr>
              <a:xfrm>
                <a:off x="33316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E4B10E2-6293-49D6-8EDE-F303671BDDB0}"/>
                  </a:ext>
                </a:extLst>
              </p:cNvPr>
              <p:cNvCxnSpPr>
                <a:cxnSpLocks/>
              </p:cNvCxnSpPr>
              <p:nvPr/>
            </p:nvCxnSpPr>
            <p:spPr>
              <a:xfrm>
                <a:off x="4049096"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074E000-3F24-45BA-9622-CDE789F0900F}"/>
                  </a:ext>
                </a:extLst>
              </p:cNvPr>
              <p:cNvCxnSpPr>
                <a:cxnSpLocks/>
              </p:cNvCxnSpPr>
              <p:nvPr/>
            </p:nvCxnSpPr>
            <p:spPr>
              <a:xfrm>
                <a:off x="440781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E25B819-441C-4AE7-B1CD-CB337F512664}"/>
                  </a:ext>
                </a:extLst>
              </p:cNvPr>
              <p:cNvCxnSpPr>
                <a:cxnSpLocks/>
              </p:cNvCxnSpPr>
              <p:nvPr/>
            </p:nvCxnSpPr>
            <p:spPr>
              <a:xfrm>
                <a:off x="36903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33C8A647-1FC2-425C-B9C0-0C210E7DDE5E}"/>
                </a:ext>
              </a:extLst>
            </p:cNvPr>
            <p:cNvSpPr/>
            <p:nvPr/>
          </p:nvSpPr>
          <p:spPr>
            <a:xfrm>
              <a:off x="777700" y="1684770"/>
              <a:ext cx="216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5" name="TextBox 74">
            <a:extLst>
              <a:ext uri="{FF2B5EF4-FFF2-40B4-BE49-F238E27FC236}">
                <a16:creationId xmlns:a16="http://schemas.microsoft.com/office/drawing/2014/main" id="{1DA86034-C9B2-497C-9141-7DB63221F64E}"/>
              </a:ext>
            </a:extLst>
          </p:cNvPr>
          <p:cNvSpPr txBox="1"/>
          <p:nvPr/>
        </p:nvSpPr>
        <p:spPr>
          <a:xfrm>
            <a:off x="1488586" y="4555118"/>
            <a:ext cx="748103" cy="646331"/>
          </a:xfrm>
          <a:prstGeom prst="rect">
            <a:avLst/>
          </a:prstGeom>
          <a:noFill/>
        </p:spPr>
        <p:txBody>
          <a:bodyPr wrap="square" rtlCol="0">
            <a:spAutoFit/>
          </a:bodyPr>
          <a:lstStyle/>
          <a:p>
            <a:r>
              <a:rPr lang="en-GB" dirty="0"/>
              <a:t>2 left</a:t>
            </a:r>
          </a:p>
          <a:p>
            <a:r>
              <a:rPr lang="en-GB" dirty="0"/>
              <a:t>2 up</a:t>
            </a:r>
          </a:p>
        </p:txBody>
      </p:sp>
      <p:sp>
        <p:nvSpPr>
          <p:cNvPr id="89" name="TextBox 88">
            <a:extLst>
              <a:ext uri="{FF2B5EF4-FFF2-40B4-BE49-F238E27FC236}">
                <a16:creationId xmlns:a16="http://schemas.microsoft.com/office/drawing/2014/main" id="{07DA0AF7-3BD3-45DF-95D4-5A658298FD39}"/>
              </a:ext>
            </a:extLst>
          </p:cNvPr>
          <p:cNvSpPr txBox="1"/>
          <p:nvPr/>
        </p:nvSpPr>
        <p:spPr>
          <a:xfrm>
            <a:off x="3852289" y="4555118"/>
            <a:ext cx="1476710" cy="646331"/>
          </a:xfrm>
          <a:prstGeom prst="rect">
            <a:avLst/>
          </a:prstGeom>
          <a:noFill/>
        </p:spPr>
        <p:txBody>
          <a:bodyPr wrap="square" rtlCol="0">
            <a:spAutoFit/>
          </a:bodyPr>
          <a:lstStyle/>
          <a:p>
            <a:pPr algn="ctr"/>
            <a:r>
              <a:rPr lang="en-GB" dirty="0"/>
              <a:t>3 right</a:t>
            </a:r>
          </a:p>
          <a:p>
            <a:pPr algn="ctr"/>
            <a:r>
              <a:rPr lang="en-GB" dirty="0"/>
              <a:t>1 down</a:t>
            </a:r>
          </a:p>
        </p:txBody>
      </p:sp>
      <p:sp>
        <p:nvSpPr>
          <p:cNvPr id="118" name="TextBox 117">
            <a:extLst>
              <a:ext uri="{FF2B5EF4-FFF2-40B4-BE49-F238E27FC236}">
                <a16:creationId xmlns:a16="http://schemas.microsoft.com/office/drawing/2014/main" id="{0735704F-790E-40FC-901F-B14C43F34BB1}"/>
              </a:ext>
            </a:extLst>
          </p:cNvPr>
          <p:cNvSpPr txBox="1"/>
          <p:nvPr/>
        </p:nvSpPr>
        <p:spPr>
          <a:xfrm>
            <a:off x="6547941" y="4563900"/>
            <a:ext cx="1476710" cy="646331"/>
          </a:xfrm>
          <a:prstGeom prst="rect">
            <a:avLst/>
          </a:prstGeom>
          <a:noFill/>
        </p:spPr>
        <p:txBody>
          <a:bodyPr wrap="square" rtlCol="0">
            <a:spAutoFit/>
          </a:bodyPr>
          <a:lstStyle/>
          <a:p>
            <a:pPr algn="ctr"/>
            <a:r>
              <a:rPr lang="en-GB" dirty="0"/>
              <a:t>3 left</a:t>
            </a:r>
          </a:p>
          <a:p>
            <a:pPr algn="ctr"/>
            <a:r>
              <a:rPr lang="en-GB" dirty="0"/>
              <a:t>3 up</a:t>
            </a:r>
          </a:p>
        </p:txBody>
      </p:sp>
      <p:sp>
        <p:nvSpPr>
          <p:cNvPr id="7" name="2">
            <a:extLst>
              <a:ext uri="{FF2B5EF4-FFF2-40B4-BE49-F238E27FC236}">
                <a16:creationId xmlns:a16="http://schemas.microsoft.com/office/drawing/2014/main" id="{B0A76EB9-067C-47D5-BCB8-2118A470205A}"/>
              </a:ext>
            </a:extLst>
          </p:cNvPr>
          <p:cNvSpPr/>
          <p:nvPr/>
        </p:nvSpPr>
        <p:spPr>
          <a:xfrm>
            <a:off x="3505204" y="2945660"/>
            <a:ext cx="707883" cy="736308"/>
          </a:xfrm>
          <a:prstGeom prst="rtTriangle">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3">
            <a:extLst>
              <a:ext uri="{FF2B5EF4-FFF2-40B4-BE49-F238E27FC236}">
                <a16:creationId xmlns:a16="http://schemas.microsoft.com/office/drawing/2014/main" id="{79B54036-0880-48CB-A852-681311F4D51C}"/>
              </a:ext>
            </a:extLst>
          </p:cNvPr>
          <p:cNvSpPr/>
          <p:nvPr/>
        </p:nvSpPr>
        <p:spPr>
          <a:xfrm>
            <a:off x="7635486" y="3321571"/>
            <a:ext cx="726042" cy="731625"/>
          </a:xfrm>
          <a:prstGeom prst="triangle">
            <a:avLst>
              <a:gd name="adj" fmla="val 50656"/>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1">
            <a:extLst>
              <a:ext uri="{FF2B5EF4-FFF2-40B4-BE49-F238E27FC236}">
                <a16:creationId xmlns:a16="http://schemas.microsoft.com/office/drawing/2014/main" id="{71435E5F-C8A9-49F3-A790-F2ABACF65E4E}"/>
              </a:ext>
            </a:extLst>
          </p:cNvPr>
          <p:cNvSpPr/>
          <p:nvPr/>
        </p:nvSpPr>
        <p:spPr>
          <a:xfrm>
            <a:off x="2210312" y="3692783"/>
            <a:ext cx="363680" cy="363680"/>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777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0.00092 L 1.66667E-6 -0.00046 C -0.02708 0.00024 -0.05799 -0.00023 -0.08108 -0.00069 C -0.08073 -0.02037 -0.08108 -0.08587 -0.08108 -0.1074 " pathEditMode="relative" rAng="0" ptsTypes="AAAA">
                                      <p:cBhvr>
                                        <p:cTn id="6" dur="2000" fill="hold"/>
                                        <p:tgtEl>
                                          <p:spTgt spid="6"/>
                                        </p:tgtEl>
                                        <p:attrNameLst>
                                          <p:attrName>ppt_x</p:attrName>
                                          <p:attrName>ppt_y</p:attrName>
                                        </p:attrNameLst>
                                      </p:cBhvr>
                                      <p:rCtr x="-4062" y="-527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889E-6 -1.85185E-6 L 1.38889E-6 0.00023 L 0.11736 -1.85185E-6 C 0.11771 0.01921 0.11788 0.03959 0.11823 0.05509 " pathEditMode="relative" rAng="0" ptsTypes="AAAA">
                                      <p:cBhvr>
                                        <p:cTn id="10" dur="2000" fill="hold"/>
                                        <p:tgtEl>
                                          <p:spTgt spid="7"/>
                                        </p:tgtEl>
                                        <p:attrNameLst>
                                          <p:attrName>ppt_x</p:attrName>
                                          <p:attrName>ppt_y</p:attrName>
                                        </p:attrNameLst>
                                      </p:cBhvr>
                                      <p:rCtr x="5903" y="275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77778E-6 -0.00069 L -2.77778E-6 0 C -0.03993 -0.00162 -0.08194 -0.00069 -0.12066 0.00046 C -0.12031 -0.03866 -0.12066 -0.13009 -0.12066 -0.15764 " pathEditMode="relative" rAng="0" ptsTypes="AAAA">
                                      <p:cBhvr>
                                        <p:cTn id="14" dur="2000" fill="hold"/>
                                        <p:tgtEl>
                                          <p:spTgt spid="10"/>
                                        </p:tgtEl>
                                        <p:attrNameLst>
                                          <p:attrName>ppt_x</p:attrName>
                                          <p:attrName>ppt_y</p:attrName>
                                        </p:attrNameLst>
                                      </p:cBhvr>
                                      <p:rCtr x="-6042" y="-7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75238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175238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14EDB33-B1F1-4A63-B59C-0B738CD12329}"/>
              </a:ext>
            </a:extLst>
          </p:cNvPr>
          <p:cNvSpPr/>
          <p:nvPr/>
        </p:nvSpPr>
        <p:spPr>
          <a:xfrm>
            <a:off x="445575" y="702863"/>
            <a:ext cx="128067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Translate</a:t>
            </a:r>
            <a:endParaRPr lang="en-GB" sz="1600" b="1" dirty="0">
              <a:solidFill>
                <a:schemeClr val="bg1"/>
              </a:solidFill>
            </a:endParaRPr>
          </a:p>
        </p:txBody>
      </p:sp>
      <p:sp>
        <p:nvSpPr>
          <p:cNvPr id="7" name="TextBox 6">
            <a:extLst>
              <a:ext uri="{FF2B5EF4-FFF2-40B4-BE49-F238E27FC236}">
                <a16:creationId xmlns:a16="http://schemas.microsoft.com/office/drawing/2014/main" id="{13D101CB-1987-414F-95DC-49B556464118}"/>
              </a:ext>
            </a:extLst>
          </p:cNvPr>
          <p:cNvSpPr txBox="1"/>
          <p:nvPr/>
        </p:nvSpPr>
        <p:spPr>
          <a:xfrm>
            <a:off x="755650" y="5043719"/>
            <a:ext cx="5533007" cy="1049106"/>
          </a:xfrm>
          <a:prstGeom prst="rect">
            <a:avLst/>
          </a:prstGeom>
          <a:solidFill>
            <a:schemeClr val="bg1"/>
          </a:solidFill>
          <a:ln w="28575">
            <a:solidFill>
              <a:srgbClr val="87BD31"/>
            </a:solidFill>
          </a:ln>
        </p:spPr>
        <p:txBody>
          <a:bodyPr wrap="square" lIns="108000" tIns="108000" rIns="108000" bIns="108000" rtlCol="0">
            <a:spAutoFit/>
          </a:bodyPr>
          <a:lstStyle/>
          <a:p>
            <a:r>
              <a:rPr lang="en-GB" dirty="0"/>
              <a:t>Samira has not done this correctly. A translated </a:t>
            </a:r>
          </a:p>
          <a:p>
            <a:r>
              <a:rPr lang="en-GB" dirty="0"/>
              <a:t>shape must be exactly the same size. It should be congruent to the original. </a:t>
            </a:r>
          </a:p>
        </p:txBody>
      </p:sp>
      <p:pic>
        <p:nvPicPr>
          <p:cNvPr id="9" name="Picture 8">
            <a:extLst>
              <a:ext uri="{FF2B5EF4-FFF2-40B4-BE49-F238E27FC236}">
                <a16:creationId xmlns:a16="http://schemas.microsoft.com/office/drawing/2014/main" id="{5A865045-47AC-4A6E-A45F-401D748235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539"/>
          <a:stretch/>
        </p:blipFill>
        <p:spPr>
          <a:xfrm flipH="1">
            <a:off x="5752175" y="2243319"/>
            <a:ext cx="2676878" cy="4175201"/>
          </a:xfrm>
          <a:prstGeom prst="rect">
            <a:avLst/>
          </a:prstGeom>
        </p:spPr>
      </p:pic>
      <p:sp>
        <p:nvSpPr>
          <p:cNvPr id="10" name="Speech Bubble: Oval 9">
            <a:extLst>
              <a:ext uri="{FF2B5EF4-FFF2-40B4-BE49-F238E27FC236}">
                <a16:creationId xmlns:a16="http://schemas.microsoft.com/office/drawing/2014/main" id="{1845FBD0-6FD3-43E8-BDDC-A171F730F101}"/>
              </a:ext>
            </a:extLst>
          </p:cNvPr>
          <p:cNvSpPr/>
          <p:nvPr/>
        </p:nvSpPr>
        <p:spPr>
          <a:xfrm>
            <a:off x="4543472" y="1234799"/>
            <a:ext cx="2676878" cy="1781763"/>
          </a:xfrm>
          <a:prstGeom prst="wedgeEllipseCallout">
            <a:avLst>
              <a:gd name="adj1" fmla="val 43510"/>
              <a:gd name="adj2" fmla="val 6386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Samira has translated shape A 2 right, 3 up. Has she done this correctly?</a:t>
            </a:r>
          </a:p>
        </p:txBody>
      </p:sp>
      <p:grpSp>
        <p:nvGrpSpPr>
          <p:cNvPr id="11" name="Group 10">
            <a:extLst>
              <a:ext uri="{FF2B5EF4-FFF2-40B4-BE49-F238E27FC236}">
                <a16:creationId xmlns:a16="http://schemas.microsoft.com/office/drawing/2014/main" id="{6E3F3D81-6050-4A6B-B982-075F5D7B0FB4}"/>
              </a:ext>
            </a:extLst>
          </p:cNvPr>
          <p:cNvGrpSpPr/>
          <p:nvPr/>
        </p:nvGrpSpPr>
        <p:grpSpPr>
          <a:xfrm>
            <a:off x="1307740" y="1694681"/>
            <a:ext cx="2822099" cy="2822099"/>
            <a:chOff x="3492000" y="2237220"/>
            <a:chExt cx="2160000" cy="2160000"/>
          </a:xfrm>
        </p:grpSpPr>
        <p:grpSp>
          <p:nvGrpSpPr>
            <p:cNvPr id="12" name="Group 11">
              <a:extLst>
                <a:ext uri="{FF2B5EF4-FFF2-40B4-BE49-F238E27FC236}">
                  <a16:creationId xmlns:a16="http://schemas.microsoft.com/office/drawing/2014/main" id="{34603751-6FCA-492E-9438-7D32047FA10B}"/>
                </a:ext>
              </a:extLst>
            </p:cNvPr>
            <p:cNvGrpSpPr/>
            <p:nvPr/>
          </p:nvGrpSpPr>
          <p:grpSpPr>
            <a:xfrm>
              <a:off x="3833646" y="2248248"/>
              <a:ext cx="1476711" cy="2137945"/>
              <a:chOff x="1677111" y="2456328"/>
              <a:chExt cx="1434876" cy="2520000"/>
            </a:xfrm>
          </p:grpSpPr>
          <p:cxnSp>
            <p:nvCxnSpPr>
              <p:cNvPr id="20" name="Straight Connector 19">
                <a:extLst>
                  <a:ext uri="{FF2B5EF4-FFF2-40B4-BE49-F238E27FC236}">
                    <a16:creationId xmlns:a16="http://schemas.microsoft.com/office/drawing/2014/main" id="{BE676AC0-B7D6-4134-AB48-1CE90EFF913B}"/>
                  </a:ext>
                </a:extLst>
              </p:cNvPr>
              <p:cNvCxnSpPr>
                <a:cxnSpLocks/>
              </p:cNvCxnSpPr>
              <p:nvPr/>
            </p:nvCxnSpPr>
            <p:spPr>
              <a:xfrm>
                <a:off x="167711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E71527-E392-4AC4-AF41-DD6E8624BD57}"/>
                  </a:ext>
                </a:extLst>
              </p:cNvPr>
              <p:cNvCxnSpPr>
                <a:cxnSpLocks/>
              </p:cNvCxnSpPr>
              <p:nvPr/>
            </p:nvCxnSpPr>
            <p:spPr>
              <a:xfrm>
                <a:off x="2035830"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E9D563-02A9-44DA-985F-43E7C05AF3B1}"/>
                  </a:ext>
                </a:extLst>
              </p:cNvPr>
              <p:cNvCxnSpPr>
                <a:cxnSpLocks/>
              </p:cNvCxnSpPr>
              <p:nvPr/>
            </p:nvCxnSpPr>
            <p:spPr>
              <a:xfrm>
                <a:off x="2394551"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1BD406-E78B-4B80-8906-20FB20A2B364}"/>
                  </a:ext>
                </a:extLst>
              </p:cNvPr>
              <p:cNvCxnSpPr>
                <a:cxnSpLocks/>
              </p:cNvCxnSpPr>
              <p:nvPr/>
            </p:nvCxnSpPr>
            <p:spPr>
              <a:xfrm>
                <a:off x="275326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7654B3-800F-494A-BD2C-446E86330CDF}"/>
                  </a:ext>
                </a:extLst>
              </p:cNvPr>
              <p:cNvCxnSpPr>
                <a:cxnSpLocks/>
              </p:cNvCxnSpPr>
              <p:nvPr/>
            </p:nvCxnSpPr>
            <p:spPr>
              <a:xfrm>
                <a:off x="311198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84923EB-B1A1-4990-B0C7-3CE2EA6C8A1C}"/>
                </a:ext>
              </a:extLst>
            </p:cNvPr>
            <p:cNvGrpSpPr/>
            <p:nvPr/>
          </p:nvGrpSpPr>
          <p:grpSpPr>
            <a:xfrm rot="5400000">
              <a:off x="3833644" y="2237227"/>
              <a:ext cx="1476713" cy="2159987"/>
              <a:chOff x="2972939" y="2456328"/>
              <a:chExt cx="1434878" cy="2520000"/>
            </a:xfrm>
          </p:grpSpPr>
          <p:cxnSp>
            <p:nvCxnSpPr>
              <p:cNvPr id="15" name="Straight Connector 14">
                <a:extLst>
                  <a:ext uri="{FF2B5EF4-FFF2-40B4-BE49-F238E27FC236}">
                    <a16:creationId xmlns:a16="http://schemas.microsoft.com/office/drawing/2014/main" id="{CDC397D9-E4D6-4522-9075-3871B8C27F60}"/>
                  </a:ext>
                </a:extLst>
              </p:cNvPr>
              <p:cNvCxnSpPr>
                <a:cxnSpLocks/>
              </p:cNvCxnSpPr>
              <p:nvPr/>
            </p:nvCxnSpPr>
            <p:spPr>
              <a:xfrm>
                <a:off x="2972939"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B2E011-0FC9-4BE7-BF84-81D9C2A3E5BD}"/>
                  </a:ext>
                </a:extLst>
              </p:cNvPr>
              <p:cNvCxnSpPr>
                <a:cxnSpLocks/>
              </p:cNvCxnSpPr>
              <p:nvPr/>
            </p:nvCxnSpPr>
            <p:spPr>
              <a:xfrm>
                <a:off x="3331658"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1ABEAD-C6AA-4818-84DA-127433A84448}"/>
                  </a:ext>
                </a:extLst>
              </p:cNvPr>
              <p:cNvCxnSpPr>
                <a:cxnSpLocks/>
              </p:cNvCxnSpPr>
              <p:nvPr/>
            </p:nvCxnSpPr>
            <p:spPr>
              <a:xfrm>
                <a:off x="4049096"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231D8F-46AE-45FD-A1CC-F217FA15B6E9}"/>
                  </a:ext>
                </a:extLst>
              </p:cNvPr>
              <p:cNvCxnSpPr>
                <a:cxnSpLocks/>
              </p:cNvCxnSpPr>
              <p:nvPr/>
            </p:nvCxnSpPr>
            <p:spPr>
              <a:xfrm>
                <a:off x="440781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70F780-6A49-4E07-BB12-09E0C27EFE45}"/>
                  </a:ext>
                </a:extLst>
              </p:cNvPr>
              <p:cNvCxnSpPr>
                <a:cxnSpLocks/>
              </p:cNvCxnSpPr>
              <p:nvPr/>
            </p:nvCxnSpPr>
            <p:spPr>
              <a:xfrm>
                <a:off x="3690377" y="2456328"/>
                <a:ext cx="0" cy="252000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F313F300-26E2-4A2A-98CC-C210059E81C8}"/>
                </a:ext>
              </a:extLst>
            </p:cNvPr>
            <p:cNvSpPr/>
            <p:nvPr/>
          </p:nvSpPr>
          <p:spPr>
            <a:xfrm>
              <a:off x="3492000" y="2237220"/>
              <a:ext cx="216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1">
            <a:extLst>
              <a:ext uri="{FF2B5EF4-FFF2-40B4-BE49-F238E27FC236}">
                <a16:creationId xmlns:a16="http://schemas.microsoft.com/office/drawing/2014/main" id="{92F6BBE5-3126-405E-A3D7-E4ED372A2AB0}"/>
              </a:ext>
            </a:extLst>
          </p:cNvPr>
          <p:cNvSpPr/>
          <p:nvPr/>
        </p:nvSpPr>
        <p:spPr>
          <a:xfrm>
            <a:off x="1754109" y="3597128"/>
            <a:ext cx="964665" cy="481907"/>
          </a:xfrm>
          <a:prstGeom prst="rect">
            <a:avLst/>
          </a:prstGeom>
          <a:solidFill>
            <a:srgbClr val="007A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1">
            <a:extLst>
              <a:ext uri="{FF2B5EF4-FFF2-40B4-BE49-F238E27FC236}">
                <a16:creationId xmlns:a16="http://schemas.microsoft.com/office/drawing/2014/main" id="{1BF67E76-3BCC-4F29-8E46-1A2D7826F8A8}"/>
              </a:ext>
            </a:extLst>
          </p:cNvPr>
          <p:cNvSpPr/>
          <p:nvPr/>
        </p:nvSpPr>
        <p:spPr>
          <a:xfrm>
            <a:off x="2236441" y="2146227"/>
            <a:ext cx="1447020" cy="481907"/>
          </a:xfrm>
          <a:prstGeom prst="rect">
            <a:avLst/>
          </a:prstGeom>
          <a:solidFill>
            <a:srgbClr val="007A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010FD09-3227-455D-9AE3-2D2965D95DF6}"/>
              </a:ext>
            </a:extLst>
          </p:cNvPr>
          <p:cNvSpPr txBox="1"/>
          <p:nvPr/>
        </p:nvSpPr>
        <p:spPr>
          <a:xfrm>
            <a:off x="2787493" y="2218084"/>
            <a:ext cx="422694" cy="369332"/>
          </a:xfrm>
          <a:prstGeom prst="rect">
            <a:avLst/>
          </a:prstGeom>
          <a:noFill/>
        </p:spPr>
        <p:txBody>
          <a:bodyPr wrap="square" rtlCol="0">
            <a:spAutoFit/>
          </a:bodyPr>
          <a:lstStyle/>
          <a:p>
            <a:r>
              <a:rPr lang="en-GB" b="1" dirty="0">
                <a:solidFill>
                  <a:schemeClr val="bg1"/>
                </a:solidFill>
              </a:rPr>
              <a:t>A</a:t>
            </a:r>
          </a:p>
        </p:txBody>
      </p:sp>
      <p:sp>
        <p:nvSpPr>
          <p:cNvPr id="28" name="TextBox 27">
            <a:extLst>
              <a:ext uri="{FF2B5EF4-FFF2-40B4-BE49-F238E27FC236}">
                <a16:creationId xmlns:a16="http://schemas.microsoft.com/office/drawing/2014/main" id="{9305C1CA-8C3B-4321-BF8E-E9C02900401E}"/>
              </a:ext>
            </a:extLst>
          </p:cNvPr>
          <p:cNvSpPr txBox="1"/>
          <p:nvPr/>
        </p:nvSpPr>
        <p:spPr>
          <a:xfrm>
            <a:off x="2066993" y="3653415"/>
            <a:ext cx="422694" cy="369332"/>
          </a:xfrm>
          <a:prstGeom prst="rect">
            <a:avLst/>
          </a:prstGeom>
          <a:noFill/>
        </p:spPr>
        <p:txBody>
          <a:bodyPr wrap="square" rtlCol="0">
            <a:spAutoFit/>
          </a:bodyPr>
          <a:lstStyle/>
          <a:p>
            <a:r>
              <a:rPr lang="en-GB" b="1" dirty="0">
                <a:solidFill>
                  <a:schemeClr val="bg1"/>
                </a:solidFill>
              </a:rPr>
              <a:t>A</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175237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175237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CEBBFF2-CA1E-415F-80A9-2283914AC1C1}"/>
              </a:ext>
            </a:extLst>
          </p:cNvPr>
          <p:cNvSpPr/>
          <p:nvPr/>
        </p:nvSpPr>
        <p:spPr>
          <a:xfrm>
            <a:off x="445575" y="702863"/>
            <a:ext cx="128067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Translate</a:t>
            </a:r>
            <a:endParaRPr lang="en-GB" sz="1600" b="1" dirty="0">
              <a:solidFill>
                <a:schemeClr val="bg1"/>
              </a:solidFill>
            </a:endParaRPr>
          </a:p>
        </p:txBody>
      </p:sp>
      <p:pic>
        <p:nvPicPr>
          <p:cNvPr id="7" name="Picture 6">
            <a:extLst>
              <a:ext uri="{FF2B5EF4-FFF2-40B4-BE49-F238E27FC236}">
                <a16:creationId xmlns:a16="http://schemas.microsoft.com/office/drawing/2014/main" id="{0EB63282-D9FB-4CDB-B6AF-BB2796209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91"/>
          <a:stretch/>
        </p:blipFill>
        <p:spPr>
          <a:xfrm>
            <a:off x="6020754" y="3332575"/>
            <a:ext cx="2149748" cy="3525425"/>
          </a:xfrm>
          <a:prstGeom prst="rect">
            <a:avLst/>
          </a:prstGeom>
        </p:spPr>
      </p:pic>
      <p:sp>
        <p:nvSpPr>
          <p:cNvPr id="8" name="TextBox 7">
            <a:extLst>
              <a:ext uri="{FF2B5EF4-FFF2-40B4-BE49-F238E27FC236}">
                <a16:creationId xmlns:a16="http://schemas.microsoft.com/office/drawing/2014/main" id="{B300B3A0-B709-4997-B32A-4B366A31FE55}"/>
              </a:ext>
            </a:extLst>
          </p:cNvPr>
          <p:cNvSpPr txBox="1"/>
          <p:nvPr/>
        </p:nvSpPr>
        <p:spPr>
          <a:xfrm>
            <a:off x="5360326" y="2095601"/>
            <a:ext cx="3014427" cy="1049106"/>
          </a:xfrm>
          <a:prstGeom prst="rect">
            <a:avLst/>
          </a:prstGeom>
          <a:solidFill>
            <a:schemeClr val="bg1"/>
          </a:solidFill>
          <a:ln w="28575">
            <a:solidFill>
              <a:srgbClr val="87BD31"/>
            </a:solidFill>
          </a:ln>
        </p:spPr>
        <p:txBody>
          <a:bodyPr wrap="square" lIns="108000" tIns="108000" rIns="108000" bIns="108000" rtlCol="0">
            <a:spAutoFit/>
          </a:bodyPr>
          <a:lstStyle/>
          <a:p>
            <a:r>
              <a:rPr lang="en-GB" dirty="0"/>
              <a:t>Square - 2 right, 5 down</a:t>
            </a:r>
          </a:p>
          <a:p>
            <a:r>
              <a:rPr lang="en-GB" dirty="0"/>
              <a:t>Rectangle - 8 right, 4 down</a:t>
            </a:r>
          </a:p>
          <a:p>
            <a:r>
              <a:rPr lang="en-GB" dirty="0"/>
              <a:t>Triangle - 8 right, 4 up</a:t>
            </a:r>
          </a:p>
        </p:txBody>
      </p:sp>
      <p:sp>
        <p:nvSpPr>
          <p:cNvPr id="28" name="TextBox 27">
            <a:extLst>
              <a:ext uri="{FF2B5EF4-FFF2-40B4-BE49-F238E27FC236}">
                <a16:creationId xmlns:a16="http://schemas.microsoft.com/office/drawing/2014/main" id="{96ACBC1D-AFBB-4592-BB2C-B18438B6FE4B}"/>
              </a:ext>
            </a:extLst>
          </p:cNvPr>
          <p:cNvSpPr txBox="1"/>
          <p:nvPr/>
        </p:nvSpPr>
        <p:spPr>
          <a:xfrm>
            <a:off x="755650" y="1232955"/>
            <a:ext cx="7632700" cy="553998"/>
          </a:xfrm>
          <a:prstGeom prst="rect">
            <a:avLst/>
          </a:prstGeom>
          <a:noFill/>
        </p:spPr>
        <p:txBody>
          <a:bodyPr wrap="square" lIns="0" tIns="0" rIns="0" bIns="0" rtlCol="0">
            <a:spAutoFit/>
          </a:bodyPr>
          <a:lstStyle/>
          <a:p>
            <a:r>
              <a:rPr lang="en-GB" dirty="0"/>
              <a:t>The square, triangle and rectangle have been translated to make a picture of a church. How was each shape translated?</a:t>
            </a:r>
          </a:p>
        </p:txBody>
      </p:sp>
      <p:grpSp>
        <p:nvGrpSpPr>
          <p:cNvPr id="2" name="Group 1">
            <a:extLst>
              <a:ext uri="{FF2B5EF4-FFF2-40B4-BE49-F238E27FC236}">
                <a16:creationId xmlns:a16="http://schemas.microsoft.com/office/drawing/2014/main" id="{60AE042B-D6E9-469B-82C8-4D998A437C7D}"/>
              </a:ext>
            </a:extLst>
          </p:cNvPr>
          <p:cNvGrpSpPr/>
          <p:nvPr/>
        </p:nvGrpSpPr>
        <p:grpSpPr>
          <a:xfrm>
            <a:off x="1129366" y="2105303"/>
            <a:ext cx="3598115" cy="3590298"/>
            <a:chOff x="1129366" y="1967279"/>
            <a:chExt cx="3598115" cy="3590298"/>
          </a:xfrm>
        </p:grpSpPr>
        <p:cxnSp>
          <p:nvCxnSpPr>
            <p:cNvPr id="19" name="Straight Connector 18">
              <a:extLst>
                <a:ext uri="{FF2B5EF4-FFF2-40B4-BE49-F238E27FC236}">
                  <a16:creationId xmlns:a16="http://schemas.microsoft.com/office/drawing/2014/main" id="{7DB80830-3C8A-4EA4-BEA7-844B4F661655}"/>
                </a:ext>
              </a:extLst>
            </p:cNvPr>
            <p:cNvCxnSpPr>
              <a:cxnSpLocks/>
            </p:cNvCxnSpPr>
            <p:nvPr/>
          </p:nvCxnSpPr>
          <p:spPr>
            <a:xfrm>
              <a:off x="11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14140F-1405-439B-AF55-0D24249C04FB}"/>
                </a:ext>
              </a:extLst>
            </p:cNvPr>
            <p:cNvCxnSpPr>
              <a:cxnSpLocks/>
            </p:cNvCxnSpPr>
            <p:nvPr/>
          </p:nvCxnSpPr>
          <p:spPr>
            <a:xfrm>
              <a:off x="14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E04E4B-77C3-483F-909C-FF708C118634}"/>
                </a:ext>
              </a:extLst>
            </p:cNvPr>
            <p:cNvCxnSpPr>
              <a:cxnSpLocks/>
            </p:cNvCxnSpPr>
            <p:nvPr/>
          </p:nvCxnSpPr>
          <p:spPr>
            <a:xfrm>
              <a:off x="22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0C373B-817A-4D02-9186-F328C7B12C6A}"/>
                </a:ext>
              </a:extLst>
            </p:cNvPr>
            <p:cNvCxnSpPr>
              <a:cxnSpLocks/>
            </p:cNvCxnSpPr>
            <p:nvPr/>
          </p:nvCxnSpPr>
          <p:spPr>
            <a:xfrm>
              <a:off x="29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A9F91C-EF69-4993-AAEF-495167D5F3BA}"/>
                </a:ext>
              </a:extLst>
            </p:cNvPr>
            <p:cNvCxnSpPr>
              <a:cxnSpLocks/>
            </p:cNvCxnSpPr>
            <p:nvPr/>
          </p:nvCxnSpPr>
          <p:spPr>
            <a:xfrm>
              <a:off x="36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763702-2714-4AF5-8602-E8A0D5FE339C}"/>
                </a:ext>
              </a:extLst>
            </p:cNvPr>
            <p:cNvCxnSpPr>
              <a:cxnSpLocks/>
            </p:cNvCxnSpPr>
            <p:nvPr/>
          </p:nvCxnSpPr>
          <p:spPr>
            <a:xfrm>
              <a:off x="40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18E1D4-E461-4A5F-8BA8-A85CB302EB52}"/>
                </a:ext>
              </a:extLst>
            </p:cNvPr>
            <p:cNvCxnSpPr>
              <a:cxnSpLocks/>
            </p:cNvCxnSpPr>
            <p:nvPr/>
          </p:nvCxnSpPr>
          <p:spPr>
            <a:xfrm>
              <a:off x="32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CEDADE-DEB9-4931-968B-6B6EAD7A77C9}"/>
                </a:ext>
              </a:extLst>
            </p:cNvPr>
            <p:cNvCxnSpPr>
              <a:cxnSpLocks/>
            </p:cNvCxnSpPr>
            <p:nvPr/>
          </p:nvCxnSpPr>
          <p:spPr>
            <a:xfrm>
              <a:off x="256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19FBE6-E72B-428E-8995-E51FAC1B362D}"/>
                </a:ext>
              </a:extLst>
            </p:cNvPr>
            <p:cNvCxnSpPr>
              <a:cxnSpLocks/>
            </p:cNvCxnSpPr>
            <p:nvPr/>
          </p:nvCxnSpPr>
          <p:spPr>
            <a:xfrm>
              <a:off x="18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6EB2413-EC85-4472-91AB-538F541AA3DF}"/>
                </a:ext>
              </a:extLst>
            </p:cNvPr>
            <p:cNvCxnSpPr>
              <a:cxnSpLocks/>
            </p:cNvCxnSpPr>
            <p:nvPr/>
          </p:nvCxnSpPr>
          <p:spPr>
            <a:xfrm>
              <a:off x="4354101"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512A9C-D5E1-4313-BD97-96506F75C6B0}"/>
                </a:ext>
              </a:extLst>
            </p:cNvPr>
            <p:cNvCxnSpPr>
              <a:cxnSpLocks/>
            </p:cNvCxnSpPr>
            <p:nvPr/>
          </p:nvCxnSpPr>
          <p:spPr>
            <a:xfrm>
              <a:off x="4727481"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8187694-86F8-4DB1-AECF-1FCBCF01F22C}"/>
              </a:ext>
            </a:extLst>
          </p:cNvPr>
          <p:cNvGrpSpPr/>
          <p:nvPr/>
        </p:nvGrpSpPr>
        <p:grpSpPr>
          <a:xfrm rot="5400000">
            <a:off x="1486820" y="1738027"/>
            <a:ext cx="2880000" cy="4315147"/>
            <a:chOff x="1129366" y="1967279"/>
            <a:chExt cx="2880000" cy="3590298"/>
          </a:xfrm>
        </p:grpSpPr>
        <p:cxnSp>
          <p:nvCxnSpPr>
            <p:cNvPr id="39" name="Straight Connector 38">
              <a:extLst>
                <a:ext uri="{FF2B5EF4-FFF2-40B4-BE49-F238E27FC236}">
                  <a16:creationId xmlns:a16="http://schemas.microsoft.com/office/drawing/2014/main" id="{708E995D-8693-4ADA-95CF-13EB9D8950C3}"/>
                </a:ext>
              </a:extLst>
            </p:cNvPr>
            <p:cNvCxnSpPr>
              <a:cxnSpLocks/>
            </p:cNvCxnSpPr>
            <p:nvPr/>
          </p:nvCxnSpPr>
          <p:spPr>
            <a:xfrm>
              <a:off x="11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B9C6A6-C1AA-4F02-B25C-DFBE29CAA819}"/>
                </a:ext>
              </a:extLst>
            </p:cNvPr>
            <p:cNvCxnSpPr>
              <a:cxnSpLocks/>
            </p:cNvCxnSpPr>
            <p:nvPr/>
          </p:nvCxnSpPr>
          <p:spPr>
            <a:xfrm>
              <a:off x="14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2C1FED-B27B-4498-94EE-5FF1B7C6CBB5}"/>
                </a:ext>
              </a:extLst>
            </p:cNvPr>
            <p:cNvCxnSpPr>
              <a:cxnSpLocks/>
            </p:cNvCxnSpPr>
            <p:nvPr/>
          </p:nvCxnSpPr>
          <p:spPr>
            <a:xfrm>
              <a:off x="22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5C91A8-8F7C-45F1-981F-FE099BD0F70D}"/>
                </a:ext>
              </a:extLst>
            </p:cNvPr>
            <p:cNvCxnSpPr>
              <a:cxnSpLocks/>
            </p:cNvCxnSpPr>
            <p:nvPr/>
          </p:nvCxnSpPr>
          <p:spPr>
            <a:xfrm>
              <a:off x="29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2044D0-6A67-4979-90FB-97CF2FDAF9AE}"/>
                </a:ext>
              </a:extLst>
            </p:cNvPr>
            <p:cNvCxnSpPr>
              <a:cxnSpLocks/>
            </p:cNvCxnSpPr>
            <p:nvPr/>
          </p:nvCxnSpPr>
          <p:spPr>
            <a:xfrm>
              <a:off x="36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EFA2F5-2145-40D4-AB86-9BFA1BA4BCEC}"/>
                </a:ext>
              </a:extLst>
            </p:cNvPr>
            <p:cNvCxnSpPr>
              <a:cxnSpLocks/>
            </p:cNvCxnSpPr>
            <p:nvPr/>
          </p:nvCxnSpPr>
          <p:spPr>
            <a:xfrm>
              <a:off x="40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AED438-948B-4B30-8A10-860B45DCBAD6}"/>
                </a:ext>
              </a:extLst>
            </p:cNvPr>
            <p:cNvCxnSpPr>
              <a:cxnSpLocks/>
            </p:cNvCxnSpPr>
            <p:nvPr/>
          </p:nvCxnSpPr>
          <p:spPr>
            <a:xfrm>
              <a:off x="32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1235F22-B668-4D4F-9910-EDD49C0001CC}"/>
                </a:ext>
              </a:extLst>
            </p:cNvPr>
            <p:cNvCxnSpPr>
              <a:cxnSpLocks/>
            </p:cNvCxnSpPr>
            <p:nvPr/>
          </p:nvCxnSpPr>
          <p:spPr>
            <a:xfrm>
              <a:off x="256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BFC0FB-22E1-48BD-B77A-A235808DBF57}"/>
                </a:ext>
              </a:extLst>
            </p:cNvPr>
            <p:cNvCxnSpPr>
              <a:cxnSpLocks/>
            </p:cNvCxnSpPr>
            <p:nvPr/>
          </p:nvCxnSpPr>
          <p:spPr>
            <a:xfrm>
              <a:off x="18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37" name="Background 1">
            <a:extLst>
              <a:ext uri="{FF2B5EF4-FFF2-40B4-BE49-F238E27FC236}">
                <a16:creationId xmlns:a16="http://schemas.microsoft.com/office/drawing/2014/main" id="{8FCFABF9-EB8F-4E57-8144-3F26A49C81BE}"/>
              </a:ext>
            </a:extLst>
          </p:cNvPr>
          <p:cNvSpPr/>
          <p:nvPr/>
        </p:nvSpPr>
        <p:spPr>
          <a:xfrm>
            <a:off x="2930664" y="4254161"/>
            <a:ext cx="1082426" cy="1079764"/>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Background 2">
            <a:extLst>
              <a:ext uri="{FF2B5EF4-FFF2-40B4-BE49-F238E27FC236}">
                <a16:creationId xmlns:a16="http://schemas.microsoft.com/office/drawing/2014/main" id="{8753EA13-5A0F-462C-9FB9-4B87FB73298B}"/>
              </a:ext>
            </a:extLst>
          </p:cNvPr>
          <p:cNvSpPr/>
          <p:nvPr/>
        </p:nvSpPr>
        <p:spPr>
          <a:xfrm>
            <a:off x="4007652" y="3895600"/>
            <a:ext cx="720000" cy="143856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Background 3">
            <a:extLst>
              <a:ext uri="{FF2B5EF4-FFF2-40B4-BE49-F238E27FC236}">
                <a16:creationId xmlns:a16="http://schemas.microsoft.com/office/drawing/2014/main" id="{19BFE7F8-7B71-4768-9336-1E5FFB954E54}"/>
              </a:ext>
            </a:extLst>
          </p:cNvPr>
          <p:cNvSpPr/>
          <p:nvPr/>
        </p:nvSpPr>
        <p:spPr>
          <a:xfrm>
            <a:off x="4011080" y="2843961"/>
            <a:ext cx="713321" cy="1051729"/>
          </a:xfrm>
          <a:prstGeom prst="triangle">
            <a:avLst>
              <a:gd name="adj" fmla="val 48346"/>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A461AD9-C6A7-4C75-BBFA-4F0000326C26}"/>
              </a:ext>
            </a:extLst>
          </p:cNvPr>
          <p:cNvSpPr/>
          <p:nvPr/>
        </p:nvSpPr>
        <p:spPr>
          <a:xfrm>
            <a:off x="764396" y="2095601"/>
            <a:ext cx="4320000" cy="360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056DE37-C262-4B39-B06D-09F85688FA0C}"/>
              </a:ext>
            </a:extLst>
          </p:cNvPr>
          <p:cNvSpPr/>
          <p:nvPr/>
        </p:nvSpPr>
        <p:spPr>
          <a:xfrm>
            <a:off x="1129366" y="2455601"/>
            <a:ext cx="720000" cy="1456171"/>
          </a:xfrm>
          <a:prstGeom prst="rect">
            <a:avLst/>
          </a:prstGeom>
          <a:solidFill>
            <a:srgbClr val="00529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DE00A212-8EBA-403D-B0C4-424F1A04A8F3}"/>
              </a:ext>
            </a:extLst>
          </p:cNvPr>
          <p:cNvSpPr/>
          <p:nvPr/>
        </p:nvSpPr>
        <p:spPr>
          <a:xfrm>
            <a:off x="1129365" y="4283869"/>
            <a:ext cx="719987" cy="1051729"/>
          </a:xfrm>
          <a:prstGeom prst="triangle">
            <a:avLst>
              <a:gd name="adj" fmla="val 50000"/>
            </a:avLst>
          </a:prstGeom>
          <a:solidFill>
            <a:srgbClr val="00529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609A8EE-76B4-4E38-8239-8B02085D1D38}"/>
              </a:ext>
            </a:extLst>
          </p:cNvPr>
          <p:cNvSpPr/>
          <p:nvPr/>
        </p:nvSpPr>
        <p:spPr>
          <a:xfrm>
            <a:off x="2206941" y="2455601"/>
            <a:ext cx="1082426" cy="1070305"/>
          </a:xfrm>
          <a:prstGeom prst="rect">
            <a:avLst/>
          </a:prstGeom>
          <a:solidFill>
            <a:srgbClr val="00529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0035 0.00093 L 0.00035 0.00093 L 0.07882 0.00093 C 0.07882 0.08634 0.07882 0.1757 0.07882 0.2632 " pathEditMode="relative" rAng="0" ptsTypes="AAAA">
                                      <p:cBhvr>
                                        <p:cTn id="10" dur="2000" fill="hold"/>
                                        <p:tgtEl>
                                          <p:spTgt spid="51"/>
                                        </p:tgtEl>
                                        <p:attrNameLst>
                                          <p:attrName>ppt_x</p:attrName>
                                          <p:attrName>ppt_y</p:attrName>
                                        </p:attrNameLst>
                                      </p:cBhvr>
                                      <p:rCtr x="3924" y="13102"/>
                                    </p:animMotion>
                                  </p:childTnLst>
                                </p:cTn>
                              </p:par>
                            </p:childTnLst>
                          </p:cTn>
                        </p:par>
                        <p:par>
                          <p:cTn id="11" fill="hold">
                            <p:stCondLst>
                              <p:cond delay="2500"/>
                            </p:stCondLst>
                            <p:childTnLst>
                              <p:par>
                                <p:cTn id="12" presetID="0" presetClass="path" presetSubtype="0" accel="50000" decel="50000" fill="hold" grpId="0" nodeType="afterEffect">
                                  <p:stCondLst>
                                    <p:cond delay="0"/>
                                  </p:stCondLst>
                                  <p:childTnLst>
                                    <p:animMotion origin="layout" path="M 2.77778E-6 -3.7037E-7 L 2.77778E-6 0.00023 L 0.31371 -0.00162 C 0.31371 0.0412 0.31389 0.15949 0.31423 0.20648 " pathEditMode="relative" rAng="0" ptsTypes="AAAA">
                                      <p:cBhvr>
                                        <p:cTn id="13" dur="2000" fill="hold"/>
                                        <p:tgtEl>
                                          <p:spTgt spid="4"/>
                                        </p:tgtEl>
                                        <p:attrNameLst>
                                          <p:attrName>ppt_x</p:attrName>
                                          <p:attrName>ppt_y</p:attrName>
                                        </p:attrNameLst>
                                      </p:cBhvr>
                                      <p:rCtr x="15712" y="10231"/>
                                    </p:animMotion>
                                  </p:childTnLst>
                                </p:cTn>
                              </p:par>
                            </p:childTnLst>
                          </p:cTn>
                        </p:par>
                        <p:par>
                          <p:cTn id="14" fill="hold">
                            <p:stCondLst>
                              <p:cond delay="4500"/>
                            </p:stCondLst>
                            <p:childTnLst>
                              <p:par>
                                <p:cTn id="15" presetID="0" presetClass="path" presetSubtype="0" accel="50000" decel="50000" fill="hold" grpId="0" nodeType="afterEffect">
                                  <p:stCondLst>
                                    <p:cond delay="0"/>
                                  </p:stCondLst>
                                  <p:childTnLst>
                                    <p:animMotion origin="layout" path="M 2.77778E-6 -0.00093 L 2.77778E-6 0.00023 L 0.31458 0.00185 C 0.31475 -0.06134 0.31458 -0.16713 0.31458 -0.21111 " pathEditMode="relative" rAng="0" ptsTypes="AAAA">
                                      <p:cBhvr>
                                        <p:cTn id="16" dur="2000" fill="hold"/>
                                        <p:tgtEl>
                                          <p:spTgt spid="5"/>
                                        </p:tgtEl>
                                        <p:attrNameLst>
                                          <p:attrName>ppt_x</p:attrName>
                                          <p:attrName>ppt_y</p:attrName>
                                        </p:attrNameLst>
                                      </p:cBhvr>
                                      <p:rCtr x="15729"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175237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175237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CEBBFF2-CA1E-415F-80A9-2283914AC1C1}"/>
              </a:ext>
            </a:extLst>
          </p:cNvPr>
          <p:cNvSpPr/>
          <p:nvPr/>
        </p:nvSpPr>
        <p:spPr>
          <a:xfrm>
            <a:off x="445575" y="702863"/>
            <a:ext cx="128067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Translate</a:t>
            </a:r>
            <a:endParaRPr lang="en-GB" sz="1600" b="1" dirty="0">
              <a:solidFill>
                <a:schemeClr val="bg1"/>
              </a:solidFill>
            </a:endParaRPr>
          </a:p>
        </p:txBody>
      </p:sp>
      <p:sp>
        <p:nvSpPr>
          <p:cNvPr id="28" name="TextBox 27">
            <a:extLst>
              <a:ext uri="{FF2B5EF4-FFF2-40B4-BE49-F238E27FC236}">
                <a16:creationId xmlns:a16="http://schemas.microsoft.com/office/drawing/2014/main" id="{96ACBC1D-AFBB-4592-BB2C-B18438B6FE4B}"/>
              </a:ext>
            </a:extLst>
          </p:cNvPr>
          <p:cNvSpPr txBox="1"/>
          <p:nvPr/>
        </p:nvSpPr>
        <p:spPr>
          <a:xfrm>
            <a:off x="755650" y="1232955"/>
            <a:ext cx="7632700" cy="1107996"/>
          </a:xfrm>
          <a:prstGeom prst="rect">
            <a:avLst/>
          </a:prstGeom>
          <a:noFill/>
        </p:spPr>
        <p:txBody>
          <a:bodyPr wrap="square" lIns="0" tIns="0" rIns="0" bIns="0" rtlCol="0">
            <a:spAutoFit/>
          </a:bodyPr>
          <a:lstStyle/>
          <a:p>
            <a:r>
              <a:rPr lang="en-GB" dirty="0"/>
              <a:t>Translate the triangle, square and rectangle to new positions to create a picture. Write down the description of how each shape has been translated.  </a:t>
            </a:r>
          </a:p>
          <a:p>
            <a:r>
              <a:rPr lang="en-GB" dirty="0"/>
              <a:t>Can your learning partner follow your instructions to create an identical picture?</a:t>
            </a:r>
          </a:p>
        </p:txBody>
      </p:sp>
      <p:grpSp>
        <p:nvGrpSpPr>
          <p:cNvPr id="2" name="Group 1">
            <a:extLst>
              <a:ext uri="{FF2B5EF4-FFF2-40B4-BE49-F238E27FC236}">
                <a16:creationId xmlns:a16="http://schemas.microsoft.com/office/drawing/2014/main" id="{60AE042B-D6E9-469B-82C8-4D998A437C7D}"/>
              </a:ext>
            </a:extLst>
          </p:cNvPr>
          <p:cNvGrpSpPr/>
          <p:nvPr/>
        </p:nvGrpSpPr>
        <p:grpSpPr>
          <a:xfrm>
            <a:off x="2776970" y="2524403"/>
            <a:ext cx="3598115" cy="3590298"/>
            <a:chOff x="1129366" y="1967279"/>
            <a:chExt cx="3598115" cy="3590298"/>
          </a:xfrm>
        </p:grpSpPr>
        <p:cxnSp>
          <p:nvCxnSpPr>
            <p:cNvPr id="19" name="Straight Connector 18">
              <a:extLst>
                <a:ext uri="{FF2B5EF4-FFF2-40B4-BE49-F238E27FC236}">
                  <a16:creationId xmlns:a16="http://schemas.microsoft.com/office/drawing/2014/main" id="{7DB80830-3C8A-4EA4-BEA7-844B4F661655}"/>
                </a:ext>
              </a:extLst>
            </p:cNvPr>
            <p:cNvCxnSpPr>
              <a:cxnSpLocks/>
            </p:cNvCxnSpPr>
            <p:nvPr/>
          </p:nvCxnSpPr>
          <p:spPr>
            <a:xfrm>
              <a:off x="11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14140F-1405-439B-AF55-0D24249C04FB}"/>
                </a:ext>
              </a:extLst>
            </p:cNvPr>
            <p:cNvCxnSpPr>
              <a:cxnSpLocks/>
            </p:cNvCxnSpPr>
            <p:nvPr/>
          </p:nvCxnSpPr>
          <p:spPr>
            <a:xfrm>
              <a:off x="14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E04E4B-77C3-483F-909C-FF708C118634}"/>
                </a:ext>
              </a:extLst>
            </p:cNvPr>
            <p:cNvCxnSpPr>
              <a:cxnSpLocks/>
            </p:cNvCxnSpPr>
            <p:nvPr/>
          </p:nvCxnSpPr>
          <p:spPr>
            <a:xfrm>
              <a:off x="22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0C373B-817A-4D02-9186-F328C7B12C6A}"/>
                </a:ext>
              </a:extLst>
            </p:cNvPr>
            <p:cNvCxnSpPr>
              <a:cxnSpLocks/>
            </p:cNvCxnSpPr>
            <p:nvPr/>
          </p:nvCxnSpPr>
          <p:spPr>
            <a:xfrm>
              <a:off x="29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A9F91C-EF69-4993-AAEF-495167D5F3BA}"/>
                </a:ext>
              </a:extLst>
            </p:cNvPr>
            <p:cNvCxnSpPr>
              <a:cxnSpLocks/>
            </p:cNvCxnSpPr>
            <p:nvPr/>
          </p:nvCxnSpPr>
          <p:spPr>
            <a:xfrm>
              <a:off x="36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763702-2714-4AF5-8602-E8A0D5FE339C}"/>
                </a:ext>
              </a:extLst>
            </p:cNvPr>
            <p:cNvCxnSpPr>
              <a:cxnSpLocks/>
            </p:cNvCxnSpPr>
            <p:nvPr/>
          </p:nvCxnSpPr>
          <p:spPr>
            <a:xfrm>
              <a:off x="40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18E1D4-E461-4A5F-8BA8-A85CB302EB52}"/>
                </a:ext>
              </a:extLst>
            </p:cNvPr>
            <p:cNvCxnSpPr>
              <a:cxnSpLocks/>
            </p:cNvCxnSpPr>
            <p:nvPr/>
          </p:nvCxnSpPr>
          <p:spPr>
            <a:xfrm>
              <a:off x="32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CEDADE-DEB9-4931-968B-6B6EAD7A77C9}"/>
                </a:ext>
              </a:extLst>
            </p:cNvPr>
            <p:cNvCxnSpPr>
              <a:cxnSpLocks/>
            </p:cNvCxnSpPr>
            <p:nvPr/>
          </p:nvCxnSpPr>
          <p:spPr>
            <a:xfrm>
              <a:off x="256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19FBE6-E72B-428E-8995-E51FAC1B362D}"/>
                </a:ext>
              </a:extLst>
            </p:cNvPr>
            <p:cNvCxnSpPr>
              <a:cxnSpLocks/>
            </p:cNvCxnSpPr>
            <p:nvPr/>
          </p:nvCxnSpPr>
          <p:spPr>
            <a:xfrm>
              <a:off x="18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6EB2413-EC85-4472-91AB-538F541AA3DF}"/>
                </a:ext>
              </a:extLst>
            </p:cNvPr>
            <p:cNvCxnSpPr>
              <a:cxnSpLocks/>
            </p:cNvCxnSpPr>
            <p:nvPr/>
          </p:nvCxnSpPr>
          <p:spPr>
            <a:xfrm>
              <a:off x="4354101"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512A9C-D5E1-4313-BD97-96506F75C6B0}"/>
                </a:ext>
              </a:extLst>
            </p:cNvPr>
            <p:cNvCxnSpPr>
              <a:cxnSpLocks/>
            </p:cNvCxnSpPr>
            <p:nvPr/>
          </p:nvCxnSpPr>
          <p:spPr>
            <a:xfrm>
              <a:off x="4727481"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8187694-86F8-4DB1-AECF-1FCBCF01F22C}"/>
              </a:ext>
            </a:extLst>
          </p:cNvPr>
          <p:cNvGrpSpPr/>
          <p:nvPr/>
        </p:nvGrpSpPr>
        <p:grpSpPr>
          <a:xfrm rot="5400000">
            <a:off x="3134424" y="2157127"/>
            <a:ext cx="2880000" cy="4315147"/>
            <a:chOff x="1129366" y="1967279"/>
            <a:chExt cx="2880000" cy="3590298"/>
          </a:xfrm>
        </p:grpSpPr>
        <p:cxnSp>
          <p:nvCxnSpPr>
            <p:cNvPr id="39" name="Straight Connector 38">
              <a:extLst>
                <a:ext uri="{FF2B5EF4-FFF2-40B4-BE49-F238E27FC236}">
                  <a16:creationId xmlns:a16="http://schemas.microsoft.com/office/drawing/2014/main" id="{708E995D-8693-4ADA-95CF-13EB9D8950C3}"/>
                </a:ext>
              </a:extLst>
            </p:cNvPr>
            <p:cNvCxnSpPr>
              <a:cxnSpLocks/>
            </p:cNvCxnSpPr>
            <p:nvPr/>
          </p:nvCxnSpPr>
          <p:spPr>
            <a:xfrm>
              <a:off x="11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B9C6A6-C1AA-4F02-B25C-DFBE29CAA819}"/>
                </a:ext>
              </a:extLst>
            </p:cNvPr>
            <p:cNvCxnSpPr>
              <a:cxnSpLocks/>
            </p:cNvCxnSpPr>
            <p:nvPr/>
          </p:nvCxnSpPr>
          <p:spPr>
            <a:xfrm>
              <a:off x="14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2C1FED-B27B-4498-94EE-5FF1B7C6CBB5}"/>
                </a:ext>
              </a:extLst>
            </p:cNvPr>
            <p:cNvCxnSpPr>
              <a:cxnSpLocks/>
            </p:cNvCxnSpPr>
            <p:nvPr/>
          </p:nvCxnSpPr>
          <p:spPr>
            <a:xfrm>
              <a:off x="22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5C91A8-8F7C-45F1-981F-FE099BD0F70D}"/>
                </a:ext>
              </a:extLst>
            </p:cNvPr>
            <p:cNvCxnSpPr>
              <a:cxnSpLocks/>
            </p:cNvCxnSpPr>
            <p:nvPr/>
          </p:nvCxnSpPr>
          <p:spPr>
            <a:xfrm>
              <a:off x="292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2044D0-6A67-4979-90FB-97CF2FDAF9AE}"/>
                </a:ext>
              </a:extLst>
            </p:cNvPr>
            <p:cNvCxnSpPr>
              <a:cxnSpLocks/>
            </p:cNvCxnSpPr>
            <p:nvPr/>
          </p:nvCxnSpPr>
          <p:spPr>
            <a:xfrm>
              <a:off x="36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EFA2F5-2145-40D4-AB86-9BFA1BA4BCEC}"/>
                </a:ext>
              </a:extLst>
            </p:cNvPr>
            <p:cNvCxnSpPr>
              <a:cxnSpLocks/>
            </p:cNvCxnSpPr>
            <p:nvPr/>
          </p:nvCxnSpPr>
          <p:spPr>
            <a:xfrm>
              <a:off x="400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AED438-948B-4B30-8A10-860B45DCBAD6}"/>
                </a:ext>
              </a:extLst>
            </p:cNvPr>
            <p:cNvCxnSpPr>
              <a:cxnSpLocks/>
            </p:cNvCxnSpPr>
            <p:nvPr/>
          </p:nvCxnSpPr>
          <p:spPr>
            <a:xfrm>
              <a:off x="328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1235F22-B668-4D4F-9910-EDD49C0001CC}"/>
                </a:ext>
              </a:extLst>
            </p:cNvPr>
            <p:cNvCxnSpPr>
              <a:cxnSpLocks/>
            </p:cNvCxnSpPr>
            <p:nvPr/>
          </p:nvCxnSpPr>
          <p:spPr>
            <a:xfrm>
              <a:off x="256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BFC0FB-22E1-48BD-B77A-A235808DBF57}"/>
                </a:ext>
              </a:extLst>
            </p:cNvPr>
            <p:cNvCxnSpPr>
              <a:cxnSpLocks/>
            </p:cNvCxnSpPr>
            <p:nvPr/>
          </p:nvCxnSpPr>
          <p:spPr>
            <a:xfrm>
              <a:off x="1849366" y="1967279"/>
              <a:ext cx="0" cy="3590298"/>
            </a:xfrm>
            <a:prstGeom prst="line">
              <a:avLst/>
            </a:prstGeom>
            <a:ln w="190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CA461AD9-C6A7-4C75-BBFA-4F0000326C26}"/>
              </a:ext>
            </a:extLst>
          </p:cNvPr>
          <p:cNvSpPr/>
          <p:nvPr/>
        </p:nvSpPr>
        <p:spPr>
          <a:xfrm>
            <a:off x="2412000" y="2514701"/>
            <a:ext cx="4320000" cy="360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056DE37-C262-4B39-B06D-09F85688FA0C}"/>
              </a:ext>
            </a:extLst>
          </p:cNvPr>
          <p:cNvSpPr/>
          <p:nvPr/>
        </p:nvSpPr>
        <p:spPr>
          <a:xfrm>
            <a:off x="2776970" y="2874701"/>
            <a:ext cx="720000" cy="1456171"/>
          </a:xfrm>
          <a:prstGeom prst="rect">
            <a:avLst/>
          </a:prstGeom>
          <a:solidFill>
            <a:srgbClr val="00529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DE00A212-8EBA-403D-B0C4-424F1A04A8F3}"/>
              </a:ext>
            </a:extLst>
          </p:cNvPr>
          <p:cNvSpPr/>
          <p:nvPr/>
        </p:nvSpPr>
        <p:spPr>
          <a:xfrm>
            <a:off x="5301821" y="2902971"/>
            <a:ext cx="719987" cy="1051729"/>
          </a:xfrm>
          <a:prstGeom prst="triangle">
            <a:avLst>
              <a:gd name="adj" fmla="val 50000"/>
            </a:avLst>
          </a:prstGeom>
          <a:solidFill>
            <a:srgbClr val="00529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609A8EE-76B4-4E38-8239-8B02085D1D38}"/>
              </a:ext>
            </a:extLst>
          </p:cNvPr>
          <p:cNvSpPr/>
          <p:nvPr/>
        </p:nvSpPr>
        <p:spPr>
          <a:xfrm>
            <a:off x="3854545" y="2874701"/>
            <a:ext cx="1082426" cy="1070305"/>
          </a:xfrm>
          <a:prstGeom prst="rect">
            <a:avLst/>
          </a:prstGeom>
          <a:solidFill>
            <a:srgbClr val="00529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962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7" name="Rectangle 6">
            <a:extLst>
              <a:ext uri="{FF2B5EF4-FFF2-40B4-BE49-F238E27FC236}">
                <a16:creationId xmlns:a16="http://schemas.microsoft.com/office/drawing/2014/main" id="{89FF2C17-6BF8-4D05-9670-E43D26FB43C2}"/>
              </a:ext>
            </a:extLst>
          </p:cNvPr>
          <p:cNvSpPr/>
          <p:nvPr/>
        </p:nvSpPr>
        <p:spPr>
          <a:xfrm>
            <a:off x="445575" y="702863"/>
            <a:ext cx="128067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Translate</a:t>
            </a:r>
            <a:endParaRPr lang="en-GB" sz="1600" b="1" dirty="0">
              <a:solidFill>
                <a:schemeClr val="bg1"/>
              </a:solidFill>
            </a:endParaRP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381"/>
            <a:ext cx="2722090" cy="384888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381"/>
            <a:ext cx="2722090" cy="384888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428"/>
          <a:stretch/>
        </p:blipFill>
        <p:spPr>
          <a:xfrm rot="1560000">
            <a:off x="2557657" y="2904524"/>
            <a:ext cx="720000" cy="2053679"/>
          </a:xfrm>
          <a:prstGeom prst="rect">
            <a:avLst/>
          </a:prstGeom>
          <a:effec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4233" t="2933" r="3584" b="21041"/>
          <a:stretch/>
        </p:blipFill>
        <p:spPr>
          <a:xfrm rot="1561785">
            <a:off x="1066915" y="2264179"/>
            <a:ext cx="1440000" cy="1679216"/>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418</TotalTime>
  <Words>373</Words>
  <Application>Microsoft Office PowerPoint</Application>
  <PresentationFormat>On-screen Show (4:3)</PresentationFormat>
  <Paragraphs>64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Tuffy-TTF</vt:lpstr>
      <vt:lpstr>Arial</vt:lpstr>
      <vt:lpstr>Twinkl</vt:lpstr>
      <vt:lpstr>Tuffy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 Lima</dc:creator>
  <cp:lastModifiedBy>Cris Lima</cp:lastModifiedBy>
  <cp:revision>31</cp:revision>
  <dcterms:created xsi:type="dcterms:W3CDTF">2019-05-23T07:38:56Z</dcterms:created>
  <dcterms:modified xsi:type="dcterms:W3CDTF">2019-06-03T08:13:21Z</dcterms:modified>
</cp:coreProperties>
</file>