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353" r:id="rId2"/>
    <p:sldId id="314" r:id="rId3"/>
    <p:sldId id="391" r:id="rId4"/>
    <p:sldId id="320" r:id="rId5"/>
    <p:sldId id="462" r:id="rId6"/>
    <p:sldId id="463" r:id="rId7"/>
    <p:sldId id="464" r:id="rId8"/>
    <p:sldId id="465" r:id="rId9"/>
    <p:sldId id="466" r:id="rId10"/>
    <p:sldId id="467" r:id="rId11"/>
    <p:sldId id="468" r:id="rId12"/>
    <p:sldId id="469" r:id="rId13"/>
    <p:sldId id="471" r:id="rId14"/>
    <p:sldId id="472" r:id="rId15"/>
    <p:sldId id="473" r:id="rId16"/>
    <p:sldId id="474" r:id="rId17"/>
    <p:sldId id="475" r:id="rId18"/>
    <p:sldId id="392" r:id="rId19"/>
    <p:sldId id="476" r:id="rId20"/>
    <p:sldId id="477" r:id="rId21"/>
    <p:sldId id="419" r:id="rId22"/>
    <p:sldId id="478" r:id="rId23"/>
    <p:sldId id="479" r:id="rId24"/>
    <p:sldId id="480" r:id="rId25"/>
    <p:sldId id="481" r:id="rId26"/>
    <p:sldId id="482" r:id="rId27"/>
    <p:sldId id="483" r:id="rId28"/>
    <p:sldId id="484" r:id="rId29"/>
    <p:sldId id="487" r:id="rId30"/>
    <p:sldId id="485" r:id="rId31"/>
    <p:sldId id="488" r:id="rId32"/>
    <p:sldId id="486" r:id="rId33"/>
    <p:sldId id="489" r:id="rId34"/>
    <p:sldId id="490" r:id="rId35"/>
    <p:sldId id="39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Meehan" initials="SM" lastIdx="3" clrIdx="0">
    <p:extLst>
      <p:ext uri="{19B8F6BF-5375-455C-9EA6-DF929625EA0E}">
        <p15:presenceInfo xmlns:p15="http://schemas.microsoft.com/office/powerpoint/2012/main" userId="49939650c274be3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D8"/>
    <a:srgbClr val="FFE699"/>
    <a:srgbClr val="546600"/>
    <a:srgbClr val="FDFEDA"/>
    <a:srgbClr val="FFEBB3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/>
    <p:restoredTop sz="94268"/>
  </p:normalViewPr>
  <p:slideViewPr>
    <p:cSldViewPr snapToGrid="0" snapToObjects="1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73711-1194-42B9-9CDA-B1B0A2D93EE2}" type="datetimeFigureOut">
              <a:rPr lang="en-GB" smtClean="0"/>
              <a:t>22/04/2020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B26F9-6C30-451D-94A7-041482C70B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4835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437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12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604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13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28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14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810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15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488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16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262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17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745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18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8289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19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458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20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471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21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667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4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38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22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8095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23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6325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24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0087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25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9153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26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6564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27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6026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28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548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29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9230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30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45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31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051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5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0891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32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9769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33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3510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34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35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6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34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7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959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8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740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9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413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10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159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11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412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6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1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791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B9ECEA-F938-423F-8CBC-97E2E9EAC6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C28114-5556-477D-9ADA-6FE9D7D672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CF0BEF-8123-4C00-A0D6-B29F0D255E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CB4DA-DC2E-4529-B463-4A6200D05A1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5976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71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89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94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4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76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76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4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5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microsoft.com/office/2007/relationships/hdphoto" Target="../media/hdphoto1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microsoft.com/office/2007/relationships/hdphoto" Target="../media/hdphoto1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microsoft.com/office/2007/relationships/hdphoto" Target="../media/hdphoto1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auth.pixl.org.uk/primary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34075"/>
            <a:ext cx="9144000" cy="2025973"/>
          </a:xfrm>
        </p:spPr>
        <p:txBody>
          <a:bodyPr>
            <a:noAutofit/>
          </a:bodyPr>
          <a:lstStyle/>
          <a:p>
            <a:r>
              <a:rPr lang="en-GB" sz="4400" b="1" dirty="0">
                <a:solidFill>
                  <a:schemeClr val="accent2"/>
                </a:solidFill>
              </a:rPr>
              <a:t>Y5 M1d. Can interpret negative numbers in context, such as temperature</a:t>
            </a:r>
            <a:endParaRPr lang="en-US" sz="44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86100" y="4861478"/>
            <a:ext cx="6324600" cy="1262748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GB" sz="1000" dirty="0"/>
              <a:t>This resource is strictly for the use of member schools for as long as they remain members of The </a:t>
            </a:r>
            <a:r>
              <a:rPr lang="en-GB" sz="1000" dirty="0" err="1"/>
              <a:t>PiXL</a:t>
            </a:r>
            <a:r>
              <a:rPr lang="en-GB" sz="1000" dirty="0"/>
              <a:t> Club. It may not be copied, sold nor transferred to a third party or used by the school after membership ceases. Until such time it may be freely used within the member school.</a:t>
            </a:r>
          </a:p>
          <a:p>
            <a:pPr algn="ctr" fontAlgn="base"/>
            <a:r>
              <a:rPr lang="en-GB" sz="1000" dirty="0"/>
              <a:t>All opinions and contributions are those of the authors. The contents of this resource are not connected with nor endorsed by any other company, organisation or institution.</a:t>
            </a:r>
          </a:p>
          <a:p>
            <a:pPr algn="ctr" fontAlgn="base"/>
            <a:r>
              <a:rPr lang="en-GB" sz="1000" dirty="0" err="1"/>
              <a:t>PiXL</a:t>
            </a:r>
            <a:r>
              <a:rPr lang="en-GB" sz="1000" dirty="0"/>
              <a:t> Club Ltd endeavour to trace and contact copyright owners. If there are any inadvertent omissions or errors in the acknowledgements or usage, this is unintended and </a:t>
            </a:r>
            <a:r>
              <a:rPr lang="en-GB" sz="1000" dirty="0" err="1"/>
              <a:t>PiXL</a:t>
            </a:r>
            <a:r>
              <a:rPr lang="en-GB" sz="1000" dirty="0"/>
              <a:t> will remedy these on written notification.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56847" y="4038696"/>
            <a:ext cx="3478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Commissioned by The </a:t>
            </a:r>
            <a:r>
              <a:rPr lang="en-US" sz="1600" dirty="0" err="1"/>
              <a:t>PiXL</a:t>
            </a:r>
            <a:r>
              <a:rPr lang="en-US" sz="1600" dirty="0"/>
              <a:t> Club Ltd.</a:t>
            </a:r>
          </a:p>
          <a:p>
            <a:pPr algn="ctr"/>
            <a:r>
              <a:rPr lang="en-US" sz="1600" dirty="0"/>
              <a:t>September 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4447" y="6239435"/>
            <a:ext cx="3783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© Copyright The </a:t>
            </a:r>
            <a:r>
              <a:rPr lang="en-GB" sz="1600" dirty="0" err="1"/>
              <a:t>PiXL</a:t>
            </a:r>
            <a:r>
              <a:rPr lang="en-GB" sz="1600" dirty="0"/>
              <a:t> Club Limited, 2018</a:t>
            </a:r>
            <a:r>
              <a:rPr lang="en-US" sz="1600" dirty="0">
                <a:effectLst/>
              </a:rPr>
              <a:t> </a:t>
            </a:r>
            <a:endParaRPr lang="en-US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E0A8F2-C167-4BA5-B91A-859EC2A67F2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82" y="286367"/>
            <a:ext cx="1328517" cy="13736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01645A-3A91-4938-914E-465C2A01E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591" y="286367"/>
            <a:ext cx="1469375" cy="98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9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4879909" y="1651517"/>
            <a:ext cx="6533471" cy="2780524"/>
          </a:xfrm>
          <a:prstGeom prst="wedgeEllipseCallout">
            <a:avLst>
              <a:gd name="adj1" fmla="val -64849"/>
              <a:gd name="adj2" fmla="val -11528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002060"/>
                </a:solidFill>
              </a:rPr>
              <a:t>These are </a:t>
            </a:r>
            <a:r>
              <a:rPr lang="en-GB" sz="4000" b="1" dirty="0">
                <a:solidFill>
                  <a:srgbClr val="002060"/>
                </a:solidFill>
              </a:rPr>
              <a:t>negative numbers</a:t>
            </a:r>
            <a:r>
              <a:rPr lang="en-GB" sz="4000" dirty="0">
                <a:solidFill>
                  <a:srgbClr val="002060"/>
                </a:solidFill>
              </a:rPr>
              <a:t> and can keep going forever!</a:t>
            </a:r>
            <a:endParaRPr lang="en-GB" sz="4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1026" name="Picture 2" descr="Water, Cute, Cartoon, Cold, Bird, Winter, North, Lonely">
            <a:extLst>
              <a:ext uri="{FF2B5EF4-FFF2-40B4-BE49-F238E27FC236}">
                <a16:creationId xmlns:a16="http://schemas.microsoft.com/office/drawing/2014/main" id="{705B9858-AFAC-4FC8-B0F4-D5E86DFEA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806" l="9619" r="90547">
                        <a14:foregroundMark x1="39138" y1="24583" x2="55721" y2="24028"/>
                        <a14:foregroundMark x1="60033" y1="22222" x2="62355" y2="32500"/>
                        <a14:foregroundMark x1="37977" y1="20278" x2="42123" y2="31944"/>
                        <a14:foregroundMark x1="45439" y1="66528" x2="56385" y2="77083"/>
                        <a14:foregroundMark x1="56385" y1="77083" x2="56385" y2="77083"/>
                        <a14:foregroundMark x1="58043" y1="63472" x2="41791" y2="79167"/>
                        <a14:foregroundMark x1="41791" y1="79167" x2="41128" y2="82361"/>
                        <a14:foregroundMark x1="40464" y1="55417" x2="48093" y2="74028"/>
                        <a14:foregroundMark x1="48093" y1="74028" x2="60033" y2="77639"/>
                        <a14:foregroundMark x1="52570" y1="56528" x2="61028" y2="72778"/>
                        <a14:foregroundMark x1="60697" y1="57500" x2="63847" y2="70000"/>
                        <a14:foregroundMark x1="37313" y1="58889" x2="44113" y2="72778"/>
                        <a14:foregroundMark x1="39138" y1="90694" x2="27872" y2="91234"/>
                        <a14:foregroundMark x1="77771" y1="91711" x2="78505" y2="91734"/>
                        <a14:foregroundMark x1="67320" y1="91380" x2="72934" y2="91558"/>
                        <a14:foregroundMark x1="63184" y1="91250" x2="66785" y2="91364"/>
                        <a14:foregroundMark x1="37645" y1="91528" x2="37645" y2="91528"/>
                        <a14:foregroundMark x1="31343" y1="91806" x2="31343" y2="91806"/>
                        <a14:foregroundMark x1="88557" y1="69583" x2="90547" y2="70556"/>
                        <a14:backgroundMark x1="75954" y1="91806" x2="75954" y2="91806"/>
                        <a14:backgroundMark x1="78441" y1="91528" x2="78441" y2="91528"/>
                        <a14:backgroundMark x1="76285" y1="91250" x2="76285" y2="91250"/>
                        <a14:backgroundMark x1="75622" y1="91250" x2="75290" y2="91250"/>
                        <a14:backgroundMark x1="77612" y1="91528" x2="74295" y2="92083"/>
                        <a14:backgroundMark x1="79768" y1="91806" x2="81426" y2="91806"/>
                        <a14:backgroundMark x1="78441" y1="91806" x2="79768" y2="92083"/>
                        <a14:backgroundMark x1="67164" y1="91528" x2="67164" y2="91528"/>
                        <a14:backgroundMark x1="66501" y1="91806" x2="66501" y2="91806"/>
                        <a14:backgroundMark x1="66501" y1="91806" x2="66501" y2="91806"/>
                        <a14:backgroundMark x1="66501" y1="91806" x2="66501" y2="91806"/>
                        <a14:backgroundMark x1="66833" y1="91806" x2="66833" y2="91806"/>
                        <a14:backgroundMark x1="66833" y1="90972" x2="66833" y2="90972"/>
                        <a14:backgroundMark x1="78441" y1="91806" x2="78773" y2="92083"/>
                        <a14:backgroundMark x1="26202" y1="91528" x2="27861" y2="91250"/>
                        <a14:backgroundMark x1="67164" y1="92361" x2="67164" y2="90972"/>
                        <a14:backgroundMark x1="77944" y1="92639" x2="73300" y2="9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851" y="1776951"/>
            <a:ext cx="2328689" cy="278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EE1175-CF0C-42E8-A2B3-2718CFFA41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4134" y="4832198"/>
            <a:ext cx="7774441" cy="18043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EE0D8B-53D3-4D94-8F01-3636E4D86F83}"/>
              </a:ext>
            </a:extLst>
          </p:cNvPr>
          <p:cNvSpPr txBox="1"/>
          <p:nvPr/>
        </p:nvSpPr>
        <p:spPr>
          <a:xfrm>
            <a:off x="5606549" y="5862026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0°C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F7B202-12DE-4A84-BB30-DB4475DF582F}"/>
              </a:ext>
            </a:extLst>
          </p:cNvPr>
          <p:cNvSpPr txBox="1"/>
          <p:nvPr/>
        </p:nvSpPr>
        <p:spPr>
          <a:xfrm>
            <a:off x="6286955" y="5862026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1°C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2F0C59-C3CF-4D9D-A2C1-BBC0BB712182}"/>
              </a:ext>
            </a:extLst>
          </p:cNvPr>
          <p:cNvSpPr txBox="1"/>
          <p:nvPr/>
        </p:nvSpPr>
        <p:spPr>
          <a:xfrm>
            <a:off x="6991707" y="5862026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2°C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D0674A-5FAB-4BCA-AC02-9AA015356C5B}"/>
              </a:ext>
            </a:extLst>
          </p:cNvPr>
          <p:cNvSpPr txBox="1"/>
          <p:nvPr/>
        </p:nvSpPr>
        <p:spPr>
          <a:xfrm>
            <a:off x="7683792" y="5862026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3°C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021868-16F2-4D2E-9A75-58A83E36317D}"/>
              </a:ext>
            </a:extLst>
          </p:cNvPr>
          <p:cNvSpPr txBox="1"/>
          <p:nvPr/>
        </p:nvSpPr>
        <p:spPr>
          <a:xfrm>
            <a:off x="8351760" y="5862025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4°C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493582-474F-442B-A8DF-5A3EB0D42D9E}"/>
              </a:ext>
            </a:extLst>
          </p:cNvPr>
          <p:cNvSpPr txBox="1"/>
          <p:nvPr/>
        </p:nvSpPr>
        <p:spPr>
          <a:xfrm>
            <a:off x="9056512" y="5862026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5°C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62A830F-1E05-4F39-95BE-AFE34975DB24}"/>
              </a:ext>
            </a:extLst>
          </p:cNvPr>
          <p:cNvCxnSpPr/>
          <p:nvPr/>
        </p:nvCxnSpPr>
        <p:spPr>
          <a:xfrm flipH="1">
            <a:off x="5337110" y="4338735"/>
            <a:ext cx="1254576" cy="12316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218BADE-9206-4E11-851E-D2319E3D2BDC}"/>
              </a:ext>
            </a:extLst>
          </p:cNvPr>
          <p:cNvSpPr txBox="1"/>
          <p:nvPr/>
        </p:nvSpPr>
        <p:spPr>
          <a:xfrm>
            <a:off x="4909127" y="5856868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</a:rPr>
              <a:t>-1°C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536CCB-7CE2-44A7-9D6D-DD523998B3C3}"/>
              </a:ext>
            </a:extLst>
          </p:cNvPr>
          <p:cNvSpPr txBox="1"/>
          <p:nvPr/>
        </p:nvSpPr>
        <p:spPr>
          <a:xfrm>
            <a:off x="4305851" y="5862026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</a:rPr>
              <a:t>-2°C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300201-A8B2-441C-85AD-AB1697B6D93E}"/>
              </a:ext>
            </a:extLst>
          </p:cNvPr>
          <p:cNvSpPr txBox="1"/>
          <p:nvPr/>
        </p:nvSpPr>
        <p:spPr>
          <a:xfrm>
            <a:off x="3566591" y="5862026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</a:rPr>
              <a:t>-3°C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96637C-9A70-4CD9-A6D0-162D1A83677D}"/>
              </a:ext>
            </a:extLst>
          </p:cNvPr>
          <p:cNvSpPr txBox="1"/>
          <p:nvPr/>
        </p:nvSpPr>
        <p:spPr>
          <a:xfrm>
            <a:off x="2880231" y="5856868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</a:rPr>
              <a:t>-4°C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0A673B-CD5F-4829-988E-1214A4D0EF84}"/>
              </a:ext>
            </a:extLst>
          </p:cNvPr>
          <p:cNvSpPr txBox="1"/>
          <p:nvPr/>
        </p:nvSpPr>
        <p:spPr>
          <a:xfrm>
            <a:off x="2221295" y="5856868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</a:rPr>
              <a:t>-5°C</a:t>
            </a:r>
          </a:p>
        </p:txBody>
      </p:sp>
    </p:spTree>
    <p:extLst>
      <p:ext uri="{BB962C8B-B14F-4D97-AF65-F5344CB8AC3E}">
        <p14:creationId xmlns:p14="http://schemas.microsoft.com/office/powerpoint/2010/main" val="2898610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3200401" y="1651517"/>
            <a:ext cx="8212980" cy="2780524"/>
          </a:xfrm>
          <a:prstGeom prst="wedgeEllipseCallout">
            <a:avLst>
              <a:gd name="adj1" fmla="val -64849"/>
              <a:gd name="adj2" fmla="val -11528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Numbers keep getting </a:t>
            </a:r>
            <a:r>
              <a:rPr lang="en-GB" sz="3600" b="1" dirty="0">
                <a:solidFill>
                  <a:srgbClr val="002060"/>
                </a:solidFill>
              </a:rPr>
              <a:t>larger</a:t>
            </a:r>
            <a:r>
              <a:rPr lang="en-GB" sz="3600" dirty="0">
                <a:solidFill>
                  <a:srgbClr val="002060"/>
                </a:solidFill>
              </a:rPr>
              <a:t> in this direction on our number line.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They are </a:t>
            </a:r>
            <a:r>
              <a:rPr lang="en-GB" sz="3600" b="1" dirty="0">
                <a:solidFill>
                  <a:srgbClr val="002060"/>
                </a:solidFill>
              </a:rPr>
              <a:t>ascending.</a:t>
            </a:r>
            <a:endParaRPr lang="en-GB" sz="3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1026" name="Picture 2" descr="Water, Cute, Cartoon, Cold, Bird, Winter, North, Lonely">
            <a:extLst>
              <a:ext uri="{FF2B5EF4-FFF2-40B4-BE49-F238E27FC236}">
                <a16:creationId xmlns:a16="http://schemas.microsoft.com/office/drawing/2014/main" id="{705B9858-AFAC-4FC8-B0F4-D5E86DFEA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806" l="9619" r="90547">
                        <a14:foregroundMark x1="39138" y1="24583" x2="55721" y2="24028"/>
                        <a14:foregroundMark x1="60033" y1="22222" x2="62355" y2="32500"/>
                        <a14:foregroundMark x1="37977" y1="20278" x2="42123" y2="31944"/>
                        <a14:foregroundMark x1="45439" y1="66528" x2="56385" y2="77083"/>
                        <a14:foregroundMark x1="56385" y1="77083" x2="56385" y2="77083"/>
                        <a14:foregroundMark x1="58043" y1="63472" x2="41791" y2="79167"/>
                        <a14:foregroundMark x1="41791" y1="79167" x2="41128" y2="82361"/>
                        <a14:foregroundMark x1="40464" y1="55417" x2="48093" y2="74028"/>
                        <a14:foregroundMark x1="48093" y1="74028" x2="60033" y2="77639"/>
                        <a14:foregroundMark x1="52570" y1="56528" x2="61028" y2="72778"/>
                        <a14:foregroundMark x1="60697" y1="57500" x2="63847" y2="70000"/>
                        <a14:foregroundMark x1="37313" y1="58889" x2="44113" y2="72778"/>
                        <a14:foregroundMark x1="39138" y1="90694" x2="27872" y2="91234"/>
                        <a14:foregroundMark x1="77771" y1="91711" x2="78505" y2="91734"/>
                        <a14:foregroundMark x1="67320" y1="91380" x2="72934" y2="91558"/>
                        <a14:foregroundMark x1="63184" y1="91250" x2="66785" y2="91364"/>
                        <a14:foregroundMark x1="37645" y1="91528" x2="37645" y2="91528"/>
                        <a14:foregroundMark x1="31343" y1="91806" x2="31343" y2="91806"/>
                        <a14:foregroundMark x1="88557" y1="69583" x2="90547" y2="70556"/>
                        <a14:backgroundMark x1="75954" y1="91806" x2="75954" y2="91806"/>
                        <a14:backgroundMark x1="78441" y1="91528" x2="78441" y2="91528"/>
                        <a14:backgroundMark x1="76285" y1="91250" x2="76285" y2="91250"/>
                        <a14:backgroundMark x1="75622" y1="91250" x2="75290" y2="91250"/>
                        <a14:backgroundMark x1="77612" y1="91528" x2="74295" y2="92083"/>
                        <a14:backgroundMark x1="79768" y1="91806" x2="81426" y2="91806"/>
                        <a14:backgroundMark x1="78441" y1="91806" x2="79768" y2="92083"/>
                        <a14:backgroundMark x1="67164" y1="91528" x2="67164" y2="91528"/>
                        <a14:backgroundMark x1="66501" y1="91806" x2="66501" y2="91806"/>
                        <a14:backgroundMark x1="66501" y1="91806" x2="66501" y2="91806"/>
                        <a14:backgroundMark x1="66501" y1="91806" x2="66501" y2="91806"/>
                        <a14:backgroundMark x1="66833" y1="91806" x2="66833" y2="91806"/>
                        <a14:backgroundMark x1="66833" y1="90972" x2="66833" y2="90972"/>
                        <a14:backgroundMark x1="78441" y1="91806" x2="78773" y2="92083"/>
                        <a14:backgroundMark x1="26202" y1="91528" x2="27861" y2="91250"/>
                        <a14:backgroundMark x1="67164" y1="92361" x2="67164" y2="90972"/>
                        <a14:backgroundMark x1="77944" y1="92639" x2="73300" y2="9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70" y="2230016"/>
            <a:ext cx="1699720" cy="202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EE1175-CF0C-42E8-A2B3-2718CFFA41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4134" y="4832198"/>
            <a:ext cx="7774441" cy="18043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EE0D8B-53D3-4D94-8F01-3636E4D86F83}"/>
              </a:ext>
            </a:extLst>
          </p:cNvPr>
          <p:cNvSpPr txBox="1"/>
          <p:nvPr/>
        </p:nvSpPr>
        <p:spPr>
          <a:xfrm>
            <a:off x="5606549" y="5862026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0°C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F7B202-12DE-4A84-BB30-DB4475DF582F}"/>
              </a:ext>
            </a:extLst>
          </p:cNvPr>
          <p:cNvSpPr txBox="1"/>
          <p:nvPr/>
        </p:nvSpPr>
        <p:spPr>
          <a:xfrm>
            <a:off x="6286955" y="5862026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1°C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2F0C59-C3CF-4D9D-A2C1-BBC0BB712182}"/>
              </a:ext>
            </a:extLst>
          </p:cNvPr>
          <p:cNvSpPr txBox="1"/>
          <p:nvPr/>
        </p:nvSpPr>
        <p:spPr>
          <a:xfrm>
            <a:off x="6991707" y="5862026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2°C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D0674A-5FAB-4BCA-AC02-9AA015356C5B}"/>
              </a:ext>
            </a:extLst>
          </p:cNvPr>
          <p:cNvSpPr txBox="1"/>
          <p:nvPr/>
        </p:nvSpPr>
        <p:spPr>
          <a:xfrm>
            <a:off x="7683792" y="5862026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3°C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021868-16F2-4D2E-9A75-58A83E36317D}"/>
              </a:ext>
            </a:extLst>
          </p:cNvPr>
          <p:cNvSpPr txBox="1"/>
          <p:nvPr/>
        </p:nvSpPr>
        <p:spPr>
          <a:xfrm>
            <a:off x="8351760" y="5862025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4°C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493582-474F-442B-A8DF-5A3EB0D42D9E}"/>
              </a:ext>
            </a:extLst>
          </p:cNvPr>
          <p:cNvSpPr txBox="1"/>
          <p:nvPr/>
        </p:nvSpPr>
        <p:spPr>
          <a:xfrm>
            <a:off x="9056512" y="5862026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5°C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62A830F-1E05-4F39-95BE-AFE34975DB24}"/>
              </a:ext>
            </a:extLst>
          </p:cNvPr>
          <p:cNvCxnSpPr>
            <a:cxnSpLocks/>
          </p:cNvCxnSpPr>
          <p:nvPr/>
        </p:nvCxnSpPr>
        <p:spPr>
          <a:xfrm>
            <a:off x="6018245" y="5474950"/>
            <a:ext cx="303826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218BADE-9206-4E11-851E-D2319E3D2BDC}"/>
              </a:ext>
            </a:extLst>
          </p:cNvPr>
          <p:cNvSpPr txBox="1"/>
          <p:nvPr/>
        </p:nvSpPr>
        <p:spPr>
          <a:xfrm>
            <a:off x="4909127" y="5856868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</a:rPr>
              <a:t>-1°C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536CCB-7CE2-44A7-9D6D-DD523998B3C3}"/>
              </a:ext>
            </a:extLst>
          </p:cNvPr>
          <p:cNvSpPr txBox="1"/>
          <p:nvPr/>
        </p:nvSpPr>
        <p:spPr>
          <a:xfrm>
            <a:off x="4305851" y="5862026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</a:rPr>
              <a:t>-2°C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300201-A8B2-441C-85AD-AB1697B6D93E}"/>
              </a:ext>
            </a:extLst>
          </p:cNvPr>
          <p:cNvSpPr txBox="1"/>
          <p:nvPr/>
        </p:nvSpPr>
        <p:spPr>
          <a:xfrm>
            <a:off x="3566591" y="5862026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</a:rPr>
              <a:t>-3°C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96637C-9A70-4CD9-A6D0-162D1A83677D}"/>
              </a:ext>
            </a:extLst>
          </p:cNvPr>
          <p:cNvSpPr txBox="1"/>
          <p:nvPr/>
        </p:nvSpPr>
        <p:spPr>
          <a:xfrm>
            <a:off x="2880231" y="5856868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</a:rPr>
              <a:t>-4°C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0A673B-CD5F-4829-988E-1214A4D0EF84}"/>
              </a:ext>
            </a:extLst>
          </p:cNvPr>
          <p:cNvSpPr txBox="1"/>
          <p:nvPr/>
        </p:nvSpPr>
        <p:spPr>
          <a:xfrm>
            <a:off x="2221295" y="5856868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</a:rPr>
              <a:t>-5°C</a:t>
            </a:r>
          </a:p>
        </p:txBody>
      </p:sp>
    </p:spTree>
    <p:extLst>
      <p:ext uri="{BB962C8B-B14F-4D97-AF65-F5344CB8AC3E}">
        <p14:creationId xmlns:p14="http://schemas.microsoft.com/office/powerpoint/2010/main" val="308411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3200401" y="1651517"/>
            <a:ext cx="8212980" cy="2780524"/>
          </a:xfrm>
          <a:prstGeom prst="wedgeEllipseCallout">
            <a:avLst>
              <a:gd name="adj1" fmla="val -64849"/>
              <a:gd name="adj2" fmla="val -11528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Numbers keep getting </a:t>
            </a:r>
            <a:r>
              <a:rPr lang="en-GB" sz="3600" b="1" dirty="0">
                <a:solidFill>
                  <a:srgbClr val="002060"/>
                </a:solidFill>
              </a:rPr>
              <a:t>smaller</a:t>
            </a:r>
            <a:r>
              <a:rPr lang="en-GB" sz="3600" dirty="0">
                <a:solidFill>
                  <a:srgbClr val="002060"/>
                </a:solidFill>
              </a:rPr>
              <a:t> in this direction on our number line.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They are </a:t>
            </a:r>
            <a:r>
              <a:rPr lang="en-GB" sz="3600" b="1" dirty="0">
                <a:solidFill>
                  <a:srgbClr val="002060"/>
                </a:solidFill>
              </a:rPr>
              <a:t>descending.</a:t>
            </a:r>
            <a:endParaRPr lang="en-GB" sz="3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1026" name="Picture 2" descr="Water, Cute, Cartoon, Cold, Bird, Winter, North, Lonely">
            <a:extLst>
              <a:ext uri="{FF2B5EF4-FFF2-40B4-BE49-F238E27FC236}">
                <a16:creationId xmlns:a16="http://schemas.microsoft.com/office/drawing/2014/main" id="{705B9858-AFAC-4FC8-B0F4-D5E86DFEA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806" l="9619" r="90547">
                        <a14:foregroundMark x1="39138" y1="24583" x2="55721" y2="24028"/>
                        <a14:foregroundMark x1="60033" y1="22222" x2="62355" y2="32500"/>
                        <a14:foregroundMark x1="37977" y1="20278" x2="42123" y2="31944"/>
                        <a14:foregroundMark x1="45439" y1="66528" x2="56385" y2="77083"/>
                        <a14:foregroundMark x1="56385" y1="77083" x2="56385" y2="77083"/>
                        <a14:foregroundMark x1="58043" y1="63472" x2="41791" y2="79167"/>
                        <a14:foregroundMark x1="41791" y1="79167" x2="41128" y2="82361"/>
                        <a14:foregroundMark x1="40464" y1="55417" x2="48093" y2="74028"/>
                        <a14:foregroundMark x1="48093" y1="74028" x2="60033" y2="77639"/>
                        <a14:foregroundMark x1="52570" y1="56528" x2="61028" y2="72778"/>
                        <a14:foregroundMark x1="60697" y1="57500" x2="63847" y2="70000"/>
                        <a14:foregroundMark x1="37313" y1="58889" x2="44113" y2="72778"/>
                        <a14:foregroundMark x1="39138" y1="90694" x2="27872" y2="91234"/>
                        <a14:foregroundMark x1="77771" y1="91711" x2="78505" y2="91734"/>
                        <a14:foregroundMark x1="67320" y1="91380" x2="72934" y2="91558"/>
                        <a14:foregroundMark x1="63184" y1="91250" x2="66785" y2="91364"/>
                        <a14:foregroundMark x1="37645" y1="91528" x2="37645" y2="91528"/>
                        <a14:foregroundMark x1="31343" y1="91806" x2="31343" y2="91806"/>
                        <a14:foregroundMark x1="88557" y1="69583" x2="90547" y2="70556"/>
                        <a14:backgroundMark x1="75954" y1="91806" x2="75954" y2="91806"/>
                        <a14:backgroundMark x1="78441" y1="91528" x2="78441" y2="91528"/>
                        <a14:backgroundMark x1="76285" y1="91250" x2="76285" y2="91250"/>
                        <a14:backgroundMark x1="75622" y1="91250" x2="75290" y2="91250"/>
                        <a14:backgroundMark x1="77612" y1="91528" x2="74295" y2="92083"/>
                        <a14:backgroundMark x1="79768" y1="91806" x2="81426" y2="91806"/>
                        <a14:backgroundMark x1="78441" y1="91806" x2="79768" y2="92083"/>
                        <a14:backgroundMark x1="67164" y1="91528" x2="67164" y2="91528"/>
                        <a14:backgroundMark x1="66501" y1="91806" x2="66501" y2="91806"/>
                        <a14:backgroundMark x1="66501" y1="91806" x2="66501" y2="91806"/>
                        <a14:backgroundMark x1="66501" y1="91806" x2="66501" y2="91806"/>
                        <a14:backgroundMark x1="66833" y1="91806" x2="66833" y2="91806"/>
                        <a14:backgroundMark x1="66833" y1="90972" x2="66833" y2="90972"/>
                        <a14:backgroundMark x1="78441" y1="91806" x2="78773" y2="92083"/>
                        <a14:backgroundMark x1="26202" y1="91528" x2="27861" y2="91250"/>
                        <a14:backgroundMark x1="67164" y1="92361" x2="67164" y2="90972"/>
                        <a14:backgroundMark x1="77944" y1="92639" x2="73300" y2="9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70" y="2230016"/>
            <a:ext cx="1699720" cy="202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EE1175-CF0C-42E8-A2B3-2718CFFA41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3690" y="4832198"/>
            <a:ext cx="7774441" cy="18043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EE0D8B-53D3-4D94-8F01-3636E4D86F83}"/>
              </a:ext>
            </a:extLst>
          </p:cNvPr>
          <p:cNvSpPr txBox="1"/>
          <p:nvPr/>
        </p:nvSpPr>
        <p:spPr>
          <a:xfrm>
            <a:off x="5606549" y="5862026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0°C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F7B202-12DE-4A84-BB30-DB4475DF582F}"/>
              </a:ext>
            </a:extLst>
          </p:cNvPr>
          <p:cNvSpPr txBox="1"/>
          <p:nvPr/>
        </p:nvSpPr>
        <p:spPr>
          <a:xfrm>
            <a:off x="6286955" y="5862026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1°C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2F0C59-C3CF-4D9D-A2C1-BBC0BB712182}"/>
              </a:ext>
            </a:extLst>
          </p:cNvPr>
          <p:cNvSpPr txBox="1"/>
          <p:nvPr/>
        </p:nvSpPr>
        <p:spPr>
          <a:xfrm>
            <a:off x="6991707" y="5862026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2°C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D0674A-5FAB-4BCA-AC02-9AA015356C5B}"/>
              </a:ext>
            </a:extLst>
          </p:cNvPr>
          <p:cNvSpPr txBox="1"/>
          <p:nvPr/>
        </p:nvSpPr>
        <p:spPr>
          <a:xfrm>
            <a:off x="7683792" y="5862026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3°C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021868-16F2-4D2E-9A75-58A83E36317D}"/>
              </a:ext>
            </a:extLst>
          </p:cNvPr>
          <p:cNvSpPr txBox="1"/>
          <p:nvPr/>
        </p:nvSpPr>
        <p:spPr>
          <a:xfrm>
            <a:off x="8351760" y="5862025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4°C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493582-474F-442B-A8DF-5A3EB0D42D9E}"/>
              </a:ext>
            </a:extLst>
          </p:cNvPr>
          <p:cNvSpPr txBox="1"/>
          <p:nvPr/>
        </p:nvSpPr>
        <p:spPr>
          <a:xfrm>
            <a:off x="9056512" y="5862026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5°C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62A830F-1E05-4F39-95BE-AFE34975DB24}"/>
              </a:ext>
            </a:extLst>
          </p:cNvPr>
          <p:cNvCxnSpPr>
            <a:cxnSpLocks/>
          </p:cNvCxnSpPr>
          <p:nvPr/>
        </p:nvCxnSpPr>
        <p:spPr>
          <a:xfrm flipH="1">
            <a:off x="2668328" y="5474950"/>
            <a:ext cx="327504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218BADE-9206-4E11-851E-D2319E3D2BDC}"/>
              </a:ext>
            </a:extLst>
          </p:cNvPr>
          <p:cNvSpPr txBox="1"/>
          <p:nvPr/>
        </p:nvSpPr>
        <p:spPr>
          <a:xfrm>
            <a:off x="4909127" y="5856868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</a:rPr>
              <a:t>-1°C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536CCB-7CE2-44A7-9D6D-DD523998B3C3}"/>
              </a:ext>
            </a:extLst>
          </p:cNvPr>
          <p:cNvSpPr txBox="1"/>
          <p:nvPr/>
        </p:nvSpPr>
        <p:spPr>
          <a:xfrm>
            <a:off x="4305851" y="5862026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</a:rPr>
              <a:t>-2°C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300201-A8B2-441C-85AD-AB1697B6D93E}"/>
              </a:ext>
            </a:extLst>
          </p:cNvPr>
          <p:cNvSpPr txBox="1"/>
          <p:nvPr/>
        </p:nvSpPr>
        <p:spPr>
          <a:xfrm>
            <a:off x="3566591" y="5862026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</a:rPr>
              <a:t>-3°C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96637C-9A70-4CD9-A6D0-162D1A83677D}"/>
              </a:ext>
            </a:extLst>
          </p:cNvPr>
          <p:cNvSpPr txBox="1"/>
          <p:nvPr/>
        </p:nvSpPr>
        <p:spPr>
          <a:xfrm>
            <a:off x="2880231" y="5856868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</a:rPr>
              <a:t>-4°C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0A673B-CD5F-4829-988E-1214A4D0EF84}"/>
              </a:ext>
            </a:extLst>
          </p:cNvPr>
          <p:cNvSpPr txBox="1"/>
          <p:nvPr/>
        </p:nvSpPr>
        <p:spPr>
          <a:xfrm>
            <a:off x="2221295" y="5856868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</a:rPr>
              <a:t>-5°C</a:t>
            </a:r>
          </a:p>
        </p:txBody>
      </p:sp>
    </p:spTree>
    <p:extLst>
      <p:ext uri="{BB962C8B-B14F-4D97-AF65-F5344CB8AC3E}">
        <p14:creationId xmlns:p14="http://schemas.microsoft.com/office/powerpoint/2010/main" val="2282293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747533" y="1733702"/>
            <a:ext cx="8212980" cy="2780524"/>
          </a:xfrm>
          <a:prstGeom prst="wedgeEllipseCallout">
            <a:avLst>
              <a:gd name="adj1" fmla="val 59893"/>
              <a:gd name="adj2" fmla="val -16897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We can use our number line to help us to </a:t>
            </a:r>
            <a:r>
              <a:rPr lang="en-GB" sz="3600" b="1" dirty="0">
                <a:solidFill>
                  <a:srgbClr val="002060"/>
                </a:solidFill>
              </a:rPr>
              <a:t>order</a:t>
            </a:r>
            <a:r>
              <a:rPr lang="en-GB" sz="3600" dirty="0">
                <a:solidFill>
                  <a:srgbClr val="002060"/>
                </a:solidFill>
              </a:rPr>
              <a:t> temperatures.</a:t>
            </a:r>
            <a:endParaRPr lang="en-GB" sz="3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1026" name="Picture 2" descr="Water, Cute, Cartoon, Cold, Bird, Winter, North, Lonely">
            <a:extLst>
              <a:ext uri="{FF2B5EF4-FFF2-40B4-BE49-F238E27FC236}">
                <a16:creationId xmlns:a16="http://schemas.microsoft.com/office/drawing/2014/main" id="{705B9858-AFAC-4FC8-B0F4-D5E86DFEA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806" l="9619" r="90547">
                        <a14:foregroundMark x1="39138" y1="24583" x2="55721" y2="24028"/>
                        <a14:foregroundMark x1="60033" y1="22222" x2="62355" y2="32500"/>
                        <a14:foregroundMark x1="37977" y1="20278" x2="42123" y2="31944"/>
                        <a14:foregroundMark x1="45439" y1="66528" x2="56385" y2="77083"/>
                        <a14:foregroundMark x1="56385" y1="77083" x2="56385" y2="77083"/>
                        <a14:foregroundMark x1="58043" y1="63472" x2="41791" y2="79167"/>
                        <a14:foregroundMark x1="41791" y1="79167" x2="41128" y2="82361"/>
                        <a14:foregroundMark x1="40464" y1="55417" x2="48093" y2="74028"/>
                        <a14:foregroundMark x1="48093" y1="74028" x2="60033" y2="77639"/>
                        <a14:foregroundMark x1="52570" y1="56528" x2="61028" y2="72778"/>
                        <a14:foregroundMark x1="60697" y1="57500" x2="63847" y2="70000"/>
                        <a14:foregroundMark x1="37313" y1="58889" x2="44113" y2="72778"/>
                        <a14:foregroundMark x1="39138" y1="90694" x2="27872" y2="91234"/>
                        <a14:foregroundMark x1="77771" y1="91711" x2="78505" y2="91734"/>
                        <a14:foregroundMark x1="67320" y1="91380" x2="72934" y2="91558"/>
                        <a14:foregroundMark x1="63184" y1="91250" x2="66785" y2="91364"/>
                        <a14:foregroundMark x1="37645" y1="91528" x2="37645" y2="91528"/>
                        <a14:foregroundMark x1="31343" y1="91806" x2="31343" y2="91806"/>
                        <a14:foregroundMark x1="88557" y1="69583" x2="90547" y2="70556"/>
                        <a14:backgroundMark x1="75954" y1="91806" x2="75954" y2="91806"/>
                        <a14:backgroundMark x1="78441" y1="91528" x2="78441" y2="91528"/>
                        <a14:backgroundMark x1="76285" y1="91250" x2="76285" y2="91250"/>
                        <a14:backgroundMark x1="75622" y1="91250" x2="75290" y2="91250"/>
                        <a14:backgroundMark x1="77612" y1="91528" x2="74295" y2="92083"/>
                        <a14:backgroundMark x1="79768" y1="91806" x2="81426" y2="91806"/>
                        <a14:backgroundMark x1="78441" y1="91806" x2="79768" y2="92083"/>
                        <a14:backgroundMark x1="67164" y1="91528" x2="67164" y2="91528"/>
                        <a14:backgroundMark x1="66501" y1="91806" x2="66501" y2="91806"/>
                        <a14:backgroundMark x1="66501" y1="91806" x2="66501" y2="91806"/>
                        <a14:backgroundMark x1="66501" y1="91806" x2="66501" y2="91806"/>
                        <a14:backgroundMark x1="66833" y1="91806" x2="66833" y2="91806"/>
                        <a14:backgroundMark x1="66833" y1="90972" x2="66833" y2="90972"/>
                        <a14:backgroundMark x1="78441" y1="91806" x2="78773" y2="92083"/>
                        <a14:backgroundMark x1="26202" y1="91528" x2="27861" y2="91250"/>
                        <a14:backgroundMark x1="67164" y1="92361" x2="67164" y2="90972"/>
                        <a14:backgroundMark x1="77944" y1="92639" x2="73300" y2="9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500" y="2027021"/>
            <a:ext cx="1699720" cy="202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EE1175-CF0C-42E8-A2B3-2718CFFA41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3690" y="4832198"/>
            <a:ext cx="7774441" cy="18043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EE0D8B-53D3-4D94-8F01-3636E4D86F83}"/>
              </a:ext>
            </a:extLst>
          </p:cNvPr>
          <p:cNvSpPr txBox="1"/>
          <p:nvPr/>
        </p:nvSpPr>
        <p:spPr>
          <a:xfrm>
            <a:off x="5606549" y="5862026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0°C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F7B202-12DE-4A84-BB30-DB4475DF582F}"/>
              </a:ext>
            </a:extLst>
          </p:cNvPr>
          <p:cNvSpPr txBox="1"/>
          <p:nvPr/>
        </p:nvSpPr>
        <p:spPr>
          <a:xfrm>
            <a:off x="6286955" y="5862026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1°C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2F0C59-C3CF-4D9D-A2C1-BBC0BB712182}"/>
              </a:ext>
            </a:extLst>
          </p:cNvPr>
          <p:cNvSpPr txBox="1"/>
          <p:nvPr/>
        </p:nvSpPr>
        <p:spPr>
          <a:xfrm>
            <a:off x="6991707" y="5862026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2°C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D0674A-5FAB-4BCA-AC02-9AA015356C5B}"/>
              </a:ext>
            </a:extLst>
          </p:cNvPr>
          <p:cNvSpPr txBox="1"/>
          <p:nvPr/>
        </p:nvSpPr>
        <p:spPr>
          <a:xfrm>
            <a:off x="7683792" y="5862026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3°C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021868-16F2-4D2E-9A75-58A83E36317D}"/>
              </a:ext>
            </a:extLst>
          </p:cNvPr>
          <p:cNvSpPr txBox="1"/>
          <p:nvPr/>
        </p:nvSpPr>
        <p:spPr>
          <a:xfrm>
            <a:off x="8351760" y="5862025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4°C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493582-474F-442B-A8DF-5A3EB0D42D9E}"/>
              </a:ext>
            </a:extLst>
          </p:cNvPr>
          <p:cNvSpPr txBox="1"/>
          <p:nvPr/>
        </p:nvSpPr>
        <p:spPr>
          <a:xfrm>
            <a:off x="9056512" y="5862026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5°C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18BADE-9206-4E11-851E-D2319E3D2BDC}"/>
              </a:ext>
            </a:extLst>
          </p:cNvPr>
          <p:cNvSpPr txBox="1"/>
          <p:nvPr/>
        </p:nvSpPr>
        <p:spPr>
          <a:xfrm>
            <a:off x="4909127" y="5856868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</a:rPr>
              <a:t>-1°C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536CCB-7CE2-44A7-9D6D-DD523998B3C3}"/>
              </a:ext>
            </a:extLst>
          </p:cNvPr>
          <p:cNvSpPr txBox="1"/>
          <p:nvPr/>
        </p:nvSpPr>
        <p:spPr>
          <a:xfrm>
            <a:off x="4305851" y="5862026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</a:rPr>
              <a:t>-2°C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300201-A8B2-441C-85AD-AB1697B6D93E}"/>
              </a:ext>
            </a:extLst>
          </p:cNvPr>
          <p:cNvSpPr txBox="1"/>
          <p:nvPr/>
        </p:nvSpPr>
        <p:spPr>
          <a:xfrm>
            <a:off x="3566591" y="5862026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</a:rPr>
              <a:t>-3°C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96637C-9A70-4CD9-A6D0-162D1A83677D}"/>
              </a:ext>
            </a:extLst>
          </p:cNvPr>
          <p:cNvSpPr txBox="1"/>
          <p:nvPr/>
        </p:nvSpPr>
        <p:spPr>
          <a:xfrm>
            <a:off x="2880231" y="5856868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</a:rPr>
              <a:t>-4°C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0A673B-CD5F-4829-988E-1214A4D0EF84}"/>
              </a:ext>
            </a:extLst>
          </p:cNvPr>
          <p:cNvSpPr txBox="1"/>
          <p:nvPr/>
        </p:nvSpPr>
        <p:spPr>
          <a:xfrm>
            <a:off x="2221295" y="5856868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</a:rPr>
              <a:t>-5°C</a:t>
            </a:r>
          </a:p>
        </p:txBody>
      </p:sp>
    </p:spTree>
    <p:extLst>
      <p:ext uri="{BB962C8B-B14F-4D97-AF65-F5344CB8AC3E}">
        <p14:creationId xmlns:p14="http://schemas.microsoft.com/office/powerpoint/2010/main" val="2432675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261666" y="1785345"/>
            <a:ext cx="6744070" cy="2029516"/>
          </a:xfrm>
          <a:prstGeom prst="wedgeEllipseCallout">
            <a:avLst>
              <a:gd name="adj1" fmla="val 59893"/>
              <a:gd name="adj2" fmla="val -16897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For example, let’s put the following </a:t>
            </a:r>
            <a:r>
              <a:rPr lang="en-GB" sz="2800" b="1" dirty="0">
                <a:solidFill>
                  <a:srgbClr val="002060"/>
                </a:solidFill>
              </a:rPr>
              <a:t>temperatures</a:t>
            </a:r>
            <a:r>
              <a:rPr lang="en-GB" sz="2800" dirty="0">
                <a:solidFill>
                  <a:srgbClr val="002060"/>
                </a:solidFill>
              </a:rPr>
              <a:t> in </a:t>
            </a:r>
            <a:r>
              <a:rPr lang="en-GB" sz="2800" b="1" dirty="0">
                <a:solidFill>
                  <a:srgbClr val="002060"/>
                </a:solidFill>
              </a:rPr>
              <a:t>ascending</a:t>
            </a:r>
            <a:r>
              <a:rPr lang="en-GB" sz="2800" dirty="0">
                <a:solidFill>
                  <a:srgbClr val="002060"/>
                </a:solidFill>
              </a:rPr>
              <a:t> order: -3°C, -4°C, 2°C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1026" name="Picture 2" descr="Water, Cute, Cartoon, Cold, Bird, Winter, North, Lonely">
            <a:extLst>
              <a:ext uri="{FF2B5EF4-FFF2-40B4-BE49-F238E27FC236}">
                <a16:creationId xmlns:a16="http://schemas.microsoft.com/office/drawing/2014/main" id="{705B9858-AFAC-4FC8-B0F4-D5E86DFEA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806" l="9619" r="90547">
                        <a14:foregroundMark x1="39138" y1="24583" x2="55721" y2="24028"/>
                        <a14:foregroundMark x1="60033" y1="22222" x2="62355" y2="32500"/>
                        <a14:foregroundMark x1="37977" y1="20278" x2="42123" y2="31944"/>
                        <a14:foregroundMark x1="45439" y1="66528" x2="56385" y2="77083"/>
                        <a14:foregroundMark x1="56385" y1="77083" x2="56385" y2="77083"/>
                        <a14:foregroundMark x1="58043" y1="63472" x2="41791" y2="79167"/>
                        <a14:foregroundMark x1="41791" y1="79167" x2="41128" y2="82361"/>
                        <a14:foregroundMark x1="40464" y1="55417" x2="48093" y2="74028"/>
                        <a14:foregroundMark x1="48093" y1="74028" x2="60033" y2="77639"/>
                        <a14:foregroundMark x1="52570" y1="56528" x2="61028" y2="72778"/>
                        <a14:foregroundMark x1="60697" y1="57500" x2="63847" y2="70000"/>
                        <a14:foregroundMark x1="37313" y1="58889" x2="44113" y2="72778"/>
                        <a14:foregroundMark x1="39138" y1="90694" x2="27872" y2="91234"/>
                        <a14:foregroundMark x1="77771" y1="91711" x2="78505" y2="91734"/>
                        <a14:foregroundMark x1="67320" y1="91380" x2="72934" y2="91558"/>
                        <a14:foregroundMark x1="63184" y1="91250" x2="66785" y2="91364"/>
                        <a14:foregroundMark x1="37645" y1="91528" x2="37645" y2="91528"/>
                        <a14:foregroundMark x1="31343" y1="91806" x2="31343" y2="91806"/>
                        <a14:foregroundMark x1="88557" y1="69583" x2="90547" y2="70556"/>
                        <a14:backgroundMark x1="75954" y1="91806" x2="75954" y2="91806"/>
                        <a14:backgroundMark x1="78441" y1="91528" x2="78441" y2="91528"/>
                        <a14:backgroundMark x1="76285" y1="91250" x2="76285" y2="91250"/>
                        <a14:backgroundMark x1="75622" y1="91250" x2="75290" y2="91250"/>
                        <a14:backgroundMark x1="77612" y1="91528" x2="74295" y2="92083"/>
                        <a14:backgroundMark x1="79768" y1="91806" x2="81426" y2="91806"/>
                        <a14:backgroundMark x1="78441" y1="91806" x2="79768" y2="92083"/>
                        <a14:backgroundMark x1="67164" y1="91528" x2="67164" y2="91528"/>
                        <a14:backgroundMark x1="66501" y1="91806" x2="66501" y2="91806"/>
                        <a14:backgroundMark x1="66501" y1="91806" x2="66501" y2="91806"/>
                        <a14:backgroundMark x1="66501" y1="91806" x2="66501" y2="91806"/>
                        <a14:backgroundMark x1="66833" y1="91806" x2="66833" y2="91806"/>
                        <a14:backgroundMark x1="66833" y1="90972" x2="66833" y2="90972"/>
                        <a14:backgroundMark x1="78441" y1="91806" x2="78773" y2="92083"/>
                        <a14:backgroundMark x1="26202" y1="91528" x2="27861" y2="91250"/>
                        <a14:backgroundMark x1="67164" y1="92361" x2="67164" y2="90972"/>
                        <a14:backgroundMark x1="77944" y1="92639" x2="73300" y2="9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792" y="1728851"/>
            <a:ext cx="1699720" cy="202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EE1175-CF0C-42E8-A2B3-2718CFFA41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3690" y="4832198"/>
            <a:ext cx="7774441" cy="18043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EE0D8B-53D3-4D94-8F01-3636E4D86F83}"/>
              </a:ext>
            </a:extLst>
          </p:cNvPr>
          <p:cNvSpPr txBox="1"/>
          <p:nvPr/>
        </p:nvSpPr>
        <p:spPr>
          <a:xfrm>
            <a:off x="5606549" y="5862026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0°C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F7B202-12DE-4A84-BB30-DB4475DF582F}"/>
              </a:ext>
            </a:extLst>
          </p:cNvPr>
          <p:cNvSpPr txBox="1"/>
          <p:nvPr/>
        </p:nvSpPr>
        <p:spPr>
          <a:xfrm>
            <a:off x="6286955" y="5862026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1°C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2F0C59-C3CF-4D9D-A2C1-BBC0BB712182}"/>
              </a:ext>
            </a:extLst>
          </p:cNvPr>
          <p:cNvSpPr txBox="1"/>
          <p:nvPr/>
        </p:nvSpPr>
        <p:spPr>
          <a:xfrm>
            <a:off x="6991707" y="5862026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2°C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D0674A-5FAB-4BCA-AC02-9AA015356C5B}"/>
              </a:ext>
            </a:extLst>
          </p:cNvPr>
          <p:cNvSpPr txBox="1"/>
          <p:nvPr/>
        </p:nvSpPr>
        <p:spPr>
          <a:xfrm>
            <a:off x="7683792" y="5862026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3°C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021868-16F2-4D2E-9A75-58A83E36317D}"/>
              </a:ext>
            </a:extLst>
          </p:cNvPr>
          <p:cNvSpPr txBox="1"/>
          <p:nvPr/>
        </p:nvSpPr>
        <p:spPr>
          <a:xfrm>
            <a:off x="8351760" y="5862025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4°C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493582-474F-442B-A8DF-5A3EB0D42D9E}"/>
              </a:ext>
            </a:extLst>
          </p:cNvPr>
          <p:cNvSpPr txBox="1"/>
          <p:nvPr/>
        </p:nvSpPr>
        <p:spPr>
          <a:xfrm>
            <a:off x="9056512" y="5862026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5°C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18BADE-9206-4E11-851E-D2319E3D2BDC}"/>
              </a:ext>
            </a:extLst>
          </p:cNvPr>
          <p:cNvSpPr txBox="1"/>
          <p:nvPr/>
        </p:nvSpPr>
        <p:spPr>
          <a:xfrm>
            <a:off x="4909127" y="5856868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</a:rPr>
              <a:t>-1°C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536CCB-7CE2-44A7-9D6D-DD523998B3C3}"/>
              </a:ext>
            </a:extLst>
          </p:cNvPr>
          <p:cNvSpPr txBox="1"/>
          <p:nvPr/>
        </p:nvSpPr>
        <p:spPr>
          <a:xfrm>
            <a:off x="4305851" y="5862026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</a:rPr>
              <a:t>-2°C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300201-A8B2-441C-85AD-AB1697B6D93E}"/>
              </a:ext>
            </a:extLst>
          </p:cNvPr>
          <p:cNvSpPr txBox="1"/>
          <p:nvPr/>
        </p:nvSpPr>
        <p:spPr>
          <a:xfrm>
            <a:off x="3566591" y="5862026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</a:rPr>
              <a:t>-3°C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96637C-9A70-4CD9-A6D0-162D1A83677D}"/>
              </a:ext>
            </a:extLst>
          </p:cNvPr>
          <p:cNvSpPr txBox="1"/>
          <p:nvPr/>
        </p:nvSpPr>
        <p:spPr>
          <a:xfrm>
            <a:off x="2880231" y="5856868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</a:rPr>
              <a:t>-4°C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0A673B-CD5F-4829-988E-1214A4D0EF84}"/>
              </a:ext>
            </a:extLst>
          </p:cNvPr>
          <p:cNvSpPr txBox="1"/>
          <p:nvPr/>
        </p:nvSpPr>
        <p:spPr>
          <a:xfrm>
            <a:off x="2221295" y="5856868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</a:rPr>
              <a:t>-5°C</a:t>
            </a:r>
          </a:p>
        </p:txBody>
      </p:sp>
    </p:spTree>
    <p:extLst>
      <p:ext uri="{BB962C8B-B14F-4D97-AF65-F5344CB8AC3E}">
        <p14:creationId xmlns:p14="http://schemas.microsoft.com/office/powerpoint/2010/main" val="3831239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EE1175-CF0C-42E8-A2B3-2718CFFA41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690" y="4832198"/>
            <a:ext cx="7774441" cy="18043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EE0D8B-53D3-4D94-8F01-3636E4D86F83}"/>
              </a:ext>
            </a:extLst>
          </p:cNvPr>
          <p:cNvSpPr txBox="1"/>
          <p:nvPr/>
        </p:nvSpPr>
        <p:spPr>
          <a:xfrm>
            <a:off x="5606549" y="5862026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0°C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F7B202-12DE-4A84-BB30-DB4475DF582F}"/>
              </a:ext>
            </a:extLst>
          </p:cNvPr>
          <p:cNvSpPr txBox="1"/>
          <p:nvPr/>
        </p:nvSpPr>
        <p:spPr>
          <a:xfrm>
            <a:off x="6286955" y="5862026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1°C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2F0C59-C3CF-4D9D-A2C1-BBC0BB712182}"/>
              </a:ext>
            </a:extLst>
          </p:cNvPr>
          <p:cNvSpPr txBox="1"/>
          <p:nvPr/>
        </p:nvSpPr>
        <p:spPr>
          <a:xfrm>
            <a:off x="6991707" y="5862026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2°C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D0674A-5FAB-4BCA-AC02-9AA015356C5B}"/>
              </a:ext>
            </a:extLst>
          </p:cNvPr>
          <p:cNvSpPr txBox="1"/>
          <p:nvPr/>
        </p:nvSpPr>
        <p:spPr>
          <a:xfrm>
            <a:off x="7683792" y="5862026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3°C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021868-16F2-4D2E-9A75-58A83E36317D}"/>
              </a:ext>
            </a:extLst>
          </p:cNvPr>
          <p:cNvSpPr txBox="1"/>
          <p:nvPr/>
        </p:nvSpPr>
        <p:spPr>
          <a:xfrm>
            <a:off x="8351760" y="5862025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4°C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493582-474F-442B-A8DF-5A3EB0D42D9E}"/>
              </a:ext>
            </a:extLst>
          </p:cNvPr>
          <p:cNvSpPr txBox="1"/>
          <p:nvPr/>
        </p:nvSpPr>
        <p:spPr>
          <a:xfrm>
            <a:off x="9056512" y="5862026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5°C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18BADE-9206-4E11-851E-D2319E3D2BDC}"/>
              </a:ext>
            </a:extLst>
          </p:cNvPr>
          <p:cNvSpPr txBox="1"/>
          <p:nvPr/>
        </p:nvSpPr>
        <p:spPr>
          <a:xfrm>
            <a:off x="4909127" y="5856868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</a:rPr>
              <a:t>-1°C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536CCB-7CE2-44A7-9D6D-DD523998B3C3}"/>
              </a:ext>
            </a:extLst>
          </p:cNvPr>
          <p:cNvSpPr txBox="1"/>
          <p:nvPr/>
        </p:nvSpPr>
        <p:spPr>
          <a:xfrm>
            <a:off x="4305851" y="5862026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</a:rPr>
              <a:t>-2°C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300201-A8B2-441C-85AD-AB1697B6D93E}"/>
              </a:ext>
            </a:extLst>
          </p:cNvPr>
          <p:cNvSpPr txBox="1"/>
          <p:nvPr/>
        </p:nvSpPr>
        <p:spPr>
          <a:xfrm>
            <a:off x="3566591" y="5862026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</a:rPr>
              <a:t>-3°C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96637C-9A70-4CD9-A6D0-162D1A83677D}"/>
              </a:ext>
            </a:extLst>
          </p:cNvPr>
          <p:cNvSpPr txBox="1"/>
          <p:nvPr/>
        </p:nvSpPr>
        <p:spPr>
          <a:xfrm>
            <a:off x="2880231" y="5856868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</a:rPr>
              <a:t>-4°C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0A673B-CD5F-4829-988E-1214A4D0EF84}"/>
              </a:ext>
            </a:extLst>
          </p:cNvPr>
          <p:cNvSpPr txBox="1"/>
          <p:nvPr/>
        </p:nvSpPr>
        <p:spPr>
          <a:xfrm>
            <a:off x="2221295" y="5856868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</a:rPr>
              <a:t>-5°C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D8D7C05-E648-40FF-A618-A3DDDDC18AF8}"/>
              </a:ext>
            </a:extLst>
          </p:cNvPr>
          <p:cNvSpPr/>
          <p:nvPr/>
        </p:nvSpPr>
        <p:spPr>
          <a:xfrm>
            <a:off x="3575526" y="5736948"/>
            <a:ext cx="739260" cy="701504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79A182A-DF75-4DE5-BC50-F2AAD8C966AC}"/>
              </a:ext>
            </a:extLst>
          </p:cNvPr>
          <p:cNvSpPr/>
          <p:nvPr/>
        </p:nvSpPr>
        <p:spPr>
          <a:xfrm>
            <a:off x="2813848" y="5736948"/>
            <a:ext cx="739260" cy="701504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20A3BF9-5900-4867-AE1B-4EAB18D84CAA}"/>
              </a:ext>
            </a:extLst>
          </p:cNvPr>
          <p:cNvSpPr/>
          <p:nvPr/>
        </p:nvSpPr>
        <p:spPr>
          <a:xfrm>
            <a:off x="6920534" y="5750419"/>
            <a:ext cx="739260" cy="701504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7300E2B8-6754-49CF-A5DA-CBD9CD1751A9}"/>
              </a:ext>
            </a:extLst>
          </p:cNvPr>
          <p:cNvSpPr/>
          <p:nvPr/>
        </p:nvSpPr>
        <p:spPr>
          <a:xfrm>
            <a:off x="261666" y="1785345"/>
            <a:ext cx="6744070" cy="2029516"/>
          </a:xfrm>
          <a:prstGeom prst="wedgeEllipseCallout">
            <a:avLst>
              <a:gd name="adj1" fmla="val 59893"/>
              <a:gd name="adj2" fmla="val -16897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For example, let’s put the following </a:t>
            </a:r>
            <a:r>
              <a:rPr lang="en-GB" sz="2800" b="1" dirty="0">
                <a:solidFill>
                  <a:srgbClr val="002060"/>
                </a:solidFill>
              </a:rPr>
              <a:t>temperatures</a:t>
            </a:r>
            <a:r>
              <a:rPr lang="en-GB" sz="2800" dirty="0">
                <a:solidFill>
                  <a:srgbClr val="002060"/>
                </a:solidFill>
              </a:rPr>
              <a:t> in </a:t>
            </a:r>
            <a:r>
              <a:rPr lang="en-GB" sz="2800" b="1" dirty="0">
                <a:solidFill>
                  <a:srgbClr val="002060"/>
                </a:solidFill>
              </a:rPr>
              <a:t>ascending</a:t>
            </a:r>
            <a:r>
              <a:rPr lang="en-GB" sz="2800" dirty="0">
                <a:solidFill>
                  <a:srgbClr val="002060"/>
                </a:solidFill>
              </a:rPr>
              <a:t> order: -3°C, -4°C, 2°C</a:t>
            </a:r>
            <a:endParaRPr lang="en-GB" sz="2800" dirty="0"/>
          </a:p>
        </p:txBody>
      </p:sp>
      <p:pic>
        <p:nvPicPr>
          <p:cNvPr id="23" name="Picture 2" descr="Water, Cute, Cartoon, Cold, Bird, Winter, North, Lonely">
            <a:extLst>
              <a:ext uri="{FF2B5EF4-FFF2-40B4-BE49-F238E27FC236}">
                <a16:creationId xmlns:a16="http://schemas.microsoft.com/office/drawing/2014/main" id="{15DFC996-C2CD-44D8-938B-B78E59A10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1806" l="9619" r="90547">
                        <a14:foregroundMark x1="39138" y1="24583" x2="55721" y2="24028"/>
                        <a14:foregroundMark x1="60033" y1="22222" x2="62355" y2="32500"/>
                        <a14:foregroundMark x1="37977" y1="20278" x2="42123" y2="31944"/>
                        <a14:foregroundMark x1="45439" y1="66528" x2="56385" y2="77083"/>
                        <a14:foregroundMark x1="56385" y1="77083" x2="56385" y2="77083"/>
                        <a14:foregroundMark x1="58043" y1="63472" x2="41791" y2="79167"/>
                        <a14:foregroundMark x1="41791" y1="79167" x2="41128" y2="82361"/>
                        <a14:foregroundMark x1="40464" y1="55417" x2="48093" y2="74028"/>
                        <a14:foregroundMark x1="48093" y1="74028" x2="60033" y2="77639"/>
                        <a14:foregroundMark x1="52570" y1="56528" x2="61028" y2="72778"/>
                        <a14:foregroundMark x1="60697" y1="57500" x2="63847" y2="70000"/>
                        <a14:foregroundMark x1="37313" y1="58889" x2="44113" y2="72778"/>
                        <a14:foregroundMark x1="39138" y1="90694" x2="27872" y2="91234"/>
                        <a14:foregroundMark x1="77771" y1="91711" x2="78505" y2="91734"/>
                        <a14:foregroundMark x1="67320" y1="91380" x2="72934" y2="91558"/>
                        <a14:foregroundMark x1="63184" y1="91250" x2="66785" y2="91364"/>
                        <a14:foregroundMark x1="37645" y1="91528" x2="37645" y2="91528"/>
                        <a14:foregroundMark x1="31343" y1="91806" x2="31343" y2="91806"/>
                        <a14:foregroundMark x1="88557" y1="69583" x2="90547" y2="70556"/>
                        <a14:backgroundMark x1="75954" y1="91806" x2="75954" y2="91806"/>
                        <a14:backgroundMark x1="78441" y1="91528" x2="78441" y2="91528"/>
                        <a14:backgroundMark x1="76285" y1="91250" x2="76285" y2="91250"/>
                        <a14:backgroundMark x1="75622" y1="91250" x2="75290" y2="91250"/>
                        <a14:backgroundMark x1="77612" y1="91528" x2="74295" y2="92083"/>
                        <a14:backgroundMark x1="79768" y1="91806" x2="81426" y2="91806"/>
                        <a14:backgroundMark x1="78441" y1="91806" x2="79768" y2="92083"/>
                        <a14:backgroundMark x1="67164" y1="91528" x2="67164" y2="91528"/>
                        <a14:backgroundMark x1="66501" y1="91806" x2="66501" y2="91806"/>
                        <a14:backgroundMark x1="66501" y1="91806" x2="66501" y2="91806"/>
                        <a14:backgroundMark x1="66501" y1="91806" x2="66501" y2="91806"/>
                        <a14:backgroundMark x1="66833" y1="91806" x2="66833" y2="91806"/>
                        <a14:backgroundMark x1="66833" y1="90972" x2="66833" y2="90972"/>
                        <a14:backgroundMark x1="78441" y1="91806" x2="78773" y2="92083"/>
                        <a14:backgroundMark x1="26202" y1="91528" x2="27861" y2="91250"/>
                        <a14:backgroundMark x1="67164" y1="92361" x2="67164" y2="90972"/>
                        <a14:backgroundMark x1="77944" y1="92639" x2="73300" y2="9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792" y="1728851"/>
            <a:ext cx="1699720" cy="202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B4AFCE-22FD-424E-832D-2402CBAEF033}"/>
              </a:ext>
            </a:extLst>
          </p:cNvPr>
          <p:cNvSpPr txBox="1"/>
          <p:nvPr/>
        </p:nvSpPr>
        <p:spPr>
          <a:xfrm>
            <a:off x="9056512" y="1505898"/>
            <a:ext cx="3174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1. First, find or imagine the numbers on a number line.</a:t>
            </a:r>
          </a:p>
        </p:txBody>
      </p:sp>
    </p:spTree>
    <p:extLst>
      <p:ext uri="{BB962C8B-B14F-4D97-AF65-F5344CB8AC3E}">
        <p14:creationId xmlns:p14="http://schemas.microsoft.com/office/powerpoint/2010/main" val="2820902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EE1175-CF0C-42E8-A2B3-2718CFFA41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690" y="4832198"/>
            <a:ext cx="7774441" cy="18043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EE0D8B-53D3-4D94-8F01-3636E4D86F83}"/>
              </a:ext>
            </a:extLst>
          </p:cNvPr>
          <p:cNvSpPr txBox="1"/>
          <p:nvPr/>
        </p:nvSpPr>
        <p:spPr>
          <a:xfrm>
            <a:off x="5606549" y="5862026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0°C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F7B202-12DE-4A84-BB30-DB4475DF582F}"/>
              </a:ext>
            </a:extLst>
          </p:cNvPr>
          <p:cNvSpPr txBox="1"/>
          <p:nvPr/>
        </p:nvSpPr>
        <p:spPr>
          <a:xfrm>
            <a:off x="6286955" y="5862026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1°C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2F0C59-C3CF-4D9D-A2C1-BBC0BB712182}"/>
              </a:ext>
            </a:extLst>
          </p:cNvPr>
          <p:cNvSpPr txBox="1"/>
          <p:nvPr/>
        </p:nvSpPr>
        <p:spPr>
          <a:xfrm>
            <a:off x="6991707" y="5862026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2°C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D0674A-5FAB-4BCA-AC02-9AA015356C5B}"/>
              </a:ext>
            </a:extLst>
          </p:cNvPr>
          <p:cNvSpPr txBox="1"/>
          <p:nvPr/>
        </p:nvSpPr>
        <p:spPr>
          <a:xfrm>
            <a:off x="7683792" y="5862026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3°C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021868-16F2-4D2E-9A75-58A83E36317D}"/>
              </a:ext>
            </a:extLst>
          </p:cNvPr>
          <p:cNvSpPr txBox="1"/>
          <p:nvPr/>
        </p:nvSpPr>
        <p:spPr>
          <a:xfrm>
            <a:off x="8351760" y="5862025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4°C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493582-474F-442B-A8DF-5A3EB0D42D9E}"/>
              </a:ext>
            </a:extLst>
          </p:cNvPr>
          <p:cNvSpPr txBox="1"/>
          <p:nvPr/>
        </p:nvSpPr>
        <p:spPr>
          <a:xfrm>
            <a:off x="9056512" y="5862026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5°C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18BADE-9206-4E11-851E-D2319E3D2BDC}"/>
              </a:ext>
            </a:extLst>
          </p:cNvPr>
          <p:cNvSpPr txBox="1"/>
          <p:nvPr/>
        </p:nvSpPr>
        <p:spPr>
          <a:xfrm>
            <a:off x="4909127" y="5856868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</a:rPr>
              <a:t>-1°C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536CCB-7CE2-44A7-9D6D-DD523998B3C3}"/>
              </a:ext>
            </a:extLst>
          </p:cNvPr>
          <p:cNvSpPr txBox="1"/>
          <p:nvPr/>
        </p:nvSpPr>
        <p:spPr>
          <a:xfrm>
            <a:off x="4305851" y="5862026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</a:rPr>
              <a:t>-2°C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300201-A8B2-441C-85AD-AB1697B6D93E}"/>
              </a:ext>
            </a:extLst>
          </p:cNvPr>
          <p:cNvSpPr txBox="1"/>
          <p:nvPr/>
        </p:nvSpPr>
        <p:spPr>
          <a:xfrm>
            <a:off x="3566591" y="5862026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</a:rPr>
              <a:t>-3°C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96637C-9A70-4CD9-A6D0-162D1A83677D}"/>
              </a:ext>
            </a:extLst>
          </p:cNvPr>
          <p:cNvSpPr txBox="1"/>
          <p:nvPr/>
        </p:nvSpPr>
        <p:spPr>
          <a:xfrm>
            <a:off x="2880231" y="5856868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</a:rPr>
              <a:t>-4°C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0A673B-CD5F-4829-988E-1214A4D0EF84}"/>
              </a:ext>
            </a:extLst>
          </p:cNvPr>
          <p:cNvSpPr txBox="1"/>
          <p:nvPr/>
        </p:nvSpPr>
        <p:spPr>
          <a:xfrm>
            <a:off x="2221295" y="5856868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</a:rPr>
              <a:t>-5°C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D8D7C05-E648-40FF-A618-A3DDDDC18AF8}"/>
              </a:ext>
            </a:extLst>
          </p:cNvPr>
          <p:cNvSpPr/>
          <p:nvPr/>
        </p:nvSpPr>
        <p:spPr>
          <a:xfrm>
            <a:off x="3575526" y="5736948"/>
            <a:ext cx="739260" cy="701504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79A182A-DF75-4DE5-BC50-F2AAD8C966AC}"/>
              </a:ext>
            </a:extLst>
          </p:cNvPr>
          <p:cNvSpPr/>
          <p:nvPr/>
        </p:nvSpPr>
        <p:spPr>
          <a:xfrm>
            <a:off x="2813848" y="5736948"/>
            <a:ext cx="739260" cy="701504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20A3BF9-5900-4867-AE1B-4EAB18D84CAA}"/>
              </a:ext>
            </a:extLst>
          </p:cNvPr>
          <p:cNvSpPr/>
          <p:nvPr/>
        </p:nvSpPr>
        <p:spPr>
          <a:xfrm>
            <a:off x="6920534" y="5750419"/>
            <a:ext cx="739260" cy="701504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7300E2B8-6754-49CF-A5DA-CBD9CD1751A9}"/>
              </a:ext>
            </a:extLst>
          </p:cNvPr>
          <p:cNvSpPr/>
          <p:nvPr/>
        </p:nvSpPr>
        <p:spPr>
          <a:xfrm>
            <a:off x="261666" y="1785345"/>
            <a:ext cx="6744070" cy="2029516"/>
          </a:xfrm>
          <a:prstGeom prst="wedgeEllipseCallout">
            <a:avLst>
              <a:gd name="adj1" fmla="val 59893"/>
              <a:gd name="adj2" fmla="val -16897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For example, let’s put the following </a:t>
            </a:r>
            <a:r>
              <a:rPr lang="en-GB" sz="2800" b="1" dirty="0">
                <a:solidFill>
                  <a:srgbClr val="002060"/>
                </a:solidFill>
              </a:rPr>
              <a:t>temperatures</a:t>
            </a:r>
            <a:r>
              <a:rPr lang="en-GB" sz="2800" dirty="0">
                <a:solidFill>
                  <a:srgbClr val="002060"/>
                </a:solidFill>
              </a:rPr>
              <a:t> in </a:t>
            </a:r>
            <a:r>
              <a:rPr lang="en-GB" sz="2800" b="1" dirty="0">
                <a:solidFill>
                  <a:srgbClr val="002060"/>
                </a:solidFill>
              </a:rPr>
              <a:t>ascending</a:t>
            </a:r>
            <a:r>
              <a:rPr lang="en-GB" sz="2800" dirty="0">
                <a:solidFill>
                  <a:srgbClr val="002060"/>
                </a:solidFill>
              </a:rPr>
              <a:t> order: -3°C, -4°C, 2°C</a:t>
            </a:r>
            <a:endParaRPr lang="en-GB" sz="2800" dirty="0"/>
          </a:p>
        </p:txBody>
      </p:sp>
      <p:pic>
        <p:nvPicPr>
          <p:cNvPr id="23" name="Picture 2" descr="Water, Cute, Cartoon, Cold, Bird, Winter, North, Lonely">
            <a:extLst>
              <a:ext uri="{FF2B5EF4-FFF2-40B4-BE49-F238E27FC236}">
                <a16:creationId xmlns:a16="http://schemas.microsoft.com/office/drawing/2014/main" id="{15DFC996-C2CD-44D8-938B-B78E59A10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1806" l="9619" r="90547">
                        <a14:foregroundMark x1="39138" y1="24583" x2="55721" y2="24028"/>
                        <a14:foregroundMark x1="60033" y1="22222" x2="62355" y2="32500"/>
                        <a14:foregroundMark x1="37977" y1="20278" x2="42123" y2="31944"/>
                        <a14:foregroundMark x1="45439" y1="66528" x2="56385" y2="77083"/>
                        <a14:foregroundMark x1="56385" y1="77083" x2="56385" y2="77083"/>
                        <a14:foregroundMark x1="58043" y1="63472" x2="41791" y2="79167"/>
                        <a14:foregroundMark x1="41791" y1="79167" x2="41128" y2="82361"/>
                        <a14:foregroundMark x1="40464" y1="55417" x2="48093" y2="74028"/>
                        <a14:foregroundMark x1="48093" y1="74028" x2="60033" y2="77639"/>
                        <a14:foregroundMark x1="52570" y1="56528" x2="61028" y2="72778"/>
                        <a14:foregroundMark x1="60697" y1="57500" x2="63847" y2="70000"/>
                        <a14:foregroundMark x1="37313" y1="58889" x2="44113" y2="72778"/>
                        <a14:foregroundMark x1="39138" y1="90694" x2="27872" y2="91234"/>
                        <a14:foregroundMark x1="77771" y1="91711" x2="78505" y2="91734"/>
                        <a14:foregroundMark x1="67320" y1="91380" x2="72934" y2="91558"/>
                        <a14:foregroundMark x1="63184" y1="91250" x2="66785" y2="91364"/>
                        <a14:foregroundMark x1="37645" y1="91528" x2="37645" y2="91528"/>
                        <a14:foregroundMark x1="31343" y1="91806" x2="31343" y2="91806"/>
                        <a14:foregroundMark x1="88557" y1="69583" x2="90547" y2="70556"/>
                        <a14:backgroundMark x1="75954" y1="91806" x2="75954" y2="91806"/>
                        <a14:backgroundMark x1="78441" y1="91528" x2="78441" y2="91528"/>
                        <a14:backgroundMark x1="76285" y1="91250" x2="76285" y2="91250"/>
                        <a14:backgroundMark x1="75622" y1="91250" x2="75290" y2="91250"/>
                        <a14:backgroundMark x1="77612" y1="91528" x2="74295" y2="92083"/>
                        <a14:backgroundMark x1="79768" y1="91806" x2="81426" y2="91806"/>
                        <a14:backgroundMark x1="78441" y1="91806" x2="79768" y2="92083"/>
                        <a14:backgroundMark x1="67164" y1="91528" x2="67164" y2="91528"/>
                        <a14:backgroundMark x1="66501" y1="91806" x2="66501" y2="91806"/>
                        <a14:backgroundMark x1="66501" y1="91806" x2="66501" y2="91806"/>
                        <a14:backgroundMark x1="66501" y1="91806" x2="66501" y2="91806"/>
                        <a14:backgroundMark x1="66833" y1="91806" x2="66833" y2="91806"/>
                        <a14:backgroundMark x1="66833" y1="90972" x2="66833" y2="90972"/>
                        <a14:backgroundMark x1="78441" y1="91806" x2="78773" y2="92083"/>
                        <a14:backgroundMark x1="26202" y1="91528" x2="27861" y2="91250"/>
                        <a14:backgroundMark x1="67164" y1="92361" x2="67164" y2="90972"/>
                        <a14:backgroundMark x1="77944" y1="92639" x2="73300" y2="9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792" y="1728851"/>
            <a:ext cx="1699720" cy="202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B4AFCE-22FD-424E-832D-2402CBAEF033}"/>
              </a:ext>
            </a:extLst>
          </p:cNvPr>
          <p:cNvSpPr txBox="1"/>
          <p:nvPr/>
        </p:nvSpPr>
        <p:spPr>
          <a:xfrm>
            <a:off x="9056512" y="1244237"/>
            <a:ext cx="31749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1. First, find or imagine the numbers on a number line.</a:t>
            </a:r>
          </a:p>
          <a:p>
            <a:endParaRPr lang="en-GB" sz="2400" dirty="0"/>
          </a:p>
          <a:p>
            <a:r>
              <a:rPr lang="en-GB" sz="2400" dirty="0"/>
              <a:t>2. </a:t>
            </a:r>
            <a:r>
              <a:rPr lang="en-GB" sz="2400" b="1" dirty="0"/>
              <a:t>Ascending</a:t>
            </a:r>
            <a:r>
              <a:rPr lang="en-GB" sz="2400" dirty="0"/>
              <a:t> means </a:t>
            </a:r>
            <a:r>
              <a:rPr lang="en-GB" sz="2400" b="1" dirty="0"/>
              <a:t>getting larger</a:t>
            </a:r>
            <a:r>
              <a:rPr lang="en-GB" sz="2400" dirty="0"/>
              <a:t>, so we copy the numbers from left to right – smallest to biggest.</a:t>
            </a:r>
          </a:p>
        </p:txBody>
      </p:sp>
    </p:spTree>
    <p:extLst>
      <p:ext uri="{BB962C8B-B14F-4D97-AF65-F5344CB8AC3E}">
        <p14:creationId xmlns:p14="http://schemas.microsoft.com/office/powerpoint/2010/main" val="1364103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EE1175-CF0C-42E8-A2B3-2718CFFA41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690" y="4832198"/>
            <a:ext cx="7774441" cy="18043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EE0D8B-53D3-4D94-8F01-3636E4D86F83}"/>
              </a:ext>
            </a:extLst>
          </p:cNvPr>
          <p:cNvSpPr txBox="1"/>
          <p:nvPr/>
        </p:nvSpPr>
        <p:spPr>
          <a:xfrm>
            <a:off x="5606549" y="5862026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0°C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F7B202-12DE-4A84-BB30-DB4475DF582F}"/>
              </a:ext>
            </a:extLst>
          </p:cNvPr>
          <p:cNvSpPr txBox="1"/>
          <p:nvPr/>
        </p:nvSpPr>
        <p:spPr>
          <a:xfrm>
            <a:off x="6286955" y="5862026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1°C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2F0C59-C3CF-4D9D-A2C1-BBC0BB712182}"/>
              </a:ext>
            </a:extLst>
          </p:cNvPr>
          <p:cNvSpPr txBox="1"/>
          <p:nvPr/>
        </p:nvSpPr>
        <p:spPr>
          <a:xfrm>
            <a:off x="6991707" y="5862026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2°C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D0674A-5FAB-4BCA-AC02-9AA015356C5B}"/>
              </a:ext>
            </a:extLst>
          </p:cNvPr>
          <p:cNvSpPr txBox="1"/>
          <p:nvPr/>
        </p:nvSpPr>
        <p:spPr>
          <a:xfrm>
            <a:off x="7683792" y="5862026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3°C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021868-16F2-4D2E-9A75-58A83E36317D}"/>
              </a:ext>
            </a:extLst>
          </p:cNvPr>
          <p:cNvSpPr txBox="1"/>
          <p:nvPr/>
        </p:nvSpPr>
        <p:spPr>
          <a:xfrm>
            <a:off x="8351760" y="5862025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4°C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493582-474F-442B-A8DF-5A3EB0D42D9E}"/>
              </a:ext>
            </a:extLst>
          </p:cNvPr>
          <p:cNvSpPr txBox="1"/>
          <p:nvPr/>
        </p:nvSpPr>
        <p:spPr>
          <a:xfrm>
            <a:off x="9056512" y="5862026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5°C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18BADE-9206-4E11-851E-D2319E3D2BDC}"/>
              </a:ext>
            </a:extLst>
          </p:cNvPr>
          <p:cNvSpPr txBox="1"/>
          <p:nvPr/>
        </p:nvSpPr>
        <p:spPr>
          <a:xfrm>
            <a:off x="4909127" y="5856868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</a:rPr>
              <a:t>-1°C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536CCB-7CE2-44A7-9D6D-DD523998B3C3}"/>
              </a:ext>
            </a:extLst>
          </p:cNvPr>
          <p:cNvSpPr txBox="1"/>
          <p:nvPr/>
        </p:nvSpPr>
        <p:spPr>
          <a:xfrm>
            <a:off x="4305851" y="5862026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</a:rPr>
              <a:t>-2°C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300201-A8B2-441C-85AD-AB1697B6D93E}"/>
              </a:ext>
            </a:extLst>
          </p:cNvPr>
          <p:cNvSpPr txBox="1"/>
          <p:nvPr/>
        </p:nvSpPr>
        <p:spPr>
          <a:xfrm>
            <a:off x="3566591" y="5862026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</a:rPr>
              <a:t>-3°C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96637C-9A70-4CD9-A6D0-162D1A83677D}"/>
              </a:ext>
            </a:extLst>
          </p:cNvPr>
          <p:cNvSpPr txBox="1"/>
          <p:nvPr/>
        </p:nvSpPr>
        <p:spPr>
          <a:xfrm>
            <a:off x="2880231" y="5856868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</a:rPr>
              <a:t>-4°C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0A673B-CD5F-4829-988E-1214A4D0EF84}"/>
              </a:ext>
            </a:extLst>
          </p:cNvPr>
          <p:cNvSpPr txBox="1"/>
          <p:nvPr/>
        </p:nvSpPr>
        <p:spPr>
          <a:xfrm>
            <a:off x="2221295" y="5856868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</a:rPr>
              <a:t>-5°C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D8D7C05-E648-40FF-A618-A3DDDDC18AF8}"/>
              </a:ext>
            </a:extLst>
          </p:cNvPr>
          <p:cNvSpPr/>
          <p:nvPr/>
        </p:nvSpPr>
        <p:spPr>
          <a:xfrm>
            <a:off x="3575526" y="5736948"/>
            <a:ext cx="739260" cy="701504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79A182A-DF75-4DE5-BC50-F2AAD8C966AC}"/>
              </a:ext>
            </a:extLst>
          </p:cNvPr>
          <p:cNvSpPr/>
          <p:nvPr/>
        </p:nvSpPr>
        <p:spPr>
          <a:xfrm>
            <a:off x="2813848" y="5736948"/>
            <a:ext cx="739260" cy="701504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20A3BF9-5900-4867-AE1B-4EAB18D84CAA}"/>
              </a:ext>
            </a:extLst>
          </p:cNvPr>
          <p:cNvSpPr/>
          <p:nvPr/>
        </p:nvSpPr>
        <p:spPr>
          <a:xfrm>
            <a:off x="6920534" y="5750419"/>
            <a:ext cx="739260" cy="701504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7300E2B8-6754-49CF-A5DA-CBD9CD1751A9}"/>
              </a:ext>
            </a:extLst>
          </p:cNvPr>
          <p:cNvSpPr/>
          <p:nvPr/>
        </p:nvSpPr>
        <p:spPr>
          <a:xfrm>
            <a:off x="261666" y="1785345"/>
            <a:ext cx="6744070" cy="2029516"/>
          </a:xfrm>
          <a:prstGeom prst="wedgeEllipseCallout">
            <a:avLst>
              <a:gd name="adj1" fmla="val 59893"/>
              <a:gd name="adj2" fmla="val -16897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For example, let’s put the following </a:t>
            </a:r>
            <a:r>
              <a:rPr lang="en-GB" sz="2800" b="1" dirty="0">
                <a:solidFill>
                  <a:srgbClr val="002060"/>
                </a:solidFill>
              </a:rPr>
              <a:t>temperatures</a:t>
            </a:r>
            <a:r>
              <a:rPr lang="en-GB" sz="2800" dirty="0">
                <a:solidFill>
                  <a:srgbClr val="002060"/>
                </a:solidFill>
              </a:rPr>
              <a:t> in </a:t>
            </a:r>
            <a:r>
              <a:rPr lang="en-GB" sz="2800" b="1" dirty="0">
                <a:solidFill>
                  <a:srgbClr val="002060"/>
                </a:solidFill>
              </a:rPr>
              <a:t>ascending</a:t>
            </a:r>
            <a:r>
              <a:rPr lang="en-GB" sz="2800" dirty="0">
                <a:solidFill>
                  <a:srgbClr val="002060"/>
                </a:solidFill>
              </a:rPr>
              <a:t> order: -3°C, -4°C, 2°C</a:t>
            </a:r>
            <a:endParaRPr lang="en-GB" sz="2800" dirty="0"/>
          </a:p>
        </p:txBody>
      </p:sp>
      <p:pic>
        <p:nvPicPr>
          <p:cNvPr id="23" name="Picture 2" descr="Water, Cute, Cartoon, Cold, Bird, Winter, North, Lonely">
            <a:extLst>
              <a:ext uri="{FF2B5EF4-FFF2-40B4-BE49-F238E27FC236}">
                <a16:creationId xmlns:a16="http://schemas.microsoft.com/office/drawing/2014/main" id="{15DFC996-C2CD-44D8-938B-B78E59A10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1806" l="9619" r="90547">
                        <a14:foregroundMark x1="39138" y1="24583" x2="55721" y2="24028"/>
                        <a14:foregroundMark x1="60033" y1="22222" x2="62355" y2="32500"/>
                        <a14:foregroundMark x1="37977" y1="20278" x2="42123" y2="31944"/>
                        <a14:foregroundMark x1="45439" y1="66528" x2="56385" y2="77083"/>
                        <a14:foregroundMark x1="56385" y1="77083" x2="56385" y2="77083"/>
                        <a14:foregroundMark x1="58043" y1="63472" x2="41791" y2="79167"/>
                        <a14:foregroundMark x1="41791" y1="79167" x2="41128" y2="82361"/>
                        <a14:foregroundMark x1="40464" y1="55417" x2="48093" y2="74028"/>
                        <a14:foregroundMark x1="48093" y1="74028" x2="60033" y2="77639"/>
                        <a14:foregroundMark x1="52570" y1="56528" x2="61028" y2="72778"/>
                        <a14:foregroundMark x1="60697" y1="57500" x2="63847" y2="70000"/>
                        <a14:foregroundMark x1="37313" y1="58889" x2="44113" y2="72778"/>
                        <a14:foregroundMark x1="39138" y1="90694" x2="27872" y2="91234"/>
                        <a14:foregroundMark x1="77771" y1="91711" x2="78505" y2="91734"/>
                        <a14:foregroundMark x1="67320" y1="91380" x2="72934" y2="91558"/>
                        <a14:foregroundMark x1="63184" y1="91250" x2="66785" y2="91364"/>
                        <a14:foregroundMark x1="37645" y1="91528" x2="37645" y2="91528"/>
                        <a14:foregroundMark x1="31343" y1="91806" x2="31343" y2="91806"/>
                        <a14:foregroundMark x1="88557" y1="69583" x2="90547" y2="70556"/>
                        <a14:backgroundMark x1="75954" y1="91806" x2="75954" y2="91806"/>
                        <a14:backgroundMark x1="78441" y1="91528" x2="78441" y2="91528"/>
                        <a14:backgroundMark x1="76285" y1="91250" x2="76285" y2="91250"/>
                        <a14:backgroundMark x1="75622" y1="91250" x2="75290" y2="91250"/>
                        <a14:backgroundMark x1="77612" y1="91528" x2="74295" y2="92083"/>
                        <a14:backgroundMark x1="79768" y1="91806" x2="81426" y2="91806"/>
                        <a14:backgroundMark x1="78441" y1="91806" x2="79768" y2="92083"/>
                        <a14:backgroundMark x1="67164" y1="91528" x2="67164" y2="91528"/>
                        <a14:backgroundMark x1="66501" y1="91806" x2="66501" y2="91806"/>
                        <a14:backgroundMark x1="66501" y1="91806" x2="66501" y2="91806"/>
                        <a14:backgroundMark x1="66501" y1="91806" x2="66501" y2="91806"/>
                        <a14:backgroundMark x1="66833" y1="91806" x2="66833" y2="91806"/>
                        <a14:backgroundMark x1="66833" y1="90972" x2="66833" y2="90972"/>
                        <a14:backgroundMark x1="78441" y1="91806" x2="78773" y2="92083"/>
                        <a14:backgroundMark x1="26202" y1="91528" x2="27861" y2="91250"/>
                        <a14:backgroundMark x1="67164" y1="92361" x2="67164" y2="90972"/>
                        <a14:backgroundMark x1="77944" y1="92639" x2="73300" y2="9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792" y="1728851"/>
            <a:ext cx="1699720" cy="202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B4AFCE-22FD-424E-832D-2402CBAEF033}"/>
              </a:ext>
            </a:extLst>
          </p:cNvPr>
          <p:cNvSpPr txBox="1"/>
          <p:nvPr/>
        </p:nvSpPr>
        <p:spPr>
          <a:xfrm>
            <a:off x="9056512" y="1244237"/>
            <a:ext cx="31749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1. First, find or imagine the numbers on a number line.</a:t>
            </a:r>
          </a:p>
          <a:p>
            <a:endParaRPr lang="en-GB" sz="2400" dirty="0"/>
          </a:p>
          <a:p>
            <a:r>
              <a:rPr lang="en-GB" sz="2400" dirty="0"/>
              <a:t>2. </a:t>
            </a:r>
            <a:r>
              <a:rPr lang="en-GB" sz="2400" b="1" dirty="0"/>
              <a:t>Ascending</a:t>
            </a:r>
            <a:r>
              <a:rPr lang="en-GB" sz="2400" dirty="0"/>
              <a:t> means </a:t>
            </a:r>
            <a:r>
              <a:rPr lang="en-GB" sz="2400" b="1" dirty="0"/>
              <a:t>getting larger</a:t>
            </a:r>
            <a:r>
              <a:rPr lang="en-GB" sz="2400" dirty="0"/>
              <a:t>, so we copy the numbers from left to right – smallest to biggest.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41E14E-DBD6-480D-8A46-55622E5836F2}"/>
              </a:ext>
            </a:extLst>
          </p:cNvPr>
          <p:cNvSpPr/>
          <p:nvPr/>
        </p:nvSpPr>
        <p:spPr>
          <a:xfrm>
            <a:off x="1114477" y="3994119"/>
            <a:ext cx="5573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2"/>
                </a:solidFill>
              </a:rPr>
              <a:t>The answer is </a:t>
            </a:r>
            <a:r>
              <a:rPr lang="en-GB" sz="3600" dirty="0">
                <a:solidFill>
                  <a:schemeClr val="accent1"/>
                </a:solidFill>
              </a:rPr>
              <a:t>-4°C, -3°C, 2°C</a:t>
            </a:r>
          </a:p>
        </p:txBody>
      </p:sp>
    </p:spTree>
    <p:extLst>
      <p:ext uri="{BB962C8B-B14F-4D97-AF65-F5344CB8AC3E}">
        <p14:creationId xmlns:p14="http://schemas.microsoft.com/office/powerpoint/2010/main" val="2789344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ED0D22-E8C9-4DA6-BA56-D9838AB335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02136"/>
            <a:ext cx="12192000" cy="19452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59E807-7AFE-45A4-92C2-4BA25E2F3855}"/>
              </a:ext>
            </a:extLst>
          </p:cNvPr>
          <p:cNvSpPr txBox="1"/>
          <p:nvPr/>
        </p:nvSpPr>
        <p:spPr>
          <a:xfrm>
            <a:off x="5867259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0°C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D79DBC-3F61-4511-A056-44DEB60C93E9}"/>
              </a:ext>
            </a:extLst>
          </p:cNvPr>
          <p:cNvSpPr txBox="1"/>
          <p:nvPr/>
        </p:nvSpPr>
        <p:spPr>
          <a:xfrm>
            <a:off x="6370875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1°C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5B2C2E-63B5-4C1E-A02D-C647E3CEFF9F}"/>
              </a:ext>
            </a:extLst>
          </p:cNvPr>
          <p:cNvSpPr txBox="1"/>
          <p:nvPr/>
        </p:nvSpPr>
        <p:spPr>
          <a:xfrm>
            <a:off x="6971396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2°C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07800A-54CE-43BF-ACE0-CB449D13502D}"/>
              </a:ext>
            </a:extLst>
          </p:cNvPr>
          <p:cNvSpPr txBox="1"/>
          <p:nvPr/>
        </p:nvSpPr>
        <p:spPr>
          <a:xfrm>
            <a:off x="7557734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3°C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679098-1311-4D97-AEF5-2D808A3B0E23}"/>
              </a:ext>
            </a:extLst>
          </p:cNvPr>
          <p:cNvSpPr txBox="1"/>
          <p:nvPr/>
        </p:nvSpPr>
        <p:spPr>
          <a:xfrm>
            <a:off x="8144072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4°C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EF5039-C4DA-4CE2-913F-04C7158C07A7}"/>
              </a:ext>
            </a:extLst>
          </p:cNvPr>
          <p:cNvSpPr txBox="1"/>
          <p:nvPr/>
        </p:nvSpPr>
        <p:spPr>
          <a:xfrm>
            <a:off x="8738119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5°C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E8E7C6-4977-4B5E-BB34-8FF14F81D9A2}"/>
              </a:ext>
            </a:extLst>
          </p:cNvPr>
          <p:cNvSpPr txBox="1"/>
          <p:nvPr/>
        </p:nvSpPr>
        <p:spPr>
          <a:xfrm>
            <a:off x="5169837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-1°C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1C15E5-31F4-421A-951C-5BF7D0070943}"/>
              </a:ext>
            </a:extLst>
          </p:cNvPr>
          <p:cNvSpPr txBox="1"/>
          <p:nvPr/>
        </p:nvSpPr>
        <p:spPr>
          <a:xfrm>
            <a:off x="4566561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-2°C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9C22AB-DD4C-457A-A156-EBFCBEE5830D}"/>
              </a:ext>
            </a:extLst>
          </p:cNvPr>
          <p:cNvSpPr txBox="1"/>
          <p:nvPr/>
        </p:nvSpPr>
        <p:spPr>
          <a:xfrm>
            <a:off x="4032596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-3°C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062F61-7907-4444-9485-C57B08D2A82A}"/>
              </a:ext>
            </a:extLst>
          </p:cNvPr>
          <p:cNvSpPr txBox="1"/>
          <p:nvPr/>
        </p:nvSpPr>
        <p:spPr>
          <a:xfrm>
            <a:off x="3479558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-4°C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89B4C9-D670-4E72-9FAF-7856E90E43A6}"/>
              </a:ext>
            </a:extLst>
          </p:cNvPr>
          <p:cNvSpPr txBox="1"/>
          <p:nvPr/>
        </p:nvSpPr>
        <p:spPr>
          <a:xfrm>
            <a:off x="2910938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-5°C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091845-7E2F-42CC-AF5D-BB7D54F2F26A}"/>
              </a:ext>
            </a:extLst>
          </p:cNvPr>
          <p:cNvSpPr txBox="1"/>
          <p:nvPr/>
        </p:nvSpPr>
        <p:spPr>
          <a:xfrm>
            <a:off x="2316583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-6°C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30F75B-4ED6-44EF-BA5C-697419738A09}"/>
              </a:ext>
            </a:extLst>
          </p:cNvPr>
          <p:cNvSpPr txBox="1"/>
          <p:nvPr/>
        </p:nvSpPr>
        <p:spPr>
          <a:xfrm>
            <a:off x="1782618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-7°C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72173F-AC50-48A1-98B8-2F9AFB923C61}"/>
              </a:ext>
            </a:extLst>
          </p:cNvPr>
          <p:cNvSpPr txBox="1"/>
          <p:nvPr/>
        </p:nvSpPr>
        <p:spPr>
          <a:xfrm>
            <a:off x="1229580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-8°C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3D6F84-D3FE-4468-BC89-9F2E43EA59CD}"/>
              </a:ext>
            </a:extLst>
          </p:cNvPr>
          <p:cNvSpPr txBox="1"/>
          <p:nvPr/>
        </p:nvSpPr>
        <p:spPr>
          <a:xfrm>
            <a:off x="660960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-9°C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78007F-100A-4465-8330-B9D44F267D5C}"/>
              </a:ext>
            </a:extLst>
          </p:cNvPr>
          <p:cNvSpPr txBox="1"/>
          <p:nvPr/>
        </p:nvSpPr>
        <p:spPr>
          <a:xfrm>
            <a:off x="10611" y="5681988"/>
            <a:ext cx="635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-10°C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975C84-7007-4CB5-9358-75C88E7562D3}"/>
              </a:ext>
            </a:extLst>
          </p:cNvPr>
          <p:cNvSpPr txBox="1"/>
          <p:nvPr/>
        </p:nvSpPr>
        <p:spPr>
          <a:xfrm>
            <a:off x="9326108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6°C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11D63CE-3663-4609-BA9A-194FE23BD625}"/>
              </a:ext>
            </a:extLst>
          </p:cNvPr>
          <p:cNvSpPr txBox="1"/>
          <p:nvPr/>
        </p:nvSpPr>
        <p:spPr>
          <a:xfrm>
            <a:off x="9912446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7°C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BA0C81-3BBD-4A12-9ADB-AD9946DC5F33}"/>
              </a:ext>
            </a:extLst>
          </p:cNvPr>
          <p:cNvSpPr txBox="1"/>
          <p:nvPr/>
        </p:nvSpPr>
        <p:spPr>
          <a:xfrm>
            <a:off x="10498784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8°C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55A97C9-E1B5-43A8-8FF7-FFCD546FB010}"/>
              </a:ext>
            </a:extLst>
          </p:cNvPr>
          <p:cNvSpPr txBox="1"/>
          <p:nvPr/>
        </p:nvSpPr>
        <p:spPr>
          <a:xfrm>
            <a:off x="11092831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9°C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49C566B-F13B-4A2A-8C62-0A821F6C7C7F}"/>
              </a:ext>
            </a:extLst>
          </p:cNvPr>
          <p:cNvSpPr txBox="1"/>
          <p:nvPr/>
        </p:nvSpPr>
        <p:spPr>
          <a:xfrm>
            <a:off x="11601870" y="5681988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10°C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9B3C605-132F-4F9A-B6EB-8C592DF72A36}"/>
              </a:ext>
            </a:extLst>
          </p:cNvPr>
          <p:cNvSpPr/>
          <p:nvPr/>
        </p:nvSpPr>
        <p:spPr>
          <a:xfrm>
            <a:off x="728707" y="2040314"/>
            <a:ext cx="4303856" cy="2134499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Order the following temperatures from coldest to warmest (</a:t>
            </a:r>
            <a:r>
              <a:rPr lang="en-GB" sz="2400" b="1" dirty="0">
                <a:solidFill>
                  <a:schemeClr val="tx1"/>
                </a:solidFill>
              </a:rPr>
              <a:t>ascending </a:t>
            </a:r>
            <a:r>
              <a:rPr lang="en-GB" sz="2400" dirty="0">
                <a:solidFill>
                  <a:schemeClr val="tx1"/>
                </a:solidFill>
              </a:rPr>
              <a:t>order):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sz="2400" b="1" dirty="0">
                <a:solidFill>
                  <a:schemeClr val="tx1"/>
                </a:solidFill>
              </a:rPr>
              <a:t>5°C	-1°C	9°C	-9 °C</a:t>
            </a:r>
          </a:p>
        </p:txBody>
      </p:sp>
    </p:spTree>
    <p:extLst>
      <p:ext uri="{BB962C8B-B14F-4D97-AF65-F5344CB8AC3E}">
        <p14:creationId xmlns:p14="http://schemas.microsoft.com/office/powerpoint/2010/main" val="2030765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ED0D22-E8C9-4DA6-BA56-D9838AB335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02136"/>
            <a:ext cx="12192000" cy="19452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59E807-7AFE-45A4-92C2-4BA25E2F3855}"/>
              </a:ext>
            </a:extLst>
          </p:cNvPr>
          <p:cNvSpPr txBox="1"/>
          <p:nvPr/>
        </p:nvSpPr>
        <p:spPr>
          <a:xfrm>
            <a:off x="5867259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0°C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D79DBC-3F61-4511-A056-44DEB60C93E9}"/>
              </a:ext>
            </a:extLst>
          </p:cNvPr>
          <p:cNvSpPr txBox="1"/>
          <p:nvPr/>
        </p:nvSpPr>
        <p:spPr>
          <a:xfrm>
            <a:off x="6370875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1°C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5B2C2E-63B5-4C1E-A02D-C647E3CEFF9F}"/>
              </a:ext>
            </a:extLst>
          </p:cNvPr>
          <p:cNvSpPr txBox="1"/>
          <p:nvPr/>
        </p:nvSpPr>
        <p:spPr>
          <a:xfrm>
            <a:off x="6971396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2°C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07800A-54CE-43BF-ACE0-CB449D13502D}"/>
              </a:ext>
            </a:extLst>
          </p:cNvPr>
          <p:cNvSpPr txBox="1"/>
          <p:nvPr/>
        </p:nvSpPr>
        <p:spPr>
          <a:xfrm>
            <a:off x="7557734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3°C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679098-1311-4D97-AEF5-2D808A3B0E23}"/>
              </a:ext>
            </a:extLst>
          </p:cNvPr>
          <p:cNvSpPr txBox="1"/>
          <p:nvPr/>
        </p:nvSpPr>
        <p:spPr>
          <a:xfrm>
            <a:off x="8144072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4°C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EF5039-C4DA-4CE2-913F-04C7158C07A7}"/>
              </a:ext>
            </a:extLst>
          </p:cNvPr>
          <p:cNvSpPr txBox="1"/>
          <p:nvPr/>
        </p:nvSpPr>
        <p:spPr>
          <a:xfrm>
            <a:off x="8738119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5°C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E8E7C6-4977-4B5E-BB34-8FF14F81D9A2}"/>
              </a:ext>
            </a:extLst>
          </p:cNvPr>
          <p:cNvSpPr txBox="1"/>
          <p:nvPr/>
        </p:nvSpPr>
        <p:spPr>
          <a:xfrm>
            <a:off x="5169837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-1°C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1C15E5-31F4-421A-951C-5BF7D0070943}"/>
              </a:ext>
            </a:extLst>
          </p:cNvPr>
          <p:cNvSpPr txBox="1"/>
          <p:nvPr/>
        </p:nvSpPr>
        <p:spPr>
          <a:xfrm>
            <a:off x="4566561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-2°C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9C22AB-DD4C-457A-A156-EBFCBEE5830D}"/>
              </a:ext>
            </a:extLst>
          </p:cNvPr>
          <p:cNvSpPr txBox="1"/>
          <p:nvPr/>
        </p:nvSpPr>
        <p:spPr>
          <a:xfrm>
            <a:off x="4032596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-3°C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062F61-7907-4444-9485-C57B08D2A82A}"/>
              </a:ext>
            </a:extLst>
          </p:cNvPr>
          <p:cNvSpPr txBox="1"/>
          <p:nvPr/>
        </p:nvSpPr>
        <p:spPr>
          <a:xfrm>
            <a:off x="3479558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-4°C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89B4C9-D670-4E72-9FAF-7856E90E43A6}"/>
              </a:ext>
            </a:extLst>
          </p:cNvPr>
          <p:cNvSpPr txBox="1"/>
          <p:nvPr/>
        </p:nvSpPr>
        <p:spPr>
          <a:xfrm>
            <a:off x="2910938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-5°C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091845-7E2F-42CC-AF5D-BB7D54F2F26A}"/>
              </a:ext>
            </a:extLst>
          </p:cNvPr>
          <p:cNvSpPr txBox="1"/>
          <p:nvPr/>
        </p:nvSpPr>
        <p:spPr>
          <a:xfrm>
            <a:off x="2316583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-6°C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30F75B-4ED6-44EF-BA5C-697419738A09}"/>
              </a:ext>
            </a:extLst>
          </p:cNvPr>
          <p:cNvSpPr txBox="1"/>
          <p:nvPr/>
        </p:nvSpPr>
        <p:spPr>
          <a:xfrm>
            <a:off x="1782618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-7°C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72173F-AC50-48A1-98B8-2F9AFB923C61}"/>
              </a:ext>
            </a:extLst>
          </p:cNvPr>
          <p:cNvSpPr txBox="1"/>
          <p:nvPr/>
        </p:nvSpPr>
        <p:spPr>
          <a:xfrm>
            <a:off x="1229580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-8°C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3D6F84-D3FE-4468-BC89-9F2E43EA59CD}"/>
              </a:ext>
            </a:extLst>
          </p:cNvPr>
          <p:cNvSpPr txBox="1"/>
          <p:nvPr/>
        </p:nvSpPr>
        <p:spPr>
          <a:xfrm>
            <a:off x="660960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-9°C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78007F-100A-4465-8330-B9D44F267D5C}"/>
              </a:ext>
            </a:extLst>
          </p:cNvPr>
          <p:cNvSpPr txBox="1"/>
          <p:nvPr/>
        </p:nvSpPr>
        <p:spPr>
          <a:xfrm>
            <a:off x="10611" y="5681988"/>
            <a:ext cx="635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-10°C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975C84-7007-4CB5-9358-75C88E7562D3}"/>
              </a:ext>
            </a:extLst>
          </p:cNvPr>
          <p:cNvSpPr txBox="1"/>
          <p:nvPr/>
        </p:nvSpPr>
        <p:spPr>
          <a:xfrm>
            <a:off x="9326108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6°C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11D63CE-3663-4609-BA9A-194FE23BD625}"/>
              </a:ext>
            </a:extLst>
          </p:cNvPr>
          <p:cNvSpPr txBox="1"/>
          <p:nvPr/>
        </p:nvSpPr>
        <p:spPr>
          <a:xfrm>
            <a:off x="9912446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7°C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BA0C81-3BBD-4A12-9ADB-AD9946DC5F33}"/>
              </a:ext>
            </a:extLst>
          </p:cNvPr>
          <p:cNvSpPr txBox="1"/>
          <p:nvPr/>
        </p:nvSpPr>
        <p:spPr>
          <a:xfrm>
            <a:off x="10498784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8°C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55A97C9-E1B5-43A8-8FF7-FFCD546FB010}"/>
              </a:ext>
            </a:extLst>
          </p:cNvPr>
          <p:cNvSpPr txBox="1"/>
          <p:nvPr/>
        </p:nvSpPr>
        <p:spPr>
          <a:xfrm>
            <a:off x="11092831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9°C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49C566B-F13B-4A2A-8C62-0A821F6C7C7F}"/>
              </a:ext>
            </a:extLst>
          </p:cNvPr>
          <p:cNvSpPr txBox="1"/>
          <p:nvPr/>
        </p:nvSpPr>
        <p:spPr>
          <a:xfrm>
            <a:off x="11601870" y="5681988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10°C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9B3C605-132F-4F9A-B6EB-8C592DF72A36}"/>
              </a:ext>
            </a:extLst>
          </p:cNvPr>
          <p:cNvSpPr/>
          <p:nvPr/>
        </p:nvSpPr>
        <p:spPr>
          <a:xfrm>
            <a:off x="728707" y="2040314"/>
            <a:ext cx="4303856" cy="2134499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Order the following temperatures from coldest to warmest (</a:t>
            </a:r>
            <a:r>
              <a:rPr lang="en-GB" sz="2400" b="1" dirty="0">
                <a:solidFill>
                  <a:schemeClr val="tx1"/>
                </a:solidFill>
              </a:rPr>
              <a:t>ascending </a:t>
            </a:r>
            <a:r>
              <a:rPr lang="en-GB" sz="2400" dirty="0">
                <a:solidFill>
                  <a:schemeClr val="tx1"/>
                </a:solidFill>
              </a:rPr>
              <a:t>order):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sz="2400" b="1" dirty="0">
                <a:solidFill>
                  <a:schemeClr val="tx1"/>
                </a:solidFill>
              </a:rPr>
              <a:t>5°C	-1°C	9°C	-9 °C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6ABFE5F-C783-4F37-B34D-D8C2A128A80F}"/>
              </a:ext>
            </a:extLst>
          </p:cNvPr>
          <p:cNvSpPr/>
          <p:nvPr/>
        </p:nvSpPr>
        <p:spPr>
          <a:xfrm>
            <a:off x="8737767" y="5637632"/>
            <a:ext cx="519671" cy="520029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CDF4E0E-9733-47B5-A495-CE55DF7A0363}"/>
              </a:ext>
            </a:extLst>
          </p:cNvPr>
          <p:cNvSpPr/>
          <p:nvPr/>
        </p:nvSpPr>
        <p:spPr>
          <a:xfrm>
            <a:off x="5198690" y="5611708"/>
            <a:ext cx="519671" cy="520029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EC69FB3-A7DF-4A83-8660-C14ADF215758}"/>
              </a:ext>
            </a:extLst>
          </p:cNvPr>
          <p:cNvSpPr/>
          <p:nvPr/>
        </p:nvSpPr>
        <p:spPr>
          <a:xfrm>
            <a:off x="10967534" y="5614788"/>
            <a:ext cx="519671" cy="520029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33D3611-BA43-4C99-83D9-2CF5F49EED66}"/>
              </a:ext>
            </a:extLst>
          </p:cNvPr>
          <p:cNvSpPr/>
          <p:nvPr/>
        </p:nvSpPr>
        <p:spPr>
          <a:xfrm>
            <a:off x="628409" y="5674954"/>
            <a:ext cx="519671" cy="520029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130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9376D-388B-42B4-8FDC-F31CA81FB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6234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Teachers’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A3911-D43C-4A93-B4BD-61D5D7DCE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53" y="1318522"/>
            <a:ext cx="10681447" cy="5068209"/>
          </a:xfrm>
          <a:solidFill>
            <a:srgbClr val="FFFED8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 The purpose of the priority therapies is to support the teaching of fundamental concepts for the year group.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 The therapies can be taught to a whole class or a target group. Year 5 therapies are designed to take approximately 30 minutes. However, this is flexible: it may be that only part of the therapy is taught or it could, of course, be adapted or extended.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 A vocabulary slide is included in each therapy. This identifies key words which relate to the taught concept along with a link to the ‘Vocabulary Shorts’ on </a:t>
            </a:r>
            <a:r>
              <a:rPr lang="en-GB" sz="2400" dirty="0" err="1">
                <a:solidFill>
                  <a:srgbClr val="002060"/>
                </a:solidFill>
              </a:rPr>
              <a:t>PrimaryWise</a:t>
            </a:r>
            <a:r>
              <a:rPr lang="en-GB" sz="2400" dirty="0">
                <a:solidFill>
                  <a:srgbClr val="002060"/>
                </a:solidFill>
              </a:rPr>
              <a:t> (20 activities to develop vocabulary). The intention is that the therapy begins with explicit teaching of this vocabulary.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 The therapy adopts the ‘Teach, model and apply’ process with plenty of opportunities for pupils to demonstrate the taught skill.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 Problem solving and reasoning activities are an integral part of each therapy.</a:t>
            </a:r>
          </a:p>
        </p:txBody>
      </p:sp>
      <p:sp>
        <p:nvSpPr>
          <p:cNvPr id="4" name="5-Point Star 4">
            <a:extLst>
              <a:ext uri="{FF2B5EF4-FFF2-40B4-BE49-F238E27FC236}">
                <a16:creationId xmlns:a16="http://schemas.microsoft.com/office/drawing/2014/main" id="{8B3E8FF2-5177-4593-ACA3-98E208BBB75E}"/>
              </a:ext>
            </a:extLst>
          </p:cNvPr>
          <p:cNvSpPr/>
          <p:nvPr/>
        </p:nvSpPr>
        <p:spPr>
          <a:xfrm>
            <a:off x="3051110" y="365126"/>
            <a:ext cx="859708" cy="780090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5725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ED0D22-E8C9-4DA6-BA56-D9838AB335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02136"/>
            <a:ext cx="12192000" cy="19452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59E807-7AFE-45A4-92C2-4BA25E2F3855}"/>
              </a:ext>
            </a:extLst>
          </p:cNvPr>
          <p:cNvSpPr txBox="1"/>
          <p:nvPr/>
        </p:nvSpPr>
        <p:spPr>
          <a:xfrm>
            <a:off x="5867259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0°C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D79DBC-3F61-4511-A056-44DEB60C93E9}"/>
              </a:ext>
            </a:extLst>
          </p:cNvPr>
          <p:cNvSpPr txBox="1"/>
          <p:nvPr/>
        </p:nvSpPr>
        <p:spPr>
          <a:xfrm>
            <a:off x="6370875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1°C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5B2C2E-63B5-4C1E-A02D-C647E3CEFF9F}"/>
              </a:ext>
            </a:extLst>
          </p:cNvPr>
          <p:cNvSpPr txBox="1"/>
          <p:nvPr/>
        </p:nvSpPr>
        <p:spPr>
          <a:xfrm>
            <a:off x="6971396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2°C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07800A-54CE-43BF-ACE0-CB449D13502D}"/>
              </a:ext>
            </a:extLst>
          </p:cNvPr>
          <p:cNvSpPr txBox="1"/>
          <p:nvPr/>
        </p:nvSpPr>
        <p:spPr>
          <a:xfrm>
            <a:off x="7557734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3°C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679098-1311-4D97-AEF5-2D808A3B0E23}"/>
              </a:ext>
            </a:extLst>
          </p:cNvPr>
          <p:cNvSpPr txBox="1"/>
          <p:nvPr/>
        </p:nvSpPr>
        <p:spPr>
          <a:xfrm>
            <a:off x="8144072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4°C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EF5039-C4DA-4CE2-913F-04C7158C07A7}"/>
              </a:ext>
            </a:extLst>
          </p:cNvPr>
          <p:cNvSpPr txBox="1"/>
          <p:nvPr/>
        </p:nvSpPr>
        <p:spPr>
          <a:xfrm>
            <a:off x="8738119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5°C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E8E7C6-4977-4B5E-BB34-8FF14F81D9A2}"/>
              </a:ext>
            </a:extLst>
          </p:cNvPr>
          <p:cNvSpPr txBox="1"/>
          <p:nvPr/>
        </p:nvSpPr>
        <p:spPr>
          <a:xfrm>
            <a:off x="5169837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-1°C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1C15E5-31F4-421A-951C-5BF7D0070943}"/>
              </a:ext>
            </a:extLst>
          </p:cNvPr>
          <p:cNvSpPr txBox="1"/>
          <p:nvPr/>
        </p:nvSpPr>
        <p:spPr>
          <a:xfrm>
            <a:off x="4566561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-2°C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9C22AB-DD4C-457A-A156-EBFCBEE5830D}"/>
              </a:ext>
            </a:extLst>
          </p:cNvPr>
          <p:cNvSpPr txBox="1"/>
          <p:nvPr/>
        </p:nvSpPr>
        <p:spPr>
          <a:xfrm>
            <a:off x="4032596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-3°C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062F61-7907-4444-9485-C57B08D2A82A}"/>
              </a:ext>
            </a:extLst>
          </p:cNvPr>
          <p:cNvSpPr txBox="1"/>
          <p:nvPr/>
        </p:nvSpPr>
        <p:spPr>
          <a:xfrm>
            <a:off x="3479558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-4°C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89B4C9-D670-4E72-9FAF-7856E90E43A6}"/>
              </a:ext>
            </a:extLst>
          </p:cNvPr>
          <p:cNvSpPr txBox="1"/>
          <p:nvPr/>
        </p:nvSpPr>
        <p:spPr>
          <a:xfrm>
            <a:off x="2910938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-5°C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091845-7E2F-42CC-AF5D-BB7D54F2F26A}"/>
              </a:ext>
            </a:extLst>
          </p:cNvPr>
          <p:cNvSpPr txBox="1"/>
          <p:nvPr/>
        </p:nvSpPr>
        <p:spPr>
          <a:xfrm>
            <a:off x="2316583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-6°C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30F75B-4ED6-44EF-BA5C-697419738A09}"/>
              </a:ext>
            </a:extLst>
          </p:cNvPr>
          <p:cNvSpPr txBox="1"/>
          <p:nvPr/>
        </p:nvSpPr>
        <p:spPr>
          <a:xfrm>
            <a:off x="1782618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-7°C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72173F-AC50-48A1-98B8-2F9AFB923C61}"/>
              </a:ext>
            </a:extLst>
          </p:cNvPr>
          <p:cNvSpPr txBox="1"/>
          <p:nvPr/>
        </p:nvSpPr>
        <p:spPr>
          <a:xfrm>
            <a:off x="1229580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-8°C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3D6F84-D3FE-4468-BC89-9F2E43EA59CD}"/>
              </a:ext>
            </a:extLst>
          </p:cNvPr>
          <p:cNvSpPr txBox="1"/>
          <p:nvPr/>
        </p:nvSpPr>
        <p:spPr>
          <a:xfrm>
            <a:off x="660960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-9°C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78007F-100A-4465-8330-B9D44F267D5C}"/>
              </a:ext>
            </a:extLst>
          </p:cNvPr>
          <p:cNvSpPr txBox="1"/>
          <p:nvPr/>
        </p:nvSpPr>
        <p:spPr>
          <a:xfrm>
            <a:off x="10611" y="5681988"/>
            <a:ext cx="635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-10°C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975C84-7007-4CB5-9358-75C88E7562D3}"/>
              </a:ext>
            </a:extLst>
          </p:cNvPr>
          <p:cNvSpPr txBox="1"/>
          <p:nvPr/>
        </p:nvSpPr>
        <p:spPr>
          <a:xfrm>
            <a:off x="9326108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6°C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11D63CE-3663-4609-BA9A-194FE23BD625}"/>
              </a:ext>
            </a:extLst>
          </p:cNvPr>
          <p:cNvSpPr txBox="1"/>
          <p:nvPr/>
        </p:nvSpPr>
        <p:spPr>
          <a:xfrm>
            <a:off x="9912446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7°C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BA0C81-3BBD-4A12-9ADB-AD9946DC5F33}"/>
              </a:ext>
            </a:extLst>
          </p:cNvPr>
          <p:cNvSpPr txBox="1"/>
          <p:nvPr/>
        </p:nvSpPr>
        <p:spPr>
          <a:xfrm>
            <a:off x="10498784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8°C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55A97C9-E1B5-43A8-8FF7-FFCD546FB010}"/>
              </a:ext>
            </a:extLst>
          </p:cNvPr>
          <p:cNvSpPr txBox="1"/>
          <p:nvPr/>
        </p:nvSpPr>
        <p:spPr>
          <a:xfrm>
            <a:off x="11092831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9°C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49C566B-F13B-4A2A-8C62-0A821F6C7C7F}"/>
              </a:ext>
            </a:extLst>
          </p:cNvPr>
          <p:cNvSpPr txBox="1"/>
          <p:nvPr/>
        </p:nvSpPr>
        <p:spPr>
          <a:xfrm>
            <a:off x="11601870" y="5681988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10°C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9B3C605-132F-4F9A-B6EB-8C592DF72A36}"/>
              </a:ext>
            </a:extLst>
          </p:cNvPr>
          <p:cNvSpPr/>
          <p:nvPr/>
        </p:nvSpPr>
        <p:spPr>
          <a:xfrm>
            <a:off x="728707" y="2040314"/>
            <a:ext cx="4303856" cy="2134499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Order the following temperatures from coldest to warmest (</a:t>
            </a:r>
            <a:r>
              <a:rPr lang="en-GB" sz="2400" b="1" dirty="0">
                <a:solidFill>
                  <a:schemeClr val="tx1"/>
                </a:solidFill>
              </a:rPr>
              <a:t>ascending </a:t>
            </a:r>
            <a:r>
              <a:rPr lang="en-GB" sz="2400" dirty="0">
                <a:solidFill>
                  <a:schemeClr val="tx1"/>
                </a:solidFill>
              </a:rPr>
              <a:t>order):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sz="2400" b="1" dirty="0">
                <a:solidFill>
                  <a:schemeClr val="tx1"/>
                </a:solidFill>
              </a:rPr>
              <a:t>5°C	-1°C	9°C	-9 °C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6ABFE5F-C783-4F37-B34D-D8C2A128A80F}"/>
              </a:ext>
            </a:extLst>
          </p:cNvPr>
          <p:cNvSpPr/>
          <p:nvPr/>
        </p:nvSpPr>
        <p:spPr>
          <a:xfrm>
            <a:off x="8737767" y="5637632"/>
            <a:ext cx="519671" cy="520029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CDF4E0E-9733-47B5-A495-CE55DF7A0363}"/>
              </a:ext>
            </a:extLst>
          </p:cNvPr>
          <p:cNvSpPr/>
          <p:nvPr/>
        </p:nvSpPr>
        <p:spPr>
          <a:xfrm>
            <a:off x="5198690" y="5611708"/>
            <a:ext cx="519671" cy="520029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EC69FB3-A7DF-4A83-8660-C14ADF215758}"/>
              </a:ext>
            </a:extLst>
          </p:cNvPr>
          <p:cNvSpPr/>
          <p:nvPr/>
        </p:nvSpPr>
        <p:spPr>
          <a:xfrm>
            <a:off x="10967534" y="5614788"/>
            <a:ext cx="519671" cy="520029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33D3611-BA43-4C99-83D9-2CF5F49EED66}"/>
              </a:ext>
            </a:extLst>
          </p:cNvPr>
          <p:cNvSpPr/>
          <p:nvPr/>
        </p:nvSpPr>
        <p:spPr>
          <a:xfrm>
            <a:off x="628409" y="5674954"/>
            <a:ext cx="519671" cy="520029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42AB30-DF42-4357-AE86-5E799BCDA47E}"/>
              </a:ext>
            </a:extLst>
          </p:cNvPr>
          <p:cNvSpPr/>
          <p:nvPr/>
        </p:nvSpPr>
        <p:spPr>
          <a:xfrm>
            <a:off x="5354014" y="2731797"/>
            <a:ext cx="63245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2"/>
                </a:solidFill>
              </a:rPr>
              <a:t>The answer is </a:t>
            </a:r>
            <a:r>
              <a:rPr lang="en-GB" sz="3600" dirty="0">
                <a:solidFill>
                  <a:schemeClr val="accent1"/>
                </a:solidFill>
              </a:rPr>
              <a:t>-9°C, -1°C, 5°C, 9°C</a:t>
            </a:r>
          </a:p>
        </p:txBody>
      </p:sp>
    </p:spTree>
    <p:extLst>
      <p:ext uri="{BB962C8B-B14F-4D97-AF65-F5344CB8AC3E}">
        <p14:creationId xmlns:p14="http://schemas.microsoft.com/office/powerpoint/2010/main" val="572905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3EC5C4A-152D-4553-A9D9-652035D093C9}"/>
              </a:ext>
            </a:extLst>
          </p:cNvPr>
          <p:cNvSpPr/>
          <p:nvPr/>
        </p:nvSpPr>
        <p:spPr>
          <a:xfrm>
            <a:off x="728707" y="1937522"/>
            <a:ext cx="10869244" cy="805316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Here is a table to show the average temperature in December in different countries:</a:t>
            </a:r>
            <a:endParaRPr lang="en-GB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A203725-1451-499B-8EB3-6D5108824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297055"/>
              </p:ext>
            </p:extLst>
          </p:nvPr>
        </p:nvGraphicFramePr>
        <p:xfrm>
          <a:off x="763555" y="3429000"/>
          <a:ext cx="4445578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2789">
                  <a:extLst>
                    <a:ext uri="{9D8B030D-6E8A-4147-A177-3AD203B41FA5}">
                      <a16:colId xmlns:a16="http://schemas.microsoft.com/office/drawing/2014/main" val="1569223725"/>
                    </a:ext>
                  </a:extLst>
                </a:gridCol>
                <a:gridCol w="2222789">
                  <a:extLst>
                    <a:ext uri="{9D8B030D-6E8A-4147-A177-3AD203B41FA5}">
                      <a16:colId xmlns:a16="http://schemas.microsoft.com/office/drawing/2014/main" val="19386351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Temperature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577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England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6°C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293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Greenland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-6°C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219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Spain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14°C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696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Iceland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-1°C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098392"/>
                  </a:ext>
                </a:extLst>
              </a:tr>
            </a:tbl>
          </a:graphicData>
        </a:graphic>
      </p:graphicFrame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5835527-80CE-40F4-8FF4-A32B66B98FBA}"/>
              </a:ext>
            </a:extLst>
          </p:cNvPr>
          <p:cNvSpPr/>
          <p:nvPr/>
        </p:nvSpPr>
        <p:spPr>
          <a:xfrm>
            <a:off x="6001798" y="3183853"/>
            <a:ext cx="5670798" cy="1098898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Put the countries in order from coldest to warmest.</a:t>
            </a:r>
          </a:p>
        </p:txBody>
      </p:sp>
    </p:spTree>
    <p:extLst>
      <p:ext uri="{BB962C8B-B14F-4D97-AF65-F5344CB8AC3E}">
        <p14:creationId xmlns:p14="http://schemas.microsoft.com/office/powerpoint/2010/main" val="63337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3EC5C4A-152D-4553-A9D9-652035D093C9}"/>
              </a:ext>
            </a:extLst>
          </p:cNvPr>
          <p:cNvSpPr/>
          <p:nvPr/>
        </p:nvSpPr>
        <p:spPr>
          <a:xfrm>
            <a:off x="728707" y="1937522"/>
            <a:ext cx="10869244" cy="805316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Here is a table to show the average temperature in December in different countries:</a:t>
            </a:r>
            <a:endParaRPr lang="en-GB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A203725-1451-499B-8EB3-6D510882411F}"/>
              </a:ext>
            </a:extLst>
          </p:cNvPr>
          <p:cNvGraphicFramePr>
            <a:graphicFrameLocks noGrp="1"/>
          </p:cNvGraphicFramePr>
          <p:nvPr/>
        </p:nvGraphicFramePr>
        <p:xfrm>
          <a:off x="763555" y="3429000"/>
          <a:ext cx="4445578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2789">
                  <a:extLst>
                    <a:ext uri="{9D8B030D-6E8A-4147-A177-3AD203B41FA5}">
                      <a16:colId xmlns:a16="http://schemas.microsoft.com/office/drawing/2014/main" val="1569223725"/>
                    </a:ext>
                  </a:extLst>
                </a:gridCol>
                <a:gridCol w="2222789">
                  <a:extLst>
                    <a:ext uri="{9D8B030D-6E8A-4147-A177-3AD203B41FA5}">
                      <a16:colId xmlns:a16="http://schemas.microsoft.com/office/drawing/2014/main" val="19386351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Temperature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577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England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6°C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293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Greenland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-6°C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219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Spain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14°C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696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Iceland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-1°C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098392"/>
                  </a:ext>
                </a:extLst>
              </a:tr>
            </a:tbl>
          </a:graphicData>
        </a:graphic>
      </p:graphicFrame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5835527-80CE-40F4-8FF4-A32B66B98FBA}"/>
              </a:ext>
            </a:extLst>
          </p:cNvPr>
          <p:cNvSpPr/>
          <p:nvPr/>
        </p:nvSpPr>
        <p:spPr>
          <a:xfrm>
            <a:off x="6001798" y="3183853"/>
            <a:ext cx="5670798" cy="1098898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Put the countries in order from coldest to warmest.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1E54AC-A88A-4B9D-949E-1CE03309C81F}"/>
              </a:ext>
            </a:extLst>
          </p:cNvPr>
          <p:cNvSpPr txBox="1"/>
          <p:nvPr/>
        </p:nvSpPr>
        <p:spPr>
          <a:xfrm>
            <a:off x="5721221" y="4723766"/>
            <a:ext cx="115570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>
                <a:solidFill>
                  <a:schemeClr val="accent1"/>
                </a:solidFill>
              </a:rPr>
              <a:t>Coldest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A886A8-9371-4EB7-A91A-CD6181F36FCE}"/>
              </a:ext>
            </a:extLst>
          </p:cNvPr>
          <p:cNvSpPr txBox="1"/>
          <p:nvPr/>
        </p:nvSpPr>
        <p:spPr>
          <a:xfrm>
            <a:off x="10420324" y="4723766"/>
            <a:ext cx="137063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500"/>
            </a:lvl1pPr>
          </a:lstStyle>
          <a:p>
            <a:r>
              <a:rPr lang="en-GB" dirty="0">
                <a:solidFill>
                  <a:schemeClr val="accent1"/>
                </a:solidFill>
              </a:rPr>
              <a:t>Warmest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41586AC-E0B7-4D6B-BFDC-F0500EE43790}"/>
              </a:ext>
            </a:extLst>
          </p:cNvPr>
          <p:cNvCxnSpPr>
            <a:cxnSpLocks/>
          </p:cNvCxnSpPr>
          <p:nvPr/>
        </p:nvCxnSpPr>
        <p:spPr>
          <a:xfrm>
            <a:off x="7072604" y="4952962"/>
            <a:ext cx="3191069" cy="93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68102AB-6D03-40DF-8415-5EA7EE2A58A0}"/>
              </a:ext>
            </a:extLst>
          </p:cNvPr>
          <p:cNvSpPr/>
          <p:nvPr/>
        </p:nvSpPr>
        <p:spPr>
          <a:xfrm>
            <a:off x="5698717" y="5423275"/>
            <a:ext cx="14934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Greenland</a:t>
            </a:r>
          </a:p>
          <a:p>
            <a:pPr algn="ctr"/>
            <a:r>
              <a:rPr lang="en-GB" sz="2400" dirty="0"/>
              <a:t>-6°C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48BABB-896B-4657-86FA-FBE318BBB029}"/>
              </a:ext>
            </a:extLst>
          </p:cNvPr>
          <p:cNvSpPr/>
          <p:nvPr/>
        </p:nvSpPr>
        <p:spPr>
          <a:xfrm>
            <a:off x="7516546" y="5434795"/>
            <a:ext cx="10871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Iceland</a:t>
            </a:r>
          </a:p>
          <a:p>
            <a:pPr algn="ctr"/>
            <a:r>
              <a:rPr lang="en-GB" sz="2400" dirty="0"/>
              <a:t>-1°C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F3E79D9-BDA2-407F-8DC5-D0C38D3605CD}"/>
              </a:ext>
            </a:extLst>
          </p:cNvPr>
          <p:cNvSpPr/>
          <p:nvPr/>
        </p:nvSpPr>
        <p:spPr>
          <a:xfrm>
            <a:off x="9064026" y="5434795"/>
            <a:ext cx="11833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England</a:t>
            </a:r>
          </a:p>
          <a:p>
            <a:pPr algn="ctr"/>
            <a:r>
              <a:rPr lang="en-GB" sz="2400" dirty="0"/>
              <a:t>6°C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547648-3C83-4070-9493-39572143115D}"/>
              </a:ext>
            </a:extLst>
          </p:cNvPr>
          <p:cNvSpPr/>
          <p:nvPr/>
        </p:nvSpPr>
        <p:spPr>
          <a:xfrm>
            <a:off x="10805050" y="5434795"/>
            <a:ext cx="8675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Spain</a:t>
            </a:r>
          </a:p>
          <a:p>
            <a:pPr algn="ctr"/>
            <a:r>
              <a:rPr lang="en-GB" sz="2400" dirty="0"/>
              <a:t>14°C</a:t>
            </a:r>
          </a:p>
        </p:txBody>
      </p:sp>
    </p:spTree>
    <p:extLst>
      <p:ext uri="{BB962C8B-B14F-4D97-AF65-F5344CB8AC3E}">
        <p14:creationId xmlns:p14="http://schemas.microsoft.com/office/powerpoint/2010/main" val="195301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3EC5C4A-152D-4553-A9D9-652035D093C9}"/>
              </a:ext>
            </a:extLst>
          </p:cNvPr>
          <p:cNvSpPr/>
          <p:nvPr/>
        </p:nvSpPr>
        <p:spPr>
          <a:xfrm>
            <a:off x="2401537" y="1937522"/>
            <a:ext cx="7388926" cy="805316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Here is a table to show the average temperature in December in different American states:</a:t>
            </a:r>
            <a:endParaRPr lang="en-GB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A203725-1451-499B-8EB3-6D5108824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837319"/>
              </p:ext>
            </p:extLst>
          </p:nvPr>
        </p:nvGraphicFramePr>
        <p:xfrm>
          <a:off x="763555" y="3429000"/>
          <a:ext cx="4445578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2789">
                  <a:extLst>
                    <a:ext uri="{9D8B030D-6E8A-4147-A177-3AD203B41FA5}">
                      <a16:colId xmlns:a16="http://schemas.microsoft.com/office/drawing/2014/main" val="1569223725"/>
                    </a:ext>
                  </a:extLst>
                </a:gridCol>
                <a:gridCol w="2222789">
                  <a:extLst>
                    <a:ext uri="{9D8B030D-6E8A-4147-A177-3AD203B41FA5}">
                      <a16:colId xmlns:a16="http://schemas.microsoft.com/office/drawing/2014/main" val="19386351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Temperature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577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California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15°C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293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Alaska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-11°C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219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Minnesota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-5°C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696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Washington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9°C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098392"/>
                  </a:ext>
                </a:extLst>
              </a:tr>
            </a:tbl>
          </a:graphicData>
        </a:graphic>
      </p:graphicFrame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5835527-80CE-40F4-8FF4-A32B66B98FBA}"/>
              </a:ext>
            </a:extLst>
          </p:cNvPr>
          <p:cNvSpPr/>
          <p:nvPr/>
        </p:nvSpPr>
        <p:spPr>
          <a:xfrm>
            <a:off x="6001798" y="3183853"/>
            <a:ext cx="5670798" cy="1098898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Put the states in order from coldest to warmest.</a:t>
            </a:r>
          </a:p>
        </p:txBody>
      </p:sp>
    </p:spTree>
    <p:extLst>
      <p:ext uri="{BB962C8B-B14F-4D97-AF65-F5344CB8AC3E}">
        <p14:creationId xmlns:p14="http://schemas.microsoft.com/office/powerpoint/2010/main" val="235242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1E54AC-A88A-4B9D-949E-1CE03309C81F}"/>
              </a:ext>
            </a:extLst>
          </p:cNvPr>
          <p:cNvSpPr txBox="1"/>
          <p:nvPr/>
        </p:nvSpPr>
        <p:spPr>
          <a:xfrm>
            <a:off x="5721221" y="4723766"/>
            <a:ext cx="115570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>
                <a:solidFill>
                  <a:schemeClr val="accent1"/>
                </a:solidFill>
              </a:rPr>
              <a:t>Coldest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A886A8-9371-4EB7-A91A-CD6181F36FCE}"/>
              </a:ext>
            </a:extLst>
          </p:cNvPr>
          <p:cNvSpPr txBox="1"/>
          <p:nvPr/>
        </p:nvSpPr>
        <p:spPr>
          <a:xfrm>
            <a:off x="10420324" y="4723766"/>
            <a:ext cx="137063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500"/>
            </a:lvl1pPr>
          </a:lstStyle>
          <a:p>
            <a:r>
              <a:rPr lang="en-GB" dirty="0">
                <a:solidFill>
                  <a:schemeClr val="accent1"/>
                </a:solidFill>
              </a:rPr>
              <a:t>Warmest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41586AC-E0B7-4D6B-BFDC-F0500EE43790}"/>
              </a:ext>
            </a:extLst>
          </p:cNvPr>
          <p:cNvCxnSpPr>
            <a:cxnSpLocks/>
          </p:cNvCxnSpPr>
          <p:nvPr/>
        </p:nvCxnSpPr>
        <p:spPr>
          <a:xfrm>
            <a:off x="7072604" y="4952962"/>
            <a:ext cx="3191069" cy="93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68102AB-6D03-40DF-8415-5EA7EE2A58A0}"/>
              </a:ext>
            </a:extLst>
          </p:cNvPr>
          <p:cNvSpPr/>
          <p:nvPr/>
        </p:nvSpPr>
        <p:spPr>
          <a:xfrm>
            <a:off x="5954203" y="5423275"/>
            <a:ext cx="9825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Alaska</a:t>
            </a:r>
          </a:p>
          <a:p>
            <a:pPr algn="ctr"/>
            <a:r>
              <a:rPr lang="en-GB" sz="2400" dirty="0"/>
              <a:t>-11°C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48BABB-896B-4657-86FA-FBE318BBB029}"/>
              </a:ext>
            </a:extLst>
          </p:cNvPr>
          <p:cNvSpPr/>
          <p:nvPr/>
        </p:nvSpPr>
        <p:spPr>
          <a:xfrm>
            <a:off x="7298026" y="5434795"/>
            <a:ext cx="15242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Minnesota</a:t>
            </a:r>
          </a:p>
          <a:p>
            <a:pPr algn="ctr"/>
            <a:r>
              <a:rPr lang="en-GB" sz="2400" dirty="0"/>
              <a:t>-5°C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F3E79D9-BDA2-407F-8DC5-D0C38D3605CD}"/>
              </a:ext>
            </a:extLst>
          </p:cNvPr>
          <p:cNvSpPr/>
          <p:nvPr/>
        </p:nvSpPr>
        <p:spPr>
          <a:xfrm>
            <a:off x="8819120" y="5434795"/>
            <a:ext cx="16731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Washington</a:t>
            </a:r>
          </a:p>
          <a:p>
            <a:pPr algn="ctr"/>
            <a:r>
              <a:rPr lang="en-GB" sz="2400" dirty="0"/>
              <a:t>9°C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547648-3C83-4070-9493-39572143115D}"/>
              </a:ext>
            </a:extLst>
          </p:cNvPr>
          <p:cNvSpPr/>
          <p:nvPr/>
        </p:nvSpPr>
        <p:spPr>
          <a:xfrm>
            <a:off x="10551808" y="5434795"/>
            <a:ext cx="13740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California</a:t>
            </a:r>
          </a:p>
          <a:p>
            <a:pPr algn="ctr"/>
            <a:r>
              <a:rPr lang="en-GB" sz="2400" dirty="0"/>
              <a:t>15°C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99EA57C-EE23-4689-9072-0AB3162EFAD0}"/>
              </a:ext>
            </a:extLst>
          </p:cNvPr>
          <p:cNvSpPr/>
          <p:nvPr/>
        </p:nvSpPr>
        <p:spPr>
          <a:xfrm>
            <a:off x="2401537" y="1937522"/>
            <a:ext cx="7388926" cy="805316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Here is a table to show the average temperature in December in different American states: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0392D23-FE53-4911-A827-55791996A54F}"/>
              </a:ext>
            </a:extLst>
          </p:cNvPr>
          <p:cNvSpPr/>
          <p:nvPr/>
        </p:nvSpPr>
        <p:spPr>
          <a:xfrm>
            <a:off x="6001798" y="3183853"/>
            <a:ext cx="5670798" cy="1098898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Put the states in order from coldest to warmest.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FA35AE8A-0515-4E6E-B87B-B2D5FEA5D5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482811"/>
              </p:ext>
            </p:extLst>
          </p:nvPr>
        </p:nvGraphicFramePr>
        <p:xfrm>
          <a:off x="763555" y="3429000"/>
          <a:ext cx="4445578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2789">
                  <a:extLst>
                    <a:ext uri="{9D8B030D-6E8A-4147-A177-3AD203B41FA5}">
                      <a16:colId xmlns:a16="http://schemas.microsoft.com/office/drawing/2014/main" val="1569223725"/>
                    </a:ext>
                  </a:extLst>
                </a:gridCol>
                <a:gridCol w="2222789">
                  <a:extLst>
                    <a:ext uri="{9D8B030D-6E8A-4147-A177-3AD203B41FA5}">
                      <a16:colId xmlns:a16="http://schemas.microsoft.com/office/drawing/2014/main" val="19386351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Temperature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577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California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15°C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293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Alaska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-11°C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219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Minnesota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-5°C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696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Washington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9°C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098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707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7300E2B8-6754-49CF-A5DA-CBD9CD1751A9}"/>
              </a:ext>
            </a:extLst>
          </p:cNvPr>
          <p:cNvSpPr/>
          <p:nvPr/>
        </p:nvSpPr>
        <p:spPr>
          <a:xfrm>
            <a:off x="1045437" y="1728851"/>
            <a:ext cx="6744070" cy="2189496"/>
          </a:xfrm>
          <a:prstGeom prst="wedgeEllipseCallout">
            <a:avLst>
              <a:gd name="adj1" fmla="val 59893"/>
              <a:gd name="adj2" fmla="val -16897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We can also answer questions on </a:t>
            </a:r>
            <a:r>
              <a:rPr lang="en-GB" sz="2800" b="1" dirty="0">
                <a:solidFill>
                  <a:srgbClr val="002060"/>
                </a:solidFill>
              </a:rPr>
              <a:t>temperature</a:t>
            </a:r>
            <a:r>
              <a:rPr lang="en-GB" sz="2800" dirty="0">
                <a:solidFill>
                  <a:srgbClr val="002060"/>
                </a:solidFill>
              </a:rPr>
              <a:t> including </a:t>
            </a:r>
            <a:r>
              <a:rPr lang="en-GB" sz="2800" b="1" dirty="0">
                <a:solidFill>
                  <a:srgbClr val="002060"/>
                </a:solidFill>
              </a:rPr>
              <a:t>negative numbers </a:t>
            </a:r>
            <a:r>
              <a:rPr lang="en-GB" sz="2800" dirty="0">
                <a:solidFill>
                  <a:srgbClr val="002060"/>
                </a:solidFill>
              </a:rPr>
              <a:t>using a number line to help us.</a:t>
            </a:r>
            <a:endParaRPr lang="en-GB" sz="2800" dirty="0"/>
          </a:p>
        </p:txBody>
      </p:sp>
      <p:pic>
        <p:nvPicPr>
          <p:cNvPr id="23" name="Picture 2" descr="Water, Cute, Cartoon, Cold, Bird, Winter, North, Lonely">
            <a:extLst>
              <a:ext uri="{FF2B5EF4-FFF2-40B4-BE49-F238E27FC236}">
                <a16:creationId xmlns:a16="http://schemas.microsoft.com/office/drawing/2014/main" id="{15DFC996-C2CD-44D8-938B-B78E59A10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806" l="9619" r="90547">
                        <a14:foregroundMark x1="39138" y1="24583" x2="55721" y2="24028"/>
                        <a14:foregroundMark x1="60033" y1="22222" x2="62355" y2="32500"/>
                        <a14:foregroundMark x1="37977" y1="20278" x2="42123" y2="31944"/>
                        <a14:foregroundMark x1="45439" y1="66528" x2="56385" y2="77083"/>
                        <a14:foregroundMark x1="56385" y1="77083" x2="56385" y2="77083"/>
                        <a14:foregroundMark x1="58043" y1="63472" x2="41791" y2="79167"/>
                        <a14:foregroundMark x1="41791" y1="79167" x2="41128" y2="82361"/>
                        <a14:foregroundMark x1="40464" y1="55417" x2="48093" y2="74028"/>
                        <a14:foregroundMark x1="48093" y1="74028" x2="60033" y2="77639"/>
                        <a14:foregroundMark x1="52570" y1="56528" x2="61028" y2="72778"/>
                        <a14:foregroundMark x1="60697" y1="57500" x2="63847" y2="70000"/>
                        <a14:foregroundMark x1="37313" y1="58889" x2="44113" y2="72778"/>
                        <a14:foregroundMark x1="39138" y1="90694" x2="27872" y2="91234"/>
                        <a14:foregroundMark x1="77771" y1="91711" x2="78505" y2="91734"/>
                        <a14:foregroundMark x1="67320" y1="91380" x2="72934" y2="91558"/>
                        <a14:foregroundMark x1="63184" y1="91250" x2="66785" y2="91364"/>
                        <a14:foregroundMark x1="37645" y1="91528" x2="37645" y2="91528"/>
                        <a14:foregroundMark x1="31343" y1="91806" x2="31343" y2="91806"/>
                        <a14:foregroundMark x1="88557" y1="69583" x2="90547" y2="70556"/>
                        <a14:backgroundMark x1="75954" y1="91806" x2="75954" y2="91806"/>
                        <a14:backgroundMark x1="78441" y1="91528" x2="78441" y2="91528"/>
                        <a14:backgroundMark x1="76285" y1="91250" x2="76285" y2="91250"/>
                        <a14:backgroundMark x1="75622" y1="91250" x2="75290" y2="91250"/>
                        <a14:backgroundMark x1="77612" y1="91528" x2="74295" y2="92083"/>
                        <a14:backgroundMark x1="79768" y1="91806" x2="81426" y2="91806"/>
                        <a14:backgroundMark x1="78441" y1="91806" x2="79768" y2="92083"/>
                        <a14:backgroundMark x1="67164" y1="91528" x2="67164" y2="91528"/>
                        <a14:backgroundMark x1="66501" y1="91806" x2="66501" y2="91806"/>
                        <a14:backgroundMark x1="66501" y1="91806" x2="66501" y2="91806"/>
                        <a14:backgroundMark x1="66501" y1="91806" x2="66501" y2="91806"/>
                        <a14:backgroundMark x1="66833" y1="91806" x2="66833" y2="91806"/>
                        <a14:backgroundMark x1="66833" y1="90972" x2="66833" y2="90972"/>
                        <a14:backgroundMark x1="78441" y1="91806" x2="78773" y2="92083"/>
                        <a14:backgroundMark x1="26202" y1="91528" x2="27861" y2="91250"/>
                        <a14:backgroundMark x1="67164" y1="92361" x2="67164" y2="90972"/>
                        <a14:backgroundMark x1="77944" y1="92639" x2="73300" y2="9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078" y="1728851"/>
            <a:ext cx="1699720" cy="202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C70F58F-D0DD-4FDB-B367-3BF17AC87D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802136"/>
            <a:ext cx="12192000" cy="194527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3631549-7D92-4395-9D85-B7E8F48F426B}"/>
              </a:ext>
            </a:extLst>
          </p:cNvPr>
          <p:cNvSpPr txBox="1"/>
          <p:nvPr/>
        </p:nvSpPr>
        <p:spPr>
          <a:xfrm>
            <a:off x="5867259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0°C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F26CAD-7CAB-403D-B7DA-47C48014196E}"/>
              </a:ext>
            </a:extLst>
          </p:cNvPr>
          <p:cNvSpPr txBox="1"/>
          <p:nvPr/>
        </p:nvSpPr>
        <p:spPr>
          <a:xfrm>
            <a:off x="6370875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1°C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36D60A-57E8-410F-B71B-F273E81BF62F}"/>
              </a:ext>
            </a:extLst>
          </p:cNvPr>
          <p:cNvSpPr txBox="1"/>
          <p:nvPr/>
        </p:nvSpPr>
        <p:spPr>
          <a:xfrm>
            <a:off x="6971396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2°C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6996CD-893F-4F4F-9780-F194AF9EBC63}"/>
              </a:ext>
            </a:extLst>
          </p:cNvPr>
          <p:cNvSpPr txBox="1"/>
          <p:nvPr/>
        </p:nvSpPr>
        <p:spPr>
          <a:xfrm>
            <a:off x="7557734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3°C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1F4985-3CFE-4D6A-8BBC-EB61779B434C}"/>
              </a:ext>
            </a:extLst>
          </p:cNvPr>
          <p:cNvSpPr txBox="1"/>
          <p:nvPr/>
        </p:nvSpPr>
        <p:spPr>
          <a:xfrm>
            <a:off x="8144072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4°C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48B9BF7-B429-4D2D-B771-8A4B74611BDD}"/>
              </a:ext>
            </a:extLst>
          </p:cNvPr>
          <p:cNvSpPr txBox="1"/>
          <p:nvPr/>
        </p:nvSpPr>
        <p:spPr>
          <a:xfrm>
            <a:off x="8738119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5°C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6F5F06F-716A-4F00-9180-223117DCD744}"/>
              </a:ext>
            </a:extLst>
          </p:cNvPr>
          <p:cNvSpPr txBox="1"/>
          <p:nvPr/>
        </p:nvSpPr>
        <p:spPr>
          <a:xfrm>
            <a:off x="5169837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-1°C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B7B037B-826B-48F9-AC2F-A1FD679D86AF}"/>
              </a:ext>
            </a:extLst>
          </p:cNvPr>
          <p:cNvSpPr txBox="1"/>
          <p:nvPr/>
        </p:nvSpPr>
        <p:spPr>
          <a:xfrm>
            <a:off x="4566561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-2°C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74BF86-3D77-419C-8C24-46926B3BCC7B}"/>
              </a:ext>
            </a:extLst>
          </p:cNvPr>
          <p:cNvSpPr txBox="1"/>
          <p:nvPr/>
        </p:nvSpPr>
        <p:spPr>
          <a:xfrm>
            <a:off x="4032596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-3°C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B06BC9-66BE-45D2-9874-BA07B4D399F4}"/>
              </a:ext>
            </a:extLst>
          </p:cNvPr>
          <p:cNvSpPr txBox="1"/>
          <p:nvPr/>
        </p:nvSpPr>
        <p:spPr>
          <a:xfrm>
            <a:off x="3479558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-4°C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CF711E7-24E3-4490-8546-538F2718C8DD}"/>
              </a:ext>
            </a:extLst>
          </p:cNvPr>
          <p:cNvSpPr txBox="1"/>
          <p:nvPr/>
        </p:nvSpPr>
        <p:spPr>
          <a:xfrm>
            <a:off x="2910938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-5°C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A785D07-CD3B-4DC5-A2E2-85098F78C42C}"/>
              </a:ext>
            </a:extLst>
          </p:cNvPr>
          <p:cNvSpPr txBox="1"/>
          <p:nvPr/>
        </p:nvSpPr>
        <p:spPr>
          <a:xfrm>
            <a:off x="2316583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-6°C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B602F48-E85D-4C42-90B1-758A1DC54BF4}"/>
              </a:ext>
            </a:extLst>
          </p:cNvPr>
          <p:cNvSpPr txBox="1"/>
          <p:nvPr/>
        </p:nvSpPr>
        <p:spPr>
          <a:xfrm>
            <a:off x="1782618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-7°C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8FF37D0-D61B-4115-AF2C-BE7566F01AF3}"/>
              </a:ext>
            </a:extLst>
          </p:cNvPr>
          <p:cNvSpPr txBox="1"/>
          <p:nvPr/>
        </p:nvSpPr>
        <p:spPr>
          <a:xfrm>
            <a:off x="1229580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-8°C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60B5D2D-1F62-4A68-9188-D50CB2298CC5}"/>
              </a:ext>
            </a:extLst>
          </p:cNvPr>
          <p:cNvSpPr txBox="1"/>
          <p:nvPr/>
        </p:nvSpPr>
        <p:spPr>
          <a:xfrm>
            <a:off x="660960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-9°C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C03F2E6-231F-4ACE-A82F-1EB5FDBDF276}"/>
              </a:ext>
            </a:extLst>
          </p:cNvPr>
          <p:cNvSpPr txBox="1"/>
          <p:nvPr/>
        </p:nvSpPr>
        <p:spPr>
          <a:xfrm>
            <a:off x="10611" y="5681988"/>
            <a:ext cx="635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-10°C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EC9563F-954E-4D4D-A753-75B57ABF3F61}"/>
              </a:ext>
            </a:extLst>
          </p:cNvPr>
          <p:cNvSpPr txBox="1"/>
          <p:nvPr/>
        </p:nvSpPr>
        <p:spPr>
          <a:xfrm>
            <a:off x="9326108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6°C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7BCA42B-1755-4418-B60F-09F287D42C1E}"/>
              </a:ext>
            </a:extLst>
          </p:cNvPr>
          <p:cNvSpPr txBox="1"/>
          <p:nvPr/>
        </p:nvSpPr>
        <p:spPr>
          <a:xfrm>
            <a:off x="9912446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7°C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991C55D-FF94-4CFA-A3CC-07B541668173}"/>
              </a:ext>
            </a:extLst>
          </p:cNvPr>
          <p:cNvSpPr txBox="1"/>
          <p:nvPr/>
        </p:nvSpPr>
        <p:spPr>
          <a:xfrm>
            <a:off x="10498784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8°C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EEA6954-78DB-4D69-889D-21419FB19511}"/>
              </a:ext>
            </a:extLst>
          </p:cNvPr>
          <p:cNvSpPr txBox="1"/>
          <p:nvPr/>
        </p:nvSpPr>
        <p:spPr>
          <a:xfrm>
            <a:off x="11092831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9°C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5F376C3-CD32-4854-A8AA-5BEDCDF8A343}"/>
              </a:ext>
            </a:extLst>
          </p:cNvPr>
          <p:cNvSpPr txBox="1"/>
          <p:nvPr/>
        </p:nvSpPr>
        <p:spPr>
          <a:xfrm>
            <a:off x="11601870" y="5681988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10°C</a:t>
            </a:r>
          </a:p>
        </p:txBody>
      </p:sp>
    </p:spTree>
    <p:extLst>
      <p:ext uri="{BB962C8B-B14F-4D97-AF65-F5344CB8AC3E}">
        <p14:creationId xmlns:p14="http://schemas.microsoft.com/office/powerpoint/2010/main" val="698791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7300E2B8-6754-49CF-A5DA-CBD9CD1751A9}"/>
              </a:ext>
            </a:extLst>
          </p:cNvPr>
          <p:cNvSpPr/>
          <p:nvPr/>
        </p:nvSpPr>
        <p:spPr>
          <a:xfrm>
            <a:off x="1045437" y="1728851"/>
            <a:ext cx="6744070" cy="2189496"/>
          </a:xfrm>
          <a:prstGeom prst="wedgeEllipseCallout">
            <a:avLst>
              <a:gd name="adj1" fmla="val 59893"/>
              <a:gd name="adj2" fmla="val -16897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For example, if the temperature was -2°C and it </a:t>
            </a:r>
            <a:r>
              <a:rPr lang="en-GB" sz="2800" b="1" dirty="0">
                <a:solidFill>
                  <a:srgbClr val="002060"/>
                </a:solidFill>
              </a:rPr>
              <a:t>increased </a:t>
            </a:r>
            <a:r>
              <a:rPr lang="en-GB" sz="2800" dirty="0">
                <a:solidFill>
                  <a:srgbClr val="002060"/>
                </a:solidFill>
              </a:rPr>
              <a:t>by 5°C, what is the new temperature?</a:t>
            </a:r>
            <a:endParaRPr lang="en-GB" sz="2800" dirty="0"/>
          </a:p>
        </p:txBody>
      </p:sp>
      <p:pic>
        <p:nvPicPr>
          <p:cNvPr id="23" name="Picture 2" descr="Water, Cute, Cartoon, Cold, Bird, Winter, North, Lonely">
            <a:extLst>
              <a:ext uri="{FF2B5EF4-FFF2-40B4-BE49-F238E27FC236}">
                <a16:creationId xmlns:a16="http://schemas.microsoft.com/office/drawing/2014/main" id="{15DFC996-C2CD-44D8-938B-B78E59A10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806" l="9619" r="90547">
                        <a14:foregroundMark x1="39138" y1="24583" x2="55721" y2="24028"/>
                        <a14:foregroundMark x1="60033" y1="22222" x2="62355" y2="32500"/>
                        <a14:foregroundMark x1="37977" y1="20278" x2="42123" y2="31944"/>
                        <a14:foregroundMark x1="45439" y1="66528" x2="56385" y2="77083"/>
                        <a14:foregroundMark x1="56385" y1="77083" x2="56385" y2="77083"/>
                        <a14:foregroundMark x1="58043" y1="63472" x2="41791" y2="79167"/>
                        <a14:foregroundMark x1="41791" y1="79167" x2="41128" y2="82361"/>
                        <a14:foregroundMark x1="40464" y1="55417" x2="48093" y2="74028"/>
                        <a14:foregroundMark x1="48093" y1="74028" x2="60033" y2="77639"/>
                        <a14:foregroundMark x1="52570" y1="56528" x2="61028" y2="72778"/>
                        <a14:foregroundMark x1="60697" y1="57500" x2="63847" y2="70000"/>
                        <a14:foregroundMark x1="37313" y1="58889" x2="44113" y2="72778"/>
                        <a14:foregroundMark x1="39138" y1="90694" x2="27872" y2="91234"/>
                        <a14:foregroundMark x1="77771" y1="91711" x2="78505" y2="91734"/>
                        <a14:foregroundMark x1="67320" y1="91380" x2="72934" y2="91558"/>
                        <a14:foregroundMark x1="63184" y1="91250" x2="66785" y2="91364"/>
                        <a14:foregroundMark x1="37645" y1="91528" x2="37645" y2="91528"/>
                        <a14:foregroundMark x1="31343" y1="91806" x2="31343" y2="91806"/>
                        <a14:foregroundMark x1="88557" y1="69583" x2="90547" y2="70556"/>
                        <a14:backgroundMark x1="75954" y1="91806" x2="75954" y2="91806"/>
                        <a14:backgroundMark x1="78441" y1="91528" x2="78441" y2="91528"/>
                        <a14:backgroundMark x1="76285" y1="91250" x2="76285" y2="91250"/>
                        <a14:backgroundMark x1="75622" y1="91250" x2="75290" y2="91250"/>
                        <a14:backgroundMark x1="77612" y1="91528" x2="74295" y2="92083"/>
                        <a14:backgroundMark x1="79768" y1="91806" x2="81426" y2="91806"/>
                        <a14:backgroundMark x1="78441" y1="91806" x2="79768" y2="92083"/>
                        <a14:backgroundMark x1="67164" y1="91528" x2="67164" y2="91528"/>
                        <a14:backgroundMark x1="66501" y1="91806" x2="66501" y2="91806"/>
                        <a14:backgroundMark x1="66501" y1="91806" x2="66501" y2="91806"/>
                        <a14:backgroundMark x1="66501" y1="91806" x2="66501" y2="91806"/>
                        <a14:backgroundMark x1="66833" y1="91806" x2="66833" y2="91806"/>
                        <a14:backgroundMark x1="66833" y1="90972" x2="66833" y2="90972"/>
                        <a14:backgroundMark x1="78441" y1="91806" x2="78773" y2="92083"/>
                        <a14:backgroundMark x1="26202" y1="91528" x2="27861" y2="91250"/>
                        <a14:backgroundMark x1="67164" y1="92361" x2="67164" y2="90972"/>
                        <a14:backgroundMark x1="77944" y1="92639" x2="73300" y2="9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078" y="1728851"/>
            <a:ext cx="1699720" cy="202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C70F58F-D0DD-4FDB-B367-3BF17AC87D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802136"/>
            <a:ext cx="12192000" cy="194527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3631549-7D92-4395-9D85-B7E8F48F426B}"/>
              </a:ext>
            </a:extLst>
          </p:cNvPr>
          <p:cNvSpPr txBox="1"/>
          <p:nvPr/>
        </p:nvSpPr>
        <p:spPr>
          <a:xfrm>
            <a:off x="5867259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0°C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F26CAD-7CAB-403D-B7DA-47C48014196E}"/>
              </a:ext>
            </a:extLst>
          </p:cNvPr>
          <p:cNvSpPr txBox="1"/>
          <p:nvPr/>
        </p:nvSpPr>
        <p:spPr>
          <a:xfrm>
            <a:off x="6370875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1°C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36D60A-57E8-410F-B71B-F273E81BF62F}"/>
              </a:ext>
            </a:extLst>
          </p:cNvPr>
          <p:cNvSpPr txBox="1"/>
          <p:nvPr/>
        </p:nvSpPr>
        <p:spPr>
          <a:xfrm>
            <a:off x="6971396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2°C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6996CD-893F-4F4F-9780-F194AF9EBC63}"/>
              </a:ext>
            </a:extLst>
          </p:cNvPr>
          <p:cNvSpPr txBox="1"/>
          <p:nvPr/>
        </p:nvSpPr>
        <p:spPr>
          <a:xfrm>
            <a:off x="7557734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3°C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1F4985-3CFE-4D6A-8BBC-EB61779B434C}"/>
              </a:ext>
            </a:extLst>
          </p:cNvPr>
          <p:cNvSpPr txBox="1"/>
          <p:nvPr/>
        </p:nvSpPr>
        <p:spPr>
          <a:xfrm>
            <a:off x="8144072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4°C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48B9BF7-B429-4D2D-B771-8A4B74611BDD}"/>
              </a:ext>
            </a:extLst>
          </p:cNvPr>
          <p:cNvSpPr txBox="1"/>
          <p:nvPr/>
        </p:nvSpPr>
        <p:spPr>
          <a:xfrm>
            <a:off x="8738119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5°C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6F5F06F-716A-4F00-9180-223117DCD744}"/>
              </a:ext>
            </a:extLst>
          </p:cNvPr>
          <p:cNvSpPr txBox="1"/>
          <p:nvPr/>
        </p:nvSpPr>
        <p:spPr>
          <a:xfrm>
            <a:off x="5169837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-1°C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B7B037B-826B-48F9-AC2F-A1FD679D86AF}"/>
              </a:ext>
            </a:extLst>
          </p:cNvPr>
          <p:cNvSpPr txBox="1"/>
          <p:nvPr/>
        </p:nvSpPr>
        <p:spPr>
          <a:xfrm>
            <a:off x="4566561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-2°C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74BF86-3D77-419C-8C24-46926B3BCC7B}"/>
              </a:ext>
            </a:extLst>
          </p:cNvPr>
          <p:cNvSpPr txBox="1"/>
          <p:nvPr/>
        </p:nvSpPr>
        <p:spPr>
          <a:xfrm>
            <a:off x="4032596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-3°C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B06BC9-66BE-45D2-9874-BA07B4D399F4}"/>
              </a:ext>
            </a:extLst>
          </p:cNvPr>
          <p:cNvSpPr txBox="1"/>
          <p:nvPr/>
        </p:nvSpPr>
        <p:spPr>
          <a:xfrm>
            <a:off x="3479558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-4°C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CF711E7-24E3-4490-8546-538F2718C8DD}"/>
              </a:ext>
            </a:extLst>
          </p:cNvPr>
          <p:cNvSpPr txBox="1"/>
          <p:nvPr/>
        </p:nvSpPr>
        <p:spPr>
          <a:xfrm>
            <a:off x="2910938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-5°C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A785D07-CD3B-4DC5-A2E2-85098F78C42C}"/>
              </a:ext>
            </a:extLst>
          </p:cNvPr>
          <p:cNvSpPr txBox="1"/>
          <p:nvPr/>
        </p:nvSpPr>
        <p:spPr>
          <a:xfrm>
            <a:off x="2316583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-6°C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B602F48-E85D-4C42-90B1-758A1DC54BF4}"/>
              </a:ext>
            </a:extLst>
          </p:cNvPr>
          <p:cNvSpPr txBox="1"/>
          <p:nvPr/>
        </p:nvSpPr>
        <p:spPr>
          <a:xfrm>
            <a:off x="1782618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-7°C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8FF37D0-D61B-4115-AF2C-BE7566F01AF3}"/>
              </a:ext>
            </a:extLst>
          </p:cNvPr>
          <p:cNvSpPr txBox="1"/>
          <p:nvPr/>
        </p:nvSpPr>
        <p:spPr>
          <a:xfrm>
            <a:off x="1229580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-8°C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60B5D2D-1F62-4A68-9188-D50CB2298CC5}"/>
              </a:ext>
            </a:extLst>
          </p:cNvPr>
          <p:cNvSpPr txBox="1"/>
          <p:nvPr/>
        </p:nvSpPr>
        <p:spPr>
          <a:xfrm>
            <a:off x="660960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-9°C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C03F2E6-231F-4ACE-A82F-1EB5FDBDF276}"/>
              </a:ext>
            </a:extLst>
          </p:cNvPr>
          <p:cNvSpPr txBox="1"/>
          <p:nvPr/>
        </p:nvSpPr>
        <p:spPr>
          <a:xfrm>
            <a:off x="10611" y="5681988"/>
            <a:ext cx="635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-10°C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EC9563F-954E-4D4D-A753-75B57ABF3F61}"/>
              </a:ext>
            </a:extLst>
          </p:cNvPr>
          <p:cNvSpPr txBox="1"/>
          <p:nvPr/>
        </p:nvSpPr>
        <p:spPr>
          <a:xfrm>
            <a:off x="9326108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6°C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7BCA42B-1755-4418-B60F-09F287D42C1E}"/>
              </a:ext>
            </a:extLst>
          </p:cNvPr>
          <p:cNvSpPr txBox="1"/>
          <p:nvPr/>
        </p:nvSpPr>
        <p:spPr>
          <a:xfrm>
            <a:off x="9912446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7°C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991C55D-FF94-4CFA-A3CC-07B541668173}"/>
              </a:ext>
            </a:extLst>
          </p:cNvPr>
          <p:cNvSpPr txBox="1"/>
          <p:nvPr/>
        </p:nvSpPr>
        <p:spPr>
          <a:xfrm>
            <a:off x="10498784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8°C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EEA6954-78DB-4D69-889D-21419FB19511}"/>
              </a:ext>
            </a:extLst>
          </p:cNvPr>
          <p:cNvSpPr txBox="1"/>
          <p:nvPr/>
        </p:nvSpPr>
        <p:spPr>
          <a:xfrm>
            <a:off x="11092831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9°C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5F376C3-CD32-4854-A8AA-5BEDCDF8A343}"/>
              </a:ext>
            </a:extLst>
          </p:cNvPr>
          <p:cNvSpPr txBox="1"/>
          <p:nvPr/>
        </p:nvSpPr>
        <p:spPr>
          <a:xfrm>
            <a:off x="11601870" y="5681988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10°C</a:t>
            </a:r>
          </a:p>
        </p:txBody>
      </p:sp>
    </p:spTree>
    <p:extLst>
      <p:ext uri="{BB962C8B-B14F-4D97-AF65-F5344CB8AC3E}">
        <p14:creationId xmlns:p14="http://schemas.microsoft.com/office/powerpoint/2010/main" val="9366763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7300E2B8-6754-49CF-A5DA-CBD9CD1751A9}"/>
              </a:ext>
            </a:extLst>
          </p:cNvPr>
          <p:cNvSpPr/>
          <p:nvPr/>
        </p:nvSpPr>
        <p:spPr>
          <a:xfrm>
            <a:off x="1045437" y="1728851"/>
            <a:ext cx="6744070" cy="2189496"/>
          </a:xfrm>
          <a:prstGeom prst="wedgeEllipseCallout">
            <a:avLst>
              <a:gd name="adj1" fmla="val 59893"/>
              <a:gd name="adj2" fmla="val -16897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For example, if the temperature was -2°C and it </a:t>
            </a:r>
            <a:r>
              <a:rPr lang="en-GB" sz="2800" b="1" dirty="0">
                <a:solidFill>
                  <a:srgbClr val="002060"/>
                </a:solidFill>
              </a:rPr>
              <a:t>increased </a:t>
            </a:r>
            <a:r>
              <a:rPr lang="en-GB" sz="2800" dirty="0">
                <a:solidFill>
                  <a:srgbClr val="002060"/>
                </a:solidFill>
              </a:rPr>
              <a:t>by 5°C, what is the new temperature?</a:t>
            </a:r>
            <a:endParaRPr lang="en-GB" sz="2800" dirty="0"/>
          </a:p>
        </p:txBody>
      </p:sp>
      <p:pic>
        <p:nvPicPr>
          <p:cNvPr id="23" name="Picture 2" descr="Water, Cute, Cartoon, Cold, Bird, Winter, North, Lonely">
            <a:extLst>
              <a:ext uri="{FF2B5EF4-FFF2-40B4-BE49-F238E27FC236}">
                <a16:creationId xmlns:a16="http://schemas.microsoft.com/office/drawing/2014/main" id="{15DFC996-C2CD-44D8-938B-B78E59A10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806" l="9619" r="90547">
                        <a14:foregroundMark x1="39138" y1="24583" x2="55721" y2="24028"/>
                        <a14:foregroundMark x1="60033" y1="22222" x2="62355" y2="32500"/>
                        <a14:foregroundMark x1="37977" y1="20278" x2="42123" y2="31944"/>
                        <a14:foregroundMark x1="45439" y1="66528" x2="56385" y2="77083"/>
                        <a14:foregroundMark x1="56385" y1="77083" x2="56385" y2="77083"/>
                        <a14:foregroundMark x1="58043" y1="63472" x2="41791" y2="79167"/>
                        <a14:foregroundMark x1="41791" y1="79167" x2="41128" y2="82361"/>
                        <a14:foregroundMark x1="40464" y1="55417" x2="48093" y2="74028"/>
                        <a14:foregroundMark x1="48093" y1="74028" x2="60033" y2="77639"/>
                        <a14:foregroundMark x1="52570" y1="56528" x2="61028" y2="72778"/>
                        <a14:foregroundMark x1="60697" y1="57500" x2="63847" y2="70000"/>
                        <a14:foregroundMark x1="37313" y1="58889" x2="44113" y2="72778"/>
                        <a14:foregroundMark x1="39138" y1="90694" x2="27872" y2="91234"/>
                        <a14:foregroundMark x1="77771" y1="91711" x2="78505" y2="91734"/>
                        <a14:foregroundMark x1="67320" y1="91380" x2="72934" y2="91558"/>
                        <a14:foregroundMark x1="63184" y1="91250" x2="66785" y2="91364"/>
                        <a14:foregroundMark x1="37645" y1="91528" x2="37645" y2="91528"/>
                        <a14:foregroundMark x1="31343" y1="91806" x2="31343" y2="91806"/>
                        <a14:foregroundMark x1="88557" y1="69583" x2="90547" y2="70556"/>
                        <a14:backgroundMark x1="75954" y1="91806" x2="75954" y2="91806"/>
                        <a14:backgroundMark x1="78441" y1="91528" x2="78441" y2="91528"/>
                        <a14:backgroundMark x1="76285" y1="91250" x2="76285" y2="91250"/>
                        <a14:backgroundMark x1="75622" y1="91250" x2="75290" y2="91250"/>
                        <a14:backgroundMark x1="77612" y1="91528" x2="74295" y2="92083"/>
                        <a14:backgroundMark x1="79768" y1="91806" x2="81426" y2="91806"/>
                        <a14:backgroundMark x1="78441" y1="91806" x2="79768" y2="92083"/>
                        <a14:backgroundMark x1="67164" y1="91528" x2="67164" y2="91528"/>
                        <a14:backgroundMark x1="66501" y1="91806" x2="66501" y2="91806"/>
                        <a14:backgroundMark x1="66501" y1="91806" x2="66501" y2="91806"/>
                        <a14:backgroundMark x1="66501" y1="91806" x2="66501" y2="91806"/>
                        <a14:backgroundMark x1="66833" y1="91806" x2="66833" y2="91806"/>
                        <a14:backgroundMark x1="66833" y1="90972" x2="66833" y2="90972"/>
                        <a14:backgroundMark x1="78441" y1="91806" x2="78773" y2="92083"/>
                        <a14:backgroundMark x1="26202" y1="91528" x2="27861" y2="91250"/>
                        <a14:backgroundMark x1="67164" y1="92361" x2="67164" y2="90972"/>
                        <a14:backgroundMark x1="77944" y1="92639" x2="73300" y2="9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078" y="1728851"/>
            <a:ext cx="1699720" cy="202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C70F58F-D0DD-4FDB-B367-3BF17AC87D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802136"/>
            <a:ext cx="12192000" cy="194527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3631549-7D92-4395-9D85-B7E8F48F426B}"/>
              </a:ext>
            </a:extLst>
          </p:cNvPr>
          <p:cNvSpPr txBox="1"/>
          <p:nvPr/>
        </p:nvSpPr>
        <p:spPr>
          <a:xfrm>
            <a:off x="5867259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0°C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F26CAD-7CAB-403D-B7DA-47C48014196E}"/>
              </a:ext>
            </a:extLst>
          </p:cNvPr>
          <p:cNvSpPr txBox="1"/>
          <p:nvPr/>
        </p:nvSpPr>
        <p:spPr>
          <a:xfrm>
            <a:off x="6370875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1°C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36D60A-57E8-410F-B71B-F273E81BF62F}"/>
              </a:ext>
            </a:extLst>
          </p:cNvPr>
          <p:cNvSpPr txBox="1"/>
          <p:nvPr/>
        </p:nvSpPr>
        <p:spPr>
          <a:xfrm>
            <a:off x="6971396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2°C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6996CD-893F-4F4F-9780-F194AF9EBC63}"/>
              </a:ext>
            </a:extLst>
          </p:cNvPr>
          <p:cNvSpPr txBox="1"/>
          <p:nvPr/>
        </p:nvSpPr>
        <p:spPr>
          <a:xfrm>
            <a:off x="7557734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3°C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1F4985-3CFE-4D6A-8BBC-EB61779B434C}"/>
              </a:ext>
            </a:extLst>
          </p:cNvPr>
          <p:cNvSpPr txBox="1"/>
          <p:nvPr/>
        </p:nvSpPr>
        <p:spPr>
          <a:xfrm>
            <a:off x="8144072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4°C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48B9BF7-B429-4D2D-B771-8A4B74611BDD}"/>
              </a:ext>
            </a:extLst>
          </p:cNvPr>
          <p:cNvSpPr txBox="1"/>
          <p:nvPr/>
        </p:nvSpPr>
        <p:spPr>
          <a:xfrm>
            <a:off x="8738119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5°C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6F5F06F-716A-4F00-9180-223117DCD744}"/>
              </a:ext>
            </a:extLst>
          </p:cNvPr>
          <p:cNvSpPr txBox="1"/>
          <p:nvPr/>
        </p:nvSpPr>
        <p:spPr>
          <a:xfrm>
            <a:off x="5169837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-1°C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B7B037B-826B-48F9-AC2F-A1FD679D86AF}"/>
              </a:ext>
            </a:extLst>
          </p:cNvPr>
          <p:cNvSpPr txBox="1"/>
          <p:nvPr/>
        </p:nvSpPr>
        <p:spPr>
          <a:xfrm>
            <a:off x="4566561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-2°C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74BF86-3D77-419C-8C24-46926B3BCC7B}"/>
              </a:ext>
            </a:extLst>
          </p:cNvPr>
          <p:cNvSpPr txBox="1"/>
          <p:nvPr/>
        </p:nvSpPr>
        <p:spPr>
          <a:xfrm>
            <a:off x="4032596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-3°C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B06BC9-66BE-45D2-9874-BA07B4D399F4}"/>
              </a:ext>
            </a:extLst>
          </p:cNvPr>
          <p:cNvSpPr txBox="1"/>
          <p:nvPr/>
        </p:nvSpPr>
        <p:spPr>
          <a:xfrm>
            <a:off x="3479558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-4°C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CF711E7-24E3-4490-8546-538F2718C8DD}"/>
              </a:ext>
            </a:extLst>
          </p:cNvPr>
          <p:cNvSpPr txBox="1"/>
          <p:nvPr/>
        </p:nvSpPr>
        <p:spPr>
          <a:xfrm>
            <a:off x="2910938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-5°C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A785D07-CD3B-4DC5-A2E2-85098F78C42C}"/>
              </a:ext>
            </a:extLst>
          </p:cNvPr>
          <p:cNvSpPr txBox="1"/>
          <p:nvPr/>
        </p:nvSpPr>
        <p:spPr>
          <a:xfrm>
            <a:off x="2316583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-6°C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B602F48-E85D-4C42-90B1-758A1DC54BF4}"/>
              </a:ext>
            </a:extLst>
          </p:cNvPr>
          <p:cNvSpPr txBox="1"/>
          <p:nvPr/>
        </p:nvSpPr>
        <p:spPr>
          <a:xfrm>
            <a:off x="1782618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-7°C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8FF37D0-D61B-4115-AF2C-BE7566F01AF3}"/>
              </a:ext>
            </a:extLst>
          </p:cNvPr>
          <p:cNvSpPr txBox="1"/>
          <p:nvPr/>
        </p:nvSpPr>
        <p:spPr>
          <a:xfrm>
            <a:off x="1229580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-8°C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60B5D2D-1F62-4A68-9188-D50CB2298CC5}"/>
              </a:ext>
            </a:extLst>
          </p:cNvPr>
          <p:cNvSpPr txBox="1"/>
          <p:nvPr/>
        </p:nvSpPr>
        <p:spPr>
          <a:xfrm>
            <a:off x="660960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-9°C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C03F2E6-231F-4ACE-A82F-1EB5FDBDF276}"/>
              </a:ext>
            </a:extLst>
          </p:cNvPr>
          <p:cNvSpPr txBox="1"/>
          <p:nvPr/>
        </p:nvSpPr>
        <p:spPr>
          <a:xfrm>
            <a:off x="10611" y="5681988"/>
            <a:ext cx="635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-10°C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EC9563F-954E-4D4D-A753-75B57ABF3F61}"/>
              </a:ext>
            </a:extLst>
          </p:cNvPr>
          <p:cNvSpPr txBox="1"/>
          <p:nvPr/>
        </p:nvSpPr>
        <p:spPr>
          <a:xfrm>
            <a:off x="9326108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6°C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7BCA42B-1755-4418-B60F-09F287D42C1E}"/>
              </a:ext>
            </a:extLst>
          </p:cNvPr>
          <p:cNvSpPr txBox="1"/>
          <p:nvPr/>
        </p:nvSpPr>
        <p:spPr>
          <a:xfrm>
            <a:off x="9912446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7°C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991C55D-FF94-4CFA-A3CC-07B541668173}"/>
              </a:ext>
            </a:extLst>
          </p:cNvPr>
          <p:cNvSpPr txBox="1"/>
          <p:nvPr/>
        </p:nvSpPr>
        <p:spPr>
          <a:xfrm>
            <a:off x="10498784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8°C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EEA6954-78DB-4D69-889D-21419FB19511}"/>
              </a:ext>
            </a:extLst>
          </p:cNvPr>
          <p:cNvSpPr txBox="1"/>
          <p:nvPr/>
        </p:nvSpPr>
        <p:spPr>
          <a:xfrm>
            <a:off x="11092831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9°C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5F376C3-CD32-4854-A8AA-5BEDCDF8A343}"/>
              </a:ext>
            </a:extLst>
          </p:cNvPr>
          <p:cNvSpPr txBox="1"/>
          <p:nvPr/>
        </p:nvSpPr>
        <p:spPr>
          <a:xfrm>
            <a:off x="11601870" y="5681988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10°C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F1E438A-FDE2-4623-B5A5-29E250CF7597}"/>
              </a:ext>
            </a:extLst>
          </p:cNvPr>
          <p:cNvSpPr/>
          <p:nvPr/>
        </p:nvSpPr>
        <p:spPr>
          <a:xfrm>
            <a:off x="4629845" y="5611708"/>
            <a:ext cx="519671" cy="520029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457116-40F0-4E46-A6B0-4D8693DA79C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24613" b="-15437"/>
          <a:stretch/>
        </p:blipFill>
        <p:spPr>
          <a:xfrm>
            <a:off x="4889681" y="5306903"/>
            <a:ext cx="624712" cy="26389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FA5C74F-B93F-4A0E-A209-567CA0EDCC7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24613" b="-15437"/>
          <a:stretch/>
        </p:blipFill>
        <p:spPr>
          <a:xfrm>
            <a:off x="5471289" y="5306903"/>
            <a:ext cx="624712" cy="26389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7089A3E-4D0F-4045-AC62-FD213F9118D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24613" b="-15437"/>
          <a:stretch/>
        </p:blipFill>
        <p:spPr>
          <a:xfrm>
            <a:off x="6052897" y="5306903"/>
            <a:ext cx="624712" cy="26389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7904533-A069-4DD8-A09F-A416AFA6F1E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24613" b="-15437"/>
          <a:stretch/>
        </p:blipFill>
        <p:spPr>
          <a:xfrm>
            <a:off x="6645891" y="5310913"/>
            <a:ext cx="624712" cy="26389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1B44FC9-8CD7-435E-ABFF-611FD82CBBF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24613" b="-15437"/>
          <a:stretch/>
        </p:blipFill>
        <p:spPr>
          <a:xfrm>
            <a:off x="7216113" y="5314923"/>
            <a:ext cx="624712" cy="263890"/>
          </a:xfrm>
          <a:prstGeom prst="rect">
            <a:avLst/>
          </a:prstGeom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CA47D094-61C1-4240-A5DE-067289DD8A93}"/>
              </a:ext>
            </a:extLst>
          </p:cNvPr>
          <p:cNvSpPr/>
          <p:nvPr/>
        </p:nvSpPr>
        <p:spPr>
          <a:xfrm>
            <a:off x="7512274" y="5591250"/>
            <a:ext cx="519671" cy="520029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6100FF-EE9E-45E2-B7BA-BCC9759EF8FF}"/>
              </a:ext>
            </a:extLst>
          </p:cNvPr>
          <p:cNvSpPr txBox="1"/>
          <p:nvPr/>
        </p:nvSpPr>
        <p:spPr>
          <a:xfrm>
            <a:off x="7195154" y="3997876"/>
            <a:ext cx="4923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The new temperature is 3°C.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1EACD4-E12C-4B6E-B65E-5C314D8F75F2}"/>
              </a:ext>
            </a:extLst>
          </p:cNvPr>
          <p:cNvSpPr txBox="1"/>
          <p:nvPr/>
        </p:nvSpPr>
        <p:spPr>
          <a:xfrm>
            <a:off x="4980662" y="4953865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4"/>
                </a:solidFill>
              </a:rPr>
              <a:t>+1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A9EE69A-6A1D-4E68-896C-CE7C1A886B96}"/>
              </a:ext>
            </a:extLst>
          </p:cNvPr>
          <p:cNvSpPr txBox="1"/>
          <p:nvPr/>
        </p:nvSpPr>
        <p:spPr>
          <a:xfrm>
            <a:off x="5551540" y="4953865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4"/>
                </a:solidFill>
              </a:rPr>
              <a:t>+1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5250B83-EC93-479F-8160-BDF7B637BA22}"/>
              </a:ext>
            </a:extLst>
          </p:cNvPr>
          <p:cNvSpPr txBox="1"/>
          <p:nvPr/>
        </p:nvSpPr>
        <p:spPr>
          <a:xfrm>
            <a:off x="6143878" y="4953865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4"/>
                </a:solidFill>
              </a:rPr>
              <a:t>+1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89A59F1-1B72-499B-A194-33080738F3CF}"/>
              </a:ext>
            </a:extLst>
          </p:cNvPr>
          <p:cNvSpPr txBox="1"/>
          <p:nvPr/>
        </p:nvSpPr>
        <p:spPr>
          <a:xfrm>
            <a:off x="6728284" y="4972081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4"/>
                </a:solidFill>
              </a:rPr>
              <a:t>+1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F92308F-D1F2-479E-9549-8BD4FDEAD46F}"/>
              </a:ext>
            </a:extLst>
          </p:cNvPr>
          <p:cNvSpPr txBox="1"/>
          <p:nvPr/>
        </p:nvSpPr>
        <p:spPr>
          <a:xfrm>
            <a:off x="7270603" y="4992581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4"/>
                </a:solidFill>
              </a:rPr>
              <a:t>+1</a:t>
            </a:r>
          </a:p>
        </p:txBody>
      </p:sp>
    </p:spTree>
    <p:extLst>
      <p:ext uri="{BB962C8B-B14F-4D97-AF65-F5344CB8AC3E}">
        <p14:creationId xmlns:p14="http://schemas.microsoft.com/office/powerpoint/2010/main" val="398816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8" grpId="0"/>
      <p:bldP spid="10" grpId="0"/>
      <p:bldP spid="52" grpId="0"/>
      <p:bldP spid="53" grpId="0"/>
      <p:bldP spid="54" grpId="0"/>
      <p:bldP spid="5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7300E2B8-6754-49CF-A5DA-CBD9CD1751A9}"/>
              </a:ext>
            </a:extLst>
          </p:cNvPr>
          <p:cNvSpPr/>
          <p:nvPr/>
        </p:nvSpPr>
        <p:spPr>
          <a:xfrm>
            <a:off x="1045437" y="1728851"/>
            <a:ext cx="6744070" cy="2189496"/>
          </a:xfrm>
          <a:prstGeom prst="wedgeEllipseCallout">
            <a:avLst>
              <a:gd name="adj1" fmla="val 59893"/>
              <a:gd name="adj2" fmla="val -16897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Your turn!</a:t>
            </a: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The temperature was -8°C and it </a:t>
            </a:r>
            <a:r>
              <a:rPr lang="en-GB" sz="2800" b="1" dirty="0">
                <a:solidFill>
                  <a:srgbClr val="002060"/>
                </a:solidFill>
              </a:rPr>
              <a:t>increased </a:t>
            </a:r>
            <a:r>
              <a:rPr lang="en-GB" sz="2800" dirty="0">
                <a:solidFill>
                  <a:srgbClr val="002060"/>
                </a:solidFill>
              </a:rPr>
              <a:t>by 11°C. What is the new temperature?</a:t>
            </a:r>
            <a:endParaRPr lang="en-GB" sz="2800" dirty="0"/>
          </a:p>
        </p:txBody>
      </p:sp>
      <p:pic>
        <p:nvPicPr>
          <p:cNvPr id="23" name="Picture 2" descr="Water, Cute, Cartoon, Cold, Bird, Winter, North, Lonely">
            <a:extLst>
              <a:ext uri="{FF2B5EF4-FFF2-40B4-BE49-F238E27FC236}">
                <a16:creationId xmlns:a16="http://schemas.microsoft.com/office/drawing/2014/main" id="{15DFC996-C2CD-44D8-938B-B78E59A10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806" l="9619" r="90547">
                        <a14:foregroundMark x1="39138" y1="24583" x2="55721" y2="24028"/>
                        <a14:foregroundMark x1="60033" y1="22222" x2="62355" y2="32500"/>
                        <a14:foregroundMark x1="37977" y1="20278" x2="42123" y2="31944"/>
                        <a14:foregroundMark x1="45439" y1="66528" x2="56385" y2="77083"/>
                        <a14:foregroundMark x1="56385" y1="77083" x2="56385" y2="77083"/>
                        <a14:foregroundMark x1="58043" y1="63472" x2="41791" y2="79167"/>
                        <a14:foregroundMark x1="41791" y1="79167" x2="41128" y2="82361"/>
                        <a14:foregroundMark x1="40464" y1="55417" x2="48093" y2="74028"/>
                        <a14:foregroundMark x1="48093" y1="74028" x2="60033" y2="77639"/>
                        <a14:foregroundMark x1="52570" y1="56528" x2="61028" y2="72778"/>
                        <a14:foregroundMark x1="60697" y1="57500" x2="63847" y2="70000"/>
                        <a14:foregroundMark x1="37313" y1="58889" x2="44113" y2="72778"/>
                        <a14:foregroundMark x1="39138" y1="90694" x2="27872" y2="91234"/>
                        <a14:foregroundMark x1="77771" y1="91711" x2="78505" y2="91734"/>
                        <a14:foregroundMark x1="67320" y1="91380" x2="72934" y2="91558"/>
                        <a14:foregroundMark x1="63184" y1="91250" x2="66785" y2="91364"/>
                        <a14:foregroundMark x1="37645" y1="91528" x2="37645" y2="91528"/>
                        <a14:foregroundMark x1="31343" y1="91806" x2="31343" y2="91806"/>
                        <a14:foregroundMark x1="88557" y1="69583" x2="90547" y2="70556"/>
                        <a14:backgroundMark x1="75954" y1="91806" x2="75954" y2="91806"/>
                        <a14:backgroundMark x1="78441" y1="91528" x2="78441" y2="91528"/>
                        <a14:backgroundMark x1="76285" y1="91250" x2="76285" y2="91250"/>
                        <a14:backgroundMark x1="75622" y1="91250" x2="75290" y2="91250"/>
                        <a14:backgroundMark x1="77612" y1="91528" x2="74295" y2="92083"/>
                        <a14:backgroundMark x1="79768" y1="91806" x2="81426" y2="91806"/>
                        <a14:backgroundMark x1="78441" y1="91806" x2="79768" y2="92083"/>
                        <a14:backgroundMark x1="67164" y1="91528" x2="67164" y2="91528"/>
                        <a14:backgroundMark x1="66501" y1="91806" x2="66501" y2="91806"/>
                        <a14:backgroundMark x1="66501" y1="91806" x2="66501" y2="91806"/>
                        <a14:backgroundMark x1="66501" y1="91806" x2="66501" y2="91806"/>
                        <a14:backgroundMark x1="66833" y1="91806" x2="66833" y2="91806"/>
                        <a14:backgroundMark x1="66833" y1="90972" x2="66833" y2="90972"/>
                        <a14:backgroundMark x1="78441" y1="91806" x2="78773" y2="92083"/>
                        <a14:backgroundMark x1="26202" y1="91528" x2="27861" y2="91250"/>
                        <a14:backgroundMark x1="67164" y1="92361" x2="67164" y2="90972"/>
                        <a14:backgroundMark x1="77944" y1="92639" x2="73300" y2="9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078" y="1728851"/>
            <a:ext cx="1699720" cy="202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C70F58F-D0DD-4FDB-B367-3BF17AC87D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802136"/>
            <a:ext cx="12192000" cy="194527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3631549-7D92-4395-9D85-B7E8F48F426B}"/>
              </a:ext>
            </a:extLst>
          </p:cNvPr>
          <p:cNvSpPr txBox="1"/>
          <p:nvPr/>
        </p:nvSpPr>
        <p:spPr>
          <a:xfrm>
            <a:off x="5867259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0°C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F26CAD-7CAB-403D-B7DA-47C48014196E}"/>
              </a:ext>
            </a:extLst>
          </p:cNvPr>
          <p:cNvSpPr txBox="1"/>
          <p:nvPr/>
        </p:nvSpPr>
        <p:spPr>
          <a:xfrm>
            <a:off x="6370875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1°C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36D60A-57E8-410F-B71B-F273E81BF62F}"/>
              </a:ext>
            </a:extLst>
          </p:cNvPr>
          <p:cNvSpPr txBox="1"/>
          <p:nvPr/>
        </p:nvSpPr>
        <p:spPr>
          <a:xfrm>
            <a:off x="6971396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2°C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6996CD-893F-4F4F-9780-F194AF9EBC63}"/>
              </a:ext>
            </a:extLst>
          </p:cNvPr>
          <p:cNvSpPr txBox="1"/>
          <p:nvPr/>
        </p:nvSpPr>
        <p:spPr>
          <a:xfrm>
            <a:off x="7557734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3°C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1F4985-3CFE-4D6A-8BBC-EB61779B434C}"/>
              </a:ext>
            </a:extLst>
          </p:cNvPr>
          <p:cNvSpPr txBox="1"/>
          <p:nvPr/>
        </p:nvSpPr>
        <p:spPr>
          <a:xfrm>
            <a:off x="8144072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4°C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48B9BF7-B429-4D2D-B771-8A4B74611BDD}"/>
              </a:ext>
            </a:extLst>
          </p:cNvPr>
          <p:cNvSpPr txBox="1"/>
          <p:nvPr/>
        </p:nvSpPr>
        <p:spPr>
          <a:xfrm>
            <a:off x="8738119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5°C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6F5F06F-716A-4F00-9180-223117DCD744}"/>
              </a:ext>
            </a:extLst>
          </p:cNvPr>
          <p:cNvSpPr txBox="1"/>
          <p:nvPr/>
        </p:nvSpPr>
        <p:spPr>
          <a:xfrm>
            <a:off x="5169837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-1°C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B7B037B-826B-48F9-AC2F-A1FD679D86AF}"/>
              </a:ext>
            </a:extLst>
          </p:cNvPr>
          <p:cNvSpPr txBox="1"/>
          <p:nvPr/>
        </p:nvSpPr>
        <p:spPr>
          <a:xfrm>
            <a:off x="4566561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-2°C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74BF86-3D77-419C-8C24-46926B3BCC7B}"/>
              </a:ext>
            </a:extLst>
          </p:cNvPr>
          <p:cNvSpPr txBox="1"/>
          <p:nvPr/>
        </p:nvSpPr>
        <p:spPr>
          <a:xfrm>
            <a:off x="4032596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-3°C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B06BC9-66BE-45D2-9874-BA07B4D399F4}"/>
              </a:ext>
            </a:extLst>
          </p:cNvPr>
          <p:cNvSpPr txBox="1"/>
          <p:nvPr/>
        </p:nvSpPr>
        <p:spPr>
          <a:xfrm>
            <a:off x="3479558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-4°C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CF711E7-24E3-4490-8546-538F2718C8DD}"/>
              </a:ext>
            </a:extLst>
          </p:cNvPr>
          <p:cNvSpPr txBox="1"/>
          <p:nvPr/>
        </p:nvSpPr>
        <p:spPr>
          <a:xfrm>
            <a:off x="2910938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-5°C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A785D07-CD3B-4DC5-A2E2-85098F78C42C}"/>
              </a:ext>
            </a:extLst>
          </p:cNvPr>
          <p:cNvSpPr txBox="1"/>
          <p:nvPr/>
        </p:nvSpPr>
        <p:spPr>
          <a:xfrm>
            <a:off x="2316583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-6°C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B602F48-E85D-4C42-90B1-758A1DC54BF4}"/>
              </a:ext>
            </a:extLst>
          </p:cNvPr>
          <p:cNvSpPr txBox="1"/>
          <p:nvPr/>
        </p:nvSpPr>
        <p:spPr>
          <a:xfrm>
            <a:off x="1782618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-7°C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8FF37D0-D61B-4115-AF2C-BE7566F01AF3}"/>
              </a:ext>
            </a:extLst>
          </p:cNvPr>
          <p:cNvSpPr txBox="1"/>
          <p:nvPr/>
        </p:nvSpPr>
        <p:spPr>
          <a:xfrm>
            <a:off x="1229580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-8°C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60B5D2D-1F62-4A68-9188-D50CB2298CC5}"/>
              </a:ext>
            </a:extLst>
          </p:cNvPr>
          <p:cNvSpPr txBox="1"/>
          <p:nvPr/>
        </p:nvSpPr>
        <p:spPr>
          <a:xfrm>
            <a:off x="660960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-9°C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C03F2E6-231F-4ACE-A82F-1EB5FDBDF276}"/>
              </a:ext>
            </a:extLst>
          </p:cNvPr>
          <p:cNvSpPr txBox="1"/>
          <p:nvPr/>
        </p:nvSpPr>
        <p:spPr>
          <a:xfrm>
            <a:off x="10611" y="5681988"/>
            <a:ext cx="635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-10°C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EC9563F-954E-4D4D-A753-75B57ABF3F61}"/>
              </a:ext>
            </a:extLst>
          </p:cNvPr>
          <p:cNvSpPr txBox="1"/>
          <p:nvPr/>
        </p:nvSpPr>
        <p:spPr>
          <a:xfrm>
            <a:off x="9326108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6°C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7BCA42B-1755-4418-B60F-09F287D42C1E}"/>
              </a:ext>
            </a:extLst>
          </p:cNvPr>
          <p:cNvSpPr txBox="1"/>
          <p:nvPr/>
        </p:nvSpPr>
        <p:spPr>
          <a:xfrm>
            <a:off x="9912446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7°C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991C55D-FF94-4CFA-A3CC-07B541668173}"/>
              </a:ext>
            </a:extLst>
          </p:cNvPr>
          <p:cNvSpPr txBox="1"/>
          <p:nvPr/>
        </p:nvSpPr>
        <p:spPr>
          <a:xfrm>
            <a:off x="10498784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8°C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EEA6954-78DB-4D69-889D-21419FB19511}"/>
              </a:ext>
            </a:extLst>
          </p:cNvPr>
          <p:cNvSpPr txBox="1"/>
          <p:nvPr/>
        </p:nvSpPr>
        <p:spPr>
          <a:xfrm>
            <a:off x="11092831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9°C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5F376C3-CD32-4854-A8AA-5BEDCDF8A343}"/>
              </a:ext>
            </a:extLst>
          </p:cNvPr>
          <p:cNvSpPr txBox="1"/>
          <p:nvPr/>
        </p:nvSpPr>
        <p:spPr>
          <a:xfrm>
            <a:off x="11601870" y="5681988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10°C</a:t>
            </a:r>
          </a:p>
        </p:txBody>
      </p:sp>
    </p:spTree>
    <p:extLst>
      <p:ext uri="{BB962C8B-B14F-4D97-AF65-F5344CB8AC3E}">
        <p14:creationId xmlns:p14="http://schemas.microsoft.com/office/powerpoint/2010/main" val="10253881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7300E2B8-6754-49CF-A5DA-CBD9CD1751A9}"/>
              </a:ext>
            </a:extLst>
          </p:cNvPr>
          <p:cNvSpPr/>
          <p:nvPr/>
        </p:nvSpPr>
        <p:spPr>
          <a:xfrm>
            <a:off x="1045437" y="1728851"/>
            <a:ext cx="6744070" cy="2189496"/>
          </a:xfrm>
          <a:prstGeom prst="wedgeEllipseCallout">
            <a:avLst>
              <a:gd name="adj1" fmla="val 59893"/>
              <a:gd name="adj2" fmla="val -16897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Your turn!</a:t>
            </a: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The temperature was -8°C and it </a:t>
            </a:r>
            <a:r>
              <a:rPr lang="en-GB" sz="2800" b="1" dirty="0">
                <a:solidFill>
                  <a:srgbClr val="002060"/>
                </a:solidFill>
              </a:rPr>
              <a:t>increased </a:t>
            </a:r>
            <a:r>
              <a:rPr lang="en-GB" sz="2800" dirty="0">
                <a:solidFill>
                  <a:srgbClr val="002060"/>
                </a:solidFill>
              </a:rPr>
              <a:t>by 11°C. What is the new temperature?</a:t>
            </a:r>
            <a:endParaRPr lang="en-GB" sz="2800" dirty="0"/>
          </a:p>
        </p:txBody>
      </p:sp>
      <p:pic>
        <p:nvPicPr>
          <p:cNvPr id="23" name="Picture 2" descr="Water, Cute, Cartoon, Cold, Bird, Winter, North, Lonely">
            <a:extLst>
              <a:ext uri="{FF2B5EF4-FFF2-40B4-BE49-F238E27FC236}">
                <a16:creationId xmlns:a16="http://schemas.microsoft.com/office/drawing/2014/main" id="{15DFC996-C2CD-44D8-938B-B78E59A10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806" l="9619" r="90547">
                        <a14:foregroundMark x1="39138" y1="24583" x2="55721" y2="24028"/>
                        <a14:foregroundMark x1="60033" y1="22222" x2="62355" y2="32500"/>
                        <a14:foregroundMark x1="37977" y1="20278" x2="42123" y2="31944"/>
                        <a14:foregroundMark x1="45439" y1="66528" x2="56385" y2="77083"/>
                        <a14:foregroundMark x1="56385" y1="77083" x2="56385" y2="77083"/>
                        <a14:foregroundMark x1="58043" y1="63472" x2="41791" y2="79167"/>
                        <a14:foregroundMark x1="41791" y1="79167" x2="41128" y2="82361"/>
                        <a14:foregroundMark x1="40464" y1="55417" x2="48093" y2="74028"/>
                        <a14:foregroundMark x1="48093" y1="74028" x2="60033" y2="77639"/>
                        <a14:foregroundMark x1="52570" y1="56528" x2="61028" y2="72778"/>
                        <a14:foregroundMark x1="60697" y1="57500" x2="63847" y2="70000"/>
                        <a14:foregroundMark x1="37313" y1="58889" x2="44113" y2="72778"/>
                        <a14:foregroundMark x1="39138" y1="90694" x2="27872" y2="91234"/>
                        <a14:foregroundMark x1="77771" y1="91711" x2="78505" y2="91734"/>
                        <a14:foregroundMark x1="67320" y1="91380" x2="72934" y2="91558"/>
                        <a14:foregroundMark x1="63184" y1="91250" x2="66785" y2="91364"/>
                        <a14:foregroundMark x1="37645" y1="91528" x2="37645" y2="91528"/>
                        <a14:foregroundMark x1="31343" y1="91806" x2="31343" y2="91806"/>
                        <a14:foregroundMark x1="88557" y1="69583" x2="90547" y2="70556"/>
                        <a14:backgroundMark x1="75954" y1="91806" x2="75954" y2="91806"/>
                        <a14:backgroundMark x1="78441" y1="91528" x2="78441" y2="91528"/>
                        <a14:backgroundMark x1="76285" y1="91250" x2="76285" y2="91250"/>
                        <a14:backgroundMark x1="75622" y1="91250" x2="75290" y2="91250"/>
                        <a14:backgroundMark x1="77612" y1="91528" x2="74295" y2="92083"/>
                        <a14:backgroundMark x1="79768" y1="91806" x2="81426" y2="91806"/>
                        <a14:backgroundMark x1="78441" y1="91806" x2="79768" y2="92083"/>
                        <a14:backgroundMark x1="67164" y1="91528" x2="67164" y2="91528"/>
                        <a14:backgroundMark x1="66501" y1="91806" x2="66501" y2="91806"/>
                        <a14:backgroundMark x1="66501" y1="91806" x2="66501" y2="91806"/>
                        <a14:backgroundMark x1="66501" y1="91806" x2="66501" y2="91806"/>
                        <a14:backgroundMark x1="66833" y1="91806" x2="66833" y2="91806"/>
                        <a14:backgroundMark x1="66833" y1="90972" x2="66833" y2="90972"/>
                        <a14:backgroundMark x1="78441" y1="91806" x2="78773" y2="92083"/>
                        <a14:backgroundMark x1="26202" y1="91528" x2="27861" y2="91250"/>
                        <a14:backgroundMark x1="67164" y1="92361" x2="67164" y2="90972"/>
                        <a14:backgroundMark x1="77944" y1="92639" x2="73300" y2="9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078" y="1728851"/>
            <a:ext cx="1699720" cy="202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C70F58F-D0DD-4FDB-B367-3BF17AC87D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802136"/>
            <a:ext cx="12192000" cy="194527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3631549-7D92-4395-9D85-B7E8F48F426B}"/>
              </a:ext>
            </a:extLst>
          </p:cNvPr>
          <p:cNvSpPr txBox="1"/>
          <p:nvPr/>
        </p:nvSpPr>
        <p:spPr>
          <a:xfrm>
            <a:off x="5867259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0°C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F26CAD-7CAB-403D-B7DA-47C48014196E}"/>
              </a:ext>
            </a:extLst>
          </p:cNvPr>
          <p:cNvSpPr txBox="1"/>
          <p:nvPr/>
        </p:nvSpPr>
        <p:spPr>
          <a:xfrm>
            <a:off x="6370875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1°C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36D60A-57E8-410F-B71B-F273E81BF62F}"/>
              </a:ext>
            </a:extLst>
          </p:cNvPr>
          <p:cNvSpPr txBox="1"/>
          <p:nvPr/>
        </p:nvSpPr>
        <p:spPr>
          <a:xfrm>
            <a:off x="6971396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2°C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6996CD-893F-4F4F-9780-F194AF9EBC63}"/>
              </a:ext>
            </a:extLst>
          </p:cNvPr>
          <p:cNvSpPr txBox="1"/>
          <p:nvPr/>
        </p:nvSpPr>
        <p:spPr>
          <a:xfrm>
            <a:off x="7557734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3°C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1F4985-3CFE-4D6A-8BBC-EB61779B434C}"/>
              </a:ext>
            </a:extLst>
          </p:cNvPr>
          <p:cNvSpPr txBox="1"/>
          <p:nvPr/>
        </p:nvSpPr>
        <p:spPr>
          <a:xfrm>
            <a:off x="8144072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4°C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48B9BF7-B429-4D2D-B771-8A4B74611BDD}"/>
              </a:ext>
            </a:extLst>
          </p:cNvPr>
          <p:cNvSpPr txBox="1"/>
          <p:nvPr/>
        </p:nvSpPr>
        <p:spPr>
          <a:xfrm>
            <a:off x="8738119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5°C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6F5F06F-716A-4F00-9180-223117DCD744}"/>
              </a:ext>
            </a:extLst>
          </p:cNvPr>
          <p:cNvSpPr txBox="1"/>
          <p:nvPr/>
        </p:nvSpPr>
        <p:spPr>
          <a:xfrm>
            <a:off x="5169837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-1°C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B7B037B-826B-48F9-AC2F-A1FD679D86AF}"/>
              </a:ext>
            </a:extLst>
          </p:cNvPr>
          <p:cNvSpPr txBox="1"/>
          <p:nvPr/>
        </p:nvSpPr>
        <p:spPr>
          <a:xfrm>
            <a:off x="4566561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-2°C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74BF86-3D77-419C-8C24-46926B3BCC7B}"/>
              </a:ext>
            </a:extLst>
          </p:cNvPr>
          <p:cNvSpPr txBox="1"/>
          <p:nvPr/>
        </p:nvSpPr>
        <p:spPr>
          <a:xfrm>
            <a:off x="4032596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-3°C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B06BC9-66BE-45D2-9874-BA07B4D399F4}"/>
              </a:ext>
            </a:extLst>
          </p:cNvPr>
          <p:cNvSpPr txBox="1"/>
          <p:nvPr/>
        </p:nvSpPr>
        <p:spPr>
          <a:xfrm>
            <a:off x="3479558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-4°C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CF711E7-24E3-4490-8546-538F2718C8DD}"/>
              </a:ext>
            </a:extLst>
          </p:cNvPr>
          <p:cNvSpPr txBox="1"/>
          <p:nvPr/>
        </p:nvSpPr>
        <p:spPr>
          <a:xfrm>
            <a:off x="2910938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-5°C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A785D07-CD3B-4DC5-A2E2-85098F78C42C}"/>
              </a:ext>
            </a:extLst>
          </p:cNvPr>
          <p:cNvSpPr txBox="1"/>
          <p:nvPr/>
        </p:nvSpPr>
        <p:spPr>
          <a:xfrm>
            <a:off x="2316583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-6°C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B602F48-E85D-4C42-90B1-758A1DC54BF4}"/>
              </a:ext>
            </a:extLst>
          </p:cNvPr>
          <p:cNvSpPr txBox="1"/>
          <p:nvPr/>
        </p:nvSpPr>
        <p:spPr>
          <a:xfrm>
            <a:off x="1782618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-7°C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8FF37D0-D61B-4115-AF2C-BE7566F01AF3}"/>
              </a:ext>
            </a:extLst>
          </p:cNvPr>
          <p:cNvSpPr txBox="1"/>
          <p:nvPr/>
        </p:nvSpPr>
        <p:spPr>
          <a:xfrm>
            <a:off x="1229580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-8°C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60B5D2D-1F62-4A68-9188-D50CB2298CC5}"/>
              </a:ext>
            </a:extLst>
          </p:cNvPr>
          <p:cNvSpPr txBox="1"/>
          <p:nvPr/>
        </p:nvSpPr>
        <p:spPr>
          <a:xfrm>
            <a:off x="660960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-9°C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C03F2E6-231F-4ACE-A82F-1EB5FDBDF276}"/>
              </a:ext>
            </a:extLst>
          </p:cNvPr>
          <p:cNvSpPr txBox="1"/>
          <p:nvPr/>
        </p:nvSpPr>
        <p:spPr>
          <a:xfrm>
            <a:off x="10611" y="5681988"/>
            <a:ext cx="635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-10°C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EC9563F-954E-4D4D-A753-75B57ABF3F61}"/>
              </a:ext>
            </a:extLst>
          </p:cNvPr>
          <p:cNvSpPr txBox="1"/>
          <p:nvPr/>
        </p:nvSpPr>
        <p:spPr>
          <a:xfrm>
            <a:off x="9326108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6°C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7BCA42B-1755-4418-B60F-09F287D42C1E}"/>
              </a:ext>
            </a:extLst>
          </p:cNvPr>
          <p:cNvSpPr txBox="1"/>
          <p:nvPr/>
        </p:nvSpPr>
        <p:spPr>
          <a:xfrm>
            <a:off x="9912446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7°C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991C55D-FF94-4CFA-A3CC-07B541668173}"/>
              </a:ext>
            </a:extLst>
          </p:cNvPr>
          <p:cNvSpPr txBox="1"/>
          <p:nvPr/>
        </p:nvSpPr>
        <p:spPr>
          <a:xfrm>
            <a:off x="10498784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8°C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EEA6954-78DB-4D69-889D-21419FB19511}"/>
              </a:ext>
            </a:extLst>
          </p:cNvPr>
          <p:cNvSpPr txBox="1"/>
          <p:nvPr/>
        </p:nvSpPr>
        <p:spPr>
          <a:xfrm>
            <a:off x="11092831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9°C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5F376C3-CD32-4854-A8AA-5BEDCDF8A343}"/>
              </a:ext>
            </a:extLst>
          </p:cNvPr>
          <p:cNvSpPr txBox="1"/>
          <p:nvPr/>
        </p:nvSpPr>
        <p:spPr>
          <a:xfrm>
            <a:off x="11601870" y="5681988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10°C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66BAA35-2860-45EB-B2B4-E8C9B53B725A}"/>
              </a:ext>
            </a:extLst>
          </p:cNvPr>
          <p:cNvSpPr/>
          <p:nvPr/>
        </p:nvSpPr>
        <p:spPr>
          <a:xfrm>
            <a:off x="1190893" y="5604674"/>
            <a:ext cx="519671" cy="520029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30964A1-6518-424C-B8D8-5CEB28F682A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24613" b="-15437"/>
          <a:stretch/>
        </p:blipFill>
        <p:spPr>
          <a:xfrm>
            <a:off x="1450729" y="5043730"/>
            <a:ext cx="5071370" cy="520029"/>
          </a:xfrm>
          <a:prstGeom prst="rect">
            <a:avLst/>
          </a:prstGeom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id="{8074F660-1116-4C9D-A27A-BD01FAE94A0F}"/>
              </a:ext>
            </a:extLst>
          </p:cNvPr>
          <p:cNvSpPr/>
          <p:nvPr/>
        </p:nvSpPr>
        <p:spPr>
          <a:xfrm>
            <a:off x="7541323" y="5635556"/>
            <a:ext cx="519671" cy="520029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F4DD92B2-C9B5-4764-96DE-36A1A4901C7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24613" b="-15437"/>
          <a:stretch/>
        </p:blipFill>
        <p:spPr>
          <a:xfrm>
            <a:off x="6096000" y="5043730"/>
            <a:ext cx="2004999" cy="520029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0FCD6CD8-78D5-433B-B487-9587C69F9C0C}"/>
              </a:ext>
            </a:extLst>
          </p:cNvPr>
          <p:cNvSpPr txBox="1"/>
          <p:nvPr/>
        </p:nvSpPr>
        <p:spPr>
          <a:xfrm>
            <a:off x="3611469" y="4702420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4"/>
                </a:solidFill>
              </a:rPr>
              <a:t>+8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DEFE4AA-A400-4802-8CE4-8E3969470D27}"/>
              </a:ext>
            </a:extLst>
          </p:cNvPr>
          <p:cNvSpPr txBox="1"/>
          <p:nvPr/>
        </p:nvSpPr>
        <p:spPr>
          <a:xfrm>
            <a:off x="6783749" y="4713193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4"/>
                </a:solidFill>
              </a:rPr>
              <a:t>+3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0D636B-FB4B-45B2-85AC-B0810A23AA1E}"/>
              </a:ext>
            </a:extLst>
          </p:cNvPr>
          <p:cNvSpPr txBox="1"/>
          <p:nvPr/>
        </p:nvSpPr>
        <p:spPr>
          <a:xfrm>
            <a:off x="1328782" y="4143713"/>
            <a:ext cx="9711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I can chunk my jumps to be quicker! Chunking at 0 breaks up the calculation.</a:t>
            </a:r>
          </a:p>
        </p:txBody>
      </p:sp>
    </p:spTree>
    <p:extLst>
      <p:ext uri="{BB962C8B-B14F-4D97-AF65-F5344CB8AC3E}">
        <p14:creationId xmlns:p14="http://schemas.microsoft.com/office/powerpoint/2010/main" val="383428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8" grpId="0"/>
      <p:bldP spid="59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624" y="212725"/>
            <a:ext cx="8250641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Vocabulary: Number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058C4BA-2080-4F3B-B074-AF152FFEA8FA}"/>
              </a:ext>
            </a:extLst>
          </p:cNvPr>
          <p:cNvSpPr/>
          <p:nvPr/>
        </p:nvSpPr>
        <p:spPr>
          <a:xfrm>
            <a:off x="1209823" y="2514600"/>
            <a:ext cx="3235569" cy="3691002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negative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positive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ascending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descending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increase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decrease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17DE871-CA1E-4990-928F-9C57D6CCFFE8}"/>
              </a:ext>
            </a:extLst>
          </p:cNvPr>
          <p:cNvSpPr/>
          <p:nvPr/>
        </p:nvSpPr>
        <p:spPr>
          <a:xfrm>
            <a:off x="5471160" y="2514600"/>
            <a:ext cx="5196840" cy="2621280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Please select an activity from the ‘</a:t>
            </a:r>
            <a:r>
              <a:rPr lang="en-GB" sz="2800" dirty="0">
                <a:solidFill>
                  <a:srgbClr val="002060"/>
                </a:solidFill>
                <a:hlinkClick r:id="rId4"/>
              </a:rPr>
              <a:t>Vocabulary Shorts</a:t>
            </a:r>
            <a:r>
              <a:rPr lang="en-GB" sz="2800" dirty="0">
                <a:solidFill>
                  <a:srgbClr val="002060"/>
                </a:solidFill>
              </a:rPr>
              <a:t>’ to develop understanding of the key vocabulary.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4532CB-3CC8-44ED-9171-01BCAB8CC1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0" y="365124"/>
            <a:ext cx="1223033" cy="81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119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7300E2B8-6754-49CF-A5DA-CBD9CD1751A9}"/>
              </a:ext>
            </a:extLst>
          </p:cNvPr>
          <p:cNvSpPr/>
          <p:nvPr/>
        </p:nvSpPr>
        <p:spPr>
          <a:xfrm>
            <a:off x="1045437" y="1728851"/>
            <a:ext cx="6744070" cy="2189496"/>
          </a:xfrm>
          <a:prstGeom prst="wedgeEllipseCallout">
            <a:avLst>
              <a:gd name="adj1" fmla="val 59893"/>
              <a:gd name="adj2" fmla="val -16897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Your turn!</a:t>
            </a: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The temperature was 3°C and it </a:t>
            </a:r>
            <a:r>
              <a:rPr lang="en-GB" sz="2800" b="1" dirty="0">
                <a:solidFill>
                  <a:srgbClr val="002060"/>
                </a:solidFill>
              </a:rPr>
              <a:t>decreased </a:t>
            </a:r>
            <a:r>
              <a:rPr lang="en-GB" sz="2800" dirty="0">
                <a:solidFill>
                  <a:srgbClr val="002060"/>
                </a:solidFill>
              </a:rPr>
              <a:t>by 7°C. What is the new temperature?</a:t>
            </a:r>
            <a:endParaRPr lang="en-GB" sz="2800" dirty="0"/>
          </a:p>
        </p:txBody>
      </p:sp>
      <p:pic>
        <p:nvPicPr>
          <p:cNvPr id="23" name="Picture 2" descr="Water, Cute, Cartoon, Cold, Bird, Winter, North, Lonely">
            <a:extLst>
              <a:ext uri="{FF2B5EF4-FFF2-40B4-BE49-F238E27FC236}">
                <a16:creationId xmlns:a16="http://schemas.microsoft.com/office/drawing/2014/main" id="{15DFC996-C2CD-44D8-938B-B78E59A10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806" l="9619" r="90547">
                        <a14:foregroundMark x1="39138" y1="24583" x2="55721" y2="24028"/>
                        <a14:foregroundMark x1="60033" y1="22222" x2="62355" y2="32500"/>
                        <a14:foregroundMark x1="37977" y1="20278" x2="42123" y2="31944"/>
                        <a14:foregroundMark x1="45439" y1="66528" x2="56385" y2="77083"/>
                        <a14:foregroundMark x1="56385" y1="77083" x2="56385" y2="77083"/>
                        <a14:foregroundMark x1="58043" y1="63472" x2="41791" y2="79167"/>
                        <a14:foregroundMark x1="41791" y1="79167" x2="41128" y2="82361"/>
                        <a14:foregroundMark x1="40464" y1="55417" x2="48093" y2="74028"/>
                        <a14:foregroundMark x1="48093" y1="74028" x2="60033" y2="77639"/>
                        <a14:foregroundMark x1="52570" y1="56528" x2="61028" y2="72778"/>
                        <a14:foregroundMark x1="60697" y1="57500" x2="63847" y2="70000"/>
                        <a14:foregroundMark x1="37313" y1="58889" x2="44113" y2="72778"/>
                        <a14:foregroundMark x1="39138" y1="90694" x2="27872" y2="91234"/>
                        <a14:foregroundMark x1="77771" y1="91711" x2="78505" y2="91734"/>
                        <a14:foregroundMark x1="67320" y1="91380" x2="72934" y2="91558"/>
                        <a14:foregroundMark x1="63184" y1="91250" x2="66785" y2="91364"/>
                        <a14:foregroundMark x1="37645" y1="91528" x2="37645" y2="91528"/>
                        <a14:foregroundMark x1="31343" y1="91806" x2="31343" y2="91806"/>
                        <a14:foregroundMark x1="88557" y1="69583" x2="90547" y2="70556"/>
                        <a14:backgroundMark x1="75954" y1="91806" x2="75954" y2="91806"/>
                        <a14:backgroundMark x1="78441" y1="91528" x2="78441" y2="91528"/>
                        <a14:backgroundMark x1="76285" y1="91250" x2="76285" y2="91250"/>
                        <a14:backgroundMark x1="75622" y1="91250" x2="75290" y2="91250"/>
                        <a14:backgroundMark x1="77612" y1="91528" x2="74295" y2="92083"/>
                        <a14:backgroundMark x1="79768" y1="91806" x2="81426" y2="91806"/>
                        <a14:backgroundMark x1="78441" y1="91806" x2="79768" y2="92083"/>
                        <a14:backgroundMark x1="67164" y1="91528" x2="67164" y2="91528"/>
                        <a14:backgroundMark x1="66501" y1="91806" x2="66501" y2="91806"/>
                        <a14:backgroundMark x1="66501" y1="91806" x2="66501" y2="91806"/>
                        <a14:backgroundMark x1="66501" y1="91806" x2="66501" y2="91806"/>
                        <a14:backgroundMark x1="66833" y1="91806" x2="66833" y2="91806"/>
                        <a14:backgroundMark x1="66833" y1="90972" x2="66833" y2="90972"/>
                        <a14:backgroundMark x1="78441" y1="91806" x2="78773" y2="92083"/>
                        <a14:backgroundMark x1="26202" y1="91528" x2="27861" y2="91250"/>
                        <a14:backgroundMark x1="67164" y1="92361" x2="67164" y2="90972"/>
                        <a14:backgroundMark x1="77944" y1="92639" x2="73300" y2="9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078" y="1728851"/>
            <a:ext cx="1699720" cy="202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C70F58F-D0DD-4FDB-B367-3BF17AC87D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802136"/>
            <a:ext cx="12192000" cy="194527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3631549-7D92-4395-9D85-B7E8F48F426B}"/>
              </a:ext>
            </a:extLst>
          </p:cNvPr>
          <p:cNvSpPr txBox="1"/>
          <p:nvPr/>
        </p:nvSpPr>
        <p:spPr>
          <a:xfrm>
            <a:off x="5867259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0°C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F26CAD-7CAB-403D-B7DA-47C48014196E}"/>
              </a:ext>
            </a:extLst>
          </p:cNvPr>
          <p:cNvSpPr txBox="1"/>
          <p:nvPr/>
        </p:nvSpPr>
        <p:spPr>
          <a:xfrm>
            <a:off x="6370875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1°C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36D60A-57E8-410F-B71B-F273E81BF62F}"/>
              </a:ext>
            </a:extLst>
          </p:cNvPr>
          <p:cNvSpPr txBox="1"/>
          <p:nvPr/>
        </p:nvSpPr>
        <p:spPr>
          <a:xfrm>
            <a:off x="6971396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2°C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6996CD-893F-4F4F-9780-F194AF9EBC63}"/>
              </a:ext>
            </a:extLst>
          </p:cNvPr>
          <p:cNvSpPr txBox="1"/>
          <p:nvPr/>
        </p:nvSpPr>
        <p:spPr>
          <a:xfrm>
            <a:off x="7557734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3°C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1F4985-3CFE-4D6A-8BBC-EB61779B434C}"/>
              </a:ext>
            </a:extLst>
          </p:cNvPr>
          <p:cNvSpPr txBox="1"/>
          <p:nvPr/>
        </p:nvSpPr>
        <p:spPr>
          <a:xfrm>
            <a:off x="8144072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4°C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48B9BF7-B429-4D2D-B771-8A4B74611BDD}"/>
              </a:ext>
            </a:extLst>
          </p:cNvPr>
          <p:cNvSpPr txBox="1"/>
          <p:nvPr/>
        </p:nvSpPr>
        <p:spPr>
          <a:xfrm>
            <a:off x="8738119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5°C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6F5F06F-716A-4F00-9180-223117DCD744}"/>
              </a:ext>
            </a:extLst>
          </p:cNvPr>
          <p:cNvSpPr txBox="1"/>
          <p:nvPr/>
        </p:nvSpPr>
        <p:spPr>
          <a:xfrm>
            <a:off x="5169837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-1°C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B7B037B-826B-48F9-AC2F-A1FD679D86AF}"/>
              </a:ext>
            </a:extLst>
          </p:cNvPr>
          <p:cNvSpPr txBox="1"/>
          <p:nvPr/>
        </p:nvSpPr>
        <p:spPr>
          <a:xfrm>
            <a:off x="4566561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-2°C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74BF86-3D77-419C-8C24-46926B3BCC7B}"/>
              </a:ext>
            </a:extLst>
          </p:cNvPr>
          <p:cNvSpPr txBox="1"/>
          <p:nvPr/>
        </p:nvSpPr>
        <p:spPr>
          <a:xfrm>
            <a:off x="4032596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-3°C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B06BC9-66BE-45D2-9874-BA07B4D399F4}"/>
              </a:ext>
            </a:extLst>
          </p:cNvPr>
          <p:cNvSpPr txBox="1"/>
          <p:nvPr/>
        </p:nvSpPr>
        <p:spPr>
          <a:xfrm>
            <a:off x="3479558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-4°C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CF711E7-24E3-4490-8546-538F2718C8DD}"/>
              </a:ext>
            </a:extLst>
          </p:cNvPr>
          <p:cNvSpPr txBox="1"/>
          <p:nvPr/>
        </p:nvSpPr>
        <p:spPr>
          <a:xfrm>
            <a:off x="2910938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-5°C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A785D07-CD3B-4DC5-A2E2-85098F78C42C}"/>
              </a:ext>
            </a:extLst>
          </p:cNvPr>
          <p:cNvSpPr txBox="1"/>
          <p:nvPr/>
        </p:nvSpPr>
        <p:spPr>
          <a:xfrm>
            <a:off x="2316583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-6°C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B602F48-E85D-4C42-90B1-758A1DC54BF4}"/>
              </a:ext>
            </a:extLst>
          </p:cNvPr>
          <p:cNvSpPr txBox="1"/>
          <p:nvPr/>
        </p:nvSpPr>
        <p:spPr>
          <a:xfrm>
            <a:off x="1782618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-7°C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8FF37D0-D61B-4115-AF2C-BE7566F01AF3}"/>
              </a:ext>
            </a:extLst>
          </p:cNvPr>
          <p:cNvSpPr txBox="1"/>
          <p:nvPr/>
        </p:nvSpPr>
        <p:spPr>
          <a:xfrm>
            <a:off x="1229580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-8°C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60B5D2D-1F62-4A68-9188-D50CB2298CC5}"/>
              </a:ext>
            </a:extLst>
          </p:cNvPr>
          <p:cNvSpPr txBox="1"/>
          <p:nvPr/>
        </p:nvSpPr>
        <p:spPr>
          <a:xfrm>
            <a:off x="660960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-9°C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C03F2E6-231F-4ACE-A82F-1EB5FDBDF276}"/>
              </a:ext>
            </a:extLst>
          </p:cNvPr>
          <p:cNvSpPr txBox="1"/>
          <p:nvPr/>
        </p:nvSpPr>
        <p:spPr>
          <a:xfrm>
            <a:off x="10611" y="5681988"/>
            <a:ext cx="635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-10°C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EC9563F-954E-4D4D-A753-75B57ABF3F61}"/>
              </a:ext>
            </a:extLst>
          </p:cNvPr>
          <p:cNvSpPr txBox="1"/>
          <p:nvPr/>
        </p:nvSpPr>
        <p:spPr>
          <a:xfrm>
            <a:off x="9326108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6°C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7BCA42B-1755-4418-B60F-09F287D42C1E}"/>
              </a:ext>
            </a:extLst>
          </p:cNvPr>
          <p:cNvSpPr txBox="1"/>
          <p:nvPr/>
        </p:nvSpPr>
        <p:spPr>
          <a:xfrm>
            <a:off x="9912446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7°C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991C55D-FF94-4CFA-A3CC-07B541668173}"/>
              </a:ext>
            </a:extLst>
          </p:cNvPr>
          <p:cNvSpPr txBox="1"/>
          <p:nvPr/>
        </p:nvSpPr>
        <p:spPr>
          <a:xfrm>
            <a:off x="10498784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8°C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EEA6954-78DB-4D69-889D-21419FB19511}"/>
              </a:ext>
            </a:extLst>
          </p:cNvPr>
          <p:cNvSpPr txBox="1"/>
          <p:nvPr/>
        </p:nvSpPr>
        <p:spPr>
          <a:xfrm>
            <a:off x="11092831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9°C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5F376C3-CD32-4854-A8AA-5BEDCDF8A343}"/>
              </a:ext>
            </a:extLst>
          </p:cNvPr>
          <p:cNvSpPr txBox="1"/>
          <p:nvPr/>
        </p:nvSpPr>
        <p:spPr>
          <a:xfrm>
            <a:off x="11601870" y="5681988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10°C</a:t>
            </a:r>
          </a:p>
        </p:txBody>
      </p:sp>
    </p:spTree>
    <p:extLst>
      <p:ext uri="{BB962C8B-B14F-4D97-AF65-F5344CB8AC3E}">
        <p14:creationId xmlns:p14="http://schemas.microsoft.com/office/powerpoint/2010/main" val="21223563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7300E2B8-6754-49CF-A5DA-CBD9CD1751A9}"/>
              </a:ext>
            </a:extLst>
          </p:cNvPr>
          <p:cNvSpPr/>
          <p:nvPr/>
        </p:nvSpPr>
        <p:spPr>
          <a:xfrm>
            <a:off x="1045437" y="1728851"/>
            <a:ext cx="6744070" cy="2189496"/>
          </a:xfrm>
          <a:prstGeom prst="wedgeEllipseCallout">
            <a:avLst>
              <a:gd name="adj1" fmla="val 59893"/>
              <a:gd name="adj2" fmla="val -16897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Your turn!</a:t>
            </a: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The temperature was 3°C and it </a:t>
            </a:r>
            <a:r>
              <a:rPr lang="en-GB" sz="2800" b="1" dirty="0">
                <a:solidFill>
                  <a:srgbClr val="002060"/>
                </a:solidFill>
              </a:rPr>
              <a:t>decreased </a:t>
            </a:r>
            <a:r>
              <a:rPr lang="en-GB" sz="2800" dirty="0">
                <a:solidFill>
                  <a:srgbClr val="002060"/>
                </a:solidFill>
              </a:rPr>
              <a:t>by 7°C. What is the new temperature?</a:t>
            </a:r>
            <a:endParaRPr lang="en-GB" sz="2800" dirty="0"/>
          </a:p>
        </p:txBody>
      </p:sp>
      <p:pic>
        <p:nvPicPr>
          <p:cNvPr id="23" name="Picture 2" descr="Water, Cute, Cartoon, Cold, Bird, Winter, North, Lonely">
            <a:extLst>
              <a:ext uri="{FF2B5EF4-FFF2-40B4-BE49-F238E27FC236}">
                <a16:creationId xmlns:a16="http://schemas.microsoft.com/office/drawing/2014/main" id="{15DFC996-C2CD-44D8-938B-B78E59A10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806" l="9619" r="90547">
                        <a14:foregroundMark x1="39138" y1="24583" x2="55721" y2="24028"/>
                        <a14:foregroundMark x1="60033" y1="22222" x2="62355" y2="32500"/>
                        <a14:foregroundMark x1="37977" y1="20278" x2="42123" y2="31944"/>
                        <a14:foregroundMark x1="45439" y1="66528" x2="56385" y2="77083"/>
                        <a14:foregroundMark x1="56385" y1="77083" x2="56385" y2="77083"/>
                        <a14:foregroundMark x1="58043" y1="63472" x2="41791" y2="79167"/>
                        <a14:foregroundMark x1="41791" y1="79167" x2="41128" y2="82361"/>
                        <a14:foregroundMark x1="40464" y1="55417" x2="48093" y2="74028"/>
                        <a14:foregroundMark x1="48093" y1="74028" x2="60033" y2="77639"/>
                        <a14:foregroundMark x1="52570" y1="56528" x2="61028" y2="72778"/>
                        <a14:foregroundMark x1="60697" y1="57500" x2="63847" y2="70000"/>
                        <a14:foregroundMark x1="37313" y1="58889" x2="44113" y2="72778"/>
                        <a14:foregroundMark x1="39138" y1="90694" x2="27872" y2="91234"/>
                        <a14:foregroundMark x1="77771" y1="91711" x2="78505" y2="91734"/>
                        <a14:foregroundMark x1="67320" y1="91380" x2="72934" y2="91558"/>
                        <a14:foregroundMark x1="63184" y1="91250" x2="66785" y2="91364"/>
                        <a14:foregroundMark x1="37645" y1="91528" x2="37645" y2="91528"/>
                        <a14:foregroundMark x1="31343" y1="91806" x2="31343" y2="91806"/>
                        <a14:foregroundMark x1="88557" y1="69583" x2="90547" y2="70556"/>
                        <a14:backgroundMark x1="75954" y1="91806" x2="75954" y2="91806"/>
                        <a14:backgroundMark x1="78441" y1="91528" x2="78441" y2="91528"/>
                        <a14:backgroundMark x1="76285" y1="91250" x2="76285" y2="91250"/>
                        <a14:backgroundMark x1="75622" y1="91250" x2="75290" y2="91250"/>
                        <a14:backgroundMark x1="77612" y1="91528" x2="74295" y2="92083"/>
                        <a14:backgroundMark x1="79768" y1="91806" x2="81426" y2="91806"/>
                        <a14:backgroundMark x1="78441" y1="91806" x2="79768" y2="92083"/>
                        <a14:backgroundMark x1="67164" y1="91528" x2="67164" y2="91528"/>
                        <a14:backgroundMark x1="66501" y1="91806" x2="66501" y2="91806"/>
                        <a14:backgroundMark x1="66501" y1="91806" x2="66501" y2="91806"/>
                        <a14:backgroundMark x1="66501" y1="91806" x2="66501" y2="91806"/>
                        <a14:backgroundMark x1="66833" y1="91806" x2="66833" y2="91806"/>
                        <a14:backgroundMark x1="66833" y1="90972" x2="66833" y2="90972"/>
                        <a14:backgroundMark x1="78441" y1="91806" x2="78773" y2="92083"/>
                        <a14:backgroundMark x1="26202" y1="91528" x2="27861" y2="91250"/>
                        <a14:backgroundMark x1="67164" y1="92361" x2="67164" y2="90972"/>
                        <a14:backgroundMark x1="77944" y1="92639" x2="73300" y2="9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078" y="1728851"/>
            <a:ext cx="1699720" cy="202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C70F58F-D0DD-4FDB-B367-3BF17AC87D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802136"/>
            <a:ext cx="12192000" cy="194527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3631549-7D92-4395-9D85-B7E8F48F426B}"/>
              </a:ext>
            </a:extLst>
          </p:cNvPr>
          <p:cNvSpPr txBox="1"/>
          <p:nvPr/>
        </p:nvSpPr>
        <p:spPr>
          <a:xfrm>
            <a:off x="5867259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0°C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F26CAD-7CAB-403D-B7DA-47C48014196E}"/>
              </a:ext>
            </a:extLst>
          </p:cNvPr>
          <p:cNvSpPr txBox="1"/>
          <p:nvPr/>
        </p:nvSpPr>
        <p:spPr>
          <a:xfrm>
            <a:off x="6370875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1°C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36D60A-57E8-410F-B71B-F273E81BF62F}"/>
              </a:ext>
            </a:extLst>
          </p:cNvPr>
          <p:cNvSpPr txBox="1"/>
          <p:nvPr/>
        </p:nvSpPr>
        <p:spPr>
          <a:xfrm>
            <a:off x="6971396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2°C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6996CD-893F-4F4F-9780-F194AF9EBC63}"/>
              </a:ext>
            </a:extLst>
          </p:cNvPr>
          <p:cNvSpPr txBox="1"/>
          <p:nvPr/>
        </p:nvSpPr>
        <p:spPr>
          <a:xfrm>
            <a:off x="7557734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3°C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1F4985-3CFE-4D6A-8BBC-EB61779B434C}"/>
              </a:ext>
            </a:extLst>
          </p:cNvPr>
          <p:cNvSpPr txBox="1"/>
          <p:nvPr/>
        </p:nvSpPr>
        <p:spPr>
          <a:xfrm>
            <a:off x="8144072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4°C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48B9BF7-B429-4D2D-B771-8A4B74611BDD}"/>
              </a:ext>
            </a:extLst>
          </p:cNvPr>
          <p:cNvSpPr txBox="1"/>
          <p:nvPr/>
        </p:nvSpPr>
        <p:spPr>
          <a:xfrm>
            <a:off x="8738119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5°C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6F5F06F-716A-4F00-9180-223117DCD744}"/>
              </a:ext>
            </a:extLst>
          </p:cNvPr>
          <p:cNvSpPr txBox="1"/>
          <p:nvPr/>
        </p:nvSpPr>
        <p:spPr>
          <a:xfrm>
            <a:off x="5169837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-1°C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B7B037B-826B-48F9-AC2F-A1FD679D86AF}"/>
              </a:ext>
            </a:extLst>
          </p:cNvPr>
          <p:cNvSpPr txBox="1"/>
          <p:nvPr/>
        </p:nvSpPr>
        <p:spPr>
          <a:xfrm>
            <a:off x="4566561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-2°C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74BF86-3D77-419C-8C24-46926B3BCC7B}"/>
              </a:ext>
            </a:extLst>
          </p:cNvPr>
          <p:cNvSpPr txBox="1"/>
          <p:nvPr/>
        </p:nvSpPr>
        <p:spPr>
          <a:xfrm>
            <a:off x="4032596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-3°C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B06BC9-66BE-45D2-9874-BA07B4D399F4}"/>
              </a:ext>
            </a:extLst>
          </p:cNvPr>
          <p:cNvSpPr txBox="1"/>
          <p:nvPr/>
        </p:nvSpPr>
        <p:spPr>
          <a:xfrm>
            <a:off x="3479558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-4°C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CF711E7-24E3-4490-8546-538F2718C8DD}"/>
              </a:ext>
            </a:extLst>
          </p:cNvPr>
          <p:cNvSpPr txBox="1"/>
          <p:nvPr/>
        </p:nvSpPr>
        <p:spPr>
          <a:xfrm>
            <a:off x="2910938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-5°C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A785D07-CD3B-4DC5-A2E2-85098F78C42C}"/>
              </a:ext>
            </a:extLst>
          </p:cNvPr>
          <p:cNvSpPr txBox="1"/>
          <p:nvPr/>
        </p:nvSpPr>
        <p:spPr>
          <a:xfrm>
            <a:off x="2316583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-6°C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B602F48-E85D-4C42-90B1-758A1DC54BF4}"/>
              </a:ext>
            </a:extLst>
          </p:cNvPr>
          <p:cNvSpPr txBox="1"/>
          <p:nvPr/>
        </p:nvSpPr>
        <p:spPr>
          <a:xfrm>
            <a:off x="1782618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-7°C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8FF37D0-D61B-4115-AF2C-BE7566F01AF3}"/>
              </a:ext>
            </a:extLst>
          </p:cNvPr>
          <p:cNvSpPr txBox="1"/>
          <p:nvPr/>
        </p:nvSpPr>
        <p:spPr>
          <a:xfrm>
            <a:off x="1229580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-8°C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60B5D2D-1F62-4A68-9188-D50CB2298CC5}"/>
              </a:ext>
            </a:extLst>
          </p:cNvPr>
          <p:cNvSpPr txBox="1"/>
          <p:nvPr/>
        </p:nvSpPr>
        <p:spPr>
          <a:xfrm>
            <a:off x="660960" y="56819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-9°C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C03F2E6-231F-4ACE-A82F-1EB5FDBDF276}"/>
              </a:ext>
            </a:extLst>
          </p:cNvPr>
          <p:cNvSpPr txBox="1"/>
          <p:nvPr/>
        </p:nvSpPr>
        <p:spPr>
          <a:xfrm>
            <a:off x="10611" y="5681988"/>
            <a:ext cx="635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-10°C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EC9563F-954E-4D4D-A753-75B57ABF3F61}"/>
              </a:ext>
            </a:extLst>
          </p:cNvPr>
          <p:cNvSpPr txBox="1"/>
          <p:nvPr/>
        </p:nvSpPr>
        <p:spPr>
          <a:xfrm>
            <a:off x="9326108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6°C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7BCA42B-1755-4418-B60F-09F287D42C1E}"/>
              </a:ext>
            </a:extLst>
          </p:cNvPr>
          <p:cNvSpPr txBox="1"/>
          <p:nvPr/>
        </p:nvSpPr>
        <p:spPr>
          <a:xfrm>
            <a:off x="9912446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7°C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991C55D-FF94-4CFA-A3CC-07B541668173}"/>
              </a:ext>
            </a:extLst>
          </p:cNvPr>
          <p:cNvSpPr txBox="1"/>
          <p:nvPr/>
        </p:nvSpPr>
        <p:spPr>
          <a:xfrm>
            <a:off x="10498784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8°C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EEA6954-78DB-4D69-889D-21419FB19511}"/>
              </a:ext>
            </a:extLst>
          </p:cNvPr>
          <p:cNvSpPr txBox="1"/>
          <p:nvPr/>
        </p:nvSpPr>
        <p:spPr>
          <a:xfrm>
            <a:off x="11092831" y="568198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9°C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5F376C3-CD32-4854-A8AA-5BEDCDF8A343}"/>
              </a:ext>
            </a:extLst>
          </p:cNvPr>
          <p:cNvSpPr txBox="1"/>
          <p:nvPr/>
        </p:nvSpPr>
        <p:spPr>
          <a:xfrm>
            <a:off x="11601870" y="5681988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10°C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FEF977E-7702-4C63-B72C-C9873A3A8ADC}"/>
              </a:ext>
            </a:extLst>
          </p:cNvPr>
          <p:cNvSpPr/>
          <p:nvPr/>
        </p:nvSpPr>
        <p:spPr>
          <a:xfrm>
            <a:off x="7529671" y="5681988"/>
            <a:ext cx="519671" cy="520029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C9E09F0B-F64A-4778-BE52-54EBF1CD799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24613" b="-15437"/>
          <a:stretch/>
        </p:blipFill>
        <p:spPr>
          <a:xfrm>
            <a:off x="6027576" y="5055626"/>
            <a:ext cx="1998556" cy="520029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359C7738-D4C3-4E1B-937D-B928496C34D2}"/>
              </a:ext>
            </a:extLst>
          </p:cNvPr>
          <p:cNvSpPr/>
          <p:nvPr/>
        </p:nvSpPr>
        <p:spPr>
          <a:xfrm>
            <a:off x="3498893" y="5591250"/>
            <a:ext cx="519671" cy="520029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58F06D6B-D7AD-440E-BAC4-2F684D8470B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" t="-1913" r="30055" b="-15436"/>
          <a:stretch/>
        </p:blipFill>
        <p:spPr>
          <a:xfrm>
            <a:off x="3638939" y="5055626"/>
            <a:ext cx="2428817" cy="528643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F53BE706-6946-46CE-B3F8-9691B4260F1E}"/>
              </a:ext>
            </a:extLst>
          </p:cNvPr>
          <p:cNvSpPr txBox="1"/>
          <p:nvPr/>
        </p:nvSpPr>
        <p:spPr>
          <a:xfrm>
            <a:off x="6740181" y="4702590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4"/>
                </a:solidFill>
              </a:rPr>
              <a:t>-3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AC51540-A54B-4FC9-BA0D-3D6D621DFA5C}"/>
              </a:ext>
            </a:extLst>
          </p:cNvPr>
          <p:cNvSpPr txBox="1"/>
          <p:nvPr/>
        </p:nvSpPr>
        <p:spPr>
          <a:xfrm>
            <a:off x="4656819" y="4701192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4"/>
                </a:solidFill>
              </a:rPr>
              <a:t>-4</a:t>
            </a:r>
          </a:p>
        </p:txBody>
      </p:sp>
    </p:spTree>
    <p:extLst>
      <p:ext uri="{BB962C8B-B14F-4D97-AF65-F5344CB8AC3E}">
        <p14:creationId xmlns:p14="http://schemas.microsoft.com/office/powerpoint/2010/main" val="273147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/>
      <p:bldP spid="5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7300E2B8-6754-49CF-A5DA-CBD9CD1751A9}"/>
              </a:ext>
            </a:extLst>
          </p:cNvPr>
          <p:cNvSpPr/>
          <p:nvPr/>
        </p:nvSpPr>
        <p:spPr>
          <a:xfrm>
            <a:off x="1120082" y="1728851"/>
            <a:ext cx="6744070" cy="2740512"/>
          </a:xfrm>
          <a:prstGeom prst="wedgeEllipseCallout">
            <a:avLst>
              <a:gd name="adj1" fmla="val 59893"/>
              <a:gd name="adj2" fmla="val -16897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Last one! Draw your own number line if you need one.</a:t>
            </a: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The temperature was 25°C and it </a:t>
            </a:r>
            <a:r>
              <a:rPr lang="en-GB" sz="2800" b="1" dirty="0">
                <a:solidFill>
                  <a:srgbClr val="002060"/>
                </a:solidFill>
              </a:rPr>
              <a:t>decreased </a:t>
            </a:r>
            <a:r>
              <a:rPr lang="en-GB" sz="2800" dirty="0">
                <a:solidFill>
                  <a:srgbClr val="002060"/>
                </a:solidFill>
              </a:rPr>
              <a:t>by 30°C. What is the new temperature?</a:t>
            </a:r>
            <a:endParaRPr lang="en-GB" sz="2800" dirty="0"/>
          </a:p>
        </p:txBody>
      </p:sp>
      <p:pic>
        <p:nvPicPr>
          <p:cNvPr id="23" name="Picture 2" descr="Water, Cute, Cartoon, Cold, Bird, Winter, North, Lonely">
            <a:extLst>
              <a:ext uri="{FF2B5EF4-FFF2-40B4-BE49-F238E27FC236}">
                <a16:creationId xmlns:a16="http://schemas.microsoft.com/office/drawing/2014/main" id="{15DFC996-C2CD-44D8-938B-B78E59A10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806" l="9619" r="90547">
                        <a14:foregroundMark x1="39138" y1="24583" x2="55721" y2="24028"/>
                        <a14:foregroundMark x1="60033" y1="22222" x2="62355" y2="32500"/>
                        <a14:foregroundMark x1="37977" y1="20278" x2="42123" y2="31944"/>
                        <a14:foregroundMark x1="45439" y1="66528" x2="56385" y2="77083"/>
                        <a14:foregroundMark x1="56385" y1="77083" x2="56385" y2="77083"/>
                        <a14:foregroundMark x1="58043" y1="63472" x2="41791" y2="79167"/>
                        <a14:foregroundMark x1="41791" y1="79167" x2="41128" y2="82361"/>
                        <a14:foregroundMark x1="40464" y1="55417" x2="48093" y2="74028"/>
                        <a14:foregroundMark x1="48093" y1="74028" x2="60033" y2="77639"/>
                        <a14:foregroundMark x1="52570" y1="56528" x2="61028" y2="72778"/>
                        <a14:foregroundMark x1="60697" y1="57500" x2="63847" y2="70000"/>
                        <a14:foregroundMark x1="37313" y1="58889" x2="44113" y2="72778"/>
                        <a14:foregroundMark x1="39138" y1="90694" x2="27872" y2="91234"/>
                        <a14:foregroundMark x1="77771" y1="91711" x2="78505" y2="91734"/>
                        <a14:foregroundMark x1="67320" y1="91380" x2="72934" y2="91558"/>
                        <a14:foregroundMark x1="63184" y1="91250" x2="66785" y2="91364"/>
                        <a14:foregroundMark x1="37645" y1="91528" x2="37645" y2="91528"/>
                        <a14:foregroundMark x1="31343" y1="91806" x2="31343" y2="91806"/>
                        <a14:foregroundMark x1="88557" y1="69583" x2="90547" y2="70556"/>
                        <a14:backgroundMark x1="75954" y1="91806" x2="75954" y2="91806"/>
                        <a14:backgroundMark x1="78441" y1="91528" x2="78441" y2="91528"/>
                        <a14:backgroundMark x1="76285" y1="91250" x2="76285" y2="91250"/>
                        <a14:backgroundMark x1="75622" y1="91250" x2="75290" y2="91250"/>
                        <a14:backgroundMark x1="77612" y1="91528" x2="74295" y2="92083"/>
                        <a14:backgroundMark x1="79768" y1="91806" x2="81426" y2="91806"/>
                        <a14:backgroundMark x1="78441" y1="91806" x2="79768" y2="92083"/>
                        <a14:backgroundMark x1="67164" y1="91528" x2="67164" y2="91528"/>
                        <a14:backgroundMark x1="66501" y1="91806" x2="66501" y2="91806"/>
                        <a14:backgroundMark x1="66501" y1="91806" x2="66501" y2="91806"/>
                        <a14:backgroundMark x1="66501" y1="91806" x2="66501" y2="91806"/>
                        <a14:backgroundMark x1="66833" y1="91806" x2="66833" y2="91806"/>
                        <a14:backgroundMark x1="66833" y1="90972" x2="66833" y2="90972"/>
                        <a14:backgroundMark x1="78441" y1="91806" x2="78773" y2="92083"/>
                        <a14:backgroundMark x1="26202" y1="91528" x2="27861" y2="91250"/>
                        <a14:backgroundMark x1="67164" y1="92361" x2="67164" y2="90972"/>
                        <a14:backgroundMark x1="77944" y1="92639" x2="73300" y2="9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433" y="2176720"/>
            <a:ext cx="1699720" cy="202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6900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7300E2B8-6754-49CF-A5DA-CBD9CD1751A9}"/>
              </a:ext>
            </a:extLst>
          </p:cNvPr>
          <p:cNvSpPr/>
          <p:nvPr/>
        </p:nvSpPr>
        <p:spPr>
          <a:xfrm>
            <a:off x="1120082" y="1728851"/>
            <a:ext cx="6744070" cy="2740512"/>
          </a:xfrm>
          <a:prstGeom prst="wedgeEllipseCallout">
            <a:avLst>
              <a:gd name="adj1" fmla="val 59893"/>
              <a:gd name="adj2" fmla="val -16897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Draw your own number line if you need one.</a:t>
            </a: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The temperature was 25°C and it </a:t>
            </a:r>
            <a:r>
              <a:rPr lang="en-GB" sz="2800" b="1" dirty="0">
                <a:solidFill>
                  <a:srgbClr val="002060"/>
                </a:solidFill>
              </a:rPr>
              <a:t>decreased </a:t>
            </a:r>
            <a:r>
              <a:rPr lang="en-GB" sz="2800" dirty="0">
                <a:solidFill>
                  <a:srgbClr val="002060"/>
                </a:solidFill>
              </a:rPr>
              <a:t>by 30°C. What is the new temperature?</a:t>
            </a:r>
            <a:endParaRPr lang="en-GB" sz="2800" dirty="0"/>
          </a:p>
        </p:txBody>
      </p:sp>
      <p:pic>
        <p:nvPicPr>
          <p:cNvPr id="23" name="Picture 2" descr="Water, Cute, Cartoon, Cold, Bird, Winter, North, Lonely">
            <a:extLst>
              <a:ext uri="{FF2B5EF4-FFF2-40B4-BE49-F238E27FC236}">
                <a16:creationId xmlns:a16="http://schemas.microsoft.com/office/drawing/2014/main" id="{15DFC996-C2CD-44D8-938B-B78E59A10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806" l="9619" r="90547">
                        <a14:foregroundMark x1="39138" y1="24583" x2="55721" y2="24028"/>
                        <a14:foregroundMark x1="60033" y1="22222" x2="62355" y2="32500"/>
                        <a14:foregroundMark x1="37977" y1="20278" x2="42123" y2="31944"/>
                        <a14:foregroundMark x1="45439" y1="66528" x2="56385" y2="77083"/>
                        <a14:foregroundMark x1="56385" y1="77083" x2="56385" y2="77083"/>
                        <a14:foregroundMark x1="58043" y1="63472" x2="41791" y2="79167"/>
                        <a14:foregroundMark x1="41791" y1="79167" x2="41128" y2="82361"/>
                        <a14:foregroundMark x1="40464" y1="55417" x2="48093" y2="74028"/>
                        <a14:foregroundMark x1="48093" y1="74028" x2="60033" y2="77639"/>
                        <a14:foregroundMark x1="52570" y1="56528" x2="61028" y2="72778"/>
                        <a14:foregroundMark x1="60697" y1="57500" x2="63847" y2="70000"/>
                        <a14:foregroundMark x1="37313" y1="58889" x2="44113" y2="72778"/>
                        <a14:foregroundMark x1="39138" y1="90694" x2="27872" y2="91234"/>
                        <a14:foregroundMark x1="77771" y1="91711" x2="78505" y2="91734"/>
                        <a14:foregroundMark x1="67320" y1="91380" x2="72934" y2="91558"/>
                        <a14:foregroundMark x1="63184" y1="91250" x2="66785" y2="91364"/>
                        <a14:foregroundMark x1="37645" y1="91528" x2="37645" y2="91528"/>
                        <a14:foregroundMark x1="31343" y1="91806" x2="31343" y2="91806"/>
                        <a14:foregroundMark x1="88557" y1="69583" x2="90547" y2="70556"/>
                        <a14:backgroundMark x1="75954" y1="91806" x2="75954" y2="91806"/>
                        <a14:backgroundMark x1="78441" y1="91528" x2="78441" y2="91528"/>
                        <a14:backgroundMark x1="76285" y1="91250" x2="76285" y2="91250"/>
                        <a14:backgroundMark x1="75622" y1="91250" x2="75290" y2="91250"/>
                        <a14:backgroundMark x1="77612" y1="91528" x2="74295" y2="92083"/>
                        <a14:backgroundMark x1="79768" y1="91806" x2="81426" y2="91806"/>
                        <a14:backgroundMark x1="78441" y1="91806" x2="79768" y2="92083"/>
                        <a14:backgroundMark x1="67164" y1="91528" x2="67164" y2="91528"/>
                        <a14:backgroundMark x1="66501" y1="91806" x2="66501" y2="91806"/>
                        <a14:backgroundMark x1="66501" y1="91806" x2="66501" y2="91806"/>
                        <a14:backgroundMark x1="66501" y1="91806" x2="66501" y2="91806"/>
                        <a14:backgroundMark x1="66833" y1="91806" x2="66833" y2="91806"/>
                        <a14:backgroundMark x1="66833" y1="90972" x2="66833" y2="90972"/>
                        <a14:backgroundMark x1="78441" y1="91806" x2="78773" y2="92083"/>
                        <a14:backgroundMark x1="26202" y1="91528" x2="27861" y2="91250"/>
                        <a14:backgroundMark x1="67164" y1="92361" x2="67164" y2="90972"/>
                        <a14:backgroundMark x1="77944" y1="92639" x2="73300" y2="9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433" y="2176720"/>
            <a:ext cx="1699720" cy="202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1A5687D-14A1-4C6B-A6C9-452DF6590FD9}"/>
              </a:ext>
            </a:extLst>
          </p:cNvPr>
          <p:cNvCxnSpPr/>
          <p:nvPr/>
        </p:nvCxnSpPr>
        <p:spPr>
          <a:xfrm>
            <a:off x="914400" y="5607698"/>
            <a:ext cx="1029166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359F5CF-5B08-469C-843F-7CBCA6E427C0}"/>
              </a:ext>
            </a:extLst>
          </p:cNvPr>
          <p:cNvSpPr txBox="1"/>
          <p:nvPr/>
        </p:nvSpPr>
        <p:spPr>
          <a:xfrm>
            <a:off x="10588282" y="5704114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25°C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D5536C-B939-48FB-8FCE-8B7EEA30E8C5}"/>
              </a:ext>
            </a:extLst>
          </p:cNvPr>
          <p:cNvSpPr txBox="1"/>
          <p:nvPr/>
        </p:nvSpPr>
        <p:spPr>
          <a:xfrm>
            <a:off x="3623388" y="5704114"/>
            <a:ext cx="822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0°C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D8F54F-B26C-4E0B-916F-7D69A8E55818}"/>
              </a:ext>
            </a:extLst>
          </p:cNvPr>
          <p:cNvSpPr txBox="1"/>
          <p:nvPr/>
        </p:nvSpPr>
        <p:spPr>
          <a:xfrm>
            <a:off x="777933" y="5613327"/>
            <a:ext cx="963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-5°C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DD2E77D-BB7E-4D51-B774-DE307C0C0F95}"/>
              </a:ext>
            </a:extLst>
          </p:cNvPr>
          <p:cNvSpPr/>
          <p:nvPr/>
        </p:nvSpPr>
        <p:spPr>
          <a:xfrm>
            <a:off x="4030824" y="4926557"/>
            <a:ext cx="6904654" cy="559843"/>
          </a:xfrm>
          <a:custGeom>
            <a:avLst/>
            <a:gdLst>
              <a:gd name="connsiteX0" fmla="*/ 0 w 6904654"/>
              <a:gd name="connsiteY0" fmla="*/ 550512 h 559843"/>
              <a:gd name="connsiteX1" fmla="*/ 3834882 w 6904654"/>
              <a:gd name="connsiteY1" fmla="*/ 6 h 559843"/>
              <a:gd name="connsiteX2" fmla="*/ 6904654 w 6904654"/>
              <a:gd name="connsiteY2" fmla="*/ 559843 h 559843"/>
              <a:gd name="connsiteX3" fmla="*/ 6904654 w 6904654"/>
              <a:gd name="connsiteY3" fmla="*/ 559843 h 5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04654" h="559843">
                <a:moveTo>
                  <a:pt x="0" y="550512"/>
                </a:moveTo>
                <a:cubicBezTo>
                  <a:pt x="1342053" y="274481"/>
                  <a:pt x="2684106" y="-1549"/>
                  <a:pt x="3834882" y="6"/>
                </a:cubicBezTo>
                <a:cubicBezTo>
                  <a:pt x="4985658" y="1561"/>
                  <a:pt x="6904654" y="559843"/>
                  <a:pt x="6904654" y="559843"/>
                </a:cubicBezTo>
                <a:lnTo>
                  <a:pt x="6904654" y="559843"/>
                </a:lnTo>
              </a:path>
            </a:pathLst>
          </a:cu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7152B6-9DA4-4684-B041-1974867A6983}"/>
              </a:ext>
            </a:extLst>
          </p:cNvPr>
          <p:cNvSpPr/>
          <p:nvPr/>
        </p:nvSpPr>
        <p:spPr>
          <a:xfrm>
            <a:off x="7435188" y="4997716"/>
            <a:ext cx="857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accent2"/>
                </a:solidFill>
              </a:rPr>
              <a:t>-25°C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862013F-9791-4DC8-874B-82A228A68E08}"/>
              </a:ext>
            </a:extLst>
          </p:cNvPr>
          <p:cNvSpPr/>
          <p:nvPr/>
        </p:nvSpPr>
        <p:spPr>
          <a:xfrm>
            <a:off x="1120082" y="4948628"/>
            <a:ext cx="2910742" cy="559843"/>
          </a:xfrm>
          <a:custGeom>
            <a:avLst/>
            <a:gdLst>
              <a:gd name="connsiteX0" fmla="*/ 0 w 6904654"/>
              <a:gd name="connsiteY0" fmla="*/ 550512 h 559843"/>
              <a:gd name="connsiteX1" fmla="*/ 3834882 w 6904654"/>
              <a:gd name="connsiteY1" fmla="*/ 6 h 559843"/>
              <a:gd name="connsiteX2" fmla="*/ 6904654 w 6904654"/>
              <a:gd name="connsiteY2" fmla="*/ 559843 h 559843"/>
              <a:gd name="connsiteX3" fmla="*/ 6904654 w 6904654"/>
              <a:gd name="connsiteY3" fmla="*/ 559843 h 5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04654" h="559843">
                <a:moveTo>
                  <a:pt x="0" y="550512"/>
                </a:moveTo>
                <a:cubicBezTo>
                  <a:pt x="1342053" y="274481"/>
                  <a:pt x="2684106" y="-1549"/>
                  <a:pt x="3834882" y="6"/>
                </a:cubicBezTo>
                <a:cubicBezTo>
                  <a:pt x="4985658" y="1561"/>
                  <a:pt x="6904654" y="559843"/>
                  <a:pt x="6904654" y="559843"/>
                </a:cubicBezTo>
                <a:lnTo>
                  <a:pt x="6904654" y="559843"/>
                </a:lnTo>
              </a:path>
            </a:pathLst>
          </a:cu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E6F8BB-A68D-4BA2-929E-16311684D86D}"/>
              </a:ext>
            </a:extLst>
          </p:cNvPr>
          <p:cNvSpPr/>
          <p:nvPr/>
        </p:nvSpPr>
        <p:spPr>
          <a:xfrm>
            <a:off x="2238006" y="5030353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accent2"/>
                </a:solidFill>
              </a:rPr>
              <a:t>-5°C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4C0960-5CBA-4D36-B728-E4DAFC5574D7}"/>
              </a:ext>
            </a:extLst>
          </p:cNvPr>
          <p:cNvSpPr/>
          <p:nvPr/>
        </p:nvSpPr>
        <p:spPr>
          <a:xfrm>
            <a:off x="6060232" y="6200486"/>
            <a:ext cx="33434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</a:rPr>
              <a:t>The answer is -5°C.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98267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7" grpId="0" animBg="1"/>
      <p:bldP spid="8" grpId="0"/>
      <p:bldP spid="16" grpId="0" animBg="1"/>
      <p:bldP spid="17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7300E2B8-6754-49CF-A5DA-CBD9CD1751A9}"/>
              </a:ext>
            </a:extLst>
          </p:cNvPr>
          <p:cNvSpPr/>
          <p:nvPr/>
        </p:nvSpPr>
        <p:spPr>
          <a:xfrm>
            <a:off x="1120082" y="1728851"/>
            <a:ext cx="6744070" cy="2740512"/>
          </a:xfrm>
          <a:prstGeom prst="wedgeEllipseCallout">
            <a:avLst>
              <a:gd name="adj1" fmla="val 59893"/>
              <a:gd name="adj2" fmla="val -16897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Draw your own number line if you need one.</a:t>
            </a: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The temperature was -12°C and it </a:t>
            </a:r>
            <a:r>
              <a:rPr lang="en-GB" sz="2800" b="1" dirty="0">
                <a:solidFill>
                  <a:srgbClr val="002060"/>
                </a:solidFill>
              </a:rPr>
              <a:t>increased </a:t>
            </a:r>
            <a:r>
              <a:rPr lang="en-GB" sz="2800" dirty="0">
                <a:solidFill>
                  <a:srgbClr val="002060"/>
                </a:solidFill>
              </a:rPr>
              <a:t>by 23°C. What is the new temperature?</a:t>
            </a:r>
            <a:endParaRPr lang="en-GB" sz="2800" dirty="0"/>
          </a:p>
        </p:txBody>
      </p:sp>
      <p:pic>
        <p:nvPicPr>
          <p:cNvPr id="23" name="Picture 2" descr="Water, Cute, Cartoon, Cold, Bird, Winter, North, Lonely">
            <a:extLst>
              <a:ext uri="{FF2B5EF4-FFF2-40B4-BE49-F238E27FC236}">
                <a16:creationId xmlns:a16="http://schemas.microsoft.com/office/drawing/2014/main" id="{15DFC996-C2CD-44D8-938B-B78E59A10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806" l="9619" r="90547">
                        <a14:foregroundMark x1="39138" y1="24583" x2="55721" y2="24028"/>
                        <a14:foregroundMark x1="60033" y1="22222" x2="62355" y2="32500"/>
                        <a14:foregroundMark x1="37977" y1="20278" x2="42123" y2="31944"/>
                        <a14:foregroundMark x1="45439" y1="66528" x2="56385" y2="77083"/>
                        <a14:foregroundMark x1="56385" y1="77083" x2="56385" y2="77083"/>
                        <a14:foregroundMark x1="58043" y1="63472" x2="41791" y2="79167"/>
                        <a14:foregroundMark x1="41791" y1="79167" x2="41128" y2="82361"/>
                        <a14:foregroundMark x1="40464" y1="55417" x2="48093" y2="74028"/>
                        <a14:foregroundMark x1="48093" y1="74028" x2="60033" y2="77639"/>
                        <a14:foregroundMark x1="52570" y1="56528" x2="61028" y2="72778"/>
                        <a14:foregroundMark x1="60697" y1="57500" x2="63847" y2="70000"/>
                        <a14:foregroundMark x1="37313" y1="58889" x2="44113" y2="72778"/>
                        <a14:foregroundMark x1="39138" y1="90694" x2="27872" y2="91234"/>
                        <a14:foregroundMark x1="77771" y1="91711" x2="78505" y2="91734"/>
                        <a14:foregroundMark x1="67320" y1="91380" x2="72934" y2="91558"/>
                        <a14:foregroundMark x1="63184" y1="91250" x2="66785" y2="91364"/>
                        <a14:foregroundMark x1="37645" y1="91528" x2="37645" y2="91528"/>
                        <a14:foregroundMark x1="31343" y1="91806" x2="31343" y2="91806"/>
                        <a14:foregroundMark x1="88557" y1="69583" x2="90547" y2="70556"/>
                        <a14:backgroundMark x1="75954" y1="91806" x2="75954" y2="91806"/>
                        <a14:backgroundMark x1="78441" y1="91528" x2="78441" y2="91528"/>
                        <a14:backgroundMark x1="76285" y1="91250" x2="76285" y2="91250"/>
                        <a14:backgroundMark x1="75622" y1="91250" x2="75290" y2="91250"/>
                        <a14:backgroundMark x1="77612" y1="91528" x2="74295" y2="92083"/>
                        <a14:backgroundMark x1="79768" y1="91806" x2="81426" y2="91806"/>
                        <a14:backgroundMark x1="78441" y1="91806" x2="79768" y2="92083"/>
                        <a14:backgroundMark x1="67164" y1="91528" x2="67164" y2="91528"/>
                        <a14:backgroundMark x1="66501" y1="91806" x2="66501" y2="91806"/>
                        <a14:backgroundMark x1="66501" y1="91806" x2="66501" y2="91806"/>
                        <a14:backgroundMark x1="66501" y1="91806" x2="66501" y2="91806"/>
                        <a14:backgroundMark x1="66833" y1="91806" x2="66833" y2="91806"/>
                        <a14:backgroundMark x1="66833" y1="90972" x2="66833" y2="90972"/>
                        <a14:backgroundMark x1="78441" y1="91806" x2="78773" y2="92083"/>
                        <a14:backgroundMark x1="26202" y1="91528" x2="27861" y2="91250"/>
                        <a14:backgroundMark x1="67164" y1="92361" x2="67164" y2="90972"/>
                        <a14:backgroundMark x1="77944" y1="92639" x2="73300" y2="9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433" y="2176720"/>
            <a:ext cx="1699720" cy="202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1A5687D-14A1-4C6B-A6C9-452DF6590FD9}"/>
              </a:ext>
            </a:extLst>
          </p:cNvPr>
          <p:cNvCxnSpPr/>
          <p:nvPr/>
        </p:nvCxnSpPr>
        <p:spPr>
          <a:xfrm>
            <a:off x="914400" y="5607698"/>
            <a:ext cx="1029166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359F5CF-5B08-469C-843F-7CBCA6E427C0}"/>
              </a:ext>
            </a:extLst>
          </p:cNvPr>
          <p:cNvSpPr txBox="1"/>
          <p:nvPr/>
        </p:nvSpPr>
        <p:spPr>
          <a:xfrm>
            <a:off x="397802" y="5704114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-12°C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D5536C-B939-48FB-8FCE-8B7EEA30E8C5}"/>
              </a:ext>
            </a:extLst>
          </p:cNvPr>
          <p:cNvSpPr txBox="1"/>
          <p:nvPr/>
        </p:nvSpPr>
        <p:spPr>
          <a:xfrm>
            <a:off x="6477149" y="5607698"/>
            <a:ext cx="822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0°C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D8F54F-B26C-4E0B-916F-7D69A8E55818}"/>
              </a:ext>
            </a:extLst>
          </p:cNvPr>
          <p:cNvSpPr txBox="1"/>
          <p:nvPr/>
        </p:nvSpPr>
        <p:spPr>
          <a:xfrm>
            <a:off x="10607183" y="5627076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11°C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DD2E77D-BB7E-4D51-B774-DE307C0C0F95}"/>
              </a:ext>
            </a:extLst>
          </p:cNvPr>
          <p:cNvSpPr/>
          <p:nvPr/>
        </p:nvSpPr>
        <p:spPr>
          <a:xfrm>
            <a:off x="779950" y="4959901"/>
            <a:ext cx="6108530" cy="559843"/>
          </a:xfrm>
          <a:custGeom>
            <a:avLst/>
            <a:gdLst>
              <a:gd name="connsiteX0" fmla="*/ 0 w 6904654"/>
              <a:gd name="connsiteY0" fmla="*/ 550512 h 559843"/>
              <a:gd name="connsiteX1" fmla="*/ 3834882 w 6904654"/>
              <a:gd name="connsiteY1" fmla="*/ 6 h 559843"/>
              <a:gd name="connsiteX2" fmla="*/ 6904654 w 6904654"/>
              <a:gd name="connsiteY2" fmla="*/ 559843 h 559843"/>
              <a:gd name="connsiteX3" fmla="*/ 6904654 w 6904654"/>
              <a:gd name="connsiteY3" fmla="*/ 559843 h 5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04654" h="559843">
                <a:moveTo>
                  <a:pt x="0" y="550512"/>
                </a:moveTo>
                <a:cubicBezTo>
                  <a:pt x="1342053" y="274481"/>
                  <a:pt x="2684106" y="-1549"/>
                  <a:pt x="3834882" y="6"/>
                </a:cubicBezTo>
                <a:cubicBezTo>
                  <a:pt x="4985658" y="1561"/>
                  <a:pt x="6904654" y="559843"/>
                  <a:pt x="6904654" y="559843"/>
                </a:cubicBezTo>
                <a:lnTo>
                  <a:pt x="6904654" y="559843"/>
                </a:lnTo>
              </a:path>
            </a:pathLst>
          </a:cu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7152B6-9DA4-4684-B041-1974867A6983}"/>
              </a:ext>
            </a:extLst>
          </p:cNvPr>
          <p:cNvSpPr/>
          <p:nvPr/>
        </p:nvSpPr>
        <p:spPr>
          <a:xfrm>
            <a:off x="2932004" y="5032920"/>
            <a:ext cx="1382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2"/>
                </a:solidFill>
              </a:rPr>
              <a:t>+12°C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862013F-9791-4DC8-874B-82A228A68E08}"/>
              </a:ext>
            </a:extLst>
          </p:cNvPr>
          <p:cNvSpPr/>
          <p:nvPr/>
        </p:nvSpPr>
        <p:spPr>
          <a:xfrm>
            <a:off x="6828071" y="4959900"/>
            <a:ext cx="4377994" cy="559843"/>
          </a:xfrm>
          <a:custGeom>
            <a:avLst/>
            <a:gdLst>
              <a:gd name="connsiteX0" fmla="*/ 0 w 6904654"/>
              <a:gd name="connsiteY0" fmla="*/ 550512 h 559843"/>
              <a:gd name="connsiteX1" fmla="*/ 3834882 w 6904654"/>
              <a:gd name="connsiteY1" fmla="*/ 6 h 559843"/>
              <a:gd name="connsiteX2" fmla="*/ 6904654 w 6904654"/>
              <a:gd name="connsiteY2" fmla="*/ 559843 h 559843"/>
              <a:gd name="connsiteX3" fmla="*/ 6904654 w 6904654"/>
              <a:gd name="connsiteY3" fmla="*/ 559843 h 5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04654" h="559843">
                <a:moveTo>
                  <a:pt x="0" y="550512"/>
                </a:moveTo>
                <a:cubicBezTo>
                  <a:pt x="1342053" y="274481"/>
                  <a:pt x="2684106" y="-1549"/>
                  <a:pt x="3834882" y="6"/>
                </a:cubicBezTo>
                <a:cubicBezTo>
                  <a:pt x="4985658" y="1561"/>
                  <a:pt x="6904654" y="559843"/>
                  <a:pt x="6904654" y="559843"/>
                </a:cubicBezTo>
                <a:lnTo>
                  <a:pt x="6904654" y="559843"/>
                </a:lnTo>
              </a:path>
            </a:pathLst>
          </a:cu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E6F8BB-A68D-4BA2-929E-16311684D86D}"/>
              </a:ext>
            </a:extLst>
          </p:cNvPr>
          <p:cNvSpPr/>
          <p:nvPr/>
        </p:nvSpPr>
        <p:spPr>
          <a:xfrm>
            <a:off x="8588433" y="5041625"/>
            <a:ext cx="917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accent2"/>
                </a:solidFill>
              </a:rPr>
              <a:t>+11°C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4C0960-5CBA-4D36-B728-E4DAFC5574D7}"/>
              </a:ext>
            </a:extLst>
          </p:cNvPr>
          <p:cNvSpPr/>
          <p:nvPr/>
        </p:nvSpPr>
        <p:spPr>
          <a:xfrm>
            <a:off x="6060232" y="6200486"/>
            <a:ext cx="3426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</a:rPr>
              <a:t>The answer is 11°C.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42674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7" grpId="0" animBg="1"/>
      <p:bldP spid="8" grpId="0"/>
      <p:bldP spid="16" grpId="0" animBg="1"/>
      <p:bldP spid="17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EAC6E6-B3F7-4B64-8740-0C85F4F06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A17C98E-37C3-42AA-AE7C-CF3BF3FAB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</a:rPr>
              <a:t>Evaluate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98B16D23-E6E7-49CF-8E5E-E24BD3F51E5D}"/>
              </a:ext>
            </a:extLst>
          </p:cNvPr>
          <p:cNvSpPr/>
          <p:nvPr/>
        </p:nvSpPr>
        <p:spPr>
          <a:xfrm>
            <a:off x="4124044" y="2081339"/>
            <a:ext cx="3943911" cy="3675157"/>
          </a:xfrm>
          <a:prstGeom prst="wedgeEllipseCallout">
            <a:avLst>
              <a:gd name="adj1" fmla="val -60622"/>
              <a:gd name="adj2" fmla="val 4969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Can you interpret </a:t>
            </a:r>
            <a:r>
              <a:rPr lang="en-GB" sz="2800" b="1" dirty="0">
                <a:solidFill>
                  <a:srgbClr val="002060"/>
                </a:solidFill>
              </a:rPr>
              <a:t>negative numbers </a:t>
            </a:r>
            <a:r>
              <a:rPr lang="en-GB" sz="2800" dirty="0">
                <a:solidFill>
                  <a:srgbClr val="002060"/>
                </a:solidFill>
              </a:rPr>
              <a:t>in context, such as </a:t>
            </a:r>
            <a:r>
              <a:rPr lang="en-GB" sz="2800" b="1" dirty="0">
                <a:solidFill>
                  <a:srgbClr val="002060"/>
                </a:solidFill>
              </a:rPr>
              <a:t>temperature</a:t>
            </a:r>
            <a:r>
              <a:rPr lang="en-GB" sz="2800" dirty="0">
                <a:solidFill>
                  <a:srgbClr val="002060"/>
                </a:solidFill>
              </a:rPr>
              <a:t>?</a:t>
            </a:r>
            <a:endParaRPr lang="en-GB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2" descr="Elephant, Africa, Animal, India, Mammal, Cute, Cartoon">
            <a:extLst>
              <a:ext uri="{FF2B5EF4-FFF2-40B4-BE49-F238E27FC236}">
                <a16:creationId xmlns:a16="http://schemas.microsoft.com/office/drawing/2014/main" id="{5E8577C5-6FA2-488A-A158-E26DA94E3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179" y="3002137"/>
            <a:ext cx="2535127" cy="230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56C8BB2-3978-45E9-BACC-A8842080F5B8}"/>
              </a:ext>
            </a:extLst>
          </p:cNvPr>
          <p:cNvGrpSpPr/>
          <p:nvPr/>
        </p:nvGrpSpPr>
        <p:grpSpPr>
          <a:xfrm>
            <a:off x="8900171" y="1490771"/>
            <a:ext cx="1182452" cy="4624535"/>
            <a:chOff x="8900171" y="1490771"/>
            <a:chExt cx="1182452" cy="4624535"/>
          </a:xfrm>
        </p:grpSpPr>
        <p:pic>
          <p:nvPicPr>
            <p:cNvPr id="10" name="Picture 2" descr="Emoticons, Smileys, Smilies, Smiley, Tiny, Icon, Symbol">
              <a:extLst>
                <a:ext uri="{FF2B5EF4-FFF2-40B4-BE49-F238E27FC236}">
                  <a16:creationId xmlns:a16="http://schemas.microsoft.com/office/drawing/2014/main" id="{444E1975-123B-498A-B240-E66452B64D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78" t="1650" r="59526" b="65276"/>
            <a:stretch/>
          </p:blipFill>
          <p:spPr bwMode="auto">
            <a:xfrm>
              <a:off x="8900171" y="1490771"/>
              <a:ext cx="1182452" cy="1211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Emoticons, Smileys, Smilies, Smiley, Tiny, Icon, Symbol">
              <a:extLst>
                <a:ext uri="{FF2B5EF4-FFF2-40B4-BE49-F238E27FC236}">
                  <a16:creationId xmlns:a16="http://schemas.microsoft.com/office/drawing/2014/main" id="{A75B3A24-6F42-4D9A-A532-5CED55C027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10" t="65428" r="39874" b="1498"/>
            <a:stretch/>
          </p:blipFill>
          <p:spPr bwMode="auto">
            <a:xfrm>
              <a:off x="8900171" y="3787810"/>
              <a:ext cx="1182452" cy="1168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794" name="Picture 2" descr="Emoticons, Smileys, Smilies, Smiley, Tiny, Icon, Symbol">
              <a:extLst>
                <a:ext uri="{FF2B5EF4-FFF2-40B4-BE49-F238E27FC236}">
                  <a16:creationId xmlns:a16="http://schemas.microsoft.com/office/drawing/2014/main" id="{BFA29C8F-DEE3-4E38-A1C4-4F96FD62B1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" t="889" r="79388" b="66038"/>
            <a:stretch/>
          </p:blipFill>
          <p:spPr bwMode="auto">
            <a:xfrm>
              <a:off x="8900171" y="2645290"/>
              <a:ext cx="1182452" cy="1168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Emoticons, Smileys, Smilies, Smiley, Tiny, Icon, Symbol">
              <a:extLst>
                <a:ext uri="{FF2B5EF4-FFF2-40B4-BE49-F238E27FC236}">
                  <a16:creationId xmlns:a16="http://schemas.microsoft.com/office/drawing/2014/main" id="{9830C322-BBB6-4D66-B3E3-D9EE8AA36A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10" t="33377" r="39874" b="33549"/>
            <a:stretch/>
          </p:blipFill>
          <p:spPr bwMode="auto">
            <a:xfrm>
              <a:off x="8900171" y="4946596"/>
              <a:ext cx="1182452" cy="1168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3748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1536441" y="1912777"/>
            <a:ext cx="4145903" cy="3629608"/>
          </a:xfrm>
          <a:prstGeom prst="wedgeEllipseCallout">
            <a:avLst>
              <a:gd name="adj1" fmla="val 61320"/>
              <a:gd name="adj2" fmla="val -12504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002060"/>
                </a:solidFill>
              </a:rPr>
              <a:t>30°C is the temperature of a nice, sunny day. </a:t>
            </a:r>
            <a:endParaRPr lang="en-GB" sz="4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1026" name="Picture 2" descr="Water, Cute, Cartoon, Cold, Bird, Winter, North, Lonely">
            <a:extLst>
              <a:ext uri="{FF2B5EF4-FFF2-40B4-BE49-F238E27FC236}">
                <a16:creationId xmlns:a16="http://schemas.microsoft.com/office/drawing/2014/main" id="{705B9858-AFAC-4FC8-B0F4-D5E86DFEA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806" l="9619" r="90547">
                        <a14:foregroundMark x1="39138" y1="24583" x2="55721" y2="24028"/>
                        <a14:foregroundMark x1="60033" y1="22222" x2="62355" y2="32500"/>
                        <a14:foregroundMark x1="37977" y1="20278" x2="42123" y2="31944"/>
                        <a14:foregroundMark x1="45439" y1="66528" x2="56385" y2="77083"/>
                        <a14:foregroundMark x1="56385" y1="77083" x2="56385" y2="77083"/>
                        <a14:foregroundMark x1="58043" y1="63472" x2="41791" y2="79167"/>
                        <a14:foregroundMark x1="41791" y1="79167" x2="41128" y2="82361"/>
                        <a14:foregroundMark x1="40464" y1="55417" x2="48093" y2="74028"/>
                        <a14:foregroundMark x1="48093" y1="74028" x2="60033" y2="77639"/>
                        <a14:foregroundMark x1="52570" y1="56528" x2="61028" y2="72778"/>
                        <a14:foregroundMark x1="60697" y1="57500" x2="63847" y2="70000"/>
                        <a14:foregroundMark x1="37313" y1="58889" x2="44113" y2="72778"/>
                        <a14:foregroundMark x1="39138" y1="90694" x2="27872" y2="91234"/>
                        <a14:foregroundMark x1="77771" y1="91711" x2="78505" y2="91734"/>
                        <a14:foregroundMark x1="67320" y1="91380" x2="72934" y2="91558"/>
                        <a14:foregroundMark x1="63184" y1="91250" x2="66785" y2="91364"/>
                        <a14:foregroundMark x1="37645" y1="91528" x2="37645" y2="91528"/>
                        <a14:foregroundMark x1="31343" y1="91806" x2="31343" y2="91806"/>
                        <a14:foregroundMark x1="88557" y1="69583" x2="90547" y2="70556"/>
                        <a14:backgroundMark x1="75954" y1="91806" x2="75954" y2="91806"/>
                        <a14:backgroundMark x1="78441" y1="91528" x2="78441" y2="91528"/>
                        <a14:backgroundMark x1="76285" y1="91250" x2="76285" y2="91250"/>
                        <a14:backgroundMark x1="75622" y1="91250" x2="75290" y2="91250"/>
                        <a14:backgroundMark x1="77612" y1="91528" x2="74295" y2="92083"/>
                        <a14:backgroundMark x1="79768" y1="91806" x2="81426" y2="91806"/>
                        <a14:backgroundMark x1="78441" y1="91806" x2="79768" y2="92083"/>
                        <a14:backgroundMark x1="67164" y1="91528" x2="67164" y2="91528"/>
                        <a14:backgroundMark x1="66501" y1="91806" x2="66501" y2="91806"/>
                        <a14:backgroundMark x1="66501" y1="91806" x2="66501" y2="91806"/>
                        <a14:backgroundMark x1="66501" y1="91806" x2="66501" y2="91806"/>
                        <a14:backgroundMark x1="66833" y1="91806" x2="66833" y2="91806"/>
                        <a14:backgroundMark x1="66833" y1="90972" x2="66833" y2="90972"/>
                        <a14:backgroundMark x1="78441" y1="91806" x2="78773" y2="92083"/>
                        <a14:backgroundMark x1="26202" y1="91528" x2="27861" y2="91250"/>
                        <a14:backgroundMark x1="67164" y1="92361" x2="67164" y2="90972"/>
                        <a14:backgroundMark x1="77944" y1="92639" x2="73300" y2="9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658" y="2113385"/>
            <a:ext cx="287178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327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1536441" y="1912777"/>
            <a:ext cx="4145903" cy="3629608"/>
          </a:xfrm>
          <a:prstGeom prst="wedgeEllipseCallout">
            <a:avLst>
              <a:gd name="adj1" fmla="val 61320"/>
              <a:gd name="adj2" fmla="val -12504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002060"/>
                </a:solidFill>
              </a:rPr>
              <a:t>At 10°C, you will need a coat!</a:t>
            </a:r>
            <a:endParaRPr lang="en-GB" sz="4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1026" name="Picture 2" descr="Water, Cute, Cartoon, Cold, Bird, Winter, North, Lonely">
            <a:extLst>
              <a:ext uri="{FF2B5EF4-FFF2-40B4-BE49-F238E27FC236}">
                <a16:creationId xmlns:a16="http://schemas.microsoft.com/office/drawing/2014/main" id="{705B9858-AFAC-4FC8-B0F4-D5E86DFEA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806" l="9619" r="90547">
                        <a14:foregroundMark x1="39138" y1="24583" x2="55721" y2="24028"/>
                        <a14:foregroundMark x1="60033" y1="22222" x2="62355" y2="32500"/>
                        <a14:foregroundMark x1="37977" y1="20278" x2="42123" y2="31944"/>
                        <a14:foregroundMark x1="45439" y1="66528" x2="56385" y2="77083"/>
                        <a14:foregroundMark x1="56385" y1="77083" x2="56385" y2="77083"/>
                        <a14:foregroundMark x1="58043" y1="63472" x2="41791" y2="79167"/>
                        <a14:foregroundMark x1="41791" y1="79167" x2="41128" y2="82361"/>
                        <a14:foregroundMark x1="40464" y1="55417" x2="48093" y2="74028"/>
                        <a14:foregroundMark x1="48093" y1="74028" x2="60033" y2="77639"/>
                        <a14:foregroundMark x1="52570" y1="56528" x2="61028" y2="72778"/>
                        <a14:foregroundMark x1="60697" y1="57500" x2="63847" y2="70000"/>
                        <a14:foregroundMark x1="37313" y1="58889" x2="44113" y2="72778"/>
                        <a14:foregroundMark x1="39138" y1="90694" x2="27872" y2="91234"/>
                        <a14:foregroundMark x1="77771" y1="91711" x2="78505" y2="91734"/>
                        <a14:foregroundMark x1="67320" y1="91380" x2="72934" y2="91558"/>
                        <a14:foregroundMark x1="63184" y1="91250" x2="66785" y2="91364"/>
                        <a14:foregroundMark x1="37645" y1="91528" x2="37645" y2="91528"/>
                        <a14:foregroundMark x1="31343" y1="91806" x2="31343" y2="91806"/>
                        <a14:foregroundMark x1="88557" y1="69583" x2="90547" y2="70556"/>
                        <a14:backgroundMark x1="75954" y1="91806" x2="75954" y2="91806"/>
                        <a14:backgroundMark x1="78441" y1="91528" x2="78441" y2="91528"/>
                        <a14:backgroundMark x1="76285" y1="91250" x2="76285" y2="91250"/>
                        <a14:backgroundMark x1="75622" y1="91250" x2="75290" y2="91250"/>
                        <a14:backgroundMark x1="77612" y1="91528" x2="74295" y2="92083"/>
                        <a14:backgroundMark x1="79768" y1="91806" x2="81426" y2="91806"/>
                        <a14:backgroundMark x1="78441" y1="91806" x2="79768" y2="92083"/>
                        <a14:backgroundMark x1="67164" y1="91528" x2="67164" y2="91528"/>
                        <a14:backgroundMark x1="66501" y1="91806" x2="66501" y2="91806"/>
                        <a14:backgroundMark x1="66501" y1="91806" x2="66501" y2="91806"/>
                        <a14:backgroundMark x1="66501" y1="91806" x2="66501" y2="91806"/>
                        <a14:backgroundMark x1="66833" y1="91806" x2="66833" y2="91806"/>
                        <a14:backgroundMark x1="66833" y1="90972" x2="66833" y2="90972"/>
                        <a14:backgroundMark x1="78441" y1="91806" x2="78773" y2="92083"/>
                        <a14:backgroundMark x1="26202" y1="91528" x2="27861" y2="91250"/>
                        <a14:backgroundMark x1="67164" y1="92361" x2="67164" y2="90972"/>
                        <a14:backgroundMark x1="77944" y1="92639" x2="73300" y2="9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658" y="2113385"/>
            <a:ext cx="287178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946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1536441" y="1912777"/>
            <a:ext cx="4145903" cy="3629608"/>
          </a:xfrm>
          <a:prstGeom prst="wedgeEllipseCallout">
            <a:avLst>
              <a:gd name="adj1" fmla="val 61320"/>
              <a:gd name="adj2" fmla="val -12504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002060"/>
                </a:solidFill>
              </a:rPr>
              <a:t>But I live somewhere even colder!</a:t>
            </a:r>
            <a:endParaRPr lang="en-GB" sz="4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1026" name="Picture 2" descr="Water, Cute, Cartoon, Cold, Bird, Winter, North, Lonely">
            <a:extLst>
              <a:ext uri="{FF2B5EF4-FFF2-40B4-BE49-F238E27FC236}">
                <a16:creationId xmlns:a16="http://schemas.microsoft.com/office/drawing/2014/main" id="{705B9858-AFAC-4FC8-B0F4-D5E86DFEA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806" l="9619" r="90547">
                        <a14:foregroundMark x1="39138" y1="24583" x2="55721" y2="24028"/>
                        <a14:foregroundMark x1="60033" y1="22222" x2="62355" y2="32500"/>
                        <a14:foregroundMark x1="37977" y1="20278" x2="42123" y2="31944"/>
                        <a14:foregroundMark x1="45439" y1="66528" x2="56385" y2="77083"/>
                        <a14:foregroundMark x1="56385" y1="77083" x2="56385" y2="77083"/>
                        <a14:foregroundMark x1="58043" y1="63472" x2="41791" y2="79167"/>
                        <a14:foregroundMark x1="41791" y1="79167" x2="41128" y2="82361"/>
                        <a14:foregroundMark x1="40464" y1="55417" x2="48093" y2="74028"/>
                        <a14:foregroundMark x1="48093" y1="74028" x2="60033" y2="77639"/>
                        <a14:foregroundMark x1="52570" y1="56528" x2="61028" y2="72778"/>
                        <a14:foregroundMark x1="60697" y1="57500" x2="63847" y2="70000"/>
                        <a14:foregroundMark x1="37313" y1="58889" x2="44113" y2="72778"/>
                        <a14:foregroundMark x1="39138" y1="90694" x2="27872" y2="91234"/>
                        <a14:foregroundMark x1="77771" y1="91711" x2="78505" y2="91734"/>
                        <a14:foregroundMark x1="67320" y1="91380" x2="72934" y2="91558"/>
                        <a14:foregroundMark x1="63184" y1="91250" x2="66785" y2="91364"/>
                        <a14:foregroundMark x1="37645" y1="91528" x2="37645" y2="91528"/>
                        <a14:foregroundMark x1="31343" y1="91806" x2="31343" y2="91806"/>
                        <a14:foregroundMark x1="88557" y1="69583" x2="90547" y2="70556"/>
                        <a14:backgroundMark x1="75954" y1="91806" x2="75954" y2="91806"/>
                        <a14:backgroundMark x1="78441" y1="91528" x2="78441" y2="91528"/>
                        <a14:backgroundMark x1="76285" y1="91250" x2="76285" y2="91250"/>
                        <a14:backgroundMark x1="75622" y1="91250" x2="75290" y2="91250"/>
                        <a14:backgroundMark x1="77612" y1="91528" x2="74295" y2="92083"/>
                        <a14:backgroundMark x1="79768" y1="91806" x2="81426" y2="91806"/>
                        <a14:backgroundMark x1="78441" y1="91806" x2="79768" y2="92083"/>
                        <a14:backgroundMark x1="67164" y1="91528" x2="67164" y2="91528"/>
                        <a14:backgroundMark x1="66501" y1="91806" x2="66501" y2="91806"/>
                        <a14:backgroundMark x1="66501" y1="91806" x2="66501" y2="91806"/>
                        <a14:backgroundMark x1="66501" y1="91806" x2="66501" y2="91806"/>
                        <a14:backgroundMark x1="66833" y1="91806" x2="66833" y2="91806"/>
                        <a14:backgroundMark x1="66833" y1="90972" x2="66833" y2="90972"/>
                        <a14:backgroundMark x1="78441" y1="91806" x2="78773" y2="92083"/>
                        <a14:backgroundMark x1="26202" y1="91528" x2="27861" y2="91250"/>
                        <a14:backgroundMark x1="67164" y1="92361" x2="67164" y2="90972"/>
                        <a14:backgroundMark x1="77944" y1="92639" x2="73300" y2="9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658" y="2113385"/>
            <a:ext cx="287178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016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1536441" y="1912777"/>
            <a:ext cx="4145903" cy="3629608"/>
          </a:xfrm>
          <a:prstGeom prst="wedgeEllipseCallout">
            <a:avLst>
              <a:gd name="adj1" fmla="val 61320"/>
              <a:gd name="adj2" fmla="val -12504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002060"/>
                </a:solidFill>
              </a:rPr>
              <a:t>At what temperature does water freeze? </a:t>
            </a:r>
            <a:endParaRPr lang="en-GB" sz="4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1026" name="Picture 2" descr="Water, Cute, Cartoon, Cold, Bird, Winter, North, Lonely">
            <a:extLst>
              <a:ext uri="{FF2B5EF4-FFF2-40B4-BE49-F238E27FC236}">
                <a16:creationId xmlns:a16="http://schemas.microsoft.com/office/drawing/2014/main" id="{705B9858-AFAC-4FC8-B0F4-D5E86DFEA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806" l="9619" r="90547">
                        <a14:foregroundMark x1="39138" y1="24583" x2="55721" y2="24028"/>
                        <a14:foregroundMark x1="60033" y1="22222" x2="62355" y2="32500"/>
                        <a14:foregroundMark x1="37977" y1="20278" x2="42123" y2="31944"/>
                        <a14:foregroundMark x1="45439" y1="66528" x2="56385" y2="77083"/>
                        <a14:foregroundMark x1="56385" y1="77083" x2="56385" y2="77083"/>
                        <a14:foregroundMark x1="58043" y1="63472" x2="41791" y2="79167"/>
                        <a14:foregroundMark x1="41791" y1="79167" x2="41128" y2="82361"/>
                        <a14:foregroundMark x1="40464" y1="55417" x2="48093" y2="74028"/>
                        <a14:foregroundMark x1="48093" y1="74028" x2="60033" y2="77639"/>
                        <a14:foregroundMark x1="52570" y1="56528" x2="61028" y2="72778"/>
                        <a14:foregroundMark x1="60697" y1="57500" x2="63847" y2="70000"/>
                        <a14:foregroundMark x1="37313" y1="58889" x2="44113" y2="72778"/>
                        <a14:foregroundMark x1="39138" y1="90694" x2="27872" y2="91234"/>
                        <a14:foregroundMark x1="77771" y1="91711" x2="78505" y2="91734"/>
                        <a14:foregroundMark x1="67320" y1="91380" x2="72934" y2="91558"/>
                        <a14:foregroundMark x1="63184" y1="91250" x2="66785" y2="91364"/>
                        <a14:foregroundMark x1="37645" y1="91528" x2="37645" y2="91528"/>
                        <a14:foregroundMark x1="31343" y1="91806" x2="31343" y2="91806"/>
                        <a14:foregroundMark x1="88557" y1="69583" x2="90547" y2="70556"/>
                        <a14:backgroundMark x1="75954" y1="91806" x2="75954" y2="91806"/>
                        <a14:backgroundMark x1="78441" y1="91528" x2="78441" y2="91528"/>
                        <a14:backgroundMark x1="76285" y1="91250" x2="76285" y2="91250"/>
                        <a14:backgroundMark x1="75622" y1="91250" x2="75290" y2="91250"/>
                        <a14:backgroundMark x1="77612" y1="91528" x2="74295" y2="92083"/>
                        <a14:backgroundMark x1="79768" y1="91806" x2="81426" y2="91806"/>
                        <a14:backgroundMark x1="78441" y1="91806" x2="79768" y2="92083"/>
                        <a14:backgroundMark x1="67164" y1="91528" x2="67164" y2="91528"/>
                        <a14:backgroundMark x1="66501" y1="91806" x2="66501" y2="91806"/>
                        <a14:backgroundMark x1="66501" y1="91806" x2="66501" y2="91806"/>
                        <a14:backgroundMark x1="66501" y1="91806" x2="66501" y2="91806"/>
                        <a14:backgroundMark x1="66833" y1="91806" x2="66833" y2="91806"/>
                        <a14:backgroundMark x1="66833" y1="90972" x2="66833" y2="90972"/>
                        <a14:backgroundMark x1="78441" y1="91806" x2="78773" y2="92083"/>
                        <a14:backgroundMark x1="26202" y1="91528" x2="27861" y2="91250"/>
                        <a14:backgroundMark x1="67164" y1="92361" x2="67164" y2="90972"/>
                        <a14:backgroundMark x1="77944" y1="92639" x2="73300" y2="9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658" y="2113385"/>
            <a:ext cx="287178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960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2584579" y="1296954"/>
            <a:ext cx="2631234" cy="2780524"/>
          </a:xfrm>
          <a:prstGeom prst="wedgeEllipseCallout">
            <a:avLst>
              <a:gd name="adj1" fmla="val -60279"/>
              <a:gd name="adj2" fmla="val 48539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002060"/>
                </a:solidFill>
              </a:rPr>
              <a:t>Water freezes at 0°C.</a:t>
            </a:r>
            <a:endParaRPr lang="en-GB" sz="4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1026" name="Picture 2" descr="Water, Cute, Cartoon, Cold, Bird, Winter, North, Lonely">
            <a:extLst>
              <a:ext uri="{FF2B5EF4-FFF2-40B4-BE49-F238E27FC236}">
                <a16:creationId xmlns:a16="http://schemas.microsoft.com/office/drawing/2014/main" id="{705B9858-AFAC-4FC8-B0F4-D5E86DFEA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806" l="9619" r="90547">
                        <a14:foregroundMark x1="39138" y1="24583" x2="55721" y2="24028"/>
                        <a14:foregroundMark x1="60033" y1="22222" x2="62355" y2="32500"/>
                        <a14:foregroundMark x1="37977" y1="20278" x2="42123" y2="31944"/>
                        <a14:foregroundMark x1="45439" y1="66528" x2="56385" y2="77083"/>
                        <a14:foregroundMark x1="56385" y1="77083" x2="56385" y2="77083"/>
                        <a14:foregroundMark x1="58043" y1="63472" x2="41791" y2="79167"/>
                        <a14:foregroundMark x1="41791" y1="79167" x2="41128" y2="82361"/>
                        <a14:foregroundMark x1="40464" y1="55417" x2="48093" y2="74028"/>
                        <a14:foregroundMark x1="48093" y1="74028" x2="60033" y2="77639"/>
                        <a14:foregroundMark x1="52570" y1="56528" x2="61028" y2="72778"/>
                        <a14:foregroundMark x1="60697" y1="57500" x2="63847" y2="70000"/>
                        <a14:foregroundMark x1="37313" y1="58889" x2="44113" y2="72778"/>
                        <a14:foregroundMark x1="39138" y1="90694" x2="27872" y2="91234"/>
                        <a14:foregroundMark x1="77771" y1="91711" x2="78505" y2="91734"/>
                        <a14:foregroundMark x1="67320" y1="91380" x2="72934" y2="91558"/>
                        <a14:foregroundMark x1="63184" y1="91250" x2="66785" y2="91364"/>
                        <a14:foregroundMark x1="37645" y1="91528" x2="37645" y2="91528"/>
                        <a14:foregroundMark x1="31343" y1="91806" x2="31343" y2="91806"/>
                        <a14:foregroundMark x1="88557" y1="69583" x2="90547" y2="70556"/>
                        <a14:backgroundMark x1="75954" y1="91806" x2="75954" y2="91806"/>
                        <a14:backgroundMark x1="78441" y1="91528" x2="78441" y2="91528"/>
                        <a14:backgroundMark x1="76285" y1="91250" x2="76285" y2="91250"/>
                        <a14:backgroundMark x1="75622" y1="91250" x2="75290" y2="91250"/>
                        <a14:backgroundMark x1="77612" y1="91528" x2="74295" y2="92083"/>
                        <a14:backgroundMark x1="79768" y1="91806" x2="81426" y2="91806"/>
                        <a14:backgroundMark x1="78441" y1="91806" x2="79768" y2="92083"/>
                        <a14:backgroundMark x1="67164" y1="91528" x2="67164" y2="91528"/>
                        <a14:backgroundMark x1="66501" y1="91806" x2="66501" y2="91806"/>
                        <a14:backgroundMark x1="66501" y1="91806" x2="66501" y2="91806"/>
                        <a14:backgroundMark x1="66501" y1="91806" x2="66501" y2="91806"/>
                        <a14:backgroundMark x1="66833" y1="91806" x2="66833" y2="91806"/>
                        <a14:backgroundMark x1="66833" y1="90972" x2="66833" y2="90972"/>
                        <a14:backgroundMark x1="78441" y1="91806" x2="78773" y2="92083"/>
                        <a14:backgroundMark x1="26202" y1="91528" x2="27861" y2="91250"/>
                        <a14:backgroundMark x1="67164" y1="92361" x2="67164" y2="90972"/>
                        <a14:backgroundMark x1="77944" y1="92639" x2="73300" y2="9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4" y="3429000"/>
            <a:ext cx="287178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4B7BB2-B299-494F-96F8-3EA689BF37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2990" y="2017744"/>
            <a:ext cx="6059410" cy="454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11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4879909" y="1651517"/>
            <a:ext cx="6533471" cy="2780524"/>
          </a:xfrm>
          <a:prstGeom prst="wedgeEllipseCallout">
            <a:avLst>
              <a:gd name="adj1" fmla="val -64849"/>
              <a:gd name="adj2" fmla="val -11528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002060"/>
                </a:solidFill>
              </a:rPr>
              <a:t>But how do we write temperatures even colder than 0°C?</a:t>
            </a:r>
            <a:endParaRPr lang="en-GB" sz="4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1026" name="Picture 2" descr="Water, Cute, Cartoon, Cold, Bird, Winter, North, Lonely">
            <a:extLst>
              <a:ext uri="{FF2B5EF4-FFF2-40B4-BE49-F238E27FC236}">
                <a16:creationId xmlns:a16="http://schemas.microsoft.com/office/drawing/2014/main" id="{705B9858-AFAC-4FC8-B0F4-D5E86DFEA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806" l="9619" r="90547">
                        <a14:foregroundMark x1="39138" y1="24583" x2="55721" y2="24028"/>
                        <a14:foregroundMark x1="60033" y1="22222" x2="62355" y2="32500"/>
                        <a14:foregroundMark x1="37977" y1="20278" x2="42123" y2="31944"/>
                        <a14:foregroundMark x1="45439" y1="66528" x2="56385" y2="77083"/>
                        <a14:foregroundMark x1="56385" y1="77083" x2="56385" y2="77083"/>
                        <a14:foregroundMark x1="58043" y1="63472" x2="41791" y2="79167"/>
                        <a14:foregroundMark x1="41791" y1="79167" x2="41128" y2="82361"/>
                        <a14:foregroundMark x1="40464" y1="55417" x2="48093" y2="74028"/>
                        <a14:foregroundMark x1="48093" y1="74028" x2="60033" y2="77639"/>
                        <a14:foregroundMark x1="52570" y1="56528" x2="61028" y2="72778"/>
                        <a14:foregroundMark x1="60697" y1="57500" x2="63847" y2="70000"/>
                        <a14:foregroundMark x1="37313" y1="58889" x2="44113" y2="72778"/>
                        <a14:foregroundMark x1="39138" y1="90694" x2="27872" y2="91234"/>
                        <a14:foregroundMark x1="77771" y1="91711" x2="78505" y2="91734"/>
                        <a14:foregroundMark x1="67320" y1="91380" x2="72934" y2="91558"/>
                        <a14:foregroundMark x1="63184" y1="91250" x2="66785" y2="91364"/>
                        <a14:foregroundMark x1="37645" y1="91528" x2="37645" y2="91528"/>
                        <a14:foregroundMark x1="31343" y1="91806" x2="31343" y2="91806"/>
                        <a14:foregroundMark x1="88557" y1="69583" x2="90547" y2="70556"/>
                        <a14:backgroundMark x1="75954" y1="91806" x2="75954" y2="91806"/>
                        <a14:backgroundMark x1="78441" y1="91528" x2="78441" y2="91528"/>
                        <a14:backgroundMark x1="76285" y1="91250" x2="76285" y2="91250"/>
                        <a14:backgroundMark x1="75622" y1="91250" x2="75290" y2="91250"/>
                        <a14:backgroundMark x1="77612" y1="91528" x2="74295" y2="92083"/>
                        <a14:backgroundMark x1="79768" y1="91806" x2="81426" y2="91806"/>
                        <a14:backgroundMark x1="78441" y1="91806" x2="79768" y2="92083"/>
                        <a14:backgroundMark x1="67164" y1="91528" x2="67164" y2="91528"/>
                        <a14:backgroundMark x1="66501" y1="91806" x2="66501" y2="91806"/>
                        <a14:backgroundMark x1="66501" y1="91806" x2="66501" y2="91806"/>
                        <a14:backgroundMark x1="66501" y1="91806" x2="66501" y2="91806"/>
                        <a14:backgroundMark x1="66833" y1="91806" x2="66833" y2="91806"/>
                        <a14:backgroundMark x1="66833" y1="90972" x2="66833" y2="90972"/>
                        <a14:backgroundMark x1="78441" y1="91806" x2="78773" y2="92083"/>
                        <a14:backgroundMark x1="26202" y1="91528" x2="27861" y2="91250"/>
                        <a14:backgroundMark x1="67164" y1="92361" x2="67164" y2="90972"/>
                        <a14:backgroundMark x1="77944" y1="92639" x2="73300" y2="9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851" y="1776951"/>
            <a:ext cx="2328689" cy="278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EE1175-CF0C-42E8-A2B3-2718CFFA41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4134" y="4832198"/>
            <a:ext cx="7774441" cy="18043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EE0D8B-53D3-4D94-8F01-3636E4D86F83}"/>
              </a:ext>
            </a:extLst>
          </p:cNvPr>
          <p:cNvSpPr txBox="1"/>
          <p:nvPr/>
        </p:nvSpPr>
        <p:spPr>
          <a:xfrm>
            <a:off x="5606549" y="5862026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0°C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F7B202-12DE-4A84-BB30-DB4475DF582F}"/>
              </a:ext>
            </a:extLst>
          </p:cNvPr>
          <p:cNvSpPr txBox="1"/>
          <p:nvPr/>
        </p:nvSpPr>
        <p:spPr>
          <a:xfrm>
            <a:off x="6286955" y="5862026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1°C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2F0C59-C3CF-4D9D-A2C1-BBC0BB712182}"/>
              </a:ext>
            </a:extLst>
          </p:cNvPr>
          <p:cNvSpPr txBox="1"/>
          <p:nvPr/>
        </p:nvSpPr>
        <p:spPr>
          <a:xfrm>
            <a:off x="6991707" y="5862026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2°C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D0674A-5FAB-4BCA-AC02-9AA015356C5B}"/>
              </a:ext>
            </a:extLst>
          </p:cNvPr>
          <p:cNvSpPr txBox="1"/>
          <p:nvPr/>
        </p:nvSpPr>
        <p:spPr>
          <a:xfrm>
            <a:off x="7683792" y="5862026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3°C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021868-16F2-4D2E-9A75-58A83E36317D}"/>
              </a:ext>
            </a:extLst>
          </p:cNvPr>
          <p:cNvSpPr txBox="1"/>
          <p:nvPr/>
        </p:nvSpPr>
        <p:spPr>
          <a:xfrm>
            <a:off x="8351760" y="5862025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4°C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493582-474F-442B-A8DF-5A3EB0D42D9E}"/>
              </a:ext>
            </a:extLst>
          </p:cNvPr>
          <p:cNvSpPr txBox="1"/>
          <p:nvPr/>
        </p:nvSpPr>
        <p:spPr>
          <a:xfrm>
            <a:off x="9056512" y="5862026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5°C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62A830F-1E05-4F39-95BE-AFE34975DB24}"/>
              </a:ext>
            </a:extLst>
          </p:cNvPr>
          <p:cNvCxnSpPr/>
          <p:nvPr/>
        </p:nvCxnSpPr>
        <p:spPr>
          <a:xfrm flipH="1">
            <a:off x="5337110" y="4338735"/>
            <a:ext cx="1254576" cy="12316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057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2901</TotalTime>
  <Words>2471</Words>
  <Application>Microsoft Office PowerPoint</Application>
  <PresentationFormat>Widescreen</PresentationFormat>
  <Paragraphs>532</Paragraphs>
  <Slides>35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Wingdings</vt:lpstr>
      <vt:lpstr>Office Theme</vt:lpstr>
      <vt:lpstr>Y5 M1d. Can interpret negative numbers in context, such as temperature</vt:lpstr>
      <vt:lpstr>Teachers’ Notes</vt:lpstr>
      <vt:lpstr>Vocabulary: Number</vt:lpstr>
      <vt:lpstr>Teach</vt:lpstr>
      <vt:lpstr>Teach</vt:lpstr>
      <vt:lpstr>Teach</vt:lpstr>
      <vt:lpstr>Teach</vt:lpstr>
      <vt:lpstr>Teach</vt:lpstr>
      <vt:lpstr>Teach</vt:lpstr>
      <vt:lpstr>Teach</vt:lpstr>
      <vt:lpstr>Teach</vt:lpstr>
      <vt:lpstr>Teach</vt:lpstr>
      <vt:lpstr>Model</vt:lpstr>
      <vt:lpstr>Model</vt:lpstr>
      <vt:lpstr>Model</vt:lpstr>
      <vt:lpstr>Model</vt:lpstr>
      <vt:lpstr>Model</vt:lpstr>
      <vt:lpstr>Apply</vt:lpstr>
      <vt:lpstr>Apply</vt:lpstr>
      <vt:lpstr>Apply</vt:lpstr>
      <vt:lpstr>Apply</vt:lpstr>
      <vt:lpstr>Apply</vt:lpstr>
      <vt:lpstr>Apply</vt:lpstr>
      <vt:lpstr>Apply</vt:lpstr>
      <vt:lpstr>Model</vt:lpstr>
      <vt:lpstr>Model</vt:lpstr>
      <vt:lpstr>Model</vt:lpstr>
      <vt:lpstr>Apply</vt:lpstr>
      <vt:lpstr>Apply</vt:lpstr>
      <vt:lpstr>Apply</vt:lpstr>
      <vt:lpstr>Apply</vt:lpstr>
      <vt:lpstr>Apply</vt:lpstr>
      <vt:lpstr>Apply</vt:lpstr>
      <vt:lpstr>Apply</vt:lpstr>
      <vt:lpstr>Evaluate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Resource</dc:title>
  <dc:creator>Microsoft Office User</dc:creator>
  <cp:lastModifiedBy>Jessica Flisher</cp:lastModifiedBy>
  <cp:revision>136</cp:revision>
  <dcterms:created xsi:type="dcterms:W3CDTF">2017-03-29T13:14:03Z</dcterms:created>
  <dcterms:modified xsi:type="dcterms:W3CDTF">2020-04-22T11:57:19Z</dcterms:modified>
</cp:coreProperties>
</file>