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8" r:id="rId3"/>
    <p:sldId id="432" r:id="rId4"/>
    <p:sldId id="433" r:id="rId5"/>
    <p:sldId id="435" r:id="rId6"/>
    <p:sldId id="442" r:id="rId7"/>
    <p:sldId id="381" r:id="rId8"/>
    <p:sldId id="436" r:id="rId9"/>
    <p:sldId id="437" r:id="rId10"/>
    <p:sldId id="428" r:id="rId11"/>
    <p:sldId id="402" r:id="rId12"/>
    <p:sldId id="390" r:id="rId13"/>
    <p:sldId id="443" r:id="rId14"/>
    <p:sldId id="396" r:id="rId15"/>
    <p:sldId id="438" r:id="rId16"/>
    <p:sldId id="441" r:id="rId17"/>
    <p:sldId id="439" r:id="rId18"/>
    <p:sldId id="404" r:id="rId19"/>
    <p:sldId id="398" r:id="rId20"/>
    <p:sldId id="403" r:id="rId21"/>
    <p:sldId id="44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9" clrIdx="0">
    <p:extLst>
      <p:ext uri="{19B8F6BF-5375-455C-9EA6-DF929625EA0E}">
        <p15:presenceInfo xmlns:p15="http://schemas.microsoft.com/office/powerpoint/2012/main" userId="49939650c274be34" providerId="Windows Live"/>
      </p:ext>
    </p:extLst>
  </p:cmAuthor>
  <p:cmAuthor id="2" name="phillippa headlam" initials="ph" lastIdx="12" clrIdx="1">
    <p:extLst>
      <p:ext uri="{19B8F6BF-5375-455C-9EA6-DF929625EA0E}">
        <p15:presenceInfo xmlns:p15="http://schemas.microsoft.com/office/powerpoint/2012/main" userId="f73a376c65370ff2" providerId="Windows Live"/>
      </p:ext>
    </p:extLst>
  </p:cmAuthor>
  <p:cmAuthor id="3" name="Kathryn Gilbert" initials="KG" lastIdx="5" clrIdx="2">
    <p:extLst>
      <p:ext uri="{19B8F6BF-5375-455C-9EA6-DF929625EA0E}">
        <p15:presenceInfo xmlns:p15="http://schemas.microsoft.com/office/powerpoint/2012/main" userId="S-1-5-21-1339076561-2261745143-1994186798-30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7282A2-D249-4A9F-90E5-0B8654D56BA6}" v="58" dt="2018-11-25T18:02:34.0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4" autoAdjust="0"/>
    <p:restoredTop sz="83546" autoAdjust="0"/>
  </p:normalViewPr>
  <p:slideViewPr>
    <p:cSldViewPr snapToGrid="0" snapToObjects="1">
      <p:cViewPr varScale="1">
        <p:scale>
          <a:sx n="61" d="100"/>
          <a:sy n="61" d="100"/>
        </p:scale>
        <p:origin x="130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22/04/2020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10</a:t>
            </a:fld>
            <a:endParaRPr lang="en-GB" altLang="en-US" sz="1200" dirty="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endParaRPr lang="en-GB" altLang="en-US" dirty="0">
              <a:solidFill>
                <a:srgbClr val="000000"/>
              </a:solidFill>
            </a:endParaRPr>
          </a:p>
        </p:txBody>
      </p:sp>
    </p:spTree>
    <p:extLst>
      <p:ext uri="{BB962C8B-B14F-4D97-AF65-F5344CB8AC3E}">
        <p14:creationId xmlns:p14="http://schemas.microsoft.com/office/powerpoint/2010/main" val="710474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2425200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12</a:t>
            </a:fld>
            <a:endParaRPr lang="en-GB" altLang="en-US" sz="1200" dirty="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altLang="en-US" dirty="0">
              <a:solidFill>
                <a:srgbClr val="000000"/>
              </a:solidFill>
            </a:endParaRPr>
          </a:p>
        </p:txBody>
      </p:sp>
    </p:spTree>
    <p:extLst>
      <p:ext uri="{BB962C8B-B14F-4D97-AF65-F5344CB8AC3E}">
        <p14:creationId xmlns:p14="http://schemas.microsoft.com/office/powerpoint/2010/main" val="2583552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13</a:t>
            </a:fld>
            <a:endParaRPr lang="en-GB" altLang="en-US" sz="1200" dirty="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altLang="en-US" dirty="0">
              <a:solidFill>
                <a:srgbClr val="000000"/>
              </a:solidFill>
            </a:endParaRPr>
          </a:p>
        </p:txBody>
      </p:sp>
    </p:spTree>
    <p:extLst>
      <p:ext uri="{BB962C8B-B14F-4D97-AF65-F5344CB8AC3E}">
        <p14:creationId xmlns:p14="http://schemas.microsoft.com/office/powerpoint/2010/main" val="2530488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14</a:t>
            </a:fld>
            <a:endParaRPr lang="en-GB" altLang="en-US" sz="1200" dirty="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r>
              <a:rPr lang="en-GB" sz="1200" kern="1200" dirty="0">
                <a:solidFill>
                  <a:schemeClr val="tx1"/>
                </a:solidFill>
                <a:effectLst/>
                <a:latin typeface="+mn-lt"/>
                <a:ea typeface="+mn-ea"/>
                <a:cs typeface="+mn-cs"/>
              </a:rPr>
              <a:t>Revisit vocabulary from</a:t>
            </a:r>
            <a:r>
              <a:rPr lang="en-GB" sz="1200" kern="1200" baseline="0" dirty="0">
                <a:solidFill>
                  <a:schemeClr val="tx1"/>
                </a:solidFill>
                <a:effectLst/>
                <a:latin typeface="+mn-lt"/>
                <a:ea typeface="+mn-ea"/>
                <a:cs typeface="+mn-cs"/>
              </a:rPr>
              <a:t> the beginning of the lesson if required.</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Discuss links to measures and applying skills in other contexts.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altLang="en-US" dirty="0">
              <a:solidFill>
                <a:srgbClr val="000000"/>
              </a:solidFill>
            </a:endParaRPr>
          </a:p>
        </p:txBody>
      </p:sp>
    </p:spTree>
    <p:extLst>
      <p:ext uri="{BB962C8B-B14F-4D97-AF65-F5344CB8AC3E}">
        <p14:creationId xmlns:p14="http://schemas.microsoft.com/office/powerpoint/2010/main" val="2270695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15</a:t>
            </a:fld>
            <a:endParaRPr lang="en-GB" altLang="en-US" sz="1200" dirty="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endParaRPr lang="en-GB" altLang="en-US" dirty="0">
              <a:solidFill>
                <a:srgbClr val="000000"/>
              </a:solidFill>
            </a:endParaRPr>
          </a:p>
        </p:txBody>
      </p:sp>
    </p:spTree>
    <p:extLst>
      <p:ext uri="{BB962C8B-B14F-4D97-AF65-F5344CB8AC3E}">
        <p14:creationId xmlns:p14="http://schemas.microsoft.com/office/powerpoint/2010/main" val="2748853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2694245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Revisit vocabulary from</a:t>
            </a:r>
            <a:r>
              <a:rPr lang="en-GB" sz="1200" kern="1200" baseline="0" dirty="0">
                <a:solidFill>
                  <a:schemeClr val="tx1"/>
                </a:solidFill>
                <a:effectLst/>
                <a:latin typeface="+mn-lt"/>
                <a:ea typeface="+mn-ea"/>
                <a:cs typeface="+mn-cs"/>
              </a:rPr>
              <a:t> the beginning of the lesson if required.</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3775777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3876761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19</a:t>
            </a:fld>
            <a:endParaRPr lang="en-GB" altLang="en-US" sz="1200" dirty="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endParaRPr lang="en-GB" altLang="en-US" dirty="0">
              <a:solidFill>
                <a:srgbClr val="000000"/>
              </a:solidFill>
            </a:endParaRPr>
          </a:p>
        </p:txBody>
      </p:sp>
    </p:spTree>
    <p:extLst>
      <p:ext uri="{BB962C8B-B14F-4D97-AF65-F5344CB8AC3E}">
        <p14:creationId xmlns:p14="http://schemas.microsoft.com/office/powerpoint/2010/main" val="2203494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locate Vocabulary Shorts resource click on:</a:t>
            </a:r>
          </a:p>
          <a:p>
            <a:r>
              <a:rPr lang="en-GB" dirty="0"/>
              <a:t>Currency</a:t>
            </a:r>
          </a:p>
          <a:p>
            <a:r>
              <a:rPr lang="en-GB" dirty="0"/>
              <a:t>Whole School Materials</a:t>
            </a:r>
          </a:p>
          <a:p>
            <a:r>
              <a:rPr lang="en-GB" dirty="0"/>
              <a:t>English</a:t>
            </a:r>
          </a:p>
          <a:p>
            <a:r>
              <a:rPr lang="en-GB" dirty="0"/>
              <a:t>Writing</a:t>
            </a:r>
          </a:p>
          <a:p>
            <a:r>
              <a:rPr lang="en-GB" dirty="0"/>
              <a:t>PiXL Vocabulary</a:t>
            </a:r>
          </a:p>
          <a:p>
            <a:r>
              <a:rPr lang="en-GB" dirty="0"/>
              <a:t>Vocabulary Shorts PP</a:t>
            </a:r>
          </a:p>
        </p:txBody>
      </p:sp>
      <p:sp>
        <p:nvSpPr>
          <p:cNvPr id="4" name="Slide Number Placeholder 3"/>
          <p:cNvSpPr>
            <a:spLocks noGrp="1"/>
          </p:cNvSpPr>
          <p:nvPr>
            <p:ph type="sldNum" sz="quarter" idx="10"/>
          </p:nvPr>
        </p:nvSpPr>
        <p:spPr/>
        <p:txBody>
          <a:bodyPr/>
          <a:lstStyle/>
          <a:p>
            <a:fld id="{2C5B26F9-6C30-451D-94A7-041482C70B62}" type="slidenum">
              <a:rPr lang="en-GB" smtClean="0"/>
              <a:pPr/>
              <a:t>2</a:t>
            </a:fld>
            <a:endParaRPr lang="en-GB" dirty="0"/>
          </a:p>
        </p:txBody>
      </p:sp>
    </p:spTree>
    <p:extLst>
      <p:ext uri="{BB962C8B-B14F-4D97-AF65-F5344CB8AC3E}">
        <p14:creationId xmlns:p14="http://schemas.microsoft.com/office/powerpoint/2010/main" val="3975437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May need discussion around the word ‘convince’ and how to structure the reasoning</a:t>
            </a:r>
            <a:r>
              <a:rPr lang="en-GB" baseline="0" dirty="0"/>
              <a:t> answer.</a:t>
            </a:r>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20</a:t>
            </a:fld>
            <a:endParaRPr lang="en-GB" dirty="0"/>
          </a:p>
        </p:txBody>
      </p:sp>
    </p:spTree>
    <p:extLst>
      <p:ext uri="{BB962C8B-B14F-4D97-AF65-F5344CB8AC3E}">
        <p14:creationId xmlns:p14="http://schemas.microsoft.com/office/powerpoint/2010/main" val="1460125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21</a:t>
            </a:fld>
            <a:endParaRPr lang="en-GB" dirty="0"/>
          </a:p>
        </p:txBody>
      </p:sp>
    </p:spTree>
    <p:extLst>
      <p:ext uri="{BB962C8B-B14F-4D97-AF65-F5344CB8AC3E}">
        <p14:creationId xmlns:p14="http://schemas.microsoft.com/office/powerpoint/2010/main" val="2528201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locate Vocabulary Shorts resource click on:</a:t>
            </a:r>
          </a:p>
          <a:p>
            <a:r>
              <a:rPr lang="en-GB" dirty="0"/>
              <a:t>Currency</a:t>
            </a:r>
          </a:p>
          <a:p>
            <a:r>
              <a:rPr lang="en-GB" dirty="0"/>
              <a:t>Whole School Materials</a:t>
            </a:r>
          </a:p>
          <a:p>
            <a:r>
              <a:rPr lang="en-GB" dirty="0"/>
              <a:t>English</a:t>
            </a:r>
          </a:p>
          <a:p>
            <a:r>
              <a:rPr lang="en-GB" dirty="0"/>
              <a:t>Writing</a:t>
            </a:r>
          </a:p>
          <a:p>
            <a:r>
              <a:rPr lang="en-GB" dirty="0"/>
              <a:t>PiXL Vocabulary</a:t>
            </a:r>
          </a:p>
          <a:p>
            <a:r>
              <a:rPr lang="en-GB" dirty="0"/>
              <a:t>Vocabulary Shorts PP</a:t>
            </a:r>
          </a:p>
        </p:txBody>
      </p:sp>
      <p:sp>
        <p:nvSpPr>
          <p:cNvPr id="4" name="Slide Number Placeholder 3"/>
          <p:cNvSpPr>
            <a:spLocks noGrp="1"/>
          </p:cNvSpPr>
          <p:nvPr>
            <p:ph type="sldNum" sz="quarter" idx="10"/>
          </p:nvPr>
        </p:nvSpPr>
        <p:spPr/>
        <p:txBody>
          <a:bodyPr/>
          <a:lstStyle/>
          <a:p>
            <a:fld id="{2C5B26F9-6C30-451D-94A7-041482C70B62}" type="slidenum">
              <a:rPr lang="en-GB" smtClean="0"/>
              <a:pPr/>
              <a:t>3</a:t>
            </a:fld>
            <a:endParaRPr lang="en-GB" dirty="0"/>
          </a:p>
        </p:txBody>
      </p:sp>
    </p:spTree>
    <p:extLst>
      <p:ext uri="{BB962C8B-B14F-4D97-AF65-F5344CB8AC3E}">
        <p14:creationId xmlns:p14="http://schemas.microsoft.com/office/powerpoint/2010/main" val="1837419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locate Vocabulary Shorts resource click on:</a:t>
            </a:r>
          </a:p>
          <a:p>
            <a:r>
              <a:rPr lang="en-GB" dirty="0"/>
              <a:t>Currency</a:t>
            </a:r>
          </a:p>
          <a:p>
            <a:r>
              <a:rPr lang="en-GB" dirty="0"/>
              <a:t>Whole School Materials</a:t>
            </a:r>
          </a:p>
          <a:p>
            <a:r>
              <a:rPr lang="en-GB" dirty="0"/>
              <a:t>English</a:t>
            </a:r>
          </a:p>
          <a:p>
            <a:r>
              <a:rPr lang="en-GB" dirty="0"/>
              <a:t>Writing</a:t>
            </a:r>
          </a:p>
          <a:p>
            <a:r>
              <a:rPr lang="en-GB" dirty="0"/>
              <a:t>PiXL Vocabulary</a:t>
            </a:r>
          </a:p>
          <a:p>
            <a:r>
              <a:rPr lang="en-GB" dirty="0"/>
              <a:t>Vocabulary Shorts PP</a:t>
            </a:r>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760703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locate Vocabulary Shorts resource click on:</a:t>
            </a:r>
          </a:p>
          <a:p>
            <a:r>
              <a:rPr lang="en-GB" dirty="0"/>
              <a:t>Currency</a:t>
            </a:r>
          </a:p>
          <a:p>
            <a:r>
              <a:rPr lang="en-GB" dirty="0"/>
              <a:t>Whole School Materials</a:t>
            </a:r>
          </a:p>
          <a:p>
            <a:r>
              <a:rPr lang="en-GB" dirty="0"/>
              <a:t>English</a:t>
            </a:r>
          </a:p>
          <a:p>
            <a:r>
              <a:rPr lang="en-GB" dirty="0"/>
              <a:t>Writing</a:t>
            </a:r>
          </a:p>
          <a:p>
            <a:r>
              <a:rPr lang="en-GB" dirty="0"/>
              <a:t>PiXL Vocabulary</a:t>
            </a:r>
          </a:p>
          <a:p>
            <a:r>
              <a:rPr lang="en-GB" dirty="0"/>
              <a:t>Vocabulary Shorts PP</a:t>
            </a:r>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1837192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6</a:t>
            </a:fld>
            <a:endParaRPr lang="en-GB" altLang="en-US" sz="1200" dirty="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r>
              <a:rPr lang="en-GB" sz="1200" kern="1200" dirty="0">
                <a:solidFill>
                  <a:schemeClr val="tx1"/>
                </a:solidFill>
                <a:effectLst/>
                <a:latin typeface="+mn-lt"/>
                <a:ea typeface="+mn-ea"/>
                <a:cs typeface="+mn-cs"/>
              </a:rPr>
              <a:t> Go through other examples with children.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altLang="en-US" dirty="0">
              <a:solidFill>
                <a:srgbClr val="000000"/>
              </a:solidFill>
            </a:endParaRPr>
          </a:p>
        </p:txBody>
      </p:sp>
    </p:spTree>
    <p:extLst>
      <p:ext uri="{BB962C8B-B14F-4D97-AF65-F5344CB8AC3E}">
        <p14:creationId xmlns:p14="http://schemas.microsoft.com/office/powerpoint/2010/main" val="1634500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7</a:t>
            </a:fld>
            <a:endParaRPr lang="en-GB" altLang="en-US" sz="1200" dirty="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r>
              <a:rPr lang="en-GB" sz="1200" kern="1200" dirty="0">
                <a:solidFill>
                  <a:schemeClr val="tx1"/>
                </a:solidFill>
                <a:effectLst/>
                <a:latin typeface="+mn-lt"/>
                <a:ea typeface="+mn-ea"/>
                <a:cs typeface="+mn-cs"/>
              </a:rPr>
              <a:t> A quick challenge to check pre-existing knowledge. </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altLang="en-US" dirty="0">
              <a:solidFill>
                <a:srgbClr val="000000"/>
              </a:solidFill>
            </a:endParaRPr>
          </a:p>
        </p:txBody>
      </p:sp>
    </p:spTree>
    <p:extLst>
      <p:ext uri="{BB962C8B-B14F-4D97-AF65-F5344CB8AC3E}">
        <p14:creationId xmlns:p14="http://schemas.microsoft.com/office/powerpoint/2010/main" val="1488595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8</a:t>
            </a:fld>
            <a:endParaRPr lang="en-GB" altLang="en-US" sz="1200" dirty="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r>
              <a:rPr lang="en-GB" sz="1200" kern="1200" dirty="0">
                <a:solidFill>
                  <a:schemeClr val="tx1"/>
                </a:solidFill>
                <a:effectLst/>
                <a:latin typeface="+mn-lt"/>
                <a:ea typeface="+mn-ea"/>
                <a:cs typeface="+mn-cs"/>
              </a:rPr>
              <a:t> Discussion around</a:t>
            </a:r>
            <a:r>
              <a:rPr lang="en-GB" sz="1200" kern="1200" baseline="0" dirty="0">
                <a:solidFill>
                  <a:schemeClr val="tx1"/>
                </a:solidFill>
                <a:effectLst/>
                <a:latin typeface="+mn-lt"/>
                <a:ea typeface="+mn-ea"/>
                <a:cs typeface="+mn-cs"/>
              </a:rPr>
              <a:t> place value may need to be explored here.</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altLang="en-US" dirty="0">
              <a:solidFill>
                <a:srgbClr val="000000"/>
              </a:solidFill>
            </a:endParaRPr>
          </a:p>
        </p:txBody>
      </p:sp>
    </p:spTree>
    <p:extLst>
      <p:ext uri="{BB962C8B-B14F-4D97-AF65-F5344CB8AC3E}">
        <p14:creationId xmlns:p14="http://schemas.microsoft.com/office/powerpoint/2010/main" val="175763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9</a:t>
            </a:fld>
            <a:endParaRPr lang="en-GB" altLang="en-US" sz="1200" dirty="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r>
              <a:rPr lang="en-GB" sz="1200" kern="1200" baseline="0" dirty="0">
                <a:solidFill>
                  <a:schemeClr val="tx1"/>
                </a:solidFill>
                <a:effectLst/>
                <a:latin typeface="+mn-lt"/>
                <a:ea typeface="+mn-ea"/>
                <a:cs typeface="+mn-cs"/>
              </a:rPr>
              <a:t>Repeat with other examples to consolidate.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altLang="en-US" dirty="0">
              <a:solidFill>
                <a:srgbClr val="000000"/>
              </a:solidFill>
            </a:endParaRPr>
          </a:p>
        </p:txBody>
      </p:sp>
    </p:spTree>
    <p:extLst>
      <p:ext uri="{BB962C8B-B14F-4D97-AF65-F5344CB8AC3E}">
        <p14:creationId xmlns:p14="http://schemas.microsoft.com/office/powerpoint/2010/main" val="348160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1"/>
            <a:ext cx="10972800" cy="4525963"/>
          </a:xfrm>
        </p:spPr>
        <p:txBody>
          <a:bodyPr/>
          <a:lstStyle/>
          <a:p>
            <a:pPr lvl="0"/>
            <a:endParaRPr lang="en-GB" noProof="0" dirty="0"/>
          </a:p>
        </p:txBody>
      </p:sp>
      <p:sp>
        <p:nvSpPr>
          <p:cNvPr id="4" name="Rectangle 4">
            <a:extLst>
              <a:ext uri="{FF2B5EF4-FFF2-40B4-BE49-F238E27FC236}">
                <a16:creationId xmlns:a16="http://schemas.microsoft.com/office/drawing/2014/main" id="{D9B9ECEA-F938-423F-8CBC-97E2E9EAC69A}"/>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5">
            <a:extLst>
              <a:ext uri="{FF2B5EF4-FFF2-40B4-BE49-F238E27FC236}">
                <a16:creationId xmlns:a16="http://schemas.microsoft.com/office/drawing/2014/main" id="{95C28114-5556-477D-9ADA-6FE9D7D6721C}"/>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6">
            <a:extLst>
              <a:ext uri="{FF2B5EF4-FFF2-40B4-BE49-F238E27FC236}">
                <a16:creationId xmlns:a16="http://schemas.microsoft.com/office/drawing/2014/main" id="{4FCF0BEF-8123-4C00-A0D6-B29F0D255E87}"/>
              </a:ext>
            </a:extLst>
          </p:cNvPr>
          <p:cNvSpPr>
            <a:spLocks noGrp="1" noChangeArrowheads="1"/>
          </p:cNvSpPr>
          <p:nvPr>
            <p:ph type="sldNum" sz="quarter" idx="12"/>
          </p:nvPr>
        </p:nvSpPr>
        <p:spPr>
          <a:ln/>
        </p:spPr>
        <p:txBody>
          <a:bodyPr/>
          <a:lstStyle>
            <a:lvl1pPr>
              <a:defRPr/>
            </a:lvl1pPr>
          </a:lstStyle>
          <a:p>
            <a:pPr>
              <a:defRPr/>
            </a:pPr>
            <a:fld id="{36CCB4DA-DC2E-4529-B463-4A6200D05A1C}" type="slidenum">
              <a:rPr lang="en-GB" altLang="en-US"/>
              <a:pPr>
                <a:defRPr/>
              </a:pPr>
              <a:t>‹#›</a:t>
            </a:fld>
            <a:endParaRPr lang="en-GB" altLang="en-US" dirty="0"/>
          </a:p>
        </p:txBody>
      </p:sp>
    </p:spTree>
    <p:extLst>
      <p:ext uri="{BB962C8B-B14F-4D97-AF65-F5344CB8AC3E}">
        <p14:creationId xmlns:p14="http://schemas.microsoft.com/office/powerpoint/2010/main" val="295976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4/22/2020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4/22/2020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4/22/2020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4/22/2020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1.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auth.pixl.org.uk/primary#!/Resources//Currency/Whole%20School%20Materials/English/Writing/PiXL%20Vocabulary%20(June%202018)"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1527" y="1984222"/>
            <a:ext cx="9967652" cy="2471399"/>
          </a:xfrm>
        </p:spPr>
        <p:txBody>
          <a:bodyPr>
            <a:noAutofit/>
          </a:bodyPr>
          <a:lstStyle/>
          <a:p>
            <a:r>
              <a:rPr lang="en-GB" sz="4000" dirty="0">
                <a:solidFill>
                  <a:srgbClr val="002060"/>
                </a:solidFill>
              </a:rPr>
              <a:t>Y5 M1e. Can round any number up to 1,000,000 to the nearest 10, 100, 1000, 10,000 or 100,000</a:t>
            </a:r>
            <a:r>
              <a:rPr lang="en-GB" sz="4000" dirty="0">
                <a:solidFill>
                  <a:schemeClr val="tx2"/>
                </a:solidFill>
              </a:rPr>
              <a:t> </a:t>
            </a:r>
          </a:p>
          <a:p>
            <a:endParaRPr lang="en-GB" sz="4000" dirty="0">
              <a:solidFill>
                <a:schemeClr val="tx2"/>
              </a:solidFill>
            </a:endParaRPr>
          </a:p>
          <a:p>
            <a:endParaRPr lang="en-US" sz="4000" dirty="0">
              <a:solidFill>
                <a:schemeClr val="tx2"/>
              </a:solidFill>
            </a:endParaRPr>
          </a:p>
        </p:txBody>
      </p:sp>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391263" y="4038696"/>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July 2018</a:t>
            </a:r>
          </a:p>
        </p:txBody>
      </p:sp>
      <p:sp>
        <p:nvSpPr>
          <p:cNvPr id="7" name="TextBox 6"/>
          <p:cNvSpPr txBox="1"/>
          <p:nvPr/>
        </p:nvSpPr>
        <p:spPr>
          <a:xfrm>
            <a:off x="4204447" y="6239435"/>
            <a:ext cx="3783106" cy="338554"/>
          </a:xfrm>
          <a:prstGeom prst="rect">
            <a:avLst/>
          </a:prstGeom>
          <a:noFill/>
        </p:spPr>
        <p:txBody>
          <a:bodyPr wrap="square" rtlCol="0">
            <a:spAutoFit/>
          </a:bodyPr>
          <a:lstStyle/>
          <a:p>
            <a:r>
              <a:rPr lang="en-GB" sz="1600" dirty="0"/>
              <a:t>© Copyright The PiXL Club Limited, 2018</a:t>
            </a:r>
            <a:r>
              <a:rPr lang="en-US" sz="1600" dirty="0">
                <a:effectLst/>
              </a:rPr>
              <a:t> </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600343" y="368526"/>
            <a:ext cx="1284605" cy="14109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67">
            <a:extLst>
              <a:ext uri="{FF2B5EF4-FFF2-40B4-BE49-F238E27FC236}">
                <a16:creationId xmlns:a16="http://schemas.microsoft.com/office/drawing/2014/main" id="{0B69F26C-8420-421A-A10E-242186A866B0}"/>
              </a:ext>
            </a:extLst>
          </p:cNvPr>
          <p:cNvSpPr>
            <a:spLocks noChangeArrowheads="1"/>
          </p:cNvSpPr>
          <p:nvPr/>
        </p:nvSpPr>
        <p:spPr bwMode="auto">
          <a:xfrm>
            <a:off x="418491" y="2408941"/>
            <a:ext cx="9746936" cy="64698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b="1" dirty="0">
                <a:solidFill>
                  <a:srgbClr val="002060"/>
                </a:solidFill>
              </a:rPr>
              <a:t>Round the following numbers to the nearest 100:</a:t>
            </a:r>
          </a:p>
        </p:txBody>
      </p:sp>
      <p:sp>
        <p:nvSpPr>
          <p:cNvPr id="12" name="TextBox 11">
            <a:extLst>
              <a:ext uri="{FF2B5EF4-FFF2-40B4-BE49-F238E27FC236}">
                <a16:creationId xmlns:a16="http://schemas.microsoft.com/office/drawing/2014/main" id="{965B6366-D74B-42AE-A377-A93C2F569F5F}"/>
              </a:ext>
            </a:extLst>
          </p:cNvPr>
          <p:cNvSpPr txBox="1"/>
          <p:nvPr/>
        </p:nvSpPr>
        <p:spPr>
          <a:xfrm>
            <a:off x="2234677" y="1552164"/>
            <a:ext cx="7211604" cy="707886"/>
          </a:xfrm>
          <a:prstGeom prst="rect">
            <a:avLst/>
          </a:prstGeom>
          <a:noFill/>
        </p:spPr>
        <p:txBody>
          <a:bodyPr wrap="square" rtlCol="0">
            <a:spAutoFit/>
          </a:bodyPr>
          <a:lstStyle/>
          <a:p>
            <a:pPr algn="ctr"/>
            <a:r>
              <a:rPr lang="en-GB" sz="4000" dirty="0">
                <a:solidFill>
                  <a:srgbClr val="002060"/>
                </a:solidFill>
              </a:rPr>
              <a:t>Your turn</a:t>
            </a:r>
          </a:p>
        </p:txBody>
      </p:sp>
      <p:pic>
        <p:nvPicPr>
          <p:cNvPr id="8" name="Picture 50" descr="Image result for pencil clipart7">
            <a:extLst>
              <a:ext uri="{FF2B5EF4-FFF2-40B4-BE49-F238E27FC236}">
                <a16:creationId xmlns:a16="http://schemas.microsoft.com/office/drawing/2014/main" id="{ACD26441-E644-4065-B9BB-8417B6FD52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2236" y="1755423"/>
            <a:ext cx="1235996" cy="120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41B9296C-F9D5-4DB9-95F4-89B409E345F2}"/>
              </a:ext>
            </a:extLst>
          </p:cNvPr>
          <p:cNvSpPr txBox="1">
            <a:spLocks/>
          </p:cNvSpPr>
          <p:nvPr/>
        </p:nvSpPr>
        <p:spPr>
          <a:xfrm>
            <a:off x="1671145" y="321198"/>
            <a:ext cx="8649559" cy="1086583"/>
          </a:xfrm>
          <a:prstGeom prst="rect">
            <a:avLst/>
          </a:prstGeom>
          <a:solidFill>
            <a:srgbClr val="FDFEDA"/>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200" b="1" dirty="0">
              <a:solidFill>
                <a:srgbClr val="002060"/>
              </a:solidFill>
              <a:latin typeface="+mn-lt"/>
            </a:endParaRPr>
          </a:p>
          <a:p>
            <a:pPr lvl="0" algn="ctr">
              <a:lnSpc>
                <a:spcPct val="100000"/>
              </a:lnSpc>
              <a:spcBef>
                <a:spcPts val="0"/>
              </a:spcBef>
            </a:pPr>
            <a:r>
              <a:rPr lang="en-GB" sz="3200" b="1" dirty="0">
                <a:solidFill>
                  <a:srgbClr val="002060"/>
                </a:solidFill>
                <a:latin typeface="Calibri"/>
                <a:ea typeface="+mn-ea"/>
                <a:cs typeface="+mn-cs"/>
              </a:rPr>
              <a:t>Can round any number up to 1,000,000 to the nearest 10, 100, 1000, 10,000 or 100,000 </a:t>
            </a:r>
          </a:p>
          <a:p>
            <a:r>
              <a:rPr lang="en-GB" sz="3200" dirty="0">
                <a:solidFill>
                  <a:schemeClr val="tx2"/>
                </a:solidFill>
              </a:rPr>
              <a:t> </a:t>
            </a:r>
          </a:p>
        </p:txBody>
      </p:sp>
      <p:sp>
        <p:nvSpPr>
          <p:cNvPr id="19" name="AutoShape 67">
            <a:extLst>
              <a:ext uri="{FF2B5EF4-FFF2-40B4-BE49-F238E27FC236}">
                <a16:creationId xmlns:a16="http://schemas.microsoft.com/office/drawing/2014/main" id="{65C0BD4B-57FC-4166-B56A-77473C34AE5F}"/>
              </a:ext>
            </a:extLst>
          </p:cNvPr>
          <p:cNvSpPr>
            <a:spLocks noChangeArrowheads="1"/>
          </p:cNvSpPr>
          <p:nvPr/>
        </p:nvSpPr>
        <p:spPr bwMode="auto">
          <a:xfrm>
            <a:off x="863071" y="3410101"/>
            <a:ext cx="2290538" cy="64698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dirty="0">
                <a:latin typeface="+mn-lt"/>
              </a:rPr>
              <a:t>3,616</a:t>
            </a:r>
          </a:p>
        </p:txBody>
      </p:sp>
      <p:sp>
        <p:nvSpPr>
          <p:cNvPr id="20" name="AutoShape 67">
            <a:extLst>
              <a:ext uri="{FF2B5EF4-FFF2-40B4-BE49-F238E27FC236}">
                <a16:creationId xmlns:a16="http://schemas.microsoft.com/office/drawing/2014/main" id="{ABD6ECFD-D1DB-41E2-B38C-0A1351774341}"/>
              </a:ext>
            </a:extLst>
          </p:cNvPr>
          <p:cNvSpPr>
            <a:spLocks noChangeArrowheads="1"/>
          </p:cNvSpPr>
          <p:nvPr/>
        </p:nvSpPr>
        <p:spPr bwMode="auto">
          <a:xfrm>
            <a:off x="6351523" y="3391623"/>
            <a:ext cx="2290538" cy="64698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dirty="0">
                <a:latin typeface="+mn-lt"/>
              </a:rPr>
              <a:t>15,260</a:t>
            </a:r>
          </a:p>
        </p:txBody>
      </p:sp>
      <p:sp>
        <p:nvSpPr>
          <p:cNvPr id="22" name="AutoShape 67">
            <a:extLst>
              <a:ext uri="{FF2B5EF4-FFF2-40B4-BE49-F238E27FC236}">
                <a16:creationId xmlns:a16="http://schemas.microsoft.com/office/drawing/2014/main" id="{D0C3C10D-0F7B-42AE-AFF0-74968FC9C3E0}"/>
              </a:ext>
            </a:extLst>
          </p:cNvPr>
          <p:cNvSpPr>
            <a:spLocks noChangeArrowheads="1"/>
          </p:cNvSpPr>
          <p:nvPr/>
        </p:nvSpPr>
        <p:spPr bwMode="auto">
          <a:xfrm>
            <a:off x="9106406" y="3391623"/>
            <a:ext cx="2290538" cy="64698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dirty="0">
                <a:latin typeface="+mn-lt"/>
              </a:rPr>
              <a:t>30,549</a:t>
            </a:r>
          </a:p>
        </p:txBody>
      </p:sp>
      <p:sp>
        <p:nvSpPr>
          <p:cNvPr id="23" name="AutoShape 67">
            <a:extLst>
              <a:ext uri="{FF2B5EF4-FFF2-40B4-BE49-F238E27FC236}">
                <a16:creationId xmlns:a16="http://schemas.microsoft.com/office/drawing/2014/main" id="{64AA5E00-8F1C-4D0D-9B05-97DD9D436BC3}"/>
              </a:ext>
            </a:extLst>
          </p:cNvPr>
          <p:cNvSpPr>
            <a:spLocks noChangeArrowheads="1"/>
          </p:cNvSpPr>
          <p:nvPr/>
        </p:nvSpPr>
        <p:spPr bwMode="auto">
          <a:xfrm>
            <a:off x="2234677" y="4369376"/>
            <a:ext cx="2290538" cy="64698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dirty="0">
                <a:latin typeface="+mn-lt"/>
              </a:rPr>
              <a:t>472,641</a:t>
            </a:r>
          </a:p>
        </p:txBody>
      </p:sp>
      <p:sp>
        <p:nvSpPr>
          <p:cNvPr id="24" name="AutoShape 67">
            <a:extLst>
              <a:ext uri="{FF2B5EF4-FFF2-40B4-BE49-F238E27FC236}">
                <a16:creationId xmlns:a16="http://schemas.microsoft.com/office/drawing/2014/main" id="{3F3E5F06-3EC0-4A87-B8DA-02A4BE6435FB}"/>
              </a:ext>
            </a:extLst>
          </p:cNvPr>
          <p:cNvSpPr>
            <a:spLocks noChangeArrowheads="1"/>
          </p:cNvSpPr>
          <p:nvPr/>
        </p:nvSpPr>
        <p:spPr bwMode="auto">
          <a:xfrm>
            <a:off x="4950731" y="4369376"/>
            <a:ext cx="2290538" cy="64698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dirty="0">
                <a:latin typeface="+mn-lt"/>
              </a:rPr>
              <a:t>280,434</a:t>
            </a:r>
          </a:p>
        </p:txBody>
      </p:sp>
      <p:sp>
        <p:nvSpPr>
          <p:cNvPr id="25" name="AutoShape 67">
            <a:extLst>
              <a:ext uri="{FF2B5EF4-FFF2-40B4-BE49-F238E27FC236}">
                <a16:creationId xmlns:a16="http://schemas.microsoft.com/office/drawing/2014/main" id="{FC9DD822-24A5-4722-ACBF-728C1A1DEA7C}"/>
              </a:ext>
            </a:extLst>
          </p:cNvPr>
          <p:cNvSpPr>
            <a:spLocks noChangeArrowheads="1"/>
          </p:cNvSpPr>
          <p:nvPr/>
        </p:nvSpPr>
        <p:spPr bwMode="auto">
          <a:xfrm>
            <a:off x="7701291" y="4369376"/>
            <a:ext cx="2290538" cy="64698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dirty="0">
                <a:latin typeface="+mn-lt"/>
              </a:rPr>
              <a:t>497,080</a:t>
            </a:r>
          </a:p>
        </p:txBody>
      </p:sp>
      <p:pic>
        <p:nvPicPr>
          <p:cNvPr id="16" name="Picture 15">
            <a:extLst>
              <a:ext uri="{FF2B5EF4-FFF2-40B4-BE49-F238E27FC236}">
                <a16:creationId xmlns:a16="http://schemas.microsoft.com/office/drawing/2014/main" id="{DB79EE30-6810-8846-98B1-A115ADEB9D11}"/>
              </a:ext>
            </a:extLst>
          </p:cNvPr>
          <p:cNvPicPr>
            <a:picLocks noChangeAspect="1"/>
          </p:cNvPicPr>
          <p:nvPr/>
        </p:nvPicPr>
        <p:blipFill>
          <a:blip r:embed="rId5"/>
          <a:stretch>
            <a:fillRect/>
          </a:stretch>
        </p:blipFill>
        <p:spPr>
          <a:xfrm>
            <a:off x="10577662" y="420961"/>
            <a:ext cx="1468702" cy="970048"/>
          </a:xfrm>
          <a:prstGeom prst="rect">
            <a:avLst/>
          </a:prstGeom>
        </p:spPr>
      </p:pic>
      <p:cxnSp>
        <p:nvCxnSpPr>
          <p:cNvPr id="18" name="Straight Arrow Connector 17"/>
          <p:cNvCxnSpPr/>
          <p:nvPr/>
        </p:nvCxnSpPr>
        <p:spPr>
          <a:xfrm flipV="1">
            <a:off x="1124380" y="5606697"/>
            <a:ext cx="10026868" cy="1576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124380" y="5882431"/>
            <a:ext cx="1072056" cy="61809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3000" dirty="0"/>
          </a:p>
        </p:txBody>
      </p:sp>
      <p:sp>
        <p:nvSpPr>
          <p:cNvPr id="27" name="Rectangle 26"/>
          <p:cNvSpPr/>
          <p:nvPr/>
        </p:nvSpPr>
        <p:spPr>
          <a:xfrm>
            <a:off x="10010422" y="5932502"/>
            <a:ext cx="1072056" cy="61809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3000" dirty="0"/>
          </a:p>
        </p:txBody>
      </p:sp>
      <p:sp>
        <p:nvSpPr>
          <p:cNvPr id="28" name="Rectangle 27"/>
          <p:cNvSpPr/>
          <p:nvPr/>
        </p:nvSpPr>
        <p:spPr>
          <a:xfrm>
            <a:off x="5406690" y="6050489"/>
            <a:ext cx="1072056" cy="61809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3000" b="1" dirty="0">
                <a:solidFill>
                  <a:srgbClr val="FF0000"/>
                </a:solidFill>
              </a:rPr>
              <a:t>?</a:t>
            </a:r>
          </a:p>
        </p:txBody>
      </p:sp>
      <p:cxnSp>
        <p:nvCxnSpPr>
          <p:cNvPr id="29" name="Straight Connector 28"/>
          <p:cNvCxnSpPr/>
          <p:nvPr/>
        </p:nvCxnSpPr>
        <p:spPr>
          <a:xfrm>
            <a:off x="5942718" y="5443398"/>
            <a:ext cx="0" cy="489104"/>
          </a:xfrm>
          <a:prstGeom prst="line">
            <a:avLst/>
          </a:prstGeom>
        </p:spPr>
        <p:style>
          <a:lnRef idx="1">
            <a:schemeClr val="accent1"/>
          </a:lnRef>
          <a:fillRef idx="0">
            <a:schemeClr val="accent1"/>
          </a:fillRef>
          <a:effectRef idx="0">
            <a:schemeClr val="accent1"/>
          </a:effectRef>
          <a:fontRef idx="minor">
            <a:schemeClr val="tx1"/>
          </a:fontRef>
        </p:style>
      </p:cxnSp>
      <p:sp>
        <p:nvSpPr>
          <p:cNvPr id="30" name="AutoShape 67">
            <a:extLst>
              <a:ext uri="{FF2B5EF4-FFF2-40B4-BE49-F238E27FC236}">
                <a16:creationId xmlns:a16="http://schemas.microsoft.com/office/drawing/2014/main" id="{65C0BD4B-57FC-4166-B56A-77473C34AE5F}"/>
              </a:ext>
            </a:extLst>
          </p:cNvPr>
          <p:cNvSpPr>
            <a:spLocks noChangeArrowheads="1"/>
          </p:cNvSpPr>
          <p:nvPr/>
        </p:nvSpPr>
        <p:spPr bwMode="auto">
          <a:xfrm>
            <a:off x="3549941" y="3386694"/>
            <a:ext cx="2290538" cy="64698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dirty="0">
                <a:latin typeface="+mn-lt"/>
              </a:rPr>
              <a:t>37,072</a:t>
            </a:r>
          </a:p>
        </p:txBody>
      </p:sp>
    </p:spTree>
    <p:extLst>
      <p:ext uri="{BB962C8B-B14F-4D97-AF65-F5344CB8AC3E}">
        <p14:creationId xmlns:p14="http://schemas.microsoft.com/office/powerpoint/2010/main" val="680602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AFF5614-61E9-4E3C-BCBB-0A2C30245E8C}"/>
              </a:ext>
            </a:extLst>
          </p:cNvPr>
          <p:cNvSpPr>
            <a:spLocks noGrp="1" noChangeArrowheads="1"/>
          </p:cNvSpPr>
          <p:nvPr>
            <p:ph type="title"/>
          </p:nvPr>
        </p:nvSpPr>
        <p:spPr>
          <a:xfrm>
            <a:off x="2636717" y="196754"/>
            <a:ext cx="6264275" cy="1143000"/>
          </a:xfrm>
        </p:spPr>
        <p:txBody>
          <a:bodyPr>
            <a:normAutofit/>
          </a:bodyPr>
          <a:lstStyle/>
          <a:p>
            <a:pPr algn="ctr" eaLnBrk="1" hangingPunct="1"/>
            <a:r>
              <a:rPr lang="en-GB" altLang="en-US" dirty="0">
                <a:latin typeface="Calibri" panose="020F0502020204030204" pitchFamily="34" charset="0"/>
              </a:rPr>
              <a:t> </a:t>
            </a:r>
            <a:r>
              <a:rPr lang="en-GB" altLang="en-US" dirty="0">
                <a:solidFill>
                  <a:srgbClr val="002060"/>
                </a:solidFill>
                <a:latin typeface="+mn-lt"/>
              </a:rPr>
              <a:t>Problem solving</a:t>
            </a:r>
          </a:p>
        </p:txBody>
      </p:sp>
      <p:sp>
        <p:nvSpPr>
          <p:cNvPr id="10243" name="Rectangle 3">
            <a:extLst>
              <a:ext uri="{FF2B5EF4-FFF2-40B4-BE49-F238E27FC236}">
                <a16:creationId xmlns:a16="http://schemas.microsoft.com/office/drawing/2014/main" id="{6132A173-126A-489C-AB67-DD706CD6666B}"/>
              </a:ext>
            </a:extLst>
          </p:cNvPr>
          <p:cNvSpPr>
            <a:spLocks noGrp="1" noChangeArrowheads="1"/>
          </p:cNvSpPr>
          <p:nvPr>
            <p:ph type="body" idx="1"/>
          </p:nvPr>
        </p:nvSpPr>
        <p:spPr>
          <a:xfrm>
            <a:off x="2140073" y="1530351"/>
            <a:ext cx="7488237" cy="4781550"/>
          </a:xfrm>
          <a:solidFill>
            <a:srgbClr val="FFFED8"/>
          </a:solidFill>
          <a:ln>
            <a:solidFill>
              <a:schemeClr val="accent1"/>
            </a:solidFill>
          </a:ln>
        </p:spPr>
        <p:txBody>
          <a:bodyPr>
            <a:normAutofit/>
          </a:bodyPr>
          <a:lstStyle/>
          <a:p>
            <a:pPr marL="0" indent="0">
              <a:buNone/>
            </a:pPr>
            <a:endParaRPr lang="en-GB" sz="4000" dirty="0"/>
          </a:p>
          <a:p>
            <a:pPr marL="0" indent="0" algn="ctr">
              <a:buNone/>
            </a:pPr>
            <a:r>
              <a:rPr lang="en-GB" sz="4000" dirty="0"/>
              <a:t>The attendance at a hockey match last Sunday was 2,837. What was the attendance to the nearest hundred?</a:t>
            </a:r>
          </a:p>
        </p:txBody>
      </p:sp>
      <p:pic>
        <p:nvPicPr>
          <p:cNvPr id="10244" name="Picture 1">
            <a:extLst>
              <a:ext uri="{FF2B5EF4-FFF2-40B4-BE49-F238E27FC236}">
                <a16:creationId xmlns:a16="http://schemas.microsoft.com/office/drawing/2014/main" id="{80E9FA88-97FE-497C-9C56-EA6CD931A2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02" y="188913"/>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descr="Image result for Discuss Clip Art">
            <a:extLst>
              <a:ext uri="{FF2B5EF4-FFF2-40B4-BE49-F238E27FC236}">
                <a16:creationId xmlns:a16="http://schemas.microsoft.com/office/drawing/2014/main" id="{CCFF6A6F-935A-408B-9178-F3D3611EF7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32" b="12714"/>
          <a:stretch>
            <a:fillRect/>
          </a:stretch>
        </p:blipFill>
        <p:spPr bwMode="auto">
          <a:xfrm>
            <a:off x="8056179" y="4795338"/>
            <a:ext cx="1351413" cy="12800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4775F28-CDAE-644E-A7BC-17381C9F2B3B}"/>
              </a:ext>
            </a:extLst>
          </p:cNvPr>
          <p:cNvPicPr>
            <a:picLocks noChangeAspect="1"/>
          </p:cNvPicPr>
          <p:nvPr/>
        </p:nvPicPr>
        <p:blipFill>
          <a:blip r:embed="rId5"/>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3711713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33C02B12-C395-4773-98ED-4248396959D4}"/>
              </a:ext>
            </a:extLst>
          </p:cNvPr>
          <p:cNvSpPr txBox="1">
            <a:spLocks/>
          </p:cNvSpPr>
          <p:nvPr/>
        </p:nvSpPr>
        <p:spPr>
          <a:xfrm>
            <a:off x="1671145" y="321198"/>
            <a:ext cx="8649559" cy="1086583"/>
          </a:xfrm>
          <a:prstGeom prst="rect">
            <a:avLst/>
          </a:prstGeom>
          <a:solidFill>
            <a:srgbClr val="FDFEDA"/>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spcBef>
                <a:spcPts val="0"/>
              </a:spcBef>
            </a:pPr>
            <a:r>
              <a:rPr lang="en-GB" sz="3200" b="1" dirty="0">
                <a:solidFill>
                  <a:srgbClr val="002060"/>
                </a:solidFill>
                <a:latin typeface="Calibri"/>
                <a:ea typeface="+mn-ea"/>
                <a:cs typeface="+mn-cs"/>
              </a:rPr>
              <a:t>Can round any number up to 1,000,000 to the nearest 10, 100, 1000, 10,000 or 100,000 </a:t>
            </a:r>
          </a:p>
        </p:txBody>
      </p:sp>
      <p:pic>
        <p:nvPicPr>
          <p:cNvPr id="14" name="Picture 13">
            <a:extLst>
              <a:ext uri="{FF2B5EF4-FFF2-40B4-BE49-F238E27FC236}">
                <a16:creationId xmlns:a16="http://schemas.microsoft.com/office/drawing/2014/main" id="{491B5998-BFB5-B640-98A9-1DC9204F420C}"/>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AutoShape 67">
            <a:extLst>
              <a:ext uri="{FF2B5EF4-FFF2-40B4-BE49-F238E27FC236}">
                <a16:creationId xmlns:a16="http://schemas.microsoft.com/office/drawing/2014/main" id="{893BBFC4-9C7C-46CF-BE0A-22DBB4A9BF59}"/>
              </a:ext>
            </a:extLst>
          </p:cNvPr>
          <p:cNvSpPr>
            <a:spLocks noChangeArrowheads="1"/>
          </p:cNvSpPr>
          <p:nvPr/>
        </p:nvSpPr>
        <p:spPr bwMode="auto">
          <a:xfrm>
            <a:off x="7017164" y="2008028"/>
            <a:ext cx="5029200" cy="3303032"/>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000" b="1" u="sng" dirty="0">
                <a:solidFill>
                  <a:srgbClr val="002060"/>
                </a:solidFill>
                <a:latin typeface="+mn-lt"/>
              </a:rPr>
              <a:t>Tips for rounding:</a:t>
            </a:r>
          </a:p>
          <a:p>
            <a:pPr algn="ctr">
              <a:buNone/>
            </a:pPr>
            <a:r>
              <a:rPr lang="en-GB" sz="2000" dirty="0">
                <a:solidFill>
                  <a:srgbClr val="002060"/>
                </a:solidFill>
                <a:latin typeface="+mn-lt"/>
              </a:rPr>
              <a:t>Underline the digit in the place value column it is to be rounded to.</a:t>
            </a:r>
          </a:p>
          <a:p>
            <a:pPr algn="ctr">
              <a:buNone/>
            </a:pPr>
            <a:r>
              <a:rPr lang="en-GB" sz="2000" dirty="0">
                <a:solidFill>
                  <a:srgbClr val="002060"/>
                </a:solidFill>
                <a:latin typeface="+mn-lt"/>
              </a:rPr>
              <a:t>Look to the </a:t>
            </a:r>
            <a:r>
              <a:rPr lang="en-GB" sz="2000" b="1" dirty="0">
                <a:solidFill>
                  <a:srgbClr val="002060"/>
                </a:solidFill>
                <a:latin typeface="+mn-lt"/>
              </a:rPr>
              <a:t>right</a:t>
            </a:r>
            <a:r>
              <a:rPr lang="en-GB" sz="2000" dirty="0">
                <a:solidFill>
                  <a:srgbClr val="002060"/>
                </a:solidFill>
                <a:latin typeface="+mn-lt"/>
              </a:rPr>
              <a:t> of the rounding place.</a:t>
            </a:r>
          </a:p>
          <a:p>
            <a:pPr algn="ctr">
              <a:buNone/>
            </a:pPr>
            <a:r>
              <a:rPr lang="en-GB" sz="2000" dirty="0">
                <a:solidFill>
                  <a:srgbClr val="002060"/>
                </a:solidFill>
                <a:latin typeface="+mn-lt"/>
              </a:rPr>
              <a:t>If the number is </a:t>
            </a:r>
            <a:r>
              <a:rPr lang="en-GB" sz="2000" b="1" dirty="0">
                <a:solidFill>
                  <a:srgbClr val="002060"/>
                </a:solidFill>
                <a:latin typeface="+mn-lt"/>
              </a:rPr>
              <a:t>5 or more, ‘let it soar’.</a:t>
            </a:r>
          </a:p>
          <a:p>
            <a:pPr algn="ctr">
              <a:buNone/>
            </a:pPr>
            <a:r>
              <a:rPr lang="en-GB" sz="2000" dirty="0">
                <a:solidFill>
                  <a:srgbClr val="002060"/>
                </a:solidFill>
                <a:latin typeface="+mn-lt"/>
              </a:rPr>
              <a:t>If the number is </a:t>
            </a:r>
            <a:r>
              <a:rPr lang="en-GB" sz="2000" b="1" dirty="0">
                <a:solidFill>
                  <a:srgbClr val="002060"/>
                </a:solidFill>
                <a:latin typeface="+mn-lt"/>
              </a:rPr>
              <a:t>4 or less, ‘let it rest’</a:t>
            </a:r>
            <a:r>
              <a:rPr lang="en-GB" sz="2000" dirty="0">
                <a:solidFill>
                  <a:srgbClr val="002060"/>
                </a:solidFill>
                <a:latin typeface="+mn-lt"/>
              </a:rPr>
              <a:t>.</a:t>
            </a:r>
          </a:p>
          <a:p>
            <a:pPr algn="ctr">
              <a:buNone/>
            </a:pPr>
            <a:r>
              <a:rPr lang="en-GB" sz="2000" dirty="0">
                <a:solidFill>
                  <a:srgbClr val="002060"/>
                </a:solidFill>
                <a:latin typeface="+mn-lt"/>
              </a:rPr>
              <a:t>Numbers to the right of the rounding place turn to zero</a:t>
            </a:r>
            <a:r>
              <a:rPr lang="en-GB" sz="2800" dirty="0">
                <a:solidFill>
                  <a:srgbClr val="002060"/>
                </a:solidFill>
                <a:latin typeface="+mn-lt"/>
              </a:rPr>
              <a:t>.</a:t>
            </a:r>
          </a:p>
        </p:txBody>
      </p:sp>
      <p:pic>
        <p:nvPicPr>
          <p:cNvPr id="2" name="Picture 1" descr="btyooebtl.jpg [Spanish 3853 Wiki]"/>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3506" y="4414875"/>
            <a:ext cx="2873086" cy="2154814"/>
          </a:xfrm>
          <a:prstGeom prst="rect">
            <a:avLst/>
          </a:prstGeom>
        </p:spPr>
      </p:pic>
      <p:sp>
        <p:nvSpPr>
          <p:cNvPr id="4" name="TextBox 3"/>
          <p:cNvSpPr txBox="1"/>
          <p:nvPr/>
        </p:nvSpPr>
        <p:spPr>
          <a:xfrm>
            <a:off x="402886" y="1860330"/>
            <a:ext cx="6644300" cy="2554545"/>
          </a:xfrm>
          <a:prstGeom prst="rect">
            <a:avLst/>
          </a:prstGeom>
          <a:noFill/>
        </p:spPr>
        <p:txBody>
          <a:bodyPr wrap="square" rtlCol="0">
            <a:spAutoFit/>
          </a:bodyPr>
          <a:lstStyle/>
          <a:p>
            <a:r>
              <a:rPr lang="en-GB" sz="4000" dirty="0"/>
              <a:t>Look at the number </a:t>
            </a:r>
            <a:r>
              <a:rPr lang="en-GB" sz="4000" b="1" dirty="0"/>
              <a:t>7,289</a:t>
            </a:r>
            <a:r>
              <a:rPr lang="en-GB" sz="4000" dirty="0"/>
              <a:t>.</a:t>
            </a:r>
          </a:p>
          <a:p>
            <a:r>
              <a:rPr lang="en-GB" sz="4000" dirty="0"/>
              <a:t>How would you round this number to the nearest 1,000?</a:t>
            </a:r>
          </a:p>
          <a:p>
            <a:r>
              <a:rPr lang="en-GB" sz="4000" dirty="0"/>
              <a:t>Discuss with a partner. </a:t>
            </a:r>
          </a:p>
        </p:txBody>
      </p:sp>
      <p:sp>
        <p:nvSpPr>
          <p:cNvPr id="6" name="TextBox 5"/>
          <p:cNvSpPr txBox="1"/>
          <p:nvPr/>
        </p:nvSpPr>
        <p:spPr>
          <a:xfrm>
            <a:off x="488731" y="4867424"/>
            <a:ext cx="3943506" cy="1200329"/>
          </a:xfrm>
          <a:prstGeom prst="rect">
            <a:avLst/>
          </a:prstGeom>
          <a:noFill/>
        </p:spPr>
        <p:txBody>
          <a:bodyPr wrap="square" rtlCol="0">
            <a:spAutoFit/>
          </a:bodyPr>
          <a:lstStyle/>
          <a:p>
            <a:r>
              <a:rPr lang="en-GB" sz="2400" i="1" dirty="0"/>
              <a:t>Use your Place Value Vocabulary Mat to help if   you need to!</a:t>
            </a:r>
          </a:p>
        </p:txBody>
      </p:sp>
    </p:spTree>
    <p:extLst>
      <p:ext uri="{BB962C8B-B14F-4D97-AF65-F5344CB8AC3E}">
        <p14:creationId xmlns:p14="http://schemas.microsoft.com/office/powerpoint/2010/main" val="1708965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33C02B12-C395-4773-98ED-4248396959D4}"/>
              </a:ext>
            </a:extLst>
          </p:cNvPr>
          <p:cNvSpPr txBox="1">
            <a:spLocks/>
          </p:cNvSpPr>
          <p:nvPr/>
        </p:nvSpPr>
        <p:spPr>
          <a:xfrm>
            <a:off x="1671145" y="321198"/>
            <a:ext cx="8649559" cy="1086583"/>
          </a:xfrm>
          <a:prstGeom prst="rect">
            <a:avLst/>
          </a:prstGeom>
          <a:solidFill>
            <a:srgbClr val="FDFEDA"/>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spcBef>
                <a:spcPts val="0"/>
              </a:spcBef>
            </a:pPr>
            <a:r>
              <a:rPr lang="en-GB" sz="3200" b="1" dirty="0">
                <a:solidFill>
                  <a:srgbClr val="002060"/>
                </a:solidFill>
                <a:latin typeface="Calibri"/>
                <a:ea typeface="+mn-ea"/>
                <a:cs typeface="+mn-cs"/>
              </a:rPr>
              <a:t>Can round any number up to 1,000,000 to the nearest 10, 100, 1000, 10,000 or 100,000 </a:t>
            </a:r>
          </a:p>
        </p:txBody>
      </p:sp>
      <p:sp>
        <p:nvSpPr>
          <p:cNvPr id="3" name="TextBox 2">
            <a:extLst>
              <a:ext uri="{FF2B5EF4-FFF2-40B4-BE49-F238E27FC236}">
                <a16:creationId xmlns:a16="http://schemas.microsoft.com/office/drawing/2014/main" id="{C182240A-95E2-4B2B-B5DC-82033C44BEEA}"/>
              </a:ext>
            </a:extLst>
          </p:cNvPr>
          <p:cNvSpPr txBox="1"/>
          <p:nvPr/>
        </p:nvSpPr>
        <p:spPr>
          <a:xfrm>
            <a:off x="128632" y="1630144"/>
            <a:ext cx="6940343" cy="2554545"/>
          </a:xfrm>
          <a:prstGeom prst="rect">
            <a:avLst/>
          </a:prstGeom>
          <a:noFill/>
        </p:spPr>
        <p:txBody>
          <a:bodyPr wrap="square" rtlCol="0">
            <a:spAutoFit/>
          </a:bodyPr>
          <a:lstStyle/>
          <a:p>
            <a:r>
              <a:rPr lang="en-GB" sz="4000" b="1" dirty="0">
                <a:solidFill>
                  <a:srgbClr val="002060"/>
                </a:solidFill>
              </a:rPr>
              <a:t>Rounding to 1000:</a:t>
            </a:r>
          </a:p>
          <a:p>
            <a:r>
              <a:rPr lang="en-GB" sz="4000" u="sng" dirty="0">
                <a:solidFill>
                  <a:srgbClr val="002060"/>
                </a:solidFill>
              </a:rPr>
              <a:t>2,</a:t>
            </a:r>
            <a:r>
              <a:rPr lang="en-GB" sz="4000" b="1" dirty="0">
                <a:solidFill>
                  <a:srgbClr val="002060"/>
                </a:solidFill>
              </a:rPr>
              <a:t>3</a:t>
            </a:r>
            <a:r>
              <a:rPr lang="en-GB" sz="4000" dirty="0">
                <a:solidFill>
                  <a:srgbClr val="002060"/>
                </a:solidFill>
              </a:rPr>
              <a:t>64             	   	2,000</a:t>
            </a:r>
          </a:p>
          <a:p>
            <a:r>
              <a:rPr lang="en-GB" sz="4000" dirty="0">
                <a:solidFill>
                  <a:srgbClr val="002060"/>
                </a:solidFill>
              </a:rPr>
              <a:t>1</a:t>
            </a:r>
            <a:r>
              <a:rPr lang="en-GB" sz="4000" u="sng" dirty="0">
                <a:solidFill>
                  <a:srgbClr val="002060"/>
                </a:solidFill>
              </a:rPr>
              <a:t>4</a:t>
            </a:r>
            <a:r>
              <a:rPr lang="en-GB" sz="4000" dirty="0">
                <a:solidFill>
                  <a:srgbClr val="002060"/>
                </a:solidFill>
              </a:rPr>
              <a:t>,</a:t>
            </a:r>
            <a:r>
              <a:rPr lang="en-GB" sz="4000" b="1" dirty="0">
                <a:solidFill>
                  <a:srgbClr val="002060"/>
                </a:solidFill>
              </a:rPr>
              <a:t>5</a:t>
            </a:r>
            <a:r>
              <a:rPr lang="en-GB" sz="4000" dirty="0">
                <a:solidFill>
                  <a:srgbClr val="002060"/>
                </a:solidFill>
              </a:rPr>
              <a:t>78	        	15,000	</a:t>
            </a:r>
          </a:p>
          <a:p>
            <a:pPr marL="742950" indent="-742950" algn="ctr">
              <a:buAutoNum type="arabicPlain" startAt="2384"/>
            </a:pPr>
            <a:endParaRPr lang="en-GB" sz="4000" dirty="0">
              <a:solidFill>
                <a:srgbClr val="002060"/>
              </a:solidFill>
            </a:endParaRPr>
          </a:p>
        </p:txBody>
      </p:sp>
      <p:pic>
        <p:nvPicPr>
          <p:cNvPr id="14" name="Picture 13">
            <a:extLst>
              <a:ext uri="{FF2B5EF4-FFF2-40B4-BE49-F238E27FC236}">
                <a16:creationId xmlns:a16="http://schemas.microsoft.com/office/drawing/2014/main" id="{491B5998-BFB5-B640-98A9-1DC9204F420C}"/>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8" name="Picture 7"/>
          <p:cNvPicPr>
            <a:picLocks noChangeAspect="1"/>
          </p:cNvPicPr>
          <p:nvPr/>
        </p:nvPicPr>
        <p:blipFill>
          <a:blip r:embed="rId5"/>
          <a:stretch>
            <a:fillRect/>
          </a:stretch>
        </p:blipFill>
        <p:spPr>
          <a:xfrm>
            <a:off x="2134810" y="3172946"/>
            <a:ext cx="1201016" cy="256054"/>
          </a:xfrm>
          <a:prstGeom prst="rect">
            <a:avLst/>
          </a:prstGeom>
        </p:spPr>
      </p:pic>
      <p:sp>
        <p:nvSpPr>
          <p:cNvPr id="16" name="Right Arrow 15"/>
          <p:cNvSpPr/>
          <p:nvPr/>
        </p:nvSpPr>
        <p:spPr>
          <a:xfrm>
            <a:off x="2144111" y="2475186"/>
            <a:ext cx="1182414" cy="2207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AutoShape 67">
            <a:extLst>
              <a:ext uri="{FF2B5EF4-FFF2-40B4-BE49-F238E27FC236}">
                <a16:creationId xmlns:a16="http://schemas.microsoft.com/office/drawing/2014/main" id="{0B69F26C-8420-421A-A10E-242186A866B0}"/>
              </a:ext>
            </a:extLst>
          </p:cNvPr>
          <p:cNvSpPr>
            <a:spLocks noChangeArrowheads="1"/>
          </p:cNvSpPr>
          <p:nvPr/>
        </p:nvSpPr>
        <p:spPr bwMode="auto">
          <a:xfrm>
            <a:off x="187291" y="3762928"/>
            <a:ext cx="7124795" cy="2921651"/>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3600" dirty="0">
                <a:latin typeface="+mn-lt"/>
              </a:rPr>
              <a:t>Round these to the </a:t>
            </a:r>
            <a:r>
              <a:rPr lang="en-GB" sz="3600" b="1" dirty="0">
                <a:latin typeface="+mn-lt"/>
              </a:rPr>
              <a:t>nearest 1000</a:t>
            </a:r>
            <a:r>
              <a:rPr lang="en-GB" sz="3600" dirty="0">
                <a:latin typeface="+mn-lt"/>
              </a:rPr>
              <a:t>:</a:t>
            </a:r>
          </a:p>
          <a:p>
            <a:pPr marL="742950" indent="-742950">
              <a:buAutoNum type="arabicParenR"/>
            </a:pPr>
            <a:r>
              <a:rPr lang="en-GB" sz="3600" dirty="0">
                <a:latin typeface="+mn-lt"/>
              </a:rPr>
              <a:t>    8,830	         4)    252,385</a:t>
            </a:r>
          </a:p>
          <a:p>
            <a:pPr>
              <a:buNone/>
            </a:pPr>
            <a:r>
              <a:rPr lang="en-GB" sz="3600" dirty="0">
                <a:latin typeface="+mn-lt"/>
              </a:rPr>
              <a:t>2)     15,618		5)    159,531</a:t>
            </a:r>
          </a:p>
          <a:p>
            <a:pPr>
              <a:buNone/>
            </a:pPr>
            <a:r>
              <a:rPr lang="en-GB" sz="3600" dirty="0">
                <a:latin typeface="+mn-lt"/>
              </a:rPr>
              <a:t>3)   220,487		6) 5,376,600</a:t>
            </a:r>
          </a:p>
        </p:txBody>
      </p:sp>
      <p:sp>
        <p:nvSpPr>
          <p:cNvPr id="10" name="AutoShape 67">
            <a:extLst>
              <a:ext uri="{FF2B5EF4-FFF2-40B4-BE49-F238E27FC236}">
                <a16:creationId xmlns:a16="http://schemas.microsoft.com/office/drawing/2014/main" id="{893BBFC4-9C7C-46CF-BE0A-22DBB4A9BF59}"/>
              </a:ext>
            </a:extLst>
          </p:cNvPr>
          <p:cNvSpPr>
            <a:spLocks noChangeArrowheads="1"/>
          </p:cNvSpPr>
          <p:nvPr/>
        </p:nvSpPr>
        <p:spPr bwMode="auto">
          <a:xfrm>
            <a:off x="7756635" y="1840735"/>
            <a:ext cx="3941380" cy="4583549"/>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000" b="1" u="sng" dirty="0">
                <a:solidFill>
                  <a:srgbClr val="002060"/>
                </a:solidFill>
                <a:latin typeface="+mn-lt"/>
              </a:rPr>
              <a:t>Tips for rounding:</a:t>
            </a:r>
          </a:p>
          <a:p>
            <a:pPr algn="ctr">
              <a:buNone/>
            </a:pPr>
            <a:r>
              <a:rPr lang="en-GB" sz="2000" dirty="0">
                <a:solidFill>
                  <a:srgbClr val="002060"/>
                </a:solidFill>
                <a:latin typeface="+mn-lt"/>
              </a:rPr>
              <a:t>Underline the digit in the place value column it is to be rounded to.</a:t>
            </a:r>
          </a:p>
          <a:p>
            <a:pPr algn="ctr">
              <a:buNone/>
            </a:pPr>
            <a:r>
              <a:rPr lang="en-GB" sz="2000" dirty="0">
                <a:solidFill>
                  <a:srgbClr val="002060"/>
                </a:solidFill>
                <a:latin typeface="+mn-lt"/>
              </a:rPr>
              <a:t>Look to the </a:t>
            </a:r>
            <a:r>
              <a:rPr lang="en-GB" sz="2000" b="1" dirty="0">
                <a:solidFill>
                  <a:srgbClr val="002060"/>
                </a:solidFill>
                <a:latin typeface="+mn-lt"/>
              </a:rPr>
              <a:t>right</a:t>
            </a:r>
            <a:r>
              <a:rPr lang="en-GB" sz="2000" dirty="0">
                <a:solidFill>
                  <a:srgbClr val="002060"/>
                </a:solidFill>
                <a:latin typeface="+mn-lt"/>
              </a:rPr>
              <a:t> of the rounding place.</a:t>
            </a:r>
          </a:p>
          <a:p>
            <a:pPr algn="ctr">
              <a:buNone/>
            </a:pPr>
            <a:r>
              <a:rPr lang="en-GB" sz="2000" dirty="0">
                <a:solidFill>
                  <a:srgbClr val="002060"/>
                </a:solidFill>
                <a:latin typeface="+mn-lt"/>
              </a:rPr>
              <a:t>If the number is </a:t>
            </a:r>
            <a:r>
              <a:rPr lang="en-GB" sz="2000" b="1" dirty="0">
                <a:solidFill>
                  <a:srgbClr val="002060"/>
                </a:solidFill>
                <a:latin typeface="+mn-lt"/>
              </a:rPr>
              <a:t>5 or more, ‘let it soar’</a:t>
            </a:r>
          </a:p>
          <a:p>
            <a:pPr algn="ctr">
              <a:buNone/>
            </a:pPr>
            <a:r>
              <a:rPr lang="en-GB" sz="2000" dirty="0">
                <a:solidFill>
                  <a:srgbClr val="002060"/>
                </a:solidFill>
                <a:latin typeface="+mn-lt"/>
              </a:rPr>
              <a:t>If the number is </a:t>
            </a:r>
            <a:r>
              <a:rPr lang="en-GB" sz="2000" b="1" dirty="0">
                <a:solidFill>
                  <a:srgbClr val="002060"/>
                </a:solidFill>
                <a:latin typeface="+mn-lt"/>
              </a:rPr>
              <a:t>4 or less, ‘let it rest’</a:t>
            </a:r>
            <a:r>
              <a:rPr lang="en-GB" sz="2000" dirty="0">
                <a:solidFill>
                  <a:srgbClr val="002060"/>
                </a:solidFill>
                <a:latin typeface="+mn-lt"/>
              </a:rPr>
              <a:t>.</a:t>
            </a:r>
          </a:p>
          <a:p>
            <a:pPr algn="ctr">
              <a:buNone/>
            </a:pPr>
            <a:r>
              <a:rPr lang="en-GB" sz="2000" dirty="0">
                <a:solidFill>
                  <a:srgbClr val="002060"/>
                </a:solidFill>
                <a:latin typeface="+mn-lt"/>
              </a:rPr>
              <a:t>Numbers to the right of the rounding place turn to zero</a:t>
            </a:r>
            <a:r>
              <a:rPr lang="en-GB" sz="2800" dirty="0">
                <a:solidFill>
                  <a:srgbClr val="002060"/>
                </a:solidFill>
                <a:latin typeface="+mn-lt"/>
              </a:rPr>
              <a:t>.</a:t>
            </a:r>
          </a:p>
        </p:txBody>
      </p:sp>
    </p:spTree>
    <p:extLst>
      <p:ext uri="{BB962C8B-B14F-4D97-AF65-F5344CB8AC3E}">
        <p14:creationId xmlns:p14="http://schemas.microsoft.com/office/powerpoint/2010/main" val="166534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67">
            <a:extLst>
              <a:ext uri="{FF2B5EF4-FFF2-40B4-BE49-F238E27FC236}">
                <a16:creationId xmlns:a16="http://schemas.microsoft.com/office/drawing/2014/main" id="{0B69F26C-8420-421A-A10E-242186A866B0}"/>
              </a:ext>
            </a:extLst>
          </p:cNvPr>
          <p:cNvSpPr>
            <a:spLocks noChangeArrowheads="1"/>
          </p:cNvSpPr>
          <p:nvPr/>
        </p:nvSpPr>
        <p:spPr bwMode="auto">
          <a:xfrm>
            <a:off x="1440257" y="2398465"/>
            <a:ext cx="8345178" cy="4324588"/>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en-GB" dirty="0">
                <a:latin typeface="+mn-lt"/>
              </a:rPr>
              <a:t>Round these numbers to the nearest 10,000:</a:t>
            </a:r>
          </a:p>
          <a:p>
            <a:pPr marL="742950" indent="-742950">
              <a:buAutoNum type="arabicParenR"/>
            </a:pPr>
            <a:r>
              <a:rPr lang="en-GB" sz="3600" dirty="0">
                <a:latin typeface="+mn-lt"/>
              </a:rPr>
              <a:t>72,837 </a:t>
            </a:r>
          </a:p>
          <a:p>
            <a:pPr marL="742950" indent="-742950">
              <a:buAutoNum type="arabicParenR"/>
            </a:pPr>
            <a:r>
              <a:rPr lang="en-GB" sz="3600" dirty="0">
                <a:latin typeface="+mn-lt"/>
              </a:rPr>
              <a:t>£86,180</a:t>
            </a:r>
          </a:p>
          <a:p>
            <a:pPr marL="742950" indent="-742950">
              <a:buAutoNum type="arabicParenR"/>
            </a:pPr>
            <a:r>
              <a:rPr lang="en-GB" sz="3600" dirty="0">
                <a:latin typeface="+mn-lt"/>
              </a:rPr>
              <a:t>51,765 km</a:t>
            </a:r>
          </a:p>
          <a:p>
            <a:pPr marL="742950" indent="-742950">
              <a:buAutoNum type="arabicParenR"/>
            </a:pPr>
            <a:r>
              <a:rPr lang="en-GB" sz="3600" dirty="0">
                <a:latin typeface="+mn-lt"/>
              </a:rPr>
              <a:t>573,480</a:t>
            </a:r>
          </a:p>
          <a:p>
            <a:pPr marL="742950" indent="-742950">
              <a:buAutoNum type="arabicParenR"/>
            </a:pPr>
            <a:r>
              <a:rPr lang="en-GB" sz="3600" dirty="0">
                <a:latin typeface="+mn-lt"/>
              </a:rPr>
              <a:t>675,012</a:t>
            </a:r>
          </a:p>
        </p:txBody>
      </p:sp>
      <p:sp>
        <p:nvSpPr>
          <p:cNvPr id="12" name="TextBox 11">
            <a:extLst>
              <a:ext uri="{FF2B5EF4-FFF2-40B4-BE49-F238E27FC236}">
                <a16:creationId xmlns:a16="http://schemas.microsoft.com/office/drawing/2014/main" id="{965B6366-D74B-42AE-A377-A93C2F569F5F}"/>
              </a:ext>
            </a:extLst>
          </p:cNvPr>
          <p:cNvSpPr txBox="1"/>
          <p:nvPr/>
        </p:nvSpPr>
        <p:spPr>
          <a:xfrm>
            <a:off x="2007044" y="1675959"/>
            <a:ext cx="7211604" cy="707886"/>
          </a:xfrm>
          <a:prstGeom prst="rect">
            <a:avLst/>
          </a:prstGeom>
          <a:noFill/>
        </p:spPr>
        <p:txBody>
          <a:bodyPr wrap="square" rtlCol="0">
            <a:spAutoFit/>
          </a:bodyPr>
          <a:lstStyle/>
          <a:p>
            <a:pPr algn="ctr"/>
            <a:r>
              <a:rPr lang="en-GB" sz="4000" dirty="0">
                <a:solidFill>
                  <a:srgbClr val="002060"/>
                </a:solidFill>
              </a:rPr>
              <a:t>Your turn</a:t>
            </a:r>
          </a:p>
        </p:txBody>
      </p:sp>
      <p:pic>
        <p:nvPicPr>
          <p:cNvPr id="11" name="Picture 50" descr="Image result for pencil clipart7">
            <a:extLst>
              <a:ext uri="{FF2B5EF4-FFF2-40B4-BE49-F238E27FC236}">
                <a16:creationId xmlns:a16="http://schemas.microsoft.com/office/drawing/2014/main" id="{CF01447F-B571-40B2-81FA-DBD33E82A9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95693" y="2364413"/>
            <a:ext cx="1558903" cy="151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E37DA049-1103-46D1-B7F6-B6F81854D3F7}"/>
              </a:ext>
            </a:extLst>
          </p:cNvPr>
          <p:cNvSpPr txBox="1">
            <a:spLocks/>
          </p:cNvSpPr>
          <p:nvPr/>
        </p:nvSpPr>
        <p:spPr>
          <a:xfrm>
            <a:off x="1671145" y="321198"/>
            <a:ext cx="8649559" cy="1086583"/>
          </a:xfrm>
          <a:prstGeom prst="rect">
            <a:avLst/>
          </a:prstGeom>
          <a:solidFill>
            <a:srgbClr val="FDFEDA"/>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spcBef>
                <a:spcPts val="0"/>
              </a:spcBef>
            </a:pPr>
            <a:r>
              <a:rPr lang="en-GB" sz="3200" b="1" dirty="0">
                <a:solidFill>
                  <a:srgbClr val="002060"/>
                </a:solidFill>
                <a:latin typeface="Calibri"/>
                <a:ea typeface="+mn-ea"/>
                <a:cs typeface="+mn-cs"/>
              </a:rPr>
              <a:t>Can round any number up to 1,000,000 to the nearest 10, 100, 1000, 10,000 or 100,000 </a:t>
            </a:r>
          </a:p>
        </p:txBody>
      </p:sp>
      <p:pic>
        <p:nvPicPr>
          <p:cNvPr id="9" name="Picture 8">
            <a:extLst>
              <a:ext uri="{FF2B5EF4-FFF2-40B4-BE49-F238E27FC236}">
                <a16:creationId xmlns:a16="http://schemas.microsoft.com/office/drawing/2014/main" id="{16A266E6-795F-0044-8272-D9D3451FF9A6}"/>
              </a:ext>
            </a:extLst>
          </p:cNvPr>
          <p:cNvPicPr>
            <a:picLocks noChangeAspect="1"/>
          </p:cNvPicPr>
          <p:nvPr/>
        </p:nvPicPr>
        <p:blipFill>
          <a:blip r:embed="rId5"/>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858790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67">
            <a:extLst>
              <a:ext uri="{FF2B5EF4-FFF2-40B4-BE49-F238E27FC236}">
                <a16:creationId xmlns:a16="http://schemas.microsoft.com/office/drawing/2014/main" id="{0B69F26C-8420-421A-A10E-242186A866B0}"/>
              </a:ext>
            </a:extLst>
          </p:cNvPr>
          <p:cNvSpPr>
            <a:spLocks noChangeArrowheads="1"/>
          </p:cNvSpPr>
          <p:nvPr/>
        </p:nvSpPr>
        <p:spPr bwMode="auto">
          <a:xfrm>
            <a:off x="1440257" y="2415491"/>
            <a:ext cx="8345178" cy="429053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en-GB" sz="3000" dirty="0">
                <a:latin typeface="+mn-lt"/>
              </a:rPr>
              <a:t>Round these numbers to the nearest 100,000:</a:t>
            </a:r>
          </a:p>
          <a:p>
            <a:pPr marL="742950" indent="-742950">
              <a:buAutoNum type="arabicParenR"/>
            </a:pPr>
            <a:r>
              <a:rPr lang="en-GB" sz="3600" dirty="0">
                <a:latin typeface="+mn-lt"/>
              </a:rPr>
              <a:t>863,000 ml</a:t>
            </a:r>
          </a:p>
          <a:p>
            <a:pPr marL="742950" indent="-742950">
              <a:buAutoNum type="arabicParenR"/>
            </a:pPr>
            <a:r>
              <a:rPr lang="en-GB" sz="3600" dirty="0">
                <a:latin typeface="+mn-lt"/>
              </a:rPr>
              <a:t>637,926</a:t>
            </a:r>
          </a:p>
          <a:p>
            <a:pPr marL="742950" indent="-742950">
              <a:buAutoNum type="arabicParenR"/>
            </a:pPr>
            <a:r>
              <a:rPr lang="en-GB" sz="3600" dirty="0">
                <a:latin typeface="+mn-lt"/>
              </a:rPr>
              <a:t>£270,127</a:t>
            </a:r>
          </a:p>
          <a:p>
            <a:pPr marL="742950" indent="-742950">
              <a:buAutoNum type="arabicParenR"/>
            </a:pPr>
            <a:r>
              <a:rPr lang="en-GB" sz="3600" dirty="0">
                <a:latin typeface="+mn-lt"/>
              </a:rPr>
              <a:t>825,195</a:t>
            </a:r>
          </a:p>
          <a:p>
            <a:pPr marL="742950" indent="-742950">
              <a:buAutoNum type="arabicParenR"/>
            </a:pPr>
            <a:r>
              <a:rPr lang="en-GB" sz="3600" dirty="0">
                <a:latin typeface="+mn-lt"/>
              </a:rPr>
              <a:t>1,472,502</a:t>
            </a:r>
          </a:p>
        </p:txBody>
      </p:sp>
      <p:sp>
        <p:nvSpPr>
          <p:cNvPr id="12" name="TextBox 11">
            <a:extLst>
              <a:ext uri="{FF2B5EF4-FFF2-40B4-BE49-F238E27FC236}">
                <a16:creationId xmlns:a16="http://schemas.microsoft.com/office/drawing/2014/main" id="{965B6366-D74B-42AE-A377-A93C2F569F5F}"/>
              </a:ext>
            </a:extLst>
          </p:cNvPr>
          <p:cNvSpPr txBox="1"/>
          <p:nvPr/>
        </p:nvSpPr>
        <p:spPr>
          <a:xfrm>
            <a:off x="2007044" y="1675959"/>
            <a:ext cx="7211604" cy="707886"/>
          </a:xfrm>
          <a:prstGeom prst="rect">
            <a:avLst/>
          </a:prstGeom>
          <a:noFill/>
        </p:spPr>
        <p:txBody>
          <a:bodyPr wrap="square" rtlCol="0">
            <a:spAutoFit/>
          </a:bodyPr>
          <a:lstStyle/>
          <a:p>
            <a:pPr algn="ctr"/>
            <a:r>
              <a:rPr lang="en-GB" sz="4000" dirty="0">
                <a:solidFill>
                  <a:srgbClr val="002060"/>
                </a:solidFill>
              </a:rPr>
              <a:t>Your turn</a:t>
            </a:r>
          </a:p>
        </p:txBody>
      </p:sp>
      <p:pic>
        <p:nvPicPr>
          <p:cNvPr id="11" name="Picture 50" descr="Image result for pencil clipart7">
            <a:extLst>
              <a:ext uri="{FF2B5EF4-FFF2-40B4-BE49-F238E27FC236}">
                <a16:creationId xmlns:a16="http://schemas.microsoft.com/office/drawing/2014/main" id="{CF01447F-B571-40B2-81FA-DBD33E82A9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95693" y="2364413"/>
            <a:ext cx="1558903" cy="151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E37DA049-1103-46D1-B7F6-B6F81854D3F7}"/>
              </a:ext>
            </a:extLst>
          </p:cNvPr>
          <p:cNvSpPr txBox="1">
            <a:spLocks/>
          </p:cNvSpPr>
          <p:nvPr/>
        </p:nvSpPr>
        <p:spPr>
          <a:xfrm>
            <a:off x="1671145" y="321198"/>
            <a:ext cx="8649559" cy="1086583"/>
          </a:xfrm>
          <a:prstGeom prst="rect">
            <a:avLst/>
          </a:prstGeom>
          <a:solidFill>
            <a:srgbClr val="FDFEDA"/>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spcBef>
                <a:spcPts val="0"/>
              </a:spcBef>
            </a:pPr>
            <a:r>
              <a:rPr lang="en-GB" sz="3200" b="1" dirty="0">
                <a:solidFill>
                  <a:srgbClr val="002060"/>
                </a:solidFill>
                <a:latin typeface="Calibri"/>
                <a:ea typeface="+mn-ea"/>
                <a:cs typeface="+mn-cs"/>
              </a:rPr>
              <a:t>Can round any number up to 1,000,000 to the nearest 10, 100, 1000, 10,000 or 100,000 </a:t>
            </a:r>
          </a:p>
        </p:txBody>
      </p:sp>
      <p:pic>
        <p:nvPicPr>
          <p:cNvPr id="9" name="Picture 8">
            <a:extLst>
              <a:ext uri="{FF2B5EF4-FFF2-40B4-BE49-F238E27FC236}">
                <a16:creationId xmlns:a16="http://schemas.microsoft.com/office/drawing/2014/main" id="{16A266E6-795F-0044-8272-D9D3451FF9A6}"/>
              </a:ext>
            </a:extLst>
          </p:cNvPr>
          <p:cNvPicPr>
            <a:picLocks noChangeAspect="1"/>
          </p:cNvPicPr>
          <p:nvPr/>
        </p:nvPicPr>
        <p:blipFill>
          <a:blip r:embed="rId5"/>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3090050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AFF5614-61E9-4E3C-BCBB-0A2C30245E8C}"/>
              </a:ext>
            </a:extLst>
          </p:cNvPr>
          <p:cNvSpPr>
            <a:spLocks noGrp="1" noChangeArrowheads="1"/>
          </p:cNvSpPr>
          <p:nvPr>
            <p:ph type="title"/>
          </p:nvPr>
        </p:nvSpPr>
        <p:spPr>
          <a:xfrm>
            <a:off x="2636717" y="196754"/>
            <a:ext cx="6264275" cy="1143000"/>
          </a:xfrm>
        </p:spPr>
        <p:txBody>
          <a:bodyPr>
            <a:normAutofit/>
          </a:bodyPr>
          <a:lstStyle/>
          <a:p>
            <a:pPr algn="ctr" eaLnBrk="1" hangingPunct="1"/>
            <a:r>
              <a:rPr lang="en-GB" altLang="en-US" dirty="0">
                <a:latin typeface="Calibri" panose="020F0502020204030204" pitchFamily="34" charset="0"/>
              </a:rPr>
              <a:t> </a:t>
            </a:r>
            <a:r>
              <a:rPr lang="en-GB" altLang="en-US" dirty="0">
                <a:solidFill>
                  <a:srgbClr val="002060"/>
                </a:solidFill>
                <a:latin typeface="+mn-lt"/>
              </a:rPr>
              <a:t>Problem solving</a:t>
            </a:r>
          </a:p>
        </p:txBody>
      </p:sp>
      <p:sp>
        <p:nvSpPr>
          <p:cNvPr id="10243" name="Rectangle 3">
            <a:extLst>
              <a:ext uri="{FF2B5EF4-FFF2-40B4-BE49-F238E27FC236}">
                <a16:creationId xmlns:a16="http://schemas.microsoft.com/office/drawing/2014/main" id="{6132A173-126A-489C-AB67-DD706CD6666B}"/>
              </a:ext>
            </a:extLst>
          </p:cNvPr>
          <p:cNvSpPr>
            <a:spLocks noGrp="1" noChangeArrowheads="1"/>
          </p:cNvSpPr>
          <p:nvPr>
            <p:ph type="body" idx="1"/>
          </p:nvPr>
        </p:nvSpPr>
        <p:spPr>
          <a:xfrm>
            <a:off x="2140073" y="1530351"/>
            <a:ext cx="7488237" cy="4781550"/>
          </a:xfrm>
          <a:solidFill>
            <a:srgbClr val="FFFED8"/>
          </a:solidFill>
          <a:ln>
            <a:solidFill>
              <a:schemeClr val="accent1"/>
            </a:solidFill>
          </a:ln>
        </p:spPr>
        <p:txBody>
          <a:bodyPr>
            <a:normAutofit/>
          </a:bodyPr>
          <a:lstStyle/>
          <a:p>
            <a:pPr marL="0" indent="0" algn="ctr">
              <a:buNone/>
            </a:pPr>
            <a:endParaRPr lang="en-GB" sz="4400" dirty="0"/>
          </a:p>
          <a:p>
            <a:pPr marL="0" indent="0" algn="ctr">
              <a:buNone/>
            </a:pPr>
            <a:r>
              <a:rPr lang="en-GB" sz="4000" dirty="0"/>
              <a:t>When a number is rounded to the nearest 100, it is 400. When the same number is rounded to the nearest 10, it is 450. What could the number be?  </a:t>
            </a:r>
          </a:p>
        </p:txBody>
      </p:sp>
      <p:pic>
        <p:nvPicPr>
          <p:cNvPr id="10244" name="Picture 1">
            <a:extLst>
              <a:ext uri="{FF2B5EF4-FFF2-40B4-BE49-F238E27FC236}">
                <a16:creationId xmlns:a16="http://schemas.microsoft.com/office/drawing/2014/main" id="{80E9FA88-97FE-497C-9C56-EA6CD931A2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02" y="188913"/>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descr="Image result for Discuss Clip Art">
            <a:extLst>
              <a:ext uri="{FF2B5EF4-FFF2-40B4-BE49-F238E27FC236}">
                <a16:creationId xmlns:a16="http://schemas.microsoft.com/office/drawing/2014/main" id="{CCFF6A6F-935A-408B-9178-F3D3611EF7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32" b="12714"/>
          <a:stretch>
            <a:fillRect/>
          </a:stretch>
        </p:blipFill>
        <p:spPr bwMode="auto">
          <a:xfrm>
            <a:off x="8056179" y="4795338"/>
            <a:ext cx="1351413" cy="12800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4775F28-CDAE-644E-A7BC-17381C9F2B3B}"/>
              </a:ext>
            </a:extLst>
          </p:cNvPr>
          <p:cNvPicPr>
            <a:picLocks noChangeAspect="1"/>
          </p:cNvPicPr>
          <p:nvPr/>
        </p:nvPicPr>
        <p:blipFill>
          <a:blip r:embed="rId5"/>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1853641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AFF5614-61E9-4E3C-BCBB-0A2C30245E8C}"/>
              </a:ext>
            </a:extLst>
          </p:cNvPr>
          <p:cNvSpPr>
            <a:spLocks noGrp="1" noChangeArrowheads="1"/>
          </p:cNvSpPr>
          <p:nvPr>
            <p:ph type="title"/>
          </p:nvPr>
        </p:nvSpPr>
        <p:spPr>
          <a:xfrm>
            <a:off x="2636717" y="196754"/>
            <a:ext cx="6264275" cy="1143000"/>
          </a:xfrm>
        </p:spPr>
        <p:txBody>
          <a:bodyPr>
            <a:normAutofit/>
          </a:bodyPr>
          <a:lstStyle/>
          <a:p>
            <a:pPr algn="ctr" eaLnBrk="1" hangingPunct="1"/>
            <a:r>
              <a:rPr lang="en-GB" altLang="en-US" dirty="0">
                <a:latin typeface="Calibri" panose="020F0502020204030204" pitchFamily="34" charset="0"/>
              </a:rPr>
              <a:t> </a:t>
            </a:r>
            <a:r>
              <a:rPr lang="en-GB" altLang="en-US" dirty="0">
                <a:solidFill>
                  <a:srgbClr val="002060"/>
                </a:solidFill>
                <a:latin typeface="+mn-lt"/>
              </a:rPr>
              <a:t>Problem Solving</a:t>
            </a:r>
          </a:p>
        </p:txBody>
      </p:sp>
      <p:sp>
        <p:nvSpPr>
          <p:cNvPr id="10243" name="Rectangle 3">
            <a:extLst>
              <a:ext uri="{FF2B5EF4-FFF2-40B4-BE49-F238E27FC236}">
                <a16:creationId xmlns:a16="http://schemas.microsoft.com/office/drawing/2014/main" id="{6132A173-126A-489C-AB67-DD706CD6666B}"/>
              </a:ext>
            </a:extLst>
          </p:cNvPr>
          <p:cNvSpPr>
            <a:spLocks noGrp="1" noChangeArrowheads="1"/>
          </p:cNvSpPr>
          <p:nvPr>
            <p:ph type="body" idx="1"/>
          </p:nvPr>
        </p:nvSpPr>
        <p:spPr>
          <a:xfrm>
            <a:off x="2091947" y="1530351"/>
            <a:ext cx="8094790" cy="4781550"/>
          </a:xfrm>
          <a:solidFill>
            <a:srgbClr val="FFFED8"/>
          </a:solidFill>
          <a:ln>
            <a:solidFill>
              <a:schemeClr val="accent1"/>
            </a:solidFill>
          </a:ln>
        </p:spPr>
        <p:txBody>
          <a:bodyPr>
            <a:normAutofit/>
          </a:bodyPr>
          <a:lstStyle/>
          <a:p>
            <a:pPr marL="0" indent="0" algn="ctr">
              <a:buNone/>
            </a:pPr>
            <a:r>
              <a:rPr lang="en-GB" sz="4400" dirty="0"/>
              <a:t>Show me a number that rounds to 326,000 when rounded to the nearest 1,000.</a:t>
            </a:r>
          </a:p>
        </p:txBody>
      </p:sp>
      <p:pic>
        <p:nvPicPr>
          <p:cNvPr id="10244" name="Picture 1">
            <a:extLst>
              <a:ext uri="{FF2B5EF4-FFF2-40B4-BE49-F238E27FC236}">
                <a16:creationId xmlns:a16="http://schemas.microsoft.com/office/drawing/2014/main" id="{80E9FA88-97FE-497C-9C56-EA6CD931A2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02" y="188913"/>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descr="Image result for Discuss Clip Art">
            <a:extLst>
              <a:ext uri="{FF2B5EF4-FFF2-40B4-BE49-F238E27FC236}">
                <a16:creationId xmlns:a16="http://schemas.microsoft.com/office/drawing/2014/main" id="{CCFF6A6F-935A-408B-9178-F3D3611EF7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32" b="12714"/>
          <a:stretch>
            <a:fillRect/>
          </a:stretch>
        </p:blipFill>
        <p:spPr bwMode="auto">
          <a:xfrm>
            <a:off x="5280177" y="4401800"/>
            <a:ext cx="1625120" cy="15393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64BD620-42CC-2B49-9A0F-CE245247587C}"/>
              </a:ext>
            </a:extLst>
          </p:cNvPr>
          <p:cNvPicPr>
            <a:picLocks noChangeAspect="1"/>
          </p:cNvPicPr>
          <p:nvPr/>
        </p:nvPicPr>
        <p:blipFill>
          <a:blip r:embed="rId5"/>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2694627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AFF5614-61E9-4E3C-BCBB-0A2C30245E8C}"/>
              </a:ext>
            </a:extLst>
          </p:cNvPr>
          <p:cNvSpPr>
            <a:spLocks noGrp="1" noChangeArrowheads="1"/>
          </p:cNvSpPr>
          <p:nvPr>
            <p:ph type="title"/>
          </p:nvPr>
        </p:nvSpPr>
        <p:spPr>
          <a:xfrm>
            <a:off x="2636717" y="196754"/>
            <a:ext cx="6264275" cy="1143000"/>
          </a:xfrm>
        </p:spPr>
        <p:txBody>
          <a:bodyPr>
            <a:normAutofit/>
          </a:bodyPr>
          <a:lstStyle/>
          <a:p>
            <a:pPr algn="ctr" eaLnBrk="1" hangingPunct="1"/>
            <a:r>
              <a:rPr lang="en-GB" altLang="en-US" dirty="0">
                <a:latin typeface="Calibri" panose="020F0502020204030204" pitchFamily="34" charset="0"/>
              </a:rPr>
              <a:t> </a:t>
            </a:r>
            <a:r>
              <a:rPr lang="en-GB" altLang="en-US" dirty="0">
                <a:solidFill>
                  <a:srgbClr val="002060"/>
                </a:solidFill>
                <a:latin typeface="+mn-lt"/>
              </a:rPr>
              <a:t>Problem Solving</a:t>
            </a:r>
          </a:p>
        </p:txBody>
      </p:sp>
      <p:sp>
        <p:nvSpPr>
          <p:cNvPr id="10243" name="Rectangle 3">
            <a:extLst>
              <a:ext uri="{FF2B5EF4-FFF2-40B4-BE49-F238E27FC236}">
                <a16:creationId xmlns:a16="http://schemas.microsoft.com/office/drawing/2014/main" id="{6132A173-126A-489C-AB67-DD706CD6666B}"/>
              </a:ext>
            </a:extLst>
          </p:cNvPr>
          <p:cNvSpPr>
            <a:spLocks noGrp="1" noChangeArrowheads="1"/>
          </p:cNvSpPr>
          <p:nvPr>
            <p:ph type="body" idx="1"/>
          </p:nvPr>
        </p:nvSpPr>
        <p:spPr>
          <a:xfrm>
            <a:off x="2091947" y="1530351"/>
            <a:ext cx="8094790" cy="4781550"/>
          </a:xfrm>
          <a:solidFill>
            <a:srgbClr val="FFFED8"/>
          </a:solidFill>
          <a:ln>
            <a:solidFill>
              <a:schemeClr val="accent1"/>
            </a:solidFill>
          </a:ln>
        </p:spPr>
        <p:txBody>
          <a:bodyPr>
            <a:normAutofit/>
          </a:bodyPr>
          <a:lstStyle/>
          <a:p>
            <a:pPr marL="0" indent="0" algn="ctr">
              <a:buNone/>
            </a:pPr>
            <a:r>
              <a:rPr lang="en-GB" sz="4400" dirty="0"/>
              <a:t>The local bank will only give money out in multiples of £1,000. I want to take out £13,647 for a new car, but will now need to round the amount to the nearest £1,000. How much money will I need to withdraw? </a:t>
            </a:r>
          </a:p>
        </p:txBody>
      </p:sp>
      <p:pic>
        <p:nvPicPr>
          <p:cNvPr id="10244" name="Picture 1">
            <a:extLst>
              <a:ext uri="{FF2B5EF4-FFF2-40B4-BE49-F238E27FC236}">
                <a16:creationId xmlns:a16="http://schemas.microsoft.com/office/drawing/2014/main" id="{80E9FA88-97FE-497C-9C56-EA6CD931A2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02" y="188913"/>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descr="Image result for Discuss Clip Art">
            <a:extLst>
              <a:ext uri="{FF2B5EF4-FFF2-40B4-BE49-F238E27FC236}">
                <a16:creationId xmlns:a16="http://schemas.microsoft.com/office/drawing/2014/main" id="{CCFF6A6F-935A-408B-9178-F3D3611EF7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32" b="12714"/>
          <a:stretch>
            <a:fillRect/>
          </a:stretch>
        </p:blipFill>
        <p:spPr bwMode="auto">
          <a:xfrm>
            <a:off x="9057905" y="5265683"/>
            <a:ext cx="904791" cy="8570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64BD620-42CC-2B49-9A0F-CE245247587C}"/>
              </a:ext>
            </a:extLst>
          </p:cNvPr>
          <p:cNvPicPr>
            <a:picLocks noChangeAspect="1"/>
          </p:cNvPicPr>
          <p:nvPr/>
        </p:nvPicPr>
        <p:blipFill>
          <a:blip r:embed="rId5"/>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2800489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67">
            <a:extLst>
              <a:ext uri="{FF2B5EF4-FFF2-40B4-BE49-F238E27FC236}">
                <a16:creationId xmlns:a16="http://schemas.microsoft.com/office/drawing/2014/main" id="{0B69F26C-8420-421A-A10E-242186A866B0}"/>
              </a:ext>
            </a:extLst>
          </p:cNvPr>
          <p:cNvSpPr>
            <a:spLocks noChangeArrowheads="1"/>
          </p:cNvSpPr>
          <p:nvPr/>
        </p:nvSpPr>
        <p:spPr bwMode="auto">
          <a:xfrm>
            <a:off x="1002005" y="2292042"/>
            <a:ext cx="8473072" cy="4392692"/>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en-GB" sz="3600" dirty="0">
                <a:latin typeface="+mn-lt"/>
              </a:rPr>
              <a:t>Round 3,461,742 to the…</a:t>
            </a:r>
          </a:p>
          <a:p>
            <a:pPr marL="571500" indent="-571500"/>
            <a:r>
              <a:rPr lang="en-GB" sz="3600" dirty="0">
                <a:latin typeface="+mn-lt"/>
              </a:rPr>
              <a:t>nearest 10</a:t>
            </a:r>
          </a:p>
          <a:p>
            <a:pPr marL="571500" indent="-571500"/>
            <a:r>
              <a:rPr lang="en-GB" sz="3600" dirty="0">
                <a:latin typeface="+mn-lt"/>
              </a:rPr>
              <a:t>nearest 100</a:t>
            </a:r>
          </a:p>
          <a:p>
            <a:pPr marL="571500" indent="-571500"/>
            <a:r>
              <a:rPr lang="en-GB" sz="3600" dirty="0">
                <a:latin typeface="+mn-lt"/>
              </a:rPr>
              <a:t>nearest 1,000</a:t>
            </a:r>
          </a:p>
          <a:p>
            <a:pPr marL="571500" indent="-571500"/>
            <a:r>
              <a:rPr lang="en-GB" sz="3600" dirty="0">
                <a:latin typeface="+mn-lt"/>
              </a:rPr>
              <a:t>nearest 10,000</a:t>
            </a:r>
          </a:p>
          <a:p>
            <a:pPr marL="571500" indent="-571500"/>
            <a:r>
              <a:rPr lang="en-GB" sz="3600" dirty="0">
                <a:latin typeface="+mn-lt"/>
              </a:rPr>
              <a:t>nearest 100,000</a:t>
            </a:r>
          </a:p>
        </p:txBody>
      </p:sp>
      <p:sp>
        <p:nvSpPr>
          <p:cNvPr id="12" name="TextBox 11">
            <a:extLst>
              <a:ext uri="{FF2B5EF4-FFF2-40B4-BE49-F238E27FC236}">
                <a16:creationId xmlns:a16="http://schemas.microsoft.com/office/drawing/2014/main" id="{965B6366-D74B-42AE-A377-A93C2F569F5F}"/>
              </a:ext>
            </a:extLst>
          </p:cNvPr>
          <p:cNvSpPr txBox="1"/>
          <p:nvPr/>
        </p:nvSpPr>
        <p:spPr>
          <a:xfrm>
            <a:off x="2007044" y="1675959"/>
            <a:ext cx="7211604" cy="707886"/>
          </a:xfrm>
          <a:prstGeom prst="rect">
            <a:avLst/>
          </a:prstGeom>
          <a:noFill/>
        </p:spPr>
        <p:txBody>
          <a:bodyPr wrap="square" rtlCol="0">
            <a:spAutoFit/>
          </a:bodyPr>
          <a:lstStyle/>
          <a:p>
            <a:pPr algn="ctr"/>
            <a:r>
              <a:rPr lang="en-GB" sz="4000" dirty="0">
                <a:solidFill>
                  <a:srgbClr val="002060"/>
                </a:solidFill>
              </a:rPr>
              <a:t>Your turn</a:t>
            </a:r>
          </a:p>
        </p:txBody>
      </p:sp>
      <p:pic>
        <p:nvPicPr>
          <p:cNvPr id="8" name="Picture 50" descr="Image result for pencil clipart7">
            <a:extLst>
              <a:ext uri="{FF2B5EF4-FFF2-40B4-BE49-F238E27FC236}">
                <a16:creationId xmlns:a16="http://schemas.microsoft.com/office/drawing/2014/main" id="{9CDB5185-0F30-4BC8-8543-92C364F433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4107" y="2709207"/>
            <a:ext cx="1558903" cy="151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BCA5F632-8F89-43F3-B93C-9E84853B0DBB}"/>
              </a:ext>
            </a:extLst>
          </p:cNvPr>
          <p:cNvSpPr txBox="1">
            <a:spLocks/>
          </p:cNvSpPr>
          <p:nvPr/>
        </p:nvSpPr>
        <p:spPr>
          <a:xfrm>
            <a:off x="1671145" y="321198"/>
            <a:ext cx="8649559" cy="1086583"/>
          </a:xfrm>
          <a:prstGeom prst="rect">
            <a:avLst/>
          </a:prstGeom>
          <a:solidFill>
            <a:srgbClr val="FDFEDA"/>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spcBef>
                <a:spcPts val="0"/>
              </a:spcBef>
            </a:pPr>
            <a:r>
              <a:rPr lang="en-GB" sz="3200" b="1" dirty="0">
                <a:solidFill>
                  <a:srgbClr val="002060"/>
                </a:solidFill>
                <a:latin typeface="Calibri"/>
                <a:ea typeface="+mn-ea"/>
                <a:cs typeface="+mn-cs"/>
              </a:rPr>
              <a:t>Can round any number up to 1,000,000 to the nearest 10, 100, 1000, 10,000 or 100,000 </a:t>
            </a:r>
          </a:p>
        </p:txBody>
      </p:sp>
      <p:pic>
        <p:nvPicPr>
          <p:cNvPr id="9" name="Picture 8">
            <a:extLst>
              <a:ext uri="{FF2B5EF4-FFF2-40B4-BE49-F238E27FC236}">
                <a16:creationId xmlns:a16="http://schemas.microsoft.com/office/drawing/2014/main" id="{8DB0DEA8-C8EC-8940-AD72-1E7CC6A68A4C}"/>
              </a:ext>
            </a:extLst>
          </p:cNvPr>
          <p:cNvPicPr>
            <a:picLocks noChangeAspect="1"/>
          </p:cNvPicPr>
          <p:nvPr/>
        </p:nvPicPr>
        <p:blipFill>
          <a:blip r:embed="rId5"/>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2806424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Vocabulary: rounding numbers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898634" y="1828800"/>
            <a:ext cx="3299181"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round</a:t>
            </a:r>
          </a:p>
          <a:p>
            <a:pPr algn="ctr"/>
            <a:r>
              <a:rPr lang="en-GB" sz="3600" dirty="0">
                <a:solidFill>
                  <a:srgbClr val="002060"/>
                </a:solidFill>
              </a:rPr>
              <a:t>rounding</a:t>
            </a:r>
          </a:p>
          <a:p>
            <a:pPr algn="ctr"/>
            <a:r>
              <a:rPr lang="en-GB" sz="3600" dirty="0">
                <a:solidFill>
                  <a:srgbClr val="002060"/>
                </a:solidFill>
              </a:rPr>
              <a:t>estimate</a:t>
            </a:r>
          </a:p>
          <a:p>
            <a:pPr algn="ctr"/>
            <a:r>
              <a:rPr lang="en-GB" sz="3600" dirty="0">
                <a:solidFill>
                  <a:srgbClr val="002060"/>
                </a:solidFill>
              </a:rPr>
              <a:t>estimating</a:t>
            </a:r>
          </a:p>
          <a:p>
            <a:pPr algn="ctr"/>
            <a:r>
              <a:rPr lang="en-GB" sz="3600" dirty="0">
                <a:solidFill>
                  <a:srgbClr val="002060"/>
                </a:solidFill>
              </a:rPr>
              <a:t>approximate</a:t>
            </a:r>
          </a:p>
          <a:p>
            <a:pPr algn="ctr"/>
            <a:r>
              <a:rPr lang="en-GB" sz="3600" dirty="0">
                <a:solidFill>
                  <a:srgbClr val="002060"/>
                </a:solidFill>
              </a:rPr>
              <a:t>approximating</a:t>
            </a: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4894906" y="2917859"/>
            <a:ext cx="6420618" cy="295459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2400" dirty="0">
              <a:solidFill>
                <a:schemeClr val="tx2"/>
              </a:solidFill>
              <a:cs typeface="Arial" panose="020B0604020202020204" pitchFamily="34" charset="0"/>
            </a:endParaRPr>
          </a:p>
          <a:p>
            <a:pPr algn="ctr"/>
            <a:r>
              <a:rPr lang="en-US" altLang="en-US" sz="2400" dirty="0">
                <a:solidFill>
                  <a:schemeClr val="tx2"/>
                </a:solidFill>
                <a:cs typeface="Arial" panose="020B0604020202020204" pitchFamily="34" charset="0"/>
              </a:rPr>
              <a:t>Teacher’s Note:</a:t>
            </a:r>
          </a:p>
          <a:p>
            <a:pPr algn="ctr"/>
            <a:r>
              <a:rPr lang="en-US" altLang="en-US" sz="2400" dirty="0">
                <a:solidFill>
                  <a:schemeClr val="tx2"/>
                </a:solidFill>
                <a:cs typeface="Arial" panose="020B0604020202020204" pitchFamily="34" charset="0"/>
              </a:rPr>
              <a:t>See ‘Vocabulary Shorts’ resource below for ideas and games to develop and embed vocabulary. </a:t>
            </a:r>
            <a:endParaRPr lang="en-US" altLang="en-US" sz="2400" dirty="0">
              <a:solidFill>
                <a:schemeClr val="tx2"/>
              </a:solidFill>
              <a:cs typeface="Arial" panose="020B0604020202020204" pitchFamily="34" charset="0"/>
              <a:hlinkClick r:id="rId4"/>
            </a:endParaRPr>
          </a:p>
          <a:p>
            <a:pPr algn="ctr"/>
            <a:endParaRPr lang="en-US" altLang="en-US" sz="2400" u="sng" dirty="0">
              <a:solidFill>
                <a:srgbClr val="1155CC"/>
              </a:solidFill>
              <a:cs typeface="Arial" panose="020B0604020202020204" pitchFamily="34" charset="0"/>
              <a:hlinkClick r:id="rId4"/>
            </a:endParaRPr>
          </a:p>
          <a:p>
            <a:pPr algn="ctr"/>
            <a:r>
              <a:rPr lang="en-US" altLang="en-US" u="sng" dirty="0">
                <a:solidFill>
                  <a:srgbClr val="1155CC"/>
                </a:solidFill>
                <a:cs typeface="Arial" panose="020B0604020202020204" pitchFamily="34" charset="0"/>
                <a:hlinkClick r:id="rId4"/>
              </a:rPr>
              <a:t>Vocabulary Shorts</a:t>
            </a:r>
            <a:endParaRPr lang="en-GB" u="sng" dirty="0"/>
          </a:p>
          <a:p>
            <a:pPr algn="ctr"/>
            <a:endParaRPr lang="en-GB" dirty="0">
              <a:solidFill>
                <a:srgbClr val="002060"/>
              </a:solidFill>
            </a:endParaRPr>
          </a:p>
        </p:txBody>
      </p:sp>
      <p:sp>
        <p:nvSpPr>
          <p:cNvPr id="10" name="Star: 5 Points 9">
            <a:extLst>
              <a:ext uri="{FF2B5EF4-FFF2-40B4-BE49-F238E27FC236}">
                <a16:creationId xmlns:a16="http://schemas.microsoft.com/office/drawing/2014/main" id="{A72A0DDC-487D-4E41-8D2B-C1EDF9886647}"/>
              </a:ext>
            </a:extLst>
          </p:cNvPr>
          <p:cNvSpPr/>
          <p:nvPr/>
        </p:nvSpPr>
        <p:spPr>
          <a:xfrm>
            <a:off x="4694747" y="2603066"/>
            <a:ext cx="699541" cy="629586"/>
          </a:xfrm>
          <a:prstGeom prst="star5">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2517911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AFF5614-61E9-4E3C-BCBB-0A2C30245E8C}"/>
              </a:ext>
            </a:extLst>
          </p:cNvPr>
          <p:cNvSpPr>
            <a:spLocks noGrp="1" noChangeArrowheads="1"/>
          </p:cNvSpPr>
          <p:nvPr>
            <p:ph type="title"/>
          </p:nvPr>
        </p:nvSpPr>
        <p:spPr>
          <a:xfrm>
            <a:off x="2636717" y="196754"/>
            <a:ext cx="6264275" cy="1143000"/>
          </a:xfrm>
        </p:spPr>
        <p:txBody>
          <a:bodyPr>
            <a:normAutofit/>
          </a:bodyPr>
          <a:lstStyle/>
          <a:p>
            <a:pPr algn="ctr" eaLnBrk="1" hangingPunct="1"/>
            <a:r>
              <a:rPr lang="en-GB" altLang="en-US" dirty="0">
                <a:latin typeface="Calibri" panose="020F0502020204030204" pitchFamily="34" charset="0"/>
              </a:rPr>
              <a:t> </a:t>
            </a:r>
            <a:r>
              <a:rPr lang="en-GB" altLang="en-US" dirty="0">
                <a:solidFill>
                  <a:srgbClr val="002060"/>
                </a:solidFill>
                <a:latin typeface="+mn-lt"/>
              </a:rPr>
              <a:t>Reasoning</a:t>
            </a:r>
          </a:p>
        </p:txBody>
      </p:sp>
      <p:sp>
        <p:nvSpPr>
          <p:cNvPr id="10243" name="Rectangle 3">
            <a:extLst>
              <a:ext uri="{FF2B5EF4-FFF2-40B4-BE49-F238E27FC236}">
                <a16:creationId xmlns:a16="http://schemas.microsoft.com/office/drawing/2014/main" id="{6132A173-126A-489C-AB67-DD706CD6666B}"/>
              </a:ext>
            </a:extLst>
          </p:cNvPr>
          <p:cNvSpPr>
            <a:spLocks noGrp="1" noChangeArrowheads="1"/>
          </p:cNvSpPr>
          <p:nvPr>
            <p:ph type="body" idx="1"/>
          </p:nvPr>
        </p:nvSpPr>
        <p:spPr>
          <a:xfrm>
            <a:off x="348189" y="1672241"/>
            <a:ext cx="4412998" cy="4781550"/>
          </a:xfrm>
          <a:solidFill>
            <a:srgbClr val="FFFED8"/>
          </a:solidFill>
          <a:ln>
            <a:solidFill>
              <a:schemeClr val="accent1"/>
            </a:solidFill>
          </a:ln>
        </p:spPr>
        <p:txBody>
          <a:bodyPr>
            <a:normAutofit/>
          </a:bodyPr>
          <a:lstStyle/>
          <a:p>
            <a:pPr marL="0" indent="0">
              <a:buNone/>
            </a:pPr>
            <a:r>
              <a:rPr lang="en-GB" sz="4000" b="1" dirty="0"/>
              <a:t>Convince me </a:t>
            </a:r>
            <a:r>
              <a:rPr lang="en-GB" sz="4000"/>
              <a:t>that both</a:t>
            </a:r>
            <a:r>
              <a:rPr lang="en-GB" sz="4000" dirty="0"/>
              <a:t> </a:t>
            </a:r>
            <a:r>
              <a:rPr lang="en-GB" sz="4000"/>
              <a:t>367,501 </a:t>
            </a:r>
            <a:r>
              <a:rPr lang="en-GB" sz="4000" dirty="0"/>
              <a:t>and 368,499 round to 368,000 to the nearest thousand.</a:t>
            </a:r>
          </a:p>
          <a:p>
            <a:pPr marL="0" indent="0" algn="ctr">
              <a:buNone/>
            </a:pPr>
            <a:r>
              <a:rPr lang="en-GB" sz="4400" dirty="0"/>
              <a:t> </a:t>
            </a:r>
          </a:p>
        </p:txBody>
      </p:sp>
      <p:pic>
        <p:nvPicPr>
          <p:cNvPr id="10244" name="Picture 1">
            <a:extLst>
              <a:ext uri="{FF2B5EF4-FFF2-40B4-BE49-F238E27FC236}">
                <a16:creationId xmlns:a16="http://schemas.microsoft.com/office/drawing/2014/main" id="{80E9FA88-97FE-497C-9C56-EA6CD931A2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02" y="188913"/>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descr="Image result for Discuss Clip Art">
            <a:extLst>
              <a:ext uri="{FF2B5EF4-FFF2-40B4-BE49-F238E27FC236}">
                <a16:creationId xmlns:a16="http://schemas.microsoft.com/office/drawing/2014/main" id="{CCFF6A6F-935A-408B-9178-F3D3611EF7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32" b="12714"/>
          <a:stretch>
            <a:fillRect/>
          </a:stretch>
        </p:blipFill>
        <p:spPr bwMode="auto">
          <a:xfrm>
            <a:off x="2029208" y="5186855"/>
            <a:ext cx="1215017" cy="11508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BD56EF6-C6DB-604A-AF2E-C316F40A3EB0}"/>
              </a:ext>
            </a:extLst>
          </p:cNvPr>
          <p:cNvPicPr>
            <a:picLocks noChangeAspect="1"/>
          </p:cNvPicPr>
          <p:nvPr/>
        </p:nvPicPr>
        <p:blipFill>
          <a:blip r:embed="rId5"/>
          <a:stretch>
            <a:fillRect/>
          </a:stretch>
        </p:blipFill>
        <p:spPr>
          <a:xfrm>
            <a:off x="10577662" y="420961"/>
            <a:ext cx="1468702" cy="970048"/>
          </a:xfrm>
          <a:prstGeom prst="rect">
            <a:avLst/>
          </a:prstGeom>
        </p:spPr>
      </p:pic>
      <p:sp>
        <p:nvSpPr>
          <p:cNvPr id="2" name="Rounded Rectangular Callout 1"/>
          <p:cNvSpPr/>
          <p:nvPr/>
        </p:nvSpPr>
        <p:spPr>
          <a:xfrm>
            <a:off x="5281447" y="1530351"/>
            <a:ext cx="6546433" cy="5194694"/>
          </a:xfrm>
          <a:prstGeom prst="wedgeRoundRectCallout">
            <a:avLst>
              <a:gd name="adj1" fmla="val -72956"/>
              <a:gd name="adj2" fmla="val 33948"/>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200" b="1" u="sng" dirty="0"/>
              <a:t>Explain how you know…</a:t>
            </a:r>
          </a:p>
          <a:p>
            <a:pPr algn="ctr"/>
            <a:r>
              <a:rPr lang="en-GB" sz="2200" u="sng" dirty="0"/>
              <a:t>Introduction</a:t>
            </a:r>
          </a:p>
          <a:p>
            <a:pPr algn="ctr"/>
            <a:r>
              <a:rPr lang="en-GB" sz="2200" dirty="0"/>
              <a:t>(introduce the statement being discussed)</a:t>
            </a:r>
          </a:p>
          <a:p>
            <a:pPr algn="ctr"/>
            <a:endParaRPr lang="en-GB" sz="2200" dirty="0"/>
          </a:p>
          <a:p>
            <a:pPr algn="ctr"/>
            <a:r>
              <a:rPr lang="en-GB" sz="2200" u="sng" dirty="0"/>
              <a:t>Give your opinion</a:t>
            </a:r>
          </a:p>
          <a:p>
            <a:pPr algn="ctr"/>
            <a:r>
              <a:rPr lang="en-GB" sz="2200" dirty="0"/>
              <a:t>I think the statement is true…</a:t>
            </a:r>
          </a:p>
          <a:p>
            <a:pPr algn="ctr"/>
            <a:r>
              <a:rPr lang="en-GB" sz="2200" dirty="0"/>
              <a:t>In my opinion…</a:t>
            </a:r>
          </a:p>
          <a:p>
            <a:pPr algn="ctr"/>
            <a:endParaRPr lang="en-GB" sz="2200" dirty="0"/>
          </a:p>
          <a:p>
            <a:pPr algn="ctr"/>
            <a:r>
              <a:rPr lang="en-GB" sz="2200" u="sng" dirty="0"/>
              <a:t>Prove it mathematically</a:t>
            </a:r>
          </a:p>
          <a:p>
            <a:pPr algn="ctr"/>
            <a:r>
              <a:rPr lang="en-GB" sz="2200" dirty="0"/>
              <a:t>I know this because…</a:t>
            </a:r>
          </a:p>
          <a:p>
            <a:pPr algn="ctr"/>
            <a:r>
              <a:rPr lang="en-GB" sz="2200" dirty="0"/>
              <a:t>In fact, the correct answer should be…</a:t>
            </a:r>
          </a:p>
          <a:p>
            <a:pPr algn="ctr"/>
            <a:r>
              <a:rPr lang="en-GB" sz="2200" dirty="0"/>
              <a:t>A further point to note is…</a:t>
            </a:r>
          </a:p>
          <a:p>
            <a:pPr algn="ctr"/>
            <a:endParaRPr lang="en-GB" sz="2200" dirty="0"/>
          </a:p>
          <a:p>
            <a:pPr algn="ctr"/>
            <a:r>
              <a:rPr lang="en-GB" sz="2200" u="sng" dirty="0"/>
              <a:t>Conclusion</a:t>
            </a:r>
          </a:p>
          <a:p>
            <a:pPr algn="ctr"/>
            <a:r>
              <a:rPr lang="en-GB" sz="2200" dirty="0"/>
              <a:t>(sum up the key point)</a:t>
            </a:r>
          </a:p>
        </p:txBody>
      </p:sp>
    </p:spTree>
    <p:extLst>
      <p:ext uri="{BB962C8B-B14F-4D97-AF65-F5344CB8AC3E}">
        <p14:creationId xmlns:p14="http://schemas.microsoft.com/office/powerpoint/2010/main" val="3924186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AFF5614-61E9-4E3C-BCBB-0A2C30245E8C}"/>
              </a:ext>
            </a:extLst>
          </p:cNvPr>
          <p:cNvSpPr>
            <a:spLocks noGrp="1" noChangeArrowheads="1"/>
          </p:cNvSpPr>
          <p:nvPr>
            <p:ph type="title"/>
          </p:nvPr>
        </p:nvSpPr>
        <p:spPr>
          <a:xfrm>
            <a:off x="2636717" y="196754"/>
            <a:ext cx="6264275" cy="1143000"/>
          </a:xfrm>
        </p:spPr>
        <p:txBody>
          <a:bodyPr>
            <a:normAutofit/>
          </a:bodyPr>
          <a:lstStyle/>
          <a:p>
            <a:pPr algn="ctr" eaLnBrk="1" hangingPunct="1"/>
            <a:r>
              <a:rPr lang="en-GB" altLang="en-US" dirty="0">
                <a:latin typeface="Calibri" panose="020F0502020204030204" pitchFamily="34" charset="0"/>
              </a:rPr>
              <a:t> </a:t>
            </a:r>
            <a:r>
              <a:rPr lang="en-GB" altLang="en-US" dirty="0">
                <a:solidFill>
                  <a:srgbClr val="002060"/>
                </a:solidFill>
                <a:latin typeface="+mn-lt"/>
              </a:rPr>
              <a:t>Reasoning</a:t>
            </a:r>
          </a:p>
        </p:txBody>
      </p:sp>
      <p:sp>
        <p:nvSpPr>
          <p:cNvPr id="10243" name="Rectangle 3">
            <a:extLst>
              <a:ext uri="{FF2B5EF4-FFF2-40B4-BE49-F238E27FC236}">
                <a16:creationId xmlns:a16="http://schemas.microsoft.com/office/drawing/2014/main" id="{6132A173-126A-489C-AB67-DD706CD6666B}"/>
              </a:ext>
            </a:extLst>
          </p:cNvPr>
          <p:cNvSpPr>
            <a:spLocks noGrp="1" noChangeArrowheads="1"/>
          </p:cNvSpPr>
          <p:nvPr>
            <p:ph type="body" idx="1"/>
          </p:nvPr>
        </p:nvSpPr>
        <p:spPr>
          <a:xfrm>
            <a:off x="348189" y="1672241"/>
            <a:ext cx="4412998" cy="4781550"/>
          </a:xfrm>
          <a:solidFill>
            <a:srgbClr val="FFFED8"/>
          </a:solidFill>
          <a:ln>
            <a:solidFill>
              <a:schemeClr val="accent1"/>
            </a:solidFill>
          </a:ln>
        </p:spPr>
        <p:txBody>
          <a:bodyPr>
            <a:normAutofit/>
          </a:bodyPr>
          <a:lstStyle/>
          <a:p>
            <a:pPr marL="0" indent="0" algn="ctr">
              <a:buNone/>
            </a:pPr>
            <a:r>
              <a:rPr lang="en-GB" sz="4200" b="1" dirty="0"/>
              <a:t>Always, Sometimes or Never?</a:t>
            </a:r>
          </a:p>
          <a:p>
            <a:pPr marL="0" indent="0">
              <a:buNone/>
            </a:pPr>
            <a:r>
              <a:rPr lang="en-GB" sz="4200" dirty="0"/>
              <a:t>450,000 is closer to 500,000 than 400,000.</a:t>
            </a:r>
          </a:p>
          <a:p>
            <a:pPr marL="0" indent="0" algn="ctr">
              <a:buNone/>
            </a:pPr>
            <a:r>
              <a:rPr lang="en-GB" sz="4400" dirty="0"/>
              <a:t> </a:t>
            </a:r>
          </a:p>
        </p:txBody>
      </p:sp>
      <p:pic>
        <p:nvPicPr>
          <p:cNvPr id="10244" name="Picture 1">
            <a:extLst>
              <a:ext uri="{FF2B5EF4-FFF2-40B4-BE49-F238E27FC236}">
                <a16:creationId xmlns:a16="http://schemas.microsoft.com/office/drawing/2014/main" id="{80E9FA88-97FE-497C-9C56-EA6CD931A2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02" y="188913"/>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descr="Image result for Discuss Clip Art">
            <a:extLst>
              <a:ext uri="{FF2B5EF4-FFF2-40B4-BE49-F238E27FC236}">
                <a16:creationId xmlns:a16="http://schemas.microsoft.com/office/drawing/2014/main" id="{CCFF6A6F-935A-408B-9178-F3D3611EF7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32" b="12714"/>
          <a:stretch>
            <a:fillRect/>
          </a:stretch>
        </p:blipFill>
        <p:spPr bwMode="auto">
          <a:xfrm>
            <a:off x="2029209" y="5482234"/>
            <a:ext cx="903178" cy="8555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BD56EF6-C6DB-604A-AF2E-C316F40A3EB0}"/>
              </a:ext>
            </a:extLst>
          </p:cNvPr>
          <p:cNvPicPr>
            <a:picLocks noChangeAspect="1"/>
          </p:cNvPicPr>
          <p:nvPr/>
        </p:nvPicPr>
        <p:blipFill>
          <a:blip r:embed="rId5"/>
          <a:stretch>
            <a:fillRect/>
          </a:stretch>
        </p:blipFill>
        <p:spPr>
          <a:xfrm>
            <a:off x="10577662" y="420961"/>
            <a:ext cx="1468702" cy="970048"/>
          </a:xfrm>
          <a:prstGeom prst="rect">
            <a:avLst/>
          </a:prstGeom>
        </p:spPr>
      </p:pic>
      <p:sp>
        <p:nvSpPr>
          <p:cNvPr id="2" name="Rounded Rectangular Callout 1"/>
          <p:cNvSpPr/>
          <p:nvPr/>
        </p:nvSpPr>
        <p:spPr>
          <a:xfrm>
            <a:off x="5281447" y="1530351"/>
            <a:ext cx="6546433" cy="5194694"/>
          </a:xfrm>
          <a:prstGeom prst="wedgeRoundRectCallout">
            <a:avLst>
              <a:gd name="adj1" fmla="val -72956"/>
              <a:gd name="adj2" fmla="val 33948"/>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200" b="1" u="sng" dirty="0"/>
              <a:t>Explain how you know…</a:t>
            </a:r>
          </a:p>
          <a:p>
            <a:pPr algn="ctr"/>
            <a:r>
              <a:rPr lang="en-GB" sz="2200" u="sng" dirty="0"/>
              <a:t>Introduction</a:t>
            </a:r>
          </a:p>
          <a:p>
            <a:pPr algn="ctr"/>
            <a:r>
              <a:rPr lang="en-GB" sz="2200" dirty="0"/>
              <a:t>(introduce the statement being discussed)</a:t>
            </a:r>
          </a:p>
          <a:p>
            <a:pPr algn="ctr"/>
            <a:endParaRPr lang="en-GB" sz="2200" dirty="0"/>
          </a:p>
          <a:p>
            <a:pPr algn="ctr"/>
            <a:r>
              <a:rPr lang="en-GB" sz="2200" u="sng" dirty="0"/>
              <a:t>Give your opinion</a:t>
            </a:r>
          </a:p>
          <a:p>
            <a:pPr algn="ctr"/>
            <a:r>
              <a:rPr lang="en-GB" sz="2200" dirty="0"/>
              <a:t>I think the statement is true…</a:t>
            </a:r>
          </a:p>
          <a:p>
            <a:pPr algn="ctr"/>
            <a:r>
              <a:rPr lang="en-GB" sz="2200" dirty="0"/>
              <a:t>In my opinion…</a:t>
            </a:r>
          </a:p>
          <a:p>
            <a:pPr algn="ctr"/>
            <a:endParaRPr lang="en-GB" sz="2200" dirty="0"/>
          </a:p>
          <a:p>
            <a:pPr algn="ctr"/>
            <a:r>
              <a:rPr lang="en-GB" sz="2200" u="sng" dirty="0"/>
              <a:t>Prove it mathematically</a:t>
            </a:r>
          </a:p>
          <a:p>
            <a:pPr algn="ctr"/>
            <a:r>
              <a:rPr lang="en-GB" sz="2200" dirty="0"/>
              <a:t>I know this because…</a:t>
            </a:r>
          </a:p>
          <a:p>
            <a:pPr algn="ctr"/>
            <a:r>
              <a:rPr lang="en-GB" sz="2200" dirty="0"/>
              <a:t>In fact, the correct answer should be…</a:t>
            </a:r>
          </a:p>
          <a:p>
            <a:pPr algn="ctr"/>
            <a:r>
              <a:rPr lang="en-GB" sz="2200" dirty="0"/>
              <a:t>A further point to note is…</a:t>
            </a:r>
          </a:p>
          <a:p>
            <a:pPr algn="ctr"/>
            <a:endParaRPr lang="en-GB" sz="2200" dirty="0"/>
          </a:p>
          <a:p>
            <a:pPr algn="ctr"/>
            <a:r>
              <a:rPr lang="en-GB" sz="2200" u="sng" dirty="0"/>
              <a:t>Conclusion</a:t>
            </a:r>
          </a:p>
          <a:p>
            <a:pPr algn="ctr"/>
            <a:r>
              <a:rPr lang="en-GB" sz="2200" dirty="0"/>
              <a:t>(sum up the key point)</a:t>
            </a:r>
          </a:p>
        </p:txBody>
      </p:sp>
    </p:spTree>
    <p:extLst>
      <p:ext uri="{BB962C8B-B14F-4D97-AF65-F5344CB8AC3E}">
        <p14:creationId xmlns:p14="http://schemas.microsoft.com/office/powerpoint/2010/main" val="4264401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Vocabulary: Connect Two</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898634" y="3457828"/>
            <a:ext cx="3299181" cy="292822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rounding</a:t>
            </a:r>
          </a:p>
          <a:p>
            <a:pPr algn="ctr"/>
            <a:r>
              <a:rPr lang="en-GB" sz="3600" dirty="0">
                <a:solidFill>
                  <a:srgbClr val="002060"/>
                </a:solidFill>
              </a:rPr>
              <a:t>estimating</a:t>
            </a:r>
          </a:p>
          <a:p>
            <a:pPr algn="ctr"/>
            <a:r>
              <a:rPr lang="en-GB" sz="3600" dirty="0">
                <a:solidFill>
                  <a:srgbClr val="002060"/>
                </a:solidFill>
              </a:rPr>
              <a:t>approximating</a:t>
            </a:r>
          </a:p>
          <a:p>
            <a:pPr algn="ctr"/>
            <a:r>
              <a:rPr lang="en-GB" sz="3600" dirty="0">
                <a:solidFill>
                  <a:srgbClr val="002060"/>
                </a:solidFill>
              </a:rPr>
              <a:t>integer</a:t>
            </a:r>
          </a:p>
          <a:p>
            <a:pPr algn="ctr"/>
            <a:r>
              <a:rPr lang="en-GB" sz="3600" dirty="0">
                <a:solidFill>
                  <a:srgbClr val="002060"/>
                </a:solidFill>
              </a:rPr>
              <a:t>partitioning</a:t>
            </a:r>
          </a:p>
        </p:txBody>
      </p:sp>
      <p:sp>
        <p:nvSpPr>
          <p:cNvPr id="10" name="Star: 5 Points 9">
            <a:extLst>
              <a:ext uri="{FF2B5EF4-FFF2-40B4-BE49-F238E27FC236}">
                <a16:creationId xmlns:a16="http://schemas.microsoft.com/office/drawing/2014/main" id="{A72A0DDC-487D-4E41-8D2B-C1EDF9886647}"/>
              </a:ext>
            </a:extLst>
          </p:cNvPr>
          <p:cNvSpPr/>
          <p:nvPr/>
        </p:nvSpPr>
        <p:spPr>
          <a:xfrm>
            <a:off x="4136228" y="3397100"/>
            <a:ext cx="699541" cy="629586"/>
          </a:xfrm>
          <a:prstGeom prst="star5">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1" name="TextBox 10">
            <a:extLst>
              <a:ext uri="{FF2B5EF4-FFF2-40B4-BE49-F238E27FC236}">
                <a16:creationId xmlns:a16="http://schemas.microsoft.com/office/drawing/2014/main" id="{996E2609-528F-40BC-8415-EA6846DCD388}"/>
              </a:ext>
            </a:extLst>
          </p:cNvPr>
          <p:cNvSpPr txBox="1"/>
          <p:nvPr/>
        </p:nvSpPr>
        <p:spPr>
          <a:xfrm>
            <a:off x="4835769" y="3397100"/>
            <a:ext cx="6972301" cy="1169551"/>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n-GB" sz="3500" dirty="0"/>
              <a:t>______________ and_____________ are connected because…</a:t>
            </a:r>
          </a:p>
        </p:txBody>
      </p:sp>
      <p:sp>
        <p:nvSpPr>
          <p:cNvPr id="12" name="TextBox 11">
            <a:extLst>
              <a:ext uri="{FF2B5EF4-FFF2-40B4-BE49-F238E27FC236}">
                <a16:creationId xmlns:a16="http://schemas.microsoft.com/office/drawing/2014/main" id="{4A24810B-0090-4EC7-9DE2-473BE7BBC21F}"/>
              </a:ext>
            </a:extLst>
          </p:cNvPr>
          <p:cNvSpPr txBox="1"/>
          <p:nvPr/>
        </p:nvSpPr>
        <p:spPr>
          <a:xfrm>
            <a:off x="4835768" y="4681005"/>
            <a:ext cx="6972301" cy="2092881"/>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n-GB" sz="2600" i="1" dirty="0"/>
              <a:t>e.g. Rounding and partitioning are connected because sometimes you have to look at the value of each digit by splitting them up (partitioning) to help you work out the number they are nearest to (rounding).</a:t>
            </a:r>
          </a:p>
        </p:txBody>
      </p:sp>
      <p:sp>
        <p:nvSpPr>
          <p:cNvPr id="5" name="Rectangle 4"/>
          <p:cNvSpPr/>
          <p:nvPr/>
        </p:nvSpPr>
        <p:spPr>
          <a:xfrm>
            <a:off x="554498" y="1726621"/>
            <a:ext cx="11127749" cy="1569660"/>
          </a:xfrm>
          <a:prstGeom prst="rect">
            <a:avLst/>
          </a:prstGeom>
        </p:spPr>
        <p:txBody>
          <a:bodyPr wrap="square">
            <a:spAutoFit/>
          </a:bodyPr>
          <a:lstStyle/>
          <a:p>
            <a:r>
              <a:rPr lang="en-GB" sz="3200" dirty="0"/>
              <a:t>Choose two of the following words. Connect two, demonstrating your understanding of the meaning of each word and the context in which it would be used. </a:t>
            </a:r>
          </a:p>
        </p:txBody>
      </p:sp>
      <p:pic>
        <p:nvPicPr>
          <p:cNvPr id="13" name="Graphic 7" descr="Network">
            <a:extLst>
              <a:ext uri="{FF2B5EF4-FFF2-40B4-BE49-F238E27FC236}">
                <a16:creationId xmlns:a16="http://schemas.microsoft.com/office/drawing/2014/main" id="{6F0873B3-E4FD-4C65-9DED-B25C29011E1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48298" y="260624"/>
            <a:ext cx="1325563" cy="1325563"/>
          </a:xfrm>
          <a:prstGeom prst="rect">
            <a:avLst/>
          </a:prstGeom>
        </p:spPr>
      </p:pic>
    </p:spTree>
    <p:extLst>
      <p:ext uri="{BB962C8B-B14F-4D97-AF65-F5344CB8AC3E}">
        <p14:creationId xmlns:p14="http://schemas.microsoft.com/office/powerpoint/2010/main" val="2517747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Vocabulary: Word Association</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15" name="Graphic 7" descr="Link">
            <a:extLst>
              <a:ext uri="{FF2B5EF4-FFF2-40B4-BE49-F238E27FC236}">
                <a16:creationId xmlns:a16="http://schemas.microsoft.com/office/drawing/2014/main" id="{97A7750E-DABC-4493-B404-CC4459C1A1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89828" y="179489"/>
            <a:ext cx="1487834" cy="1487834"/>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241090671"/>
              </p:ext>
            </p:extLst>
          </p:nvPr>
        </p:nvGraphicFramePr>
        <p:xfrm>
          <a:off x="539554" y="1976280"/>
          <a:ext cx="11192607" cy="3209291"/>
        </p:xfrm>
        <a:graphic>
          <a:graphicData uri="http://schemas.openxmlformats.org/drawingml/2006/table">
            <a:tbl>
              <a:tblPr firstRow="1" bandRow="1">
                <a:tableStyleId>{72833802-FEF1-4C79-8D5D-14CF1EAF98D9}</a:tableStyleId>
              </a:tblPr>
              <a:tblGrid>
                <a:gridCol w="3730869">
                  <a:extLst>
                    <a:ext uri="{9D8B030D-6E8A-4147-A177-3AD203B41FA5}">
                      <a16:colId xmlns:a16="http://schemas.microsoft.com/office/drawing/2014/main" val="653753689"/>
                    </a:ext>
                  </a:extLst>
                </a:gridCol>
                <a:gridCol w="3730869">
                  <a:extLst>
                    <a:ext uri="{9D8B030D-6E8A-4147-A177-3AD203B41FA5}">
                      <a16:colId xmlns:a16="http://schemas.microsoft.com/office/drawing/2014/main" val="4024436919"/>
                    </a:ext>
                  </a:extLst>
                </a:gridCol>
                <a:gridCol w="3730869">
                  <a:extLst>
                    <a:ext uri="{9D8B030D-6E8A-4147-A177-3AD203B41FA5}">
                      <a16:colId xmlns:a16="http://schemas.microsoft.com/office/drawing/2014/main" val="3036863467"/>
                    </a:ext>
                  </a:extLst>
                </a:gridCol>
              </a:tblGrid>
              <a:tr h="73448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dirty="0"/>
                        <a:t>Word:       </a:t>
                      </a:r>
                      <a:r>
                        <a:rPr lang="en-GB" sz="4000" dirty="0"/>
                        <a:t>estimate (verb)</a:t>
                      </a:r>
                      <a:endParaRPr lang="en-GB" sz="3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88886920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b="1" dirty="0"/>
                        <a:t>Synonyms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3000" b="1" dirty="0">
                          <a:solidFill>
                            <a:srgbClr val="FF0000"/>
                          </a:solidFill>
                        </a:rPr>
                        <a:t>(same meaning)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b="1" dirty="0"/>
                        <a:t>Antonyms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3000" b="1" dirty="0">
                          <a:solidFill>
                            <a:srgbClr val="FF0000"/>
                          </a:solidFill>
                        </a:rPr>
                        <a:t>(opposite meaning)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b="1" dirty="0"/>
                        <a:t>Other connected language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2478580"/>
                  </a:ext>
                </a:extLst>
              </a:tr>
              <a:tr h="1468967">
                <a:tc>
                  <a:txBody>
                    <a:bodyPr/>
                    <a:lstStyle/>
                    <a:p>
                      <a:r>
                        <a:rPr lang="en-GB" sz="3000" dirty="0"/>
                        <a:t>approximate, </a:t>
                      </a:r>
                      <a:r>
                        <a:rPr lang="en-GB" sz="3000" baseline="0" dirty="0"/>
                        <a:t>guess, judge</a:t>
                      </a:r>
                      <a:endParaRPr lang="en-GB" sz="3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3000" dirty="0"/>
                        <a:t>calculate, 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3000" dirty="0"/>
                        <a:t>valuation, theory, belief, fact, precision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3073043"/>
                  </a:ext>
                </a:extLst>
              </a:tr>
            </a:tbl>
          </a:graphicData>
        </a:graphic>
      </p:graphicFrame>
      <p:sp>
        <p:nvSpPr>
          <p:cNvPr id="16" name="TextBox 15">
            <a:extLst>
              <a:ext uri="{FF2B5EF4-FFF2-40B4-BE49-F238E27FC236}">
                <a16:creationId xmlns:a16="http://schemas.microsoft.com/office/drawing/2014/main" id="{4A24810B-0090-4EC7-9DE2-473BE7BBC21F}"/>
              </a:ext>
            </a:extLst>
          </p:cNvPr>
          <p:cNvSpPr txBox="1"/>
          <p:nvPr/>
        </p:nvSpPr>
        <p:spPr>
          <a:xfrm>
            <a:off x="539554" y="5680162"/>
            <a:ext cx="11268515" cy="492443"/>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n-GB" sz="2600" i="1" dirty="0"/>
              <a:t>Now try your own word association using the word: integer (noun).</a:t>
            </a:r>
          </a:p>
        </p:txBody>
      </p:sp>
    </p:spTree>
    <p:extLst>
      <p:ext uri="{BB962C8B-B14F-4D97-AF65-F5344CB8AC3E}">
        <p14:creationId xmlns:p14="http://schemas.microsoft.com/office/powerpoint/2010/main" val="645182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Vocabulary: Definition Match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6" name="TextBox 15">
            <a:extLst>
              <a:ext uri="{FF2B5EF4-FFF2-40B4-BE49-F238E27FC236}">
                <a16:creationId xmlns:a16="http://schemas.microsoft.com/office/drawing/2014/main" id="{4A24810B-0090-4EC7-9DE2-473BE7BBC21F}"/>
              </a:ext>
            </a:extLst>
          </p:cNvPr>
          <p:cNvSpPr txBox="1"/>
          <p:nvPr/>
        </p:nvSpPr>
        <p:spPr>
          <a:xfrm>
            <a:off x="539554" y="1849141"/>
            <a:ext cx="11268515" cy="492443"/>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n-GB" sz="2600" dirty="0"/>
              <a:t>Match the word to the correct definition:</a:t>
            </a:r>
          </a:p>
        </p:txBody>
      </p:sp>
      <p:sp>
        <p:nvSpPr>
          <p:cNvPr id="8" name="Rectangle: Rounded Corners 2">
            <a:extLst>
              <a:ext uri="{FF2B5EF4-FFF2-40B4-BE49-F238E27FC236}">
                <a16:creationId xmlns:a16="http://schemas.microsoft.com/office/drawing/2014/main" id="{675A7142-34F1-4E54-A85B-FF703025B360}"/>
              </a:ext>
            </a:extLst>
          </p:cNvPr>
          <p:cNvSpPr/>
          <p:nvPr/>
        </p:nvSpPr>
        <p:spPr>
          <a:xfrm>
            <a:off x="520861" y="2836427"/>
            <a:ext cx="3057911" cy="94729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estimating:</a:t>
            </a:r>
          </a:p>
        </p:txBody>
      </p:sp>
      <p:sp>
        <p:nvSpPr>
          <p:cNvPr id="10" name="Rectangle: Rounded Corners 2">
            <a:extLst>
              <a:ext uri="{FF2B5EF4-FFF2-40B4-BE49-F238E27FC236}">
                <a16:creationId xmlns:a16="http://schemas.microsoft.com/office/drawing/2014/main" id="{675A7142-34F1-4E54-A85B-FF703025B360}"/>
              </a:ext>
            </a:extLst>
          </p:cNvPr>
          <p:cNvSpPr/>
          <p:nvPr/>
        </p:nvSpPr>
        <p:spPr>
          <a:xfrm>
            <a:off x="539554" y="4139710"/>
            <a:ext cx="3057911" cy="94729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rounding:</a:t>
            </a:r>
          </a:p>
        </p:txBody>
      </p:sp>
      <p:sp>
        <p:nvSpPr>
          <p:cNvPr id="11" name="Rectangle: Rounded Corners 2">
            <a:extLst>
              <a:ext uri="{FF2B5EF4-FFF2-40B4-BE49-F238E27FC236}">
                <a16:creationId xmlns:a16="http://schemas.microsoft.com/office/drawing/2014/main" id="{675A7142-34F1-4E54-A85B-FF703025B360}"/>
              </a:ext>
            </a:extLst>
          </p:cNvPr>
          <p:cNvSpPr/>
          <p:nvPr/>
        </p:nvSpPr>
        <p:spPr>
          <a:xfrm>
            <a:off x="273209" y="5442993"/>
            <a:ext cx="3355902" cy="94729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approximating:</a:t>
            </a:r>
          </a:p>
        </p:txBody>
      </p:sp>
      <p:sp>
        <p:nvSpPr>
          <p:cNvPr id="12" name="Rectangle: Rounded Corners 2">
            <a:extLst>
              <a:ext uri="{FF2B5EF4-FFF2-40B4-BE49-F238E27FC236}">
                <a16:creationId xmlns:a16="http://schemas.microsoft.com/office/drawing/2014/main" id="{675A7142-34F1-4E54-A85B-FF703025B360}"/>
              </a:ext>
            </a:extLst>
          </p:cNvPr>
          <p:cNvSpPr/>
          <p:nvPr/>
        </p:nvSpPr>
        <p:spPr>
          <a:xfrm>
            <a:off x="5087605" y="2766998"/>
            <a:ext cx="6720464" cy="1016726"/>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a:solidFill>
                  <a:srgbClr val="002060"/>
                </a:solidFill>
              </a:rPr>
              <a:t>to write a number to a given amount of accuracy (e.g. to the nearest 1,000)</a:t>
            </a:r>
          </a:p>
        </p:txBody>
      </p:sp>
      <p:sp>
        <p:nvSpPr>
          <p:cNvPr id="13" name="Rectangle: Rounded Corners 2">
            <a:extLst>
              <a:ext uri="{FF2B5EF4-FFF2-40B4-BE49-F238E27FC236}">
                <a16:creationId xmlns:a16="http://schemas.microsoft.com/office/drawing/2014/main" id="{675A7142-34F1-4E54-A85B-FF703025B360}"/>
              </a:ext>
            </a:extLst>
          </p:cNvPr>
          <p:cNvSpPr/>
          <p:nvPr/>
        </p:nvSpPr>
        <p:spPr>
          <a:xfrm>
            <a:off x="5087605" y="3960616"/>
            <a:ext cx="6720464" cy="130328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a:solidFill>
                  <a:srgbClr val="002060"/>
                </a:solidFill>
              </a:rPr>
              <a:t>to give an answer that is not exactly correct, but is close enough to be useful in working out a calculation</a:t>
            </a:r>
          </a:p>
        </p:txBody>
      </p:sp>
      <p:sp>
        <p:nvSpPr>
          <p:cNvPr id="14" name="Rectangle: Rounded Corners 2">
            <a:extLst>
              <a:ext uri="{FF2B5EF4-FFF2-40B4-BE49-F238E27FC236}">
                <a16:creationId xmlns:a16="http://schemas.microsoft.com/office/drawing/2014/main" id="{675A7142-34F1-4E54-A85B-FF703025B360}"/>
              </a:ext>
            </a:extLst>
          </p:cNvPr>
          <p:cNvSpPr/>
          <p:nvPr/>
        </p:nvSpPr>
        <p:spPr>
          <a:xfrm>
            <a:off x="5087605" y="5408278"/>
            <a:ext cx="6720464" cy="1016726"/>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a:solidFill>
                  <a:srgbClr val="002060"/>
                </a:solidFill>
              </a:rPr>
              <a:t>to give a rough answer that may be a little less or a little more than the actual result</a:t>
            </a:r>
          </a:p>
        </p:txBody>
      </p:sp>
      <p:cxnSp>
        <p:nvCxnSpPr>
          <p:cNvPr id="6" name="Straight Connector 5"/>
          <p:cNvCxnSpPr>
            <a:stCxn id="8" idx="3"/>
          </p:cNvCxnSpPr>
          <p:nvPr/>
        </p:nvCxnSpPr>
        <p:spPr>
          <a:xfrm>
            <a:off x="3578772" y="3310076"/>
            <a:ext cx="1508833" cy="26808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1"/>
            <a:endCxn id="10" idx="3"/>
          </p:cNvCxnSpPr>
          <p:nvPr/>
        </p:nvCxnSpPr>
        <p:spPr>
          <a:xfrm flipH="1">
            <a:off x="3597465" y="3275361"/>
            <a:ext cx="1490140" cy="13379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a:stCxn id="11" idx="3"/>
            <a:endCxn id="13" idx="1"/>
          </p:cNvCxnSpPr>
          <p:nvPr/>
        </p:nvCxnSpPr>
        <p:spPr>
          <a:xfrm flipV="1">
            <a:off x="3629111" y="4612258"/>
            <a:ext cx="1458494" cy="130438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137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33C02B12-C395-4773-98ED-4248396959D4}"/>
              </a:ext>
            </a:extLst>
          </p:cNvPr>
          <p:cNvSpPr txBox="1">
            <a:spLocks/>
          </p:cNvSpPr>
          <p:nvPr/>
        </p:nvSpPr>
        <p:spPr>
          <a:xfrm>
            <a:off x="1671145" y="321198"/>
            <a:ext cx="8649559" cy="1086583"/>
          </a:xfrm>
          <a:prstGeom prst="rect">
            <a:avLst/>
          </a:prstGeom>
          <a:solidFill>
            <a:srgbClr val="FDFEDA"/>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200" b="1" dirty="0">
              <a:solidFill>
                <a:srgbClr val="002060"/>
              </a:solidFill>
              <a:latin typeface="+mn-lt"/>
            </a:endParaRPr>
          </a:p>
          <a:p>
            <a:pPr algn="ctr"/>
            <a:r>
              <a:rPr lang="en-GB" sz="3200" b="1" dirty="0">
                <a:solidFill>
                  <a:srgbClr val="002060"/>
                </a:solidFill>
                <a:latin typeface="+mn-lt"/>
              </a:rPr>
              <a:t>Can round any number up to 1,000,000 to the nearest 10, 100, 1000, 10,000 or 100,000 </a:t>
            </a:r>
          </a:p>
          <a:p>
            <a:r>
              <a:rPr lang="en-GB" sz="3200" dirty="0">
                <a:solidFill>
                  <a:schemeClr val="tx2"/>
                </a:solidFill>
              </a:rPr>
              <a:t> </a:t>
            </a:r>
          </a:p>
        </p:txBody>
      </p:sp>
      <p:pic>
        <p:nvPicPr>
          <p:cNvPr id="1329" name="Picture 1328">
            <a:extLst>
              <a:ext uri="{FF2B5EF4-FFF2-40B4-BE49-F238E27FC236}">
                <a16:creationId xmlns:a16="http://schemas.microsoft.com/office/drawing/2014/main" id="{49C1F9EC-F99B-0943-ADFA-71CBBD6BF24E}"/>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1" name="Rectangle 10"/>
          <p:cNvSpPr/>
          <p:nvPr/>
        </p:nvSpPr>
        <p:spPr>
          <a:xfrm>
            <a:off x="560768" y="1804798"/>
            <a:ext cx="10016893" cy="2523768"/>
          </a:xfrm>
          <a:prstGeom prst="rect">
            <a:avLst/>
          </a:prstGeom>
        </p:spPr>
        <p:txBody>
          <a:bodyPr wrap="square">
            <a:spAutoFit/>
          </a:bodyPr>
          <a:lstStyle/>
          <a:p>
            <a:pPr algn="ctr"/>
            <a:r>
              <a:rPr lang="en-GB" sz="3000" dirty="0">
                <a:solidFill>
                  <a:srgbClr val="002060"/>
                </a:solidFill>
              </a:rPr>
              <a:t>Rounding: to </a:t>
            </a:r>
            <a:r>
              <a:rPr lang="en-GB" sz="3200" dirty="0">
                <a:solidFill>
                  <a:srgbClr val="002060"/>
                </a:solidFill>
              </a:rPr>
              <a:t>write a number to a given amount of accuracy (e.g. to the nearest 1,000).</a:t>
            </a:r>
          </a:p>
          <a:p>
            <a:pPr algn="ctr"/>
            <a:r>
              <a:rPr lang="en-GB" sz="3200" dirty="0">
                <a:solidFill>
                  <a:srgbClr val="002060"/>
                </a:solidFill>
              </a:rPr>
              <a:t>Number lines can be very helpful at showing how we round.</a:t>
            </a:r>
          </a:p>
          <a:p>
            <a:pPr algn="ctr">
              <a:buNone/>
            </a:pPr>
            <a:endParaRPr lang="en-GB" sz="3000" dirty="0">
              <a:solidFill>
                <a:srgbClr val="002060"/>
              </a:solidFill>
            </a:endParaRPr>
          </a:p>
        </p:txBody>
      </p:sp>
      <p:pic>
        <p:nvPicPr>
          <p:cNvPr id="24" name="Picture 23"/>
          <p:cNvPicPr>
            <a:picLocks noChangeAspect="1"/>
          </p:cNvPicPr>
          <p:nvPr/>
        </p:nvPicPr>
        <p:blipFill rotWithShape="1">
          <a:blip r:embed="rId5">
            <a:extLst>
              <a:ext uri="{28A0092B-C50C-407E-A947-70E740481C1C}">
                <a14:useLocalDpi xmlns:a14="http://schemas.microsoft.com/office/drawing/2010/main" val="0"/>
              </a:ext>
            </a:extLst>
          </a:blip>
          <a:srcRect r="72750"/>
          <a:stretch/>
        </p:blipFill>
        <p:spPr>
          <a:xfrm>
            <a:off x="10311561" y="3196762"/>
            <a:ext cx="1299663" cy="3452955"/>
          </a:xfrm>
          <a:prstGeom prst="rect">
            <a:avLst/>
          </a:prstGeom>
        </p:spPr>
      </p:pic>
      <p:sp>
        <p:nvSpPr>
          <p:cNvPr id="3" name="Curved Down Arrow 2"/>
          <p:cNvSpPr/>
          <p:nvPr/>
        </p:nvSpPr>
        <p:spPr>
          <a:xfrm>
            <a:off x="4408625" y="4095336"/>
            <a:ext cx="4187630" cy="945931"/>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 name="Picture 3"/>
          <p:cNvPicPr>
            <a:picLocks noChangeAspect="1"/>
          </p:cNvPicPr>
          <p:nvPr/>
        </p:nvPicPr>
        <p:blipFill>
          <a:blip r:embed="rId6"/>
          <a:stretch>
            <a:fillRect/>
          </a:stretch>
        </p:blipFill>
        <p:spPr>
          <a:xfrm>
            <a:off x="5233035" y="4047535"/>
            <a:ext cx="3325523" cy="969348"/>
          </a:xfrm>
          <a:prstGeom prst="rect">
            <a:avLst/>
          </a:prstGeom>
        </p:spPr>
      </p:pic>
      <p:sp>
        <p:nvSpPr>
          <p:cNvPr id="25" name="Curved Down Arrow 24"/>
          <p:cNvSpPr/>
          <p:nvPr/>
        </p:nvSpPr>
        <p:spPr>
          <a:xfrm>
            <a:off x="6078303" y="4079934"/>
            <a:ext cx="2499103" cy="945931"/>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Curved Down Arrow 26"/>
          <p:cNvSpPr/>
          <p:nvPr/>
        </p:nvSpPr>
        <p:spPr>
          <a:xfrm>
            <a:off x="6780137" y="4067541"/>
            <a:ext cx="1797269" cy="945931"/>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Curved Down Arrow 27"/>
          <p:cNvSpPr/>
          <p:nvPr/>
        </p:nvSpPr>
        <p:spPr>
          <a:xfrm>
            <a:off x="7516099" y="4058559"/>
            <a:ext cx="1061307" cy="945931"/>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9" name="Curved Down Arrow 28"/>
          <p:cNvSpPr/>
          <p:nvPr/>
        </p:nvSpPr>
        <p:spPr>
          <a:xfrm flipH="1">
            <a:off x="574492" y="4119802"/>
            <a:ext cx="3460992" cy="945931"/>
          </a:xfrm>
          <a:prstGeom prst="curvedDownArrow">
            <a:avLst>
              <a:gd name="adj1" fmla="val 25000"/>
              <a:gd name="adj2" fmla="val 51680"/>
              <a:gd name="adj3" fmla="val 25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Left-Right Arrow 6"/>
          <p:cNvSpPr/>
          <p:nvPr/>
        </p:nvSpPr>
        <p:spPr>
          <a:xfrm>
            <a:off x="441434" y="5016883"/>
            <a:ext cx="8403021" cy="388263"/>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ln>
                <a:solidFill>
                  <a:schemeClr val="tx1"/>
                </a:solidFill>
              </a:ln>
              <a:solidFill>
                <a:schemeClr val="tx1"/>
              </a:solidFill>
            </a:endParaRPr>
          </a:p>
        </p:txBody>
      </p:sp>
      <p:sp>
        <p:nvSpPr>
          <p:cNvPr id="8" name="TextBox 7"/>
          <p:cNvSpPr txBox="1"/>
          <p:nvPr/>
        </p:nvSpPr>
        <p:spPr>
          <a:xfrm>
            <a:off x="441434" y="5457888"/>
            <a:ext cx="8403021" cy="646331"/>
          </a:xfrm>
          <a:prstGeom prst="rect">
            <a:avLst/>
          </a:prstGeom>
          <a:noFill/>
        </p:spPr>
        <p:txBody>
          <a:bodyPr wrap="square" rtlCol="0">
            <a:spAutoFit/>
          </a:bodyPr>
          <a:lstStyle/>
          <a:p>
            <a:r>
              <a:rPr lang="en-GB" sz="3600" b="1" dirty="0"/>
              <a:t>20   21   22   23   24   25   26   27   28   29   30</a:t>
            </a:r>
          </a:p>
        </p:txBody>
      </p:sp>
      <p:sp>
        <p:nvSpPr>
          <p:cNvPr id="31" name="Curved Down Arrow 30"/>
          <p:cNvSpPr/>
          <p:nvPr/>
        </p:nvSpPr>
        <p:spPr>
          <a:xfrm flipH="1">
            <a:off x="549153" y="4112879"/>
            <a:ext cx="2723435" cy="945931"/>
          </a:xfrm>
          <a:prstGeom prst="curvedDownArrow">
            <a:avLst>
              <a:gd name="adj1" fmla="val 25000"/>
              <a:gd name="adj2" fmla="val 51680"/>
              <a:gd name="adj3" fmla="val 25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Curved Down Arrow 30">
            <a:extLst>
              <a:ext uri="{FF2B5EF4-FFF2-40B4-BE49-F238E27FC236}">
                <a16:creationId xmlns:a16="http://schemas.microsoft.com/office/drawing/2014/main" id="{FBAED758-2488-4896-BE4D-9A9089A7CC32}"/>
              </a:ext>
            </a:extLst>
          </p:cNvPr>
          <p:cNvSpPr/>
          <p:nvPr/>
        </p:nvSpPr>
        <p:spPr>
          <a:xfrm flipH="1">
            <a:off x="555643" y="4139250"/>
            <a:ext cx="1881572" cy="945931"/>
          </a:xfrm>
          <a:prstGeom prst="curvedDownArrow">
            <a:avLst>
              <a:gd name="adj1" fmla="val 25000"/>
              <a:gd name="adj2" fmla="val 51680"/>
              <a:gd name="adj3" fmla="val 25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Curved Down Arrow 30">
            <a:extLst>
              <a:ext uri="{FF2B5EF4-FFF2-40B4-BE49-F238E27FC236}">
                <a16:creationId xmlns:a16="http://schemas.microsoft.com/office/drawing/2014/main" id="{13BEDA08-48E2-4795-B30B-75A3C028C01C}"/>
              </a:ext>
            </a:extLst>
          </p:cNvPr>
          <p:cNvSpPr/>
          <p:nvPr/>
        </p:nvSpPr>
        <p:spPr>
          <a:xfrm flipH="1">
            <a:off x="599639" y="4105101"/>
            <a:ext cx="1072935" cy="945931"/>
          </a:xfrm>
          <a:prstGeom prst="curvedDownArrow">
            <a:avLst>
              <a:gd name="adj1" fmla="val 25000"/>
              <a:gd name="adj2" fmla="val 51680"/>
              <a:gd name="adj3" fmla="val 25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49376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animBg="1"/>
      <p:bldP spid="27" grpId="0" animBg="1"/>
      <p:bldP spid="28" grpId="0" animBg="1"/>
      <p:bldP spid="29" grpId="0" animBg="1"/>
      <p:bldP spid="31"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33C02B12-C395-4773-98ED-4248396959D4}"/>
              </a:ext>
            </a:extLst>
          </p:cNvPr>
          <p:cNvSpPr txBox="1">
            <a:spLocks/>
          </p:cNvSpPr>
          <p:nvPr/>
        </p:nvSpPr>
        <p:spPr>
          <a:xfrm>
            <a:off x="1671145" y="321198"/>
            <a:ext cx="8649559" cy="1086583"/>
          </a:xfrm>
          <a:prstGeom prst="rect">
            <a:avLst/>
          </a:prstGeom>
          <a:solidFill>
            <a:srgbClr val="FDFEDA"/>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200" b="1" dirty="0">
              <a:solidFill>
                <a:srgbClr val="002060"/>
              </a:solidFill>
              <a:latin typeface="+mn-lt"/>
            </a:endParaRPr>
          </a:p>
          <a:p>
            <a:pPr algn="ctr"/>
            <a:r>
              <a:rPr lang="en-GB" sz="3200" b="1" dirty="0">
                <a:solidFill>
                  <a:srgbClr val="002060"/>
                </a:solidFill>
                <a:latin typeface="+mn-lt"/>
              </a:rPr>
              <a:t>Can round any number up to 1,000,000 to the nearest 10, 100, 1000, 10,000 or 100,000 </a:t>
            </a:r>
          </a:p>
          <a:p>
            <a:r>
              <a:rPr lang="en-GB" sz="3200" dirty="0">
                <a:solidFill>
                  <a:schemeClr val="tx2"/>
                </a:solidFill>
              </a:rPr>
              <a:t> </a:t>
            </a:r>
          </a:p>
        </p:txBody>
      </p:sp>
      <p:sp>
        <p:nvSpPr>
          <p:cNvPr id="7" name="AutoShape 67">
            <a:extLst>
              <a:ext uri="{FF2B5EF4-FFF2-40B4-BE49-F238E27FC236}">
                <a16:creationId xmlns:a16="http://schemas.microsoft.com/office/drawing/2014/main" id="{893BBFC4-9C7C-46CF-BE0A-22DBB4A9BF59}"/>
              </a:ext>
            </a:extLst>
          </p:cNvPr>
          <p:cNvSpPr>
            <a:spLocks noChangeArrowheads="1"/>
          </p:cNvSpPr>
          <p:nvPr/>
        </p:nvSpPr>
        <p:spPr bwMode="auto">
          <a:xfrm>
            <a:off x="7583214" y="3180037"/>
            <a:ext cx="3961057" cy="337113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3000" u="sng" dirty="0">
                <a:solidFill>
                  <a:srgbClr val="002060"/>
                </a:solidFill>
                <a:latin typeface="+mn-lt"/>
              </a:rPr>
              <a:t>Rounding definition:</a:t>
            </a:r>
          </a:p>
          <a:p>
            <a:pPr algn="ctr">
              <a:buNone/>
            </a:pPr>
            <a:r>
              <a:rPr lang="en-GB" sz="3000" dirty="0">
                <a:solidFill>
                  <a:srgbClr val="002060"/>
                </a:solidFill>
                <a:latin typeface="+mn-lt"/>
              </a:rPr>
              <a:t>To write a number to a given amount of accuracy </a:t>
            </a:r>
          </a:p>
          <a:p>
            <a:pPr algn="ctr">
              <a:buNone/>
            </a:pPr>
            <a:r>
              <a:rPr lang="en-GB" sz="3000" dirty="0">
                <a:solidFill>
                  <a:srgbClr val="002060"/>
                </a:solidFill>
                <a:latin typeface="+mn-lt"/>
              </a:rPr>
              <a:t>(e.g. to the nearest 10, 100,1,000 etc.)</a:t>
            </a:r>
          </a:p>
        </p:txBody>
      </p:sp>
      <p:sp>
        <p:nvSpPr>
          <p:cNvPr id="10" name="TextBox 9">
            <a:extLst>
              <a:ext uri="{FF2B5EF4-FFF2-40B4-BE49-F238E27FC236}">
                <a16:creationId xmlns:a16="http://schemas.microsoft.com/office/drawing/2014/main" id="{4344B3BD-BEA6-45E8-ABB0-3427CFB3B892}"/>
              </a:ext>
            </a:extLst>
          </p:cNvPr>
          <p:cNvSpPr txBox="1"/>
          <p:nvPr/>
        </p:nvSpPr>
        <p:spPr>
          <a:xfrm>
            <a:off x="494752" y="1490008"/>
            <a:ext cx="11002343" cy="1938992"/>
          </a:xfrm>
          <a:prstGeom prst="rect">
            <a:avLst/>
          </a:prstGeom>
          <a:noFill/>
        </p:spPr>
        <p:txBody>
          <a:bodyPr wrap="square" rtlCol="0">
            <a:spAutoFit/>
          </a:bodyPr>
          <a:lstStyle/>
          <a:p>
            <a:pPr algn="ctr"/>
            <a:r>
              <a:rPr lang="en-GB" sz="4000" u="sng" dirty="0">
                <a:solidFill>
                  <a:srgbClr val="002060"/>
                </a:solidFill>
              </a:rPr>
              <a:t>Rounding – quick challenge</a:t>
            </a:r>
          </a:p>
          <a:p>
            <a:pPr algn="ctr"/>
            <a:r>
              <a:rPr lang="en-GB" sz="4000" b="1" dirty="0">
                <a:solidFill>
                  <a:srgbClr val="002060"/>
                </a:solidFill>
              </a:rPr>
              <a:t>Round the following numbers to the nearest 10:</a:t>
            </a:r>
            <a:endParaRPr lang="en-GB" sz="4000" dirty="0">
              <a:solidFill>
                <a:srgbClr val="002060"/>
              </a:solidFill>
            </a:endParaRPr>
          </a:p>
          <a:p>
            <a:pPr algn="ctr"/>
            <a:endParaRPr lang="en-GB" sz="4000" dirty="0">
              <a:solidFill>
                <a:srgbClr val="002060"/>
              </a:solidFill>
            </a:endParaRPr>
          </a:p>
        </p:txBody>
      </p:sp>
      <p:pic>
        <p:nvPicPr>
          <p:cNvPr id="1329" name="Picture 1328">
            <a:extLst>
              <a:ext uri="{FF2B5EF4-FFF2-40B4-BE49-F238E27FC236}">
                <a16:creationId xmlns:a16="http://schemas.microsoft.com/office/drawing/2014/main" id="{49C1F9EC-F99B-0943-ADFA-71CBBD6BF24E}"/>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4" name="TextBox 3"/>
          <p:cNvSpPr txBox="1"/>
          <p:nvPr/>
        </p:nvSpPr>
        <p:spPr>
          <a:xfrm>
            <a:off x="1671145" y="2966767"/>
            <a:ext cx="2217274" cy="3785652"/>
          </a:xfrm>
          <a:prstGeom prst="rect">
            <a:avLst/>
          </a:prstGeom>
          <a:noFill/>
        </p:spPr>
        <p:txBody>
          <a:bodyPr wrap="none" rtlCol="0">
            <a:spAutoFit/>
          </a:bodyPr>
          <a:lstStyle/>
          <a:p>
            <a:pPr marL="742950" indent="-742950">
              <a:buAutoNum type="arabicPeriod"/>
            </a:pPr>
            <a:r>
              <a:rPr lang="en-GB" sz="4000" dirty="0"/>
              <a:t>     72</a:t>
            </a:r>
          </a:p>
          <a:p>
            <a:pPr marL="742950" indent="-742950">
              <a:buAutoNum type="arabicPeriod"/>
            </a:pPr>
            <a:r>
              <a:rPr lang="en-GB" sz="4000" dirty="0"/>
              <a:t>     35</a:t>
            </a:r>
          </a:p>
          <a:p>
            <a:pPr marL="742950" indent="-742950">
              <a:buAutoNum type="arabicPeriod"/>
            </a:pPr>
            <a:r>
              <a:rPr lang="en-GB" sz="4000" dirty="0"/>
              <a:t>   137</a:t>
            </a:r>
          </a:p>
          <a:p>
            <a:pPr marL="742950" indent="-742950">
              <a:buAutoNum type="arabicPeriod"/>
            </a:pPr>
            <a:r>
              <a:rPr lang="en-GB" sz="4000" dirty="0"/>
              <a:t>   394</a:t>
            </a:r>
          </a:p>
          <a:p>
            <a:pPr marL="742950" indent="-742950">
              <a:buAutoNum type="arabicPeriod"/>
            </a:pPr>
            <a:r>
              <a:rPr lang="en-GB" sz="4000" dirty="0"/>
              <a:t>2,608</a:t>
            </a:r>
          </a:p>
          <a:p>
            <a:pPr marL="742950" indent="-742950">
              <a:buAutoNum type="arabicPeriod"/>
            </a:pPr>
            <a:r>
              <a:rPr lang="en-GB" sz="4000" dirty="0"/>
              <a:t>9,285 </a:t>
            </a: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r="72213"/>
          <a:stretch/>
        </p:blipFill>
        <p:spPr>
          <a:xfrm>
            <a:off x="4953264" y="3098941"/>
            <a:ext cx="1351496" cy="3521304"/>
          </a:xfrm>
          <a:prstGeom prst="rect">
            <a:avLst/>
          </a:prstGeom>
        </p:spPr>
      </p:pic>
    </p:spTree>
    <p:extLst>
      <p:ext uri="{BB962C8B-B14F-4D97-AF65-F5344CB8AC3E}">
        <p14:creationId xmlns:p14="http://schemas.microsoft.com/office/powerpoint/2010/main" val="2264461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33C02B12-C395-4773-98ED-4248396959D4}"/>
              </a:ext>
            </a:extLst>
          </p:cNvPr>
          <p:cNvSpPr txBox="1">
            <a:spLocks/>
          </p:cNvSpPr>
          <p:nvPr/>
        </p:nvSpPr>
        <p:spPr>
          <a:xfrm>
            <a:off x="1671145" y="321198"/>
            <a:ext cx="8649559" cy="1086583"/>
          </a:xfrm>
          <a:prstGeom prst="rect">
            <a:avLst/>
          </a:prstGeom>
          <a:solidFill>
            <a:srgbClr val="FDFEDA"/>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200" b="1" dirty="0">
              <a:solidFill>
                <a:srgbClr val="002060"/>
              </a:solidFill>
              <a:latin typeface="+mn-lt"/>
            </a:endParaRPr>
          </a:p>
          <a:p>
            <a:pPr algn="ctr"/>
            <a:r>
              <a:rPr lang="en-GB" sz="3200" b="1" dirty="0">
                <a:solidFill>
                  <a:srgbClr val="002060"/>
                </a:solidFill>
                <a:latin typeface="+mn-lt"/>
              </a:rPr>
              <a:t>Can round any number up to 1,000,000 to the nearest 10, 100, 1000, 10,000 or 100,000 </a:t>
            </a:r>
          </a:p>
          <a:p>
            <a:r>
              <a:rPr lang="en-GB" sz="3200" dirty="0">
                <a:solidFill>
                  <a:schemeClr val="tx2"/>
                </a:solidFill>
              </a:rPr>
              <a:t> </a:t>
            </a:r>
          </a:p>
        </p:txBody>
      </p:sp>
      <p:pic>
        <p:nvPicPr>
          <p:cNvPr id="1329" name="Picture 1328">
            <a:extLst>
              <a:ext uri="{FF2B5EF4-FFF2-40B4-BE49-F238E27FC236}">
                <a16:creationId xmlns:a16="http://schemas.microsoft.com/office/drawing/2014/main" id="{49C1F9EC-F99B-0943-ADFA-71CBBD6BF24E}"/>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8" name="AutoShape 67">
            <a:extLst>
              <a:ext uri="{FF2B5EF4-FFF2-40B4-BE49-F238E27FC236}">
                <a16:creationId xmlns:a16="http://schemas.microsoft.com/office/drawing/2014/main" id="{893BBFC4-9C7C-46CF-BE0A-22DBB4A9BF59}"/>
              </a:ext>
            </a:extLst>
          </p:cNvPr>
          <p:cNvSpPr>
            <a:spLocks noChangeArrowheads="1"/>
          </p:cNvSpPr>
          <p:nvPr/>
        </p:nvSpPr>
        <p:spPr bwMode="auto">
          <a:xfrm>
            <a:off x="204764" y="1650323"/>
            <a:ext cx="6796519" cy="2989755"/>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000" b="1" u="sng" dirty="0">
                <a:solidFill>
                  <a:srgbClr val="002060"/>
                </a:solidFill>
                <a:latin typeface="+mn-lt"/>
              </a:rPr>
              <a:t>Tips for rounding:</a:t>
            </a:r>
          </a:p>
          <a:p>
            <a:pPr algn="ctr">
              <a:buNone/>
            </a:pPr>
            <a:r>
              <a:rPr lang="en-GB" sz="2000" dirty="0">
                <a:solidFill>
                  <a:srgbClr val="002060"/>
                </a:solidFill>
                <a:latin typeface="+mn-lt"/>
              </a:rPr>
              <a:t>Underline the digit in the place value column it is to be rounded to.</a:t>
            </a:r>
          </a:p>
          <a:p>
            <a:pPr algn="ctr">
              <a:buNone/>
            </a:pPr>
            <a:r>
              <a:rPr lang="en-GB" sz="2000" dirty="0">
                <a:solidFill>
                  <a:srgbClr val="002060"/>
                </a:solidFill>
                <a:latin typeface="+mn-lt"/>
              </a:rPr>
              <a:t>Look to the </a:t>
            </a:r>
            <a:r>
              <a:rPr lang="en-GB" sz="2000" b="1" dirty="0">
                <a:solidFill>
                  <a:srgbClr val="002060"/>
                </a:solidFill>
                <a:latin typeface="+mn-lt"/>
              </a:rPr>
              <a:t>right</a:t>
            </a:r>
            <a:r>
              <a:rPr lang="en-GB" sz="2000" dirty="0">
                <a:solidFill>
                  <a:srgbClr val="002060"/>
                </a:solidFill>
                <a:latin typeface="+mn-lt"/>
              </a:rPr>
              <a:t> of the rounding place.</a:t>
            </a:r>
          </a:p>
          <a:p>
            <a:pPr algn="ctr">
              <a:buNone/>
            </a:pPr>
            <a:r>
              <a:rPr lang="en-GB" sz="2000" dirty="0">
                <a:solidFill>
                  <a:srgbClr val="002060"/>
                </a:solidFill>
                <a:latin typeface="+mn-lt"/>
              </a:rPr>
              <a:t>If the number is </a:t>
            </a:r>
            <a:r>
              <a:rPr lang="en-GB" sz="2000" b="1" dirty="0">
                <a:solidFill>
                  <a:srgbClr val="002060"/>
                </a:solidFill>
                <a:latin typeface="+mn-lt"/>
              </a:rPr>
              <a:t>5 or more, ‘let it soar’.</a:t>
            </a:r>
          </a:p>
          <a:p>
            <a:pPr algn="ctr">
              <a:buNone/>
            </a:pPr>
            <a:r>
              <a:rPr lang="en-GB" sz="2000" dirty="0">
                <a:solidFill>
                  <a:srgbClr val="002060"/>
                </a:solidFill>
                <a:latin typeface="+mn-lt"/>
              </a:rPr>
              <a:t>If the number is </a:t>
            </a:r>
            <a:r>
              <a:rPr lang="en-GB" sz="2000" b="1" dirty="0">
                <a:solidFill>
                  <a:srgbClr val="002060"/>
                </a:solidFill>
                <a:latin typeface="+mn-lt"/>
              </a:rPr>
              <a:t>4 or less, ‘let it rest’</a:t>
            </a:r>
            <a:r>
              <a:rPr lang="en-GB" sz="2000" dirty="0">
                <a:solidFill>
                  <a:srgbClr val="002060"/>
                </a:solidFill>
                <a:latin typeface="+mn-lt"/>
              </a:rPr>
              <a:t>.</a:t>
            </a:r>
          </a:p>
          <a:p>
            <a:pPr algn="ctr">
              <a:buNone/>
            </a:pPr>
            <a:r>
              <a:rPr lang="en-GB" sz="2000" dirty="0">
                <a:solidFill>
                  <a:srgbClr val="002060"/>
                </a:solidFill>
                <a:latin typeface="+mn-lt"/>
              </a:rPr>
              <a:t>Numbers to the right of the rounding place turn to zero</a:t>
            </a:r>
            <a:r>
              <a:rPr lang="en-GB" sz="2800" dirty="0">
                <a:solidFill>
                  <a:srgbClr val="002060"/>
                </a:solidFill>
                <a:latin typeface="+mn-lt"/>
              </a:rPr>
              <a:t>.</a:t>
            </a:r>
          </a:p>
        </p:txBody>
      </p:sp>
      <p:sp>
        <p:nvSpPr>
          <p:cNvPr id="27" name="TextBox 26"/>
          <p:cNvSpPr txBox="1"/>
          <p:nvPr/>
        </p:nvSpPr>
        <p:spPr>
          <a:xfrm>
            <a:off x="7001283" y="1997756"/>
            <a:ext cx="5045081" cy="3785652"/>
          </a:xfrm>
          <a:prstGeom prst="rect">
            <a:avLst/>
          </a:prstGeom>
          <a:noFill/>
        </p:spPr>
        <p:txBody>
          <a:bodyPr wrap="square" rtlCol="0">
            <a:spAutoFit/>
          </a:bodyPr>
          <a:lstStyle/>
          <a:p>
            <a:r>
              <a:rPr lang="en-GB" sz="3000" b="1" dirty="0"/>
              <a:t>Here are some examples of rounding to 100:</a:t>
            </a:r>
          </a:p>
          <a:p>
            <a:endParaRPr lang="en-GB" sz="3000" b="1" dirty="0"/>
          </a:p>
          <a:p>
            <a:r>
              <a:rPr lang="en-GB" sz="3000" dirty="0">
                <a:solidFill>
                  <a:srgbClr val="FF0000"/>
                </a:solidFill>
              </a:rPr>
              <a:t>       </a:t>
            </a:r>
            <a:r>
              <a:rPr lang="en-GB" sz="3000" u="sng" dirty="0">
                <a:solidFill>
                  <a:srgbClr val="FF0000"/>
                </a:solidFill>
              </a:rPr>
              <a:t>8</a:t>
            </a:r>
            <a:r>
              <a:rPr lang="en-GB" sz="3000" b="1" dirty="0">
                <a:solidFill>
                  <a:srgbClr val="FF0000"/>
                </a:solidFill>
              </a:rPr>
              <a:t>7</a:t>
            </a:r>
            <a:r>
              <a:rPr lang="en-GB" sz="3000" dirty="0">
                <a:solidFill>
                  <a:srgbClr val="FF0000"/>
                </a:solidFill>
              </a:rPr>
              <a:t>8			</a:t>
            </a:r>
            <a:r>
              <a:rPr lang="en-GB" sz="3000" u="sng" dirty="0">
                <a:solidFill>
                  <a:srgbClr val="FF0000"/>
                </a:solidFill>
              </a:rPr>
              <a:t>9</a:t>
            </a:r>
            <a:r>
              <a:rPr lang="en-GB" sz="3000" b="1" dirty="0">
                <a:solidFill>
                  <a:srgbClr val="FF0000"/>
                </a:solidFill>
              </a:rPr>
              <a:t>00</a:t>
            </a:r>
          </a:p>
          <a:p>
            <a:endParaRPr lang="en-GB" sz="3000" dirty="0"/>
          </a:p>
          <a:p>
            <a:r>
              <a:rPr lang="en-GB" sz="3000" dirty="0"/>
              <a:t>    1,</a:t>
            </a:r>
            <a:r>
              <a:rPr lang="en-GB" sz="3000" u="sng" dirty="0"/>
              <a:t>0</a:t>
            </a:r>
            <a:r>
              <a:rPr lang="en-GB" sz="3000" b="1" dirty="0"/>
              <a:t>1</a:t>
            </a:r>
            <a:r>
              <a:rPr lang="en-GB" sz="3000" dirty="0"/>
              <a:t>5		          </a:t>
            </a:r>
            <a:r>
              <a:rPr lang="en-GB" sz="3000" u="sng" dirty="0"/>
              <a:t>1,</a:t>
            </a:r>
            <a:r>
              <a:rPr lang="en-GB" sz="3000" b="1" dirty="0"/>
              <a:t>000</a:t>
            </a:r>
          </a:p>
          <a:p>
            <a:endParaRPr lang="en-GB" sz="3000" dirty="0"/>
          </a:p>
          <a:p>
            <a:r>
              <a:rPr lang="en-GB" sz="3000" dirty="0"/>
              <a:t>323,</a:t>
            </a:r>
            <a:r>
              <a:rPr lang="en-GB" sz="3000" u="sng" dirty="0"/>
              <a:t>6</a:t>
            </a:r>
            <a:r>
              <a:rPr lang="en-GB" sz="3000" b="1" dirty="0"/>
              <a:t>2</a:t>
            </a:r>
            <a:r>
              <a:rPr lang="en-GB" sz="3000" dirty="0"/>
              <a:t>7		      323,</a:t>
            </a:r>
            <a:r>
              <a:rPr lang="en-GB" sz="3000" u="sng" dirty="0"/>
              <a:t>6</a:t>
            </a:r>
            <a:r>
              <a:rPr lang="en-GB" sz="3000" b="1" dirty="0"/>
              <a:t>00</a:t>
            </a:r>
          </a:p>
        </p:txBody>
      </p:sp>
      <p:sp>
        <p:nvSpPr>
          <p:cNvPr id="31" name="Right Arrow 30"/>
          <p:cNvSpPr/>
          <p:nvPr/>
        </p:nvSpPr>
        <p:spPr>
          <a:xfrm>
            <a:off x="8812924" y="3594538"/>
            <a:ext cx="1182414" cy="2207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ight Arrow 33"/>
          <p:cNvSpPr/>
          <p:nvPr/>
        </p:nvSpPr>
        <p:spPr>
          <a:xfrm>
            <a:off x="8812924" y="4432512"/>
            <a:ext cx="1182414" cy="2207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ight Arrow 34"/>
          <p:cNvSpPr/>
          <p:nvPr/>
        </p:nvSpPr>
        <p:spPr>
          <a:xfrm>
            <a:off x="8812924" y="5348185"/>
            <a:ext cx="1182414" cy="2207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596110614"/>
              </p:ext>
            </p:extLst>
          </p:nvPr>
        </p:nvGraphicFramePr>
        <p:xfrm>
          <a:off x="204764" y="4809245"/>
          <a:ext cx="6592000" cy="1696110"/>
        </p:xfrm>
        <a:graphic>
          <a:graphicData uri="http://schemas.openxmlformats.org/drawingml/2006/table">
            <a:tbl>
              <a:tblPr firstRow="1" bandRow="1">
                <a:tableStyleId>{5C22544A-7EE6-4342-B048-85BDC9FD1C3A}</a:tableStyleId>
              </a:tblPr>
              <a:tblGrid>
                <a:gridCol w="1648000">
                  <a:extLst>
                    <a:ext uri="{9D8B030D-6E8A-4147-A177-3AD203B41FA5}">
                      <a16:colId xmlns:a16="http://schemas.microsoft.com/office/drawing/2014/main" val="2854700299"/>
                    </a:ext>
                  </a:extLst>
                </a:gridCol>
                <a:gridCol w="1648000">
                  <a:extLst>
                    <a:ext uri="{9D8B030D-6E8A-4147-A177-3AD203B41FA5}">
                      <a16:colId xmlns:a16="http://schemas.microsoft.com/office/drawing/2014/main" val="1728085098"/>
                    </a:ext>
                  </a:extLst>
                </a:gridCol>
                <a:gridCol w="1648000">
                  <a:extLst>
                    <a:ext uri="{9D8B030D-6E8A-4147-A177-3AD203B41FA5}">
                      <a16:colId xmlns:a16="http://schemas.microsoft.com/office/drawing/2014/main" val="3984108705"/>
                    </a:ext>
                  </a:extLst>
                </a:gridCol>
                <a:gridCol w="1648000">
                  <a:extLst>
                    <a:ext uri="{9D8B030D-6E8A-4147-A177-3AD203B41FA5}">
                      <a16:colId xmlns:a16="http://schemas.microsoft.com/office/drawing/2014/main" val="1407702877"/>
                    </a:ext>
                  </a:extLst>
                </a:gridCol>
              </a:tblGrid>
              <a:tr h="565370">
                <a:tc>
                  <a:txBody>
                    <a:bodyPr/>
                    <a:lstStyle/>
                    <a:p>
                      <a:pPr algn="ctr"/>
                      <a:r>
                        <a:rPr lang="en-GB" sz="2000" b="1" dirty="0"/>
                        <a:t>Thousands</a:t>
                      </a:r>
                    </a:p>
                  </a:txBody>
                  <a:tcPr/>
                </a:tc>
                <a:tc>
                  <a:txBody>
                    <a:bodyPr/>
                    <a:lstStyle/>
                    <a:p>
                      <a:pPr algn="ctr"/>
                      <a:r>
                        <a:rPr lang="en-GB" sz="2000" b="1" dirty="0"/>
                        <a:t>Hundreds</a:t>
                      </a:r>
                    </a:p>
                  </a:txBody>
                  <a:tcPr/>
                </a:tc>
                <a:tc>
                  <a:txBody>
                    <a:bodyPr/>
                    <a:lstStyle/>
                    <a:p>
                      <a:pPr algn="ctr"/>
                      <a:r>
                        <a:rPr lang="en-GB" sz="2000" b="1" dirty="0"/>
                        <a:t>Tens</a:t>
                      </a:r>
                    </a:p>
                  </a:txBody>
                  <a:tcPr/>
                </a:tc>
                <a:tc>
                  <a:txBody>
                    <a:bodyPr/>
                    <a:lstStyle/>
                    <a:p>
                      <a:pPr algn="ctr"/>
                      <a:r>
                        <a:rPr lang="en-GB" sz="2000" b="1" dirty="0"/>
                        <a:t>Ones</a:t>
                      </a:r>
                    </a:p>
                  </a:txBody>
                  <a:tcPr/>
                </a:tc>
                <a:extLst>
                  <a:ext uri="{0D108BD9-81ED-4DB2-BD59-A6C34878D82A}">
                    <a16:rowId xmlns:a16="http://schemas.microsoft.com/office/drawing/2014/main" val="2838006929"/>
                  </a:ext>
                </a:extLst>
              </a:tr>
              <a:tr h="565370">
                <a:tc>
                  <a:txBody>
                    <a:bodyPr/>
                    <a:lstStyle/>
                    <a:p>
                      <a:pPr algn="ctr"/>
                      <a:endParaRPr lang="en-GB" sz="2000" b="1"/>
                    </a:p>
                  </a:txBody>
                  <a:tcPr/>
                </a:tc>
                <a:tc>
                  <a:txBody>
                    <a:bodyPr/>
                    <a:lstStyle/>
                    <a:p>
                      <a:pPr algn="ctr"/>
                      <a:r>
                        <a:rPr lang="en-GB" sz="2000" b="0" u="sng" dirty="0"/>
                        <a:t>8</a:t>
                      </a:r>
                    </a:p>
                  </a:txBody>
                  <a:tcPr/>
                </a:tc>
                <a:tc>
                  <a:txBody>
                    <a:bodyPr/>
                    <a:lstStyle/>
                    <a:p>
                      <a:pPr algn="ctr"/>
                      <a:r>
                        <a:rPr lang="en-GB" sz="2000" b="1" dirty="0"/>
                        <a:t>7</a:t>
                      </a:r>
                    </a:p>
                  </a:txBody>
                  <a:tcPr/>
                </a:tc>
                <a:tc>
                  <a:txBody>
                    <a:bodyPr/>
                    <a:lstStyle/>
                    <a:p>
                      <a:pPr algn="ctr"/>
                      <a:r>
                        <a:rPr lang="en-GB" sz="2000" b="0" dirty="0"/>
                        <a:t>8</a:t>
                      </a:r>
                    </a:p>
                  </a:txBody>
                  <a:tcPr/>
                </a:tc>
                <a:extLst>
                  <a:ext uri="{0D108BD9-81ED-4DB2-BD59-A6C34878D82A}">
                    <a16:rowId xmlns:a16="http://schemas.microsoft.com/office/drawing/2014/main" val="2689561522"/>
                  </a:ext>
                </a:extLst>
              </a:tr>
              <a:tr h="565370">
                <a:tc>
                  <a:txBody>
                    <a:bodyPr/>
                    <a:lstStyle/>
                    <a:p>
                      <a:pPr algn="ctr"/>
                      <a:endParaRPr lang="en-GB" sz="2000" b="1"/>
                    </a:p>
                  </a:txBody>
                  <a:tcPr/>
                </a:tc>
                <a:tc>
                  <a:txBody>
                    <a:bodyPr/>
                    <a:lstStyle/>
                    <a:p>
                      <a:pPr algn="ctr"/>
                      <a:r>
                        <a:rPr lang="en-GB" sz="2000" b="0" u="sng" dirty="0"/>
                        <a:t>9</a:t>
                      </a:r>
                    </a:p>
                  </a:txBody>
                  <a:tcPr/>
                </a:tc>
                <a:tc>
                  <a:txBody>
                    <a:bodyPr/>
                    <a:lstStyle/>
                    <a:p>
                      <a:pPr algn="ctr"/>
                      <a:r>
                        <a:rPr lang="en-GB" sz="2000" b="1" dirty="0"/>
                        <a:t>0</a:t>
                      </a:r>
                    </a:p>
                  </a:txBody>
                  <a:tcPr/>
                </a:tc>
                <a:tc>
                  <a:txBody>
                    <a:bodyPr/>
                    <a:lstStyle/>
                    <a:p>
                      <a:pPr algn="ctr"/>
                      <a:r>
                        <a:rPr lang="en-GB" sz="2000" b="1" dirty="0"/>
                        <a:t>0</a:t>
                      </a:r>
                    </a:p>
                  </a:txBody>
                  <a:tcPr/>
                </a:tc>
                <a:extLst>
                  <a:ext uri="{0D108BD9-81ED-4DB2-BD59-A6C34878D82A}">
                    <a16:rowId xmlns:a16="http://schemas.microsoft.com/office/drawing/2014/main" val="85403303"/>
                  </a:ext>
                </a:extLst>
              </a:tr>
            </a:tbl>
          </a:graphicData>
        </a:graphic>
      </p:graphicFrame>
    </p:spTree>
    <p:extLst>
      <p:ext uri="{BB962C8B-B14F-4D97-AF65-F5344CB8AC3E}">
        <p14:creationId xmlns:p14="http://schemas.microsoft.com/office/powerpoint/2010/main" val="3745585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33C02B12-C395-4773-98ED-4248396959D4}"/>
              </a:ext>
            </a:extLst>
          </p:cNvPr>
          <p:cNvSpPr txBox="1">
            <a:spLocks/>
          </p:cNvSpPr>
          <p:nvPr/>
        </p:nvSpPr>
        <p:spPr>
          <a:xfrm>
            <a:off x="1671145" y="321198"/>
            <a:ext cx="8649559" cy="1086583"/>
          </a:xfrm>
          <a:prstGeom prst="rect">
            <a:avLst/>
          </a:prstGeom>
          <a:solidFill>
            <a:srgbClr val="FDFEDA"/>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200" b="1" dirty="0">
              <a:solidFill>
                <a:srgbClr val="002060"/>
              </a:solidFill>
              <a:latin typeface="+mn-lt"/>
            </a:endParaRPr>
          </a:p>
          <a:p>
            <a:pPr algn="ctr"/>
            <a:r>
              <a:rPr lang="en-GB" sz="3200" b="1" dirty="0">
                <a:solidFill>
                  <a:srgbClr val="002060"/>
                </a:solidFill>
                <a:latin typeface="+mn-lt"/>
              </a:rPr>
              <a:t>Can round any number up to 1,000,000 to the nearest 10, 100, 1000, 10,000 or 100,000 </a:t>
            </a:r>
          </a:p>
          <a:p>
            <a:r>
              <a:rPr lang="en-GB" sz="3200" dirty="0">
                <a:solidFill>
                  <a:schemeClr val="tx2"/>
                </a:solidFill>
              </a:rPr>
              <a:t> </a:t>
            </a:r>
          </a:p>
        </p:txBody>
      </p:sp>
      <p:pic>
        <p:nvPicPr>
          <p:cNvPr id="1329" name="Picture 1328">
            <a:extLst>
              <a:ext uri="{FF2B5EF4-FFF2-40B4-BE49-F238E27FC236}">
                <a16:creationId xmlns:a16="http://schemas.microsoft.com/office/drawing/2014/main" id="{49C1F9EC-F99B-0943-ADFA-71CBBD6BF24E}"/>
              </a:ext>
            </a:extLst>
          </p:cNvPr>
          <p:cNvPicPr>
            <a:picLocks noChangeAspect="1"/>
          </p:cNvPicPr>
          <p:nvPr/>
        </p:nvPicPr>
        <p:blipFill>
          <a:blip r:embed="rId4"/>
          <a:stretch>
            <a:fillRect/>
          </a:stretch>
        </p:blipFill>
        <p:spPr>
          <a:xfrm>
            <a:off x="10577662" y="420961"/>
            <a:ext cx="1468702" cy="970048"/>
          </a:xfrm>
          <a:prstGeom prst="rect">
            <a:avLst/>
          </a:prstGeom>
        </p:spPr>
      </p:pic>
      <p:cxnSp>
        <p:nvCxnSpPr>
          <p:cNvPr id="13" name="Straight Arrow Connector 12"/>
          <p:cNvCxnSpPr/>
          <p:nvPr/>
        </p:nvCxnSpPr>
        <p:spPr>
          <a:xfrm flipV="1">
            <a:off x="982490" y="2973856"/>
            <a:ext cx="10026868" cy="1576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982490" y="3110138"/>
            <a:ext cx="1072056" cy="61809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3000" u="sng" dirty="0"/>
              <a:t>8,</a:t>
            </a:r>
            <a:r>
              <a:rPr lang="en-GB" sz="3000" b="1" dirty="0"/>
              <a:t>000</a:t>
            </a:r>
          </a:p>
        </p:txBody>
      </p:sp>
      <p:sp>
        <p:nvSpPr>
          <p:cNvPr id="11" name="Rectangle 10"/>
          <p:cNvSpPr/>
          <p:nvPr/>
        </p:nvSpPr>
        <p:spPr>
          <a:xfrm>
            <a:off x="460469" y="1645844"/>
            <a:ext cx="10480119" cy="1015663"/>
          </a:xfrm>
          <a:prstGeom prst="rect">
            <a:avLst/>
          </a:prstGeom>
        </p:spPr>
        <p:txBody>
          <a:bodyPr wrap="square">
            <a:spAutoFit/>
          </a:bodyPr>
          <a:lstStyle/>
          <a:p>
            <a:pPr algn="ctr">
              <a:buNone/>
            </a:pPr>
            <a:r>
              <a:rPr lang="en-GB" sz="3000" dirty="0">
                <a:solidFill>
                  <a:srgbClr val="002060"/>
                </a:solidFill>
              </a:rPr>
              <a:t>Using a number line can help with rounding. Look at these examples of rounding numbers to the </a:t>
            </a:r>
            <a:r>
              <a:rPr lang="en-GB" sz="3000" b="1" dirty="0">
                <a:solidFill>
                  <a:srgbClr val="002060"/>
                </a:solidFill>
              </a:rPr>
              <a:t>nearest 1,000</a:t>
            </a:r>
            <a:r>
              <a:rPr lang="en-GB" sz="3000" dirty="0">
                <a:solidFill>
                  <a:srgbClr val="002060"/>
                </a:solidFill>
              </a:rPr>
              <a:t>.</a:t>
            </a:r>
          </a:p>
        </p:txBody>
      </p:sp>
      <p:sp>
        <p:nvSpPr>
          <p:cNvPr id="21" name="Rectangle 20"/>
          <p:cNvSpPr/>
          <p:nvPr/>
        </p:nvSpPr>
        <p:spPr>
          <a:xfrm>
            <a:off x="9868532" y="3127361"/>
            <a:ext cx="1072056" cy="61809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3000" u="sng" dirty="0"/>
              <a:t>9,</a:t>
            </a:r>
            <a:r>
              <a:rPr lang="en-GB" sz="3000" b="1" dirty="0"/>
              <a:t>000</a:t>
            </a:r>
          </a:p>
        </p:txBody>
      </p:sp>
      <p:sp>
        <p:nvSpPr>
          <p:cNvPr id="22" name="Rectangle 21"/>
          <p:cNvSpPr/>
          <p:nvPr/>
        </p:nvSpPr>
        <p:spPr>
          <a:xfrm>
            <a:off x="6956390" y="3100159"/>
            <a:ext cx="1072056" cy="61809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3000" u="sng" dirty="0">
                <a:solidFill>
                  <a:srgbClr val="FF0000"/>
                </a:solidFill>
              </a:rPr>
              <a:t>8,</a:t>
            </a:r>
            <a:r>
              <a:rPr lang="en-GB" sz="3000" b="1" dirty="0">
                <a:solidFill>
                  <a:srgbClr val="FF0000"/>
                </a:solidFill>
              </a:rPr>
              <a:t>6</a:t>
            </a:r>
            <a:r>
              <a:rPr lang="en-GB" sz="3000" dirty="0">
                <a:solidFill>
                  <a:srgbClr val="FF0000"/>
                </a:solidFill>
              </a:rPr>
              <a:t>72</a:t>
            </a:r>
          </a:p>
        </p:txBody>
      </p:sp>
      <p:cxnSp>
        <p:nvCxnSpPr>
          <p:cNvPr id="20" name="Straight Connector 19"/>
          <p:cNvCxnSpPr/>
          <p:nvPr/>
        </p:nvCxnSpPr>
        <p:spPr>
          <a:xfrm>
            <a:off x="5800828" y="2810557"/>
            <a:ext cx="0" cy="489104"/>
          </a:xfrm>
          <a:prstGeom prst="line">
            <a:avLst/>
          </a:prstGeom>
        </p:spPr>
        <p:style>
          <a:lnRef idx="1">
            <a:schemeClr val="accent1"/>
          </a:lnRef>
          <a:fillRef idx="0">
            <a:schemeClr val="accent1"/>
          </a:fillRef>
          <a:effectRef idx="0">
            <a:schemeClr val="accent1"/>
          </a:effectRef>
          <a:fontRef idx="minor">
            <a:schemeClr val="tx1"/>
          </a:fontRef>
        </p:style>
      </p:cxnSp>
      <p:sp>
        <p:nvSpPr>
          <p:cNvPr id="23" name="Curved Up Arrow 22"/>
          <p:cNvSpPr/>
          <p:nvPr/>
        </p:nvSpPr>
        <p:spPr>
          <a:xfrm flipH="1">
            <a:off x="1387420" y="5965592"/>
            <a:ext cx="2912142" cy="78137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14" name="Straight Arrow Connector 13"/>
          <p:cNvCxnSpPr/>
          <p:nvPr/>
        </p:nvCxnSpPr>
        <p:spPr>
          <a:xfrm flipV="1">
            <a:off x="787394" y="5090695"/>
            <a:ext cx="10026868" cy="1576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940222" y="5265962"/>
            <a:ext cx="1072056" cy="61809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3000" u="sng" dirty="0"/>
              <a:t>4,</a:t>
            </a:r>
            <a:r>
              <a:rPr lang="en-GB" sz="3000" b="1" dirty="0"/>
              <a:t>000</a:t>
            </a:r>
          </a:p>
        </p:txBody>
      </p:sp>
      <p:sp>
        <p:nvSpPr>
          <p:cNvPr id="16" name="Rectangle 15"/>
          <p:cNvSpPr/>
          <p:nvPr/>
        </p:nvSpPr>
        <p:spPr>
          <a:xfrm>
            <a:off x="9868532" y="5344072"/>
            <a:ext cx="1072056" cy="61809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3000" u="sng" dirty="0"/>
              <a:t>5,</a:t>
            </a:r>
            <a:r>
              <a:rPr lang="en-GB" sz="3000" b="1" dirty="0"/>
              <a:t>000</a:t>
            </a:r>
          </a:p>
        </p:txBody>
      </p:sp>
      <p:sp>
        <p:nvSpPr>
          <p:cNvPr id="17" name="Rectangle 16"/>
          <p:cNvSpPr/>
          <p:nvPr/>
        </p:nvSpPr>
        <p:spPr>
          <a:xfrm>
            <a:off x="3763534" y="5347494"/>
            <a:ext cx="1072056" cy="61809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3000" u="sng" dirty="0">
                <a:solidFill>
                  <a:srgbClr val="FF0000"/>
                </a:solidFill>
              </a:rPr>
              <a:t>4,</a:t>
            </a:r>
            <a:r>
              <a:rPr lang="en-GB" sz="3000" b="1" dirty="0">
                <a:solidFill>
                  <a:srgbClr val="FF0000"/>
                </a:solidFill>
              </a:rPr>
              <a:t>3</a:t>
            </a:r>
            <a:r>
              <a:rPr lang="en-GB" sz="3000" dirty="0">
                <a:solidFill>
                  <a:srgbClr val="FF0000"/>
                </a:solidFill>
              </a:rPr>
              <a:t>67</a:t>
            </a:r>
          </a:p>
        </p:txBody>
      </p:sp>
      <p:cxnSp>
        <p:nvCxnSpPr>
          <p:cNvPr id="19" name="Straight Connector 18"/>
          <p:cNvCxnSpPr/>
          <p:nvPr/>
        </p:nvCxnSpPr>
        <p:spPr>
          <a:xfrm>
            <a:off x="5800828" y="4854968"/>
            <a:ext cx="0" cy="489104"/>
          </a:xfrm>
          <a:prstGeom prst="line">
            <a:avLst/>
          </a:prstGeom>
        </p:spPr>
        <p:style>
          <a:lnRef idx="1">
            <a:schemeClr val="accent1"/>
          </a:lnRef>
          <a:fillRef idx="0">
            <a:schemeClr val="accent1"/>
          </a:fillRef>
          <a:effectRef idx="0">
            <a:schemeClr val="accent1"/>
          </a:effectRef>
          <a:fontRef idx="minor">
            <a:schemeClr val="tx1"/>
          </a:fontRef>
        </p:style>
      </p:cxnSp>
      <p:sp>
        <p:nvSpPr>
          <p:cNvPr id="26" name="Curved Up Arrow 25"/>
          <p:cNvSpPr/>
          <p:nvPr/>
        </p:nvSpPr>
        <p:spPr>
          <a:xfrm>
            <a:off x="6956390" y="3834443"/>
            <a:ext cx="2912142" cy="78137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39159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2" grpId="0" animBg="1"/>
      <p:bldP spid="23" grpId="0" animBg="1"/>
      <p:bldP spid="15" grpId="0" animBg="1"/>
      <p:bldP spid="16" grpId="0" animBg="1"/>
      <p:bldP spid="17" grpId="0" animBg="1"/>
      <p:bldP spid="2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1968</TotalTime>
  <Words>1595</Words>
  <Application>Microsoft Office PowerPoint</Application>
  <PresentationFormat>Widescreen</PresentationFormat>
  <Paragraphs>285</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Vocabulary: rounding numbers</vt:lpstr>
      <vt:lpstr>Vocabulary: Connect Two</vt:lpstr>
      <vt:lpstr>Vocabulary: Word Association</vt:lpstr>
      <vt:lpstr>Vocabulary: Definition Match</vt:lpstr>
      <vt:lpstr>PowerPoint Presentation</vt:lpstr>
      <vt:lpstr>PowerPoint Presentation</vt:lpstr>
      <vt:lpstr>PowerPoint Presentation</vt:lpstr>
      <vt:lpstr>PowerPoint Presentation</vt:lpstr>
      <vt:lpstr>PowerPoint Presentation</vt:lpstr>
      <vt:lpstr> Problem solving</vt:lpstr>
      <vt:lpstr>PowerPoint Presentation</vt:lpstr>
      <vt:lpstr>PowerPoint Presentation</vt:lpstr>
      <vt:lpstr>PowerPoint Presentation</vt:lpstr>
      <vt:lpstr>PowerPoint Presentation</vt:lpstr>
      <vt:lpstr> Problem solving</vt:lpstr>
      <vt:lpstr> Problem Solving</vt:lpstr>
      <vt:lpstr> Problem Solving</vt:lpstr>
      <vt:lpstr>PowerPoint Presentation</vt:lpstr>
      <vt:lpstr> Reasoning</vt:lpstr>
      <vt:lpstr> Reasoning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127</cp:revision>
  <dcterms:created xsi:type="dcterms:W3CDTF">2017-03-29T13:14:03Z</dcterms:created>
  <dcterms:modified xsi:type="dcterms:W3CDTF">2020-04-22T11:57:41Z</dcterms:modified>
</cp:coreProperties>
</file>