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353" r:id="rId2"/>
    <p:sldId id="314" r:id="rId3"/>
    <p:sldId id="391" r:id="rId4"/>
    <p:sldId id="320" r:id="rId5"/>
    <p:sldId id="544" r:id="rId6"/>
    <p:sldId id="545" r:id="rId7"/>
    <p:sldId id="546" r:id="rId8"/>
    <p:sldId id="496" r:id="rId9"/>
    <p:sldId id="493" r:id="rId10"/>
    <p:sldId id="494" r:id="rId11"/>
    <p:sldId id="495" r:id="rId12"/>
    <p:sldId id="502" r:id="rId13"/>
    <p:sldId id="503" r:id="rId14"/>
    <p:sldId id="500" r:id="rId15"/>
    <p:sldId id="501" r:id="rId16"/>
    <p:sldId id="535" r:id="rId17"/>
    <p:sldId id="536" r:id="rId18"/>
    <p:sldId id="537" r:id="rId19"/>
    <p:sldId id="492" r:id="rId20"/>
    <p:sldId id="504" r:id="rId21"/>
    <p:sldId id="507" r:id="rId22"/>
    <p:sldId id="508" r:id="rId23"/>
    <p:sldId id="505" r:id="rId24"/>
    <p:sldId id="538" r:id="rId25"/>
    <p:sldId id="506" r:id="rId26"/>
    <p:sldId id="509" r:id="rId27"/>
    <p:sldId id="510" r:id="rId28"/>
    <p:sldId id="511" r:id="rId29"/>
    <p:sldId id="512" r:id="rId30"/>
    <p:sldId id="513" r:id="rId31"/>
    <p:sldId id="542" r:id="rId32"/>
    <p:sldId id="543" r:id="rId33"/>
    <p:sldId id="465" r:id="rId34"/>
    <p:sldId id="514" r:id="rId35"/>
    <p:sldId id="515" r:id="rId36"/>
    <p:sldId id="516" r:id="rId37"/>
    <p:sldId id="517" r:id="rId38"/>
    <p:sldId id="468" r:id="rId39"/>
    <p:sldId id="539" r:id="rId40"/>
    <p:sldId id="519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533" r:id="rId53"/>
    <p:sldId id="534" r:id="rId54"/>
    <p:sldId id="531" r:id="rId55"/>
    <p:sldId id="532" r:id="rId56"/>
    <p:sldId id="540" r:id="rId57"/>
    <p:sldId id="541" r:id="rId58"/>
    <p:sldId id="39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2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FE699"/>
    <a:srgbClr val="546600"/>
    <a:srgbClr val="FDFEDA"/>
    <a:srgbClr val="FFEBB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8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6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2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2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6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50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5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55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84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88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79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12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90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43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28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96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95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44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43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79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40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34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5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30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41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12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81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5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This is an opportunity for children to really explore the vocabulary and their understanding of it.</a:t>
            </a:r>
          </a:p>
        </p:txBody>
      </p:sp>
    </p:spTree>
    <p:extLst>
      <p:ext uri="{BB962C8B-B14F-4D97-AF65-F5344CB8AC3E}">
        <p14:creationId xmlns:p14="http://schemas.microsoft.com/office/powerpoint/2010/main" val="1539202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7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710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45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06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417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05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02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884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90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1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272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96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077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754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173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9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7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9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4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4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5"/>
            <a:ext cx="9144000" cy="202597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Y5 M1f. Can solve problems using place value and number facts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86100" y="486147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8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September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1458997" y="174016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4.14 - 0.9 = 4.5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6" y="1962861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5DA9E-0C7C-4B05-BEB6-A9AC4F66D97A}"/>
              </a:ext>
            </a:extLst>
          </p:cNvPr>
          <p:cNvSpPr txBox="1"/>
          <p:nvPr/>
        </p:nvSpPr>
        <p:spPr>
          <a:xfrm>
            <a:off x="928707" y="4850240"/>
            <a:ext cx="8061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know that </a:t>
            </a:r>
            <a:r>
              <a:rPr lang="en-GB" sz="2800" b="1" dirty="0"/>
              <a:t>4.5 is larger than 4.14.</a:t>
            </a:r>
          </a:p>
          <a:p>
            <a:endParaRPr lang="en-GB" sz="2800" b="1" dirty="0"/>
          </a:p>
          <a:p>
            <a:r>
              <a:rPr lang="en-GB" sz="2800" dirty="0"/>
              <a:t>We also know that </a:t>
            </a:r>
            <a:r>
              <a:rPr lang="en-GB" sz="2800" b="1" dirty="0"/>
              <a:t>subtraction</a:t>
            </a:r>
            <a:r>
              <a:rPr lang="en-GB" sz="2800" dirty="0"/>
              <a:t> should result in a smaller answer. Therefore, it must be </a:t>
            </a:r>
            <a:r>
              <a:rPr lang="en-GB" sz="2800" b="1" dirty="0"/>
              <a:t>false.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729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1458997" y="174016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4.14 - 0.9 = 4.5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6" y="1962861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5DA9E-0C7C-4B05-BEB6-A9AC4F66D97A}"/>
              </a:ext>
            </a:extLst>
          </p:cNvPr>
          <p:cNvSpPr txBox="1"/>
          <p:nvPr/>
        </p:nvSpPr>
        <p:spPr>
          <a:xfrm>
            <a:off x="928707" y="4850240"/>
            <a:ext cx="8061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also know that </a:t>
            </a:r>
            <a:r>
              <a:rPr lang="en-GB" sz="2800" b="1" dirty="0"/>
              <a:t>0.14 is smaller than 0.9.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means that when we take away 0.9 from 4.14, the answer will be less than 4. The answer is </a:t>
            </a:r>
            <a:r>
              <a:rPr lang="en-GB" sz="2800" b="1" dirty="0"/>
              <a:t>false.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418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1663375" y="1952473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7.21 – 0.6 = 7.15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 bwMode="auto">
          <a:xfrm rot="10800000" flipH="1">
            <a:off x="8137545" y="7497"/>
            <a:ext cx="2265007" cy="2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2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1663375" y="1952473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7.21 – 0.6 = 7.15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 bwMode="auto">
          <a:xfrm rot="10800000" flipH="1">
            <a:off x="8137545" y="7497"/>
            <a:ext cx="2265007" cy="2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63D61-88D2-473E-871F-E408F96854F9}"/>
              </a:ext>
            </a:extLst>
          </p:cNvPr>
          <p:cNvSpPr txBox="1"/>
          <p:nvPr/>
        </p:nvSpPr>
        <p:spPr>
          <a:xfrm>
            <a:off x="1087327" y="5274866"/>
            <a:ext cx="8061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False</a:t>
            </a:r>
            <a:r>
              <a:rPr lang="en-GB" sz="2800" dirty="0"/>
              <a:t>, because 0.6 is more than 0.21, so we will be left with a number </a:t>
            </a:r>
            <a:r>
              <a:rPr lang="en-GB" sz="2800" b="1" dirty="0"/>
              <a:t>smaller than</a:t>
            </a:r>
            <a:r>
              <a:rPr lang="en-GB" sz="2800" dirty="0"/>
              <a:t> 7.</a:t>
            </a:r>
          </a:p>
        </p:txBody>
      </p:sp>
    </p:spTree>
    <p:extLst>
      <p:ext uri="{BB962C8B-B14F-4D97-AF65-F5344CB8AC3E}">
        <p14:creationId xmlns:p14="http://schemas.microsoft.com/office/powerpoint/2010/main" val="290763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5992779" y="1812514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6.1 + 0.62 = 6.72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 bwMode="auto">
          <a:xfrm rot="10800000">
            <a:off x="1963705" y="7497"/>
            <a:ext cx="2265007" cy="2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6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5992779" y="1812514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6.1 + 0.62 = 6.72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 bwMode="auto">
          <a:xfrm rot="10800000">
            <a:off x="1963705" y="7497"/>
            <a:ext cx="2265007" cy="2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C5927-783F-46DD-A6F4-B1F48D0C98D8}"/>
              </a:ext>
            </a:extLst>
          </p:cNvPr>
          <p:cNvSpPr txBox="1"/>
          <p:nvPr/>
        </p:nvSpPr>
        <p:spPr>
          <a:xfrm>
            <a:off x="2328299" y="5447399"/>
            <a:ext cx="8061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True</a:t>
            </a:r>
            <a:r>
              <a:rPr lang="en-GB" sz="2800" dirty="0"/>
              <a:t>, because we are adding 6 to the tenths column and 2 to the hundredths column.</a:t>
            </a:r>
          </a:p>
        </p:txBody>
      </p:sp>
    </p:spTree>
    <p:extLst>
      <p:ext uri="{BB962C8B-B14F-4D97-AF65-F5344CB8AC3E}">
        <p14:creationId xmlns:p14="http://schemas.microsoft.com/office/powerpoint/2010/main" val="233934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1663375" y="1952473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8.88 – 0.8 = 8.8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 bwMode="auto">
          <a:xfrm rot="16200000" flipH="1">
            <a:off x="9614968" y="2272504"/>
            <a:ext cx="2265007" cy="2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5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63D61-88D2-473E-871F-E408F96854F9}"/>
              </a:ext>
            </a:extLst>
          </p:cNvPr>
          <p:cNvSpPr txBox="1"/>
          <p:nvPr/>
        </p:nvSpPr>
        <p:spPr>
          <a:xfrm>
            <a:off x="1087327" y="5274866"/>
            <a:ext cx="8061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False. </a:t>
            </a:r>
            <a:r>
              <a:rPr lang="en-GB" sz="2800" dirty="0"/>
              <a:t>If 8 is taken away from the tenths column, there will be 8 left in the hundreds column (8.08).</a:t>
            </a:r>
          </a:p>
        </p:txBody>
      </p:sp>
      <p:pic>
        <p:nvPicPr>
          <p:cNvPr id="10" name="Picture 9" descr="Boy, People, Kids, Child, Magnifying Glass, Whodunnit">
            <a:extLst>
              <a:ext uri="{FF2B5EF4-FFF2-40B4-BE49-F238E27FC236}">
                <a16:creationId xmlns:a16="http://schemas.microsoft.com/office/drawing/2014/main" id="{C9E2F8CC-A33E-43C7-A39F-F9C823667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 bwMode="auto">
          <a:xfrm rot="16200000" flipH="1">
            <a:off x="9614968" y="2272504"/>
            <a:ext cx="2265007" cy="28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D9971C-E857-4D73-A082-41AE227AB4C7}"/>
              </a:ext>
            </a:extLst>
          </p:cNvPr>
          <p:cNvSpPr/>
          <p:nvPr/>
        </p:nvSpPr>
        <p:spPr>
          <a:xfrm>
            <a:off x="1663375" y="1952473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8.88 – 0.8 = 8.8</a:t>
            </a:r>
          </a:p>
        </p:txBody>
      </p:sp>
    </p:spTree>
    <p:extLst>
      <p:ext uri="{BB962C8B-B14F-4D97-AF65-F5344CB8AC3E}">
        <p14:creationId xmlns:p14="http://schemas.microsoft.com/office/powerpoint/2010/main" val="52073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7"/>
            <a:ext cx="6674498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Let’s break down our understanding of </a:t>
            </a:r>
            <a:r>
              <a:rPr lang="en-GB" sz="4000" b="1" dirty="0">
                <a:solidFill>
                  <a:srgbClr val="002060"/>
                </a:solidFill>
              </a:rPr>
              <a:t>place value </a:t>
            </a:r>
            <a:r>
              <a:rPr lang="en-GB" sz="4000" dirty="0">
                <a:solidFill>
                  <a:srgbClr val="002060"/>
                </a:solidFill>
              </a:rPr>
              <a:t>even further.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People, Kids, Child, Boy, Magnifying Glass, Whodunnit">
            <a:extLst>
              <a:ext uri="{FF2B5EF4-FFF2-40B4-BE49-F238E27FC236}">
                <a16:creationId xmlns:a16="http://schemas.microsoft.com/office/drawing/2014/main" id="{E0BEEE12-5FF0-4681-90C3-D1E28191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8" y="1912777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3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438711" y="2757196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45,000 equal to?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_____ thousands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_____ hundreds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_____ tens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1E93C166-784A-4BCF-943D-808208EA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6" y="1962861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9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5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158793" y="2551923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45,000 equal to?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45 </a:t>
            </a:r>
            <a:r>
              <a:rPr lang="en-GB" sz="2800" dirty="0">
                <a:solidFill>
                  <a:srgbClr val="002060"/>
                </a:solidFill>
              </a:rPr>
              <a:t>thousands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1E93C166-784A-4BCF-943D-808208EA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6" y="1962861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FAD1FD-27D8-4BA3-878B-9D9FB923C93F}"/>
              </a:ext>
            </a:extLst>
          </p:cNvPr>
          <p:cNvSpPr txBox="1"/>
          <p:nvPr/>
        </p:nvSpPr>
        <p:spPr>
          <a:xfrm>
            <a:off x="354563" y="5798086"/>
            <a:ext cx="879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Divide </a:t>
            </a:r>
            <a:r>
              <a:rPr lang="en-GB" sz="2800" dirty="0"/>
              <a:t>45,000 by </a:t>
            </a:r>
            <a:r>
              <a:rPr lang="en-GB" sz="2800" b="1" dirty="0"/>
              <a:t>1,000</a:t>
            </a:r>
            <a:r>
              <a:rPr lang="en-GB" sz="2800" dirty="0"/>
              <a:t> to find it is </a:t>
            </a:r>
            <a:r>
              <a:rPr lang="en-GB" sz="2800" dirty="0">
                <a:solidFill>
                  <a:srgbClr val="002060"/>
                </a:solidFill>
              </a:rPr>
              <a:t>equal to </a:t>
            </a:r>
            <a:r>
              <a:rPr lang="en-GB" sz="2800" dirty="0"/>
              <a:t>45 thousands.</a:t>
            </a:r>
          </a:p>
        </p:txBody>
      </p:sp>
    </p:spTree>
    <p:extLst>
      <p:ext uri="{BB962C8B-B14F-4D97-AF65-F5344CB8AC3E}">
        <p14:creationId xmlns:p14="http://schemas.microsoft.com/office/powerpoint/2010/main" val="341775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158793" y="2551923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45,000 equal to?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45 </a:t>
            </a:r>
            <a:r>
              <a:rPr lang="en-GB" sz="2800" dirty="0">
                <a:solidFill>
                  <a:srgbClr val="002060"/>
                </a:solidFill>
              </a:rPr>
              <a:t>thousands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450</a:t>
            </a:r>
            <a:r>
              <a:rPr lang="en-GB" sz="2800" dirty="0">
                <a:solidFill>
                  <a:srgbClr val="002060"/>
                </a:solidFill>
              </a:rPr>
              <a:t> hundreds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1E93C166-784A-4BCF-943D-808208EA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6" y="1962861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5C2F37-27A0-4ADA-8ACB-EF5547161840}"/>
              </a:ext>
            </a:extLst>
          </p:cNvPr>
          <p:cNvSpPr txBox="1"/>
          <p:nvPr/>
        </p:nvSpPr>
        <p:spPr>
          <a:xfrm>
            <a:off x="671805" y="5798086"/>
            <a:ext cx="847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Divide </a:t>
            </a:r>
            <a:r>
              <a:rPr lang="en-GB" sz="2800" dirty="0"/>
              <a:t>45,000 by </a:t>
            </a:r>
            <a:r>
              <a:rPr lang="en-GB" sz="2800" b="1" dirty="0"/>
              <a:t>100</a:t>
            </a:r>
            <a:r>
              <a:rPr lang="en-GB" sz="2800" dirty="0"/>
              <a:t> to find it is </a:t>
            </a:r>
            <a:r>
              <a:rPr lang="en-GB" sz="2800" dirty="0">
                <a:solidFill>
                  <a:srgbClr val="002060"/>
                </a:solidFill>
              </a:rPr>
              <a:t>equal to </a:t>
            </a:r>
            <a:r>
              <a:rPr lang="en-GB" sz="2800" dirty="0"/>
              <a:t>450 hundreds.</a:t>
            </a:r>
          </a:p>
        </p:txBody>
      </p:sp>
    </p:spTree>
    <p:extLst>
      <p:ext uri="{BB962C8B-B14F-4D97-AF65-F5344CB8AC3E}">
        <p14:creationId xmlns:p14="http://schemas.microsoft.com/office/powerpoint/2010/main" val="318446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158793" y="2551923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is 45,000 equal to?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45 </a:t>
            </a:r>
            <a:r>
              <a:rPr lang="en-GB" sz="2800" dirty="0">
                <a:solidFill>
                  <a:srgbClr val="002060"/>
                </a:solidFill>
              </a:rPr>
              <a:t>thousands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450</a:t>
            </a:r>
            <a:r>
              <a:rPr lang="en-GB" sz="2800" dirty="0">
                <a:solidFill>
                  <a:srgbClr val="002060"/>
                </a:solidFill>
              </a:rPr>
              <a:t> hundreds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4,500 </a:t>
            </a:r>
            <a:r>
              <a:rPr lang="en-GB" sz="2800" dirty="0">
                <a:solidFill>
                  <a:srgbClr val="002060"/>
                </a:solidFill>
              </a:rPr>
              <a:t>tens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1E93C166-784A-4BCF-943D-808208EA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6" y="1962861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69BF46-71CF-4603-8256-47A347CA85D2}"/>
              </a:ext>
            </a:extLst>
          </p:cNvPr>
          <p:cNvSpPr txBox="1"/>
          <p:nvPr/>
        </p:nvSpPr>
        <p:spPr>
          <a:xfrm>
            <a:off x="671805" y="5798086"/>
            <a:ext cx="847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Divide </a:t>
            </a:r>
            <a:r>
              <a:rPr lang="en-GB" sz="2800" dirty="0"/>
              <a:t>45,000 by </a:t>
            </a:r>
            <a:r>
              <a:rPr lang="en-GB" sz="2800" b="1" dirty="0"/>
              <a:t>10</a:t>
            </a:r>
            <a:r>
              <a:rPr lang="en-GB" sz="2800" dirty="0"/>
              <a:t> to find it is </a:t>
            </a:r>
            <a:r>
              <a:rPr lang="en-GB" sz="2800" dirty="0">
                <a:solidFill>
                  <a:srgbClr val="002060"/>
                </a:solidFill>
              </a:rPr>
              <a:t>equal to </a:t>
            </a:r>
            <a:r>
              <a:rPr lang="en-GB" sz="2800" dirty="0"/>
              <a:t>4,500 tens.</a:t>
            </a:r>
          </a:p>
        </p:txBody>
      </p:sp>
    </p:spTree>
    <p:extLst>
      <p:ext uri="{BB962C8B-B14F-4D97-AF65-F5344CB8AC3E}">
        <p14:creationId xmlns:p14="http://schemas.microsoft.com/office/powerpoint/2010/main" val="2589519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370230" y="2186795"/>
            <a:ext cx="7451539" cy="3668419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67,000 is equal to _____ hundreds.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23,000 is equal to _____ tens.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72,000 is equal to _____ thousands.</a:t>
            </a:r>
          </a:p>
        </p:txBody>
      </p:sp>
    </p:spTree>
    <p:extLst>
      <p:ext uri="{BB962C8B-B14F-4D97-AF65-F5344CB8AC3E}">
        <p14:creationId xmlns:p14="http://schemas.microsoft.com/office/powerpoint/2010/main" val="413730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7"/>
            <a:ext cx="6674498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We are now going to explore </a:t>
            </a:r>
            <a:r>
              <a:rPr lang="en-GB" sz="4000" b="1" dirty="0">
                <a:solidFill>
                  <a:srgbClr val="002060"/>
                </a:solidFill>
              </a:rPr>
              <a:t>place value </a:t>
            </a:r>
            <a:r>
              <a:rPr lang="en-GB" sz="4000" dirty="0">
                <a:solidFill>
                  <a:srgbClr val="002060"/>
                </a:solidFill>
              </a:rPr>
              <a:t>in </a:t>
            </a:r>
            <a:r>
              <a:rPr lang="en-GB" sz="4000" b="1" dirty="0">
                <a:solidFill>
                  <a:srgbClr val="002060"/>
                </a:solidFill>
              </a:rPr>
              <a:t>sequences</a:t>
            </a:r>
            <a:r>
              <a:rPr lang="en-GB" sz="4000" dirty="0">
                <a:solidFill>
                  <a:srgbClr val="002060"/>
                </a:solidFill>
              </a:rPr>
              <a:t>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People, Kids, Child, Boy, Magnifying Glass, Whodunnit">
            <a:extLst>
              <a:ext uri="{FF2B5EF4-FFF2-40B4-BE49-F238E27FC236}">
                <a16:creationId xmlns:a16="http://schemas.microsoft.com/office/drawing/2014/main" id="{E0BEEE12-5FF0-4681-90C3-D1E28191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8" y="1912777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0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5035731" y="2260384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forwards in ten thousands, would you ever get to 134,000? Why?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15,000	25,000	35,000…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1E93C166-784A-4BCF-943D-808208EA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1584" y="1812514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4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5035731" y="2260384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forwards in ten thousands, would you ever get to 134,000? Why?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15,000	25,000	35,000…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1E93C166-784A-4BCF-943D-808208EA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1584" y="1812514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B1AA2-3E7F-427C-AC34-C882FF2DEA15}"/>
              </a:ext>
            </a:extLst>
          </p:cNvPr>
          <p:cNvSpPr txBox="1"/>
          <p:nvPr/>
        </p:nvSpPr>
        <p:spPr>
          <a:xfrm>
            <a:off x="4394010" y="5538767"/>
            <a:ext cx="752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No. </a:t>
            </a:r>
            <a:r>
              <a:rPr lang="en-GB" sz="2800" dirty="0"/>
              <a:t>You are only adding to the ten thousands column, so the number will always end in 5,000.</a:t>
            </a:r>
          </a:p>
        </p:txBody>
      </p:sp>
    </p:spTree>
    <p:extLst>
      <p:ext uri="{BB962C8B-B14F-4D97-AF65-F5344CB8AC3E}">
        <p14:creationId xmlns:p14="http://schemas.microsoft.com/office/powerpoint/2010/main" val="132042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695838" y="2118360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backwards in thousands, would you ever get to 0? Why?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6,700		5,700		4,700…</a:t>
            </a:r>
          </a:p>
        </p:txBody>
      </p:sp>
    </p:spTree>
    <p:extLst>
      <p:ext uri="{BB962C8B-B14F-4D97-AF65-F5344CB8AC3E}">
        <p14:creationId xmlns:p14="http://schemas.microsoft.com/office/powerpoint/2010/main" val="107516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695838" y="2118360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backwards in thousands, would you ever get to 0? Why?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6,700		5,700		4,700…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B1AA2-3E7F-427C-AC34-C882FF2DEA15}"/>
              </a:ext>
            </a:extLst>
          </p:cNvPr>
          <p:cNvSpPr txBox="1"/>
          <p:nvPr/>
        </p:nvSpPr>
        <p:spPr>
          <a:xfrm>
            <a:off x="2695838" y="5538767"/>
            <a:ext cx="752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No. </a:t>
            </a:r>
            <a:r>
              <a:rPr lang="en-GB" sz="2800" dirty="0"/>
              <a:t>The sequence will go from 700 to -300, missing out 0.</a:t>
            </a:r>
          </a:p>
        </p:txBody>
      </p:sp>
    </p:spTree>
    <p:extLst>
      <p:ext uri="{BB962C8B-B14F-4D97-AF65-F5344CB8AC3E}">
        <p14:creationId xmlns:p14="http://schemas.microsoft.com/office/powerpoint/2010/main" val="3422466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695838" y="2118360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forwards in hundreds, would you ever get to 1400? Why?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600		700		800…</a:t>
            </a:r>
          </a:p>
        </p:txBody>
      </p:sp>
    </p:spTree>
    <p:extLst>
      <p:ext uri="{BB962C8B-B14F-4D97-AF65-F5344CB8AC3E}">
        <p14:creationId xmlns:p14="http://schemas.microsoft.com/office/powerpoint/2010/main" val="315291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2159541"/>
            <a:ext cx="3235569" cy="4230887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inverse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equal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factor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multiple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square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cube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prime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B1AA2-3E7F-427C-AC34-C882FF2DEA15}"/>
              </a:ext>
            </a:extLst>
          </p:cNvPr>
          <p:cNvSpPr txBox="1"/>
          <p:nvPr/>
        </p:nvSpPr>
        <p:spPr>
          <a:xfrm>
            <a:off x="2695838" y="5538767"/>
            <a:ext cx="752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Yes.</a:t>
            </a:r>
            <a:r>
              <a:rPr lang="en-GB" sz="2800" dirty="0"/>
              <a:t> These are going up in </a:t>
            </a:r>
            <a:r>
              <a:rPr lang="en-GB" sz="2800" b="1" dirty="0"/>
              <a:t>multiples </a:t>
            </a:r>
            <a:r>
              <a:rPr lang="en-GB" sz="2800" dirty="0"/>
              <a:t>of 100, and 1,400 is a </a:t>
            </a:r>
            <a:r>
              <a:rPr lang="en-GB" sz="2800" b="1" dirty="0"/>
              <a:t>multiple </a:t>
            </a:r>
            <a:r>
              <a:rPr lang="en-GB" sz="2800" dirty="0"/>
              <a:t>of 100.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1CC3D2-5BE0-43C4-B0EC-2D9DD724B0BD}"/>
              </a:ext>
            </a:extLst>
          </p:cNvPr>
          <p:cNvSpPr/>
          <p:nvPr/>
        </p:nvSpPr>
        <p:spPr>
          <a:xfrm>
            <a:off x="2695838" y="2118360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forwards in hundreds, would you ever get to 1,400? Why?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600		700		800…</a:t>
            </a:r>
          </a:p>
        </p:txBody>
      </p:sp>
    </p:spTree>
    <p:extLst>
      <p:ext uri="{BB962C8B-B14F-4D97-AF65-F5344CB8AC3E}">
        <p14:creationId xmlns:p14="http://schemas.microsoft.com/office/powerpoint/2010/main" val="2640518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695838" y="2118360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backwards in hundreds, would you ever include 783?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1,673		1,573		1,473…</a:t>
            </a:r>
          </a:p>
        </p:txBody>
      </p:sp>
    </p:spTree>
    <p:extLst>
      <p:ext uri="{BB962C8B-B14F-4D97-AF65-F5344CB8AC3E}">
        <p14:creationId xmlns:p14="http://schemas.microsoft.com/office/powerpoint/2010/main" val="235628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F6409-03CA-4535-8B9A-CA67018EF02F}"/>
              </a:ext>
            </a:extLst>
          </p:cNvPr>
          <p:cNvSpPr/>
          <p:nvPr/>
        </p:nvSpPr>
        <p:spPr>
          <a:xfrm>
            <a:off x="2695838" y="2118360"/>
            <a:ext cx="6243424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If you count backwards in hundreds, would you ever include 783?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1,673		1,573		1,473…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C52DA-CEEA-4E53-9E55-7D9F0D56F095}"/>
              </a:ext>
            </a:extLst>
          </p:cNvPr>
          <p:cNvSpPr txBox="1"/>
          <p:nvPr/>
        </p:nvSpPr>
        <p:spPr>
          <a:xfrm>
            <a:off x="2332567" y="5249518"/>
            <a:ext cx="752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No.</a:t>
            </a:r>
            <a:r>
              <a:rPr lang="en-GB" sz="2800" dirty="0"/>
              <a:t> All numbers will end in 73, not 83. It is only the hundreds column that will change (above 0).</a:t>
            </a:r>
          </a:p>
        </p:txBody>
      </p:sp>
    </p:spTree>
    <p:extLst>
      <p:ext uri="{BB962C8B-B14F-4D97-AF65-F5344CB8AC3E}">
        <p14:creationId xmlns:p14="http://schemas.microsoft.com/office/powerpoint/2010/main" val="3339241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145571" y="2487158"/>
            <a:ext cx="5426446" cy="2780524"/>
          </a:xfrm>
          <a:prstGeom prst="wedgeEllipseCallout">
            <a:avLst>
              <a:gd name="adj1" fmla="val -71465"/>
              <a:gd name="adj2" fmla="val -3631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Now let’s try a </a:t>
            </a:r>
            <a:r>
              <a:rPr lang="en-GB" sz="4000" b="1" dirty="0">
                <a:solidFill>
                  <a:srgbClr val="002060"/>
                </a:solidFill>
              </a:rPr>
              <a:t>rounding </a:t>
            </a:r>
            <a:r>
              <a:rPr lang="en-GB" sz="4000" dirty="0">
                <a:solidFill>
                  <a:srgbClr val="002060"/>
                </a:solidFill>
              </a:rPr>
              <a:t>problem…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491AA5B7-F2AC-48DB-A020-A5257372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342" y="1706564"/>
            <a:ext cx="2248678" cy="44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11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276199" y="1632286"/>
            <a:ext cx="5426446" cy="2308777"/>
          </a:xfrm>
          <a:prstGeom prst="wedgeEllipseCallout">
            <a:avLst>
              <a:gd name="adj1" fmla="val -69917"/>
              <a:gd name="adj2" fmla="val -2015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Which is the cheapest new price?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491AA5B7-F2AC-48DB-A020-A5257372D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1"/>
          <a:stretch/>
        </p:blipFill>
        <p:spPr bwMode="auto">
          <a:xfrm flipH="1">
            <a:off x="1393008" y="1585267"/>
            <a:ext cx="2248678" cy="12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, Sale, Car Dealership, Car Showroom, Car Lot">
            <a:extLst>
              <a:ext uri="{FF2B5EF4-FFF2-40B4-BE49-F238E27FC236}">
                <a16:creationId xmlns:a16="http://schemas.microsoft.com/office/drawing/2014/main" id="{DADD4926-612C-4A09-9983-5A224B1D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71" y="4384516"/>
            <a:ext cx="2667057" cy="2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DF1998-B32F-46CF-9AC2-EA658830A7BB}"/>
              </a:ext>
            </a:extLst>
          </p:cNvPr>
          <p:cNvSpPr/>
          <p:nvPr/>
        </p:nvSpPr>
        <p:spPr>
          <a:xfrm>
            <a:off x="645882" y="3962093"/>
            <a:ext cx="3630317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£4,529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Sales person rounds the price to the nearest £1,000.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F20C7F-18E2-4BA1-857F-5918E8266671}"/>
              </a:ext>
            </a:extLst>
          </p:cNvPr>
          <p:cNvSpPr/>
          <p:nvPr/>
        </p:nvSpPr>
        <p:spPr>
          <a:xfrm>
            <a:off x="8160639" y="4071325"/>
            <a:ext cx="3630317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£4,899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Sales person rounds the price to the nearest £100.</a:t>
            </a:r>
          </a:p>
        </p:txBody>
      </p:sp>
    </p:spTree>
    <p:extLst>
      <p:ext uri="{BB962C8B-B14F-4D97-AF65-F5344CB8AC3E}">
        <p14:creationId xmlns:p14="http://schemas.microsoft.com/office/powerpoint/2010/main" val="1613955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" name="Picture 2" descr="Car, Sale, Car Dealership, Car Showroom, Car Lot">
            <a:extLst>
              <a:ext uri="{FF2B5EF4-FFF2-40B4-BE49-F238E27FC236}">
                <a16:creationId xmlns:a16="http://schemas.microsoft.com/office/drawing/2014/main" id="{DADD4926-612C-4A09-9983-5A224B1D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71" y="4384516"/>
            <a:ext cx="2667057" cy="20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DF1998-B32F-46CF-9AC2-EA658830A7BB}"/>
              </a:ext>
            </a:extLst>
          </p:cNvPr>
          <p:cNvSpPr/>
          <p:nvPr/>
        </p:nvSpPr>
        <p:spPr>
          <a:xfrm>
            <a:off x="645882" y="3962093"/>
            <a:ext cx="3630317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£4,529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Sales person rounds the price to the nearest £1,000.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F20C7F-18E2-4BA1-857F-5918E8266671}"/>
              </a:ext>
            </a:extLst>
          </p:cNvPr>
          <p:cNvSpPr/>
          <p:nvPr/>
        </p:nvSpPr>
        <p:spPr>
          <a:xfrm>
            <a:off x="8160639" y="4071325"/>
            <a:ext cx="3630317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£4,899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Sales person rounds the price to the nearest £100.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774C8-2B06-418E-947C-62129B20630D}"/>
              </a:ext>
            </a:extLst>
          </p:cNvPr>
          <p:cNvSpPr txBox="1"/>
          <p:nvPr/>
        </p:nvSpPr>
        <p:spPr>
          <a:xfrm>
            <a:off x="2257922" y="1968845"/>
            <a:ext cx="752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 would prefer the second price, because this car would become </a:t>
            </a:r>
            <a:r>
              <a:rPr lang="en-GB" sz="3200" b="1" dirty="0"/>
              <a:t>£4,900 </a:t>
            </a:r>
            <a:r>
              <a:rPr lang="en-GB" sz="3200" dirty="0"/>
              <a:t>whereas the first car would become </a:t>
            </a:r>
            <a:r>
              <a:rPr lang="en-GB" sz="3200" b="1" dirty="0"/>
              <a:t>£5,000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678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276199" y="1381622"/>
            <a:ext cx="5426446" cy="2689703"/>
          </a:xfrm>
          <a:prstGeom prst="wedgeEllipseCallout">
            <a:avLst>
              <a:gd name="adj1" fmla="val -69917"/>
              <a:gd name="adj2" fmla="val -20152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</a:rPr>
              <a:t>Your turn! 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Which is the best deal for a beach holiday?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491AA5B7-F2AC-48DB-A020-A5257372D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1"/>
          <a:stretch/>
        </p:blipFill>
        <p:spPr bwMode="auto">
          <a:xfrm flipH="1">
            <a:off x="1393008" y="1585267"/>
            <a:ext cx="2248678" cy="12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DF1998-B32F-46CF-9AC2-EA658830A7BB}"/>
              </a:ext>
            </a:extLst>
          </p:cNvPr>
          <p:cNvSpPr/>
          <p:nvPr/>
        </p:nvSpPr>
        <p:spPr>
          <a:xfrm>
            <a:off x="645883" y="3962093"/>
            <a:ext cx="3198330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£1,255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New price rounds original price to the nearest 10.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F20C7F-18E2-4BA1-857F-5918E8266671}"/>
              </a:ext>
            </a:extLst>
          </p:cNvPr>
          <p:cNvSpPr/>
          <p:nvPr/>
        </p:nvSpPr>
        <p:spPr>
          <a:xfrm>
            <a:off x="8592625" y="4071325"/>
            <a:ext cx="3198331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£1,245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New price rounds original price to the nearest 100.</a:t>
            </a:r>
          </a:p>
        </p:txBody>
      </p:sp>
      <p:pic>
        <p:nvPicPr>
          <p:cNvPr id="23554" name="Picture 2" descr="Sandbox, Children, Child, Sand, Play, Happy, Luck">
            <a:extLst>
              <a:ext uri="{FF2B5EF4-FFF2-40B4-BE49-F238E27FC236}">
                <a16:creationId xmlns:a16="http://schemas.microsoft.com/office/drawing/2014/main" id="{7331119A-CA87-4865-A8A0-A8C697F5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27" y="4321989"/>
            <a:ext cx="4323184" cy="19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46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DF1998-B32F-46CF-9AC2-EA658830A7BB}"/>
              </a:ext>
            </a:extLst>
          </p:cNvPr>
          <p:cNvSpPr/>
          <p:nvPr/>
        </p:nvSpPr>
        <p:spPr>
          <a:xfrm>
            <a:off x="645883" y="3962093"/>
            <a:ext cx="3198330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£1,255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New price rounds original price to the nearest 10.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F20C7F-18E2-4BA1-857F-5918E8266671}"/>
              </a:ext>
            </a:extLst>
          </p:cNvPr>
          <p:cNvSpPr/>
          <p:nvPr/>
        </p:nvSpPr>
        <p:spPr>
          <a:xfrm>
            <a:off x="8592625" y="4071325"/>
            <a:ext cx="3198331" cy="262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Original price: </a:t>
            </a:r>
            <a:r>
              <a:rPr lang="en-GB" sz="2800" b="1">
                <a:solidFill>
                  <a:srgbClr val="002060"/>
                </a:solidFill>
              </a:rPr>
              <a:t>£1,245</a:t>
            </a:r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New price rounds original price to the nearest 100.</a:t>
            </a:r>
          </a:p>
        </p:txBody>
      </p:sp>
      <p:pic>
        <p:nvPicPr>
          <p:cNvPr id="23554" name="Picture 2" descr="Sandbox, Children, Child, Sand, Play, Happy, Luck">
            <a:extLst>
              <a:ext uri="{FF2B5EF4-FFF2-40B4-BE49-F238E27FC236}">
                <a16:creationId xmlns:a16="http://schemas.microsoft.com/office/drawing/2014/main" id="{7331119A-CA87-4865-A8A0-A8C697F5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27" y="4321989"/>
            <a:ext cx="4323184" cy="19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1C0F20-FAAB-416E-B9A1-65EA7EF98AAD}"/>
              </a:ext>
            </a:extLst>
          </p:cNvPr>
          <p:cNvSpPr txBox="1"/>
          <p:nvPr/>
        </p:nvSpPr>
        <p:spPr>
          <a:xfrm>
            <a:off x="2257922" y="1968845"/>
            <a:ext cx="752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 would prefer the second price, because this holiday would become </a:t>
            </a:r>
            <a:r>
              <a:rPr lang="en-GB" sz="3200" b="1" dirty="0"/>
              <a:t>£1,200 </a:t>
            </a:r>
            <a:r>
              <a:rPr lang="en-GB" sz="3200" dirty="0"/>
              <a:t>whereas the first holiday would become </a:t>
            </a:r>
            <a:r>
              <a:rPr lang="en-GB" sz="3200" b="1" dirty="0"/>
              <a:t>£1,260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81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Teach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4864028" y="1743887"/>
            <a:ext cx="5426446" cy="4176445"/>
          </a:xfrm>
          <a:prstGeom prst="wedgeEllipseCallout">
            <a:avLst>
              <a:gd name="adj1" fmla="val -77999"/>
              <a:gd name="adj2" fmla="val -24176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can use our knowledge of </a:t>
            </a:r>
            <a:r>
              <a:rPr lang="en-GB" sz="3600" b="1" dirty="0">
                <a:solidFill>
                  <a:srgbClr val="002060"/>
                </a:solidFill>
              </a:rPr>
              <a:t>place value</a:t>
            </a:r>
            <a:r>
              <a:rPr lang="en-GB" sz="3600" dirty="0">
                <a:solidFill>
                  <a:srgbClr val="002060"/>
                </a:solidFill>
              </a:rPr>
              <a:t> to answer questions that have </a:t>
            </a:r>
            <a:r>
              <a:rPr lang="en-GB" sz="3600" b="1" dirty="0">
                <a:solidFill>
                  <a:srgbClr val="002060"/>
                </a:solidFill>
              </a:rPr>
              <a:t>restrictions </a:t>
            </a:r>
            <a:r>
              <a:rPr lang="en-GB" sz="3600" dirty="0">
                <a:solidFill>
                  <a:srgbClr val="002060"/>
                </a:solidFill>
              </a:rPr>
              <a:t>or </a:t>
            </a:r>
            <a:r>
              <a:rPr lang="en-GB" sz="3600" b="1" dirty="0">
                <a:solidFill>
                  <a:srgbClr val="002060"/>
                </a:solidFill>
              </a:rPr>
              <a:t>rules.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342" y="1706564"/>
            <a:ext cx="2248678" cy="44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1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Teach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4864028" y="1743887"/>
            <a:ext cx="5426446" cy="4176445"/>
          </a:xfrm>
          <a:prstGeom prst="wedgeEllipseCallout">
            <a:avLst>
              <a:gd name="adj1" fmla="val -77999"/>
              <a:gd name="adj2" fmla="val -24176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We will need to know our </a:t>
            </a:r>
            <a:r>
              <a:rPr lang="en-GB" sz="3600" b="1" dirty="0">
                <a:solidFill>
                  <a:srgbClr val="002060"/>
                </a:solidFill>
              </a:rPr>
              <a:t>number facts </a:t>
            </a:r>
            <a:r>
              <a:rPr lang="en-GB" sz="3600" dirty="0">
                <a:solidFill>
                  <a:srgbClr val="002060"/>
                </a:solidFill>
              </a:rPr>
              <a:t>here, so make sure you have practised the </a:t>
            </a:r>
            <a:r>
              <a:rPr lang="en-GB" sz="3600" b="1" dirty="0">
                <a:solidFill>
                  <a:srgbClr val="002060"/>
                </a:solidFill>
              </a:rPr>
              <a:t>vocabulary</a:t>
            </a:r>
            <a:r>
              <a:rPr lang="en-GB" sz="3600" dirty="0">
                <a:solidFill>
                  <a:srgbClr val="002060"/>
                </a:solidFill>
              </a:rPr>
              <a:t>!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342" y="1706564"/>
            <a:ext cx="2248678" cy="44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4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7"/>
            <a:ext cx="6674498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We are going to use our knowledge of </a:t>
            </a:r>
            <a:r>
              <a:rPr lang="en-GB" sz="4000" b="1" dirty="0">
                <a:solidFill>
                  <a:srgbClr val="002060"/>
                </a:solidFill>
              </a:rPr>
              <a:t>place value</a:t>
            </a:r>
            <a:r>
              <a:rPr lang="en-GB" sz="4000" dirty="0">
                <a:solidFill>
                  <a:srgbClr val="002060"/>
                </a:solidFill>
              </a:rPr>
              <a:t> and </a:t>
            </a:r>
            <a:r>
              <a:rPr lang="en-GB" sz="4000" b="1" dirty="0">
                <a:solidFill>
                  <a:srgbClr val="002060"/>
                </a:solidFill>
              </a:rPr>
              <a:t>number facts </a:t>
            </a:r>
            <a:r>
              <a:rPr lang="en-GB" sz="4000" dirty="0">
                <a:solidFill>
                  <a:srgbClr val="002060"/>
                </a:solidFill>
              </a:rPr>
              <a:t>to solve problems.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People, Kids, Child, Boy, Magnifying Glass, Whodunnit">
            <a:extLst>
              <a:ext uri="{FF2B5EF4-FFF2-40B4-BE49-F238E27FC236}">
                <a16:creationId xmlns:a16="http://schemas.microsoft.com/office/drawing/2014/main" id="{E0BEEE12-5FF0-4681-90C3-D1E28191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8" y="1912777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Use the cards to make a number </a:t>
            </a:r>
            <a:r>
              <a:rPr lang="en-GB" sz="3600" b="1" dirty="0">
                <a:solidFill>
                  <a:srgbClr val="002060"/>
                </a:solidFill>
              </a:rPr>
              <a:t>larger than </a:t>
            </a:r>
            <a:r>
              <a:rPr lang="en-GB" sz="3600" dirty="0">
                <a:solidFill>
                  <a:srgbClr val="002060"/>
                </a:solidFill>
              </a:rPr>
              <a:t>70,000.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83234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6332429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8260755" y="1688840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8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69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The only digit larger than 7 is 8, so this must go in the ten thousands column.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8133096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6332429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0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But what if I introduced some </a:t>
            </a:r>
            <a:r>
              <a:rPr lang="en-GB" sz="3600" b="1" dirty="0">
                <a:solidFill>
                  <a:srgbClr val="002060"/>
                </a:solidFill>
              </a:rPr>
              <a:t>more rules?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8133096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6332429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31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Your number must be larger than 70,000 </a:t>
            </a:r>
            <a:r>
              <a:rPr lang="en-GB" sz="3600" b="1" dirty="0">
                <a:solidFill>
                  <a:srgbClr val="002060"/>
                </a:solidFill>
              </a:rPr>
              <a:t>and </a:t>
            </a:r>
            <a:r>
              <a:rPr lang="en-GB" sz="3600" dirty="0">
                <a:solidFill>
                  <a:srgbClr val="002060"/>
                </a:solidFill>
              </a:rPr>
              <a:t>it must be even.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8133096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6332429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29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Now, we need to look again and swap an </a:t>
            </a:r>
            <a:r>
              <a:rPr lang="en-GB" sz="3600" b="1" dirty="0">
                <a:solidFill>
                  <a:srgbClr val="002060"/>
                </a:solidFill>
              </a:rPr>
              <a:t>even number</a:t>
            </a:r>
            <a:r>
              <a:rPr lang="en-GB" sz="3600" dirty="0">
                <a:solidFill>
                  <a:srgbClr val="002060"/>
                </a:solidFill>
              </a:rPr>
              <a:t> for the ones column.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6460090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8326264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4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75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But what if I added another rule…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6460090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8326264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4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That the 4 must be in the hundreds column?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6460090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8326264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4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Now, we need to change the 4, but we must check our previous rules.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6460090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4531762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8326264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4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Therefore, we must replace the 4 with another </a:t>
            </a:r>
            <a:r>
              <a:rPr lang="en-GB" sz="3600" b="1" dirty="0">
                <a:solidFill>
                  <a:srgbClr val="002060"/>
                </a:solidFill>
              </a:rPr>
              <a:t>even number.</a:t>
            </a:r>
            <a:endParaRPr lang="en-GB" sz="36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6460090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8359633" y="1680039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463153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4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91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4C557BBF-6F39-495F-80A4-DCF1FEA7597C}"/>
              </a:ext>
            </a:extLst>
          </p:cNvPr>
          <p:cNvSpPr/>
          <p:nvPr/>
        </p:nvSpPr>
        <p:spPr>
          <a:xfrm>
            <a:off x="5131837" y="3624415"/>
            <a:ext cx="6455592" cy="2598634"/>
          </a:xfrm>
          <a:prstGeom prst="wedgeEllipseCallout">
            <a:avLst>
              <a:gd name="adj1" fmla="val -86238"/>
              <a:gd name="adj2" fmla="val 41173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By thinking about each rule one at a time </a:t>
            </a:r>
            <a:r>
              <a:rPr lang="en-GB" sz="2400" b="1" dirty="0">
                <a:solidFill>
                  <a:srgbClr val="002060"/>
                </a:solidFill>
              </a:rPr>
              <a:t>and adjusting </a:t>
            </a:r>
            <a:r>
              <a:rPr lang="en-GB" sz="2400" dirty="0">
                <a:solidFill>
                  <a:srgbClr val="002060"/>
                </a:solidFill>
              </a:rPr>
              <a:t>our number every time we make a change, we can create a number that follows all of the rules at once.</a:t>
            </a:r>
            <a:endParaRPr lang="en-GB" sz="2400" dirty="0"/>
          </a:p>
        </p:txBody>
      </p:sp>
      <p:pic>
        <p:nvPicPr>
          <p:cNvPr id="22" name="Picture 21" descr="Boy, People, Kids, Child, Magnifying Glass, Whodunnit">
            <a:extLst>
              <a:ext uri="{FF2B5EF4-FFF2-40B4-BE49-F238E27FC236}">
                <a16:creationId xmlns:a16="http://schemas.microsoft.com/office/drawing/2014/main" id="{513F5B07-A58F-4457-8B2D-7309BFB9B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3"/>
          <a:stretch/>
        </p:blipFill>
        <p:spPr bwMode="auto">
          <a:xfrm flipH="1">
            <a:off x="832342" y="5588099"/>
            <a:ext cx="2248678" cy="12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6460090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273109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8359633" y="1680039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4631535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4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930428" y="1688841"/>
            <a:ext cx="1200150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/>
                </a:solidFill>
              </a:rPr>
              <a:t>8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536441" y="1912776"/>
            <a:ext cx="6674498" cy="4189443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</a:rPr>
              <a:t>First, let’s test our understanding of </a:t>
            </a:r>
            <a:r>
              <a:rPr lang="en-GB" sz="4000" b="1" dirty="0">
                <a:solidFill>
                  <a:srgbClr val="002060"/>
                </a:solidFill>
              </a:rPr>
              <a:t>number facts </a:t>
            </a:r>
            <a:r>
              <a:rPr lang="en-GB" sz="4000" dirty="0">
                <a:solidFill>
                  <a:srgbClr val="002060"/>
                </a:solidFill>
              </a:rPr>
              <a:t>by thinking about the following questions...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People, Kids, Child, Boy, Magnifying Glass, Whodunnit">
            <a:extLst>
              <a:ext uri="{FF2B5EF4-FFF2-40B4-BE49-F238E27FC236}">
                <a16:creationId xmlns:a16="http://schemas.microsoft.com/office/drawing/2014/main" id="{E0BEEE12-5FF0-4681-90C3-D1E28191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8" y="1912777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76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4118557" y="2015939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1930631" y="2024742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5221555" y="2015938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3024594" y="2024742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9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858415" y="2024742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5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E97E4-3808-4438-A005-11CCDCB9B32D}"/>
              </a:ext>
            </a:extLst>
          </p:cNvPr>
          <p:cNvSpPr/>
          <p:nvPr/>
        </p:nvSpPr>
        <p:spPr>
          <a:xfrm>
            <a:off x="7378699" y="1355551"/>
            <a:ext cx="4089039" cy="5278514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Use the digit cards to make a number that: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smaller than 40,000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Rounds to 30,000 to the nearest 10,000.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an odd number.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0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105FE3-D43E-4E53-9CF2-D8E47079E788}"/>
              </a:ext>
            </a:extLst>
          </p:cNvPr>
          <p:cNvSpPr/>
          <p:nvPr/>
        </p:nvSpPr>
        <p:spPr>
          <a:xfrm>
            <a:off x="4118557" y="2015939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7E17DD-5733-4D75-AE00-5EE636DA34C4}"/>
              </a:ext>
            </a:extLst>
          </p:cNvPr>
          <p:cNvSpPr/>
          <p:nvPr/>
        </p:nvSpPr>
        <p:spPr>
          <a:xfrm>
            <a:off x="1930631" y="2024742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1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AB940A-4D9F-41DE-ACB9-45FE56A95E0B}"/>
              </a:ext>
            </a:extLst>
          </p:cNvPr>
          <p:cNvSpPr/>
          <p:nvPr/>
        </p:nvSpPr>
        <p:spPr>
          <a:xfrm>
            <a:off x="5221555" y="2015938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C619-9F34-4C1A-8989-EDB0C2906DED}"/>
              </a:ext>
            </a:extLst>
          </p:cNvPr>
          <p:cNvSpPr/>
          <p:nvPr/>
        </p:nvSpPr>
        <p:spPr>
          <a:xfrm>
            <a:off x="3024594" y="2024742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9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6ADBF5-CC9D-478B-B851-A988B888CEE7}"/>
              </a:ext>
            </a:extLst>
          </p:cNvPr>
          <p:cNvSpPr/>
          <p:nvPr/>
        </p:nvSpPr>
        <p:spPr>
          <a:xfrm>
            <a:off x="858415" y="2024742"/>
            <a:ext cx="874445" cy="15768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E97E4-3808-4438-A005-11CCDCB9B32D}"/>
              </a:ext>
            </a:extLst>
          </p:cNvPr>
          <p:cNvSpPr/>
          <p:nvPr/>
        </p:nvSpPr>
        <p:spPr>
          <a:xfrm>
            <a:off x="7378699" y="1355551"/>
            <a:ext cx="4089039" cy="5278514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Use the digit cards to make a number that: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smaller than 45,000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Rounds to 30,000 to the nearest 10,000.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Is an odd number.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0DF86-FB8A-4073-ACA7-126A315B3172}"/>
              </a:ext>
            </a:extLst>
          </p:cNvPr>
          <p:cNvSpPr txBox="1"/>
          <p:nvPr/>
        </p:nvSpPr>
        <p:spPr>
          <a:xfrm>
            <a:off x="858415" y="4562670"/>
            <a:ext cx="5097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Possible answers are: 	34,641</a:t>
            </a:r>
          </a:p>
          <a:p>
            <a:r>
              <a:rPr lang="en-GB" sz="2800" dirty="0"/>
              <a:t>				34,461</a:t>
            </a:r>
          </a:p>
          <a:p>
            <a:r>
              <a:rPr lang="en-GB" sz="2800" dirty="0"/>
              <a:t>				31,649				31,469</a:t>
            </a:r>
          </a:p>
        </p:txBody>
      </p:sp>
    </p:spTree>
    <p:extLst>
      <p:ext uri="{BB962C8B-B14F-4D97-AF65-F5344CB8AC3E}">
        <p14:creationId xmlns:p14="http://schemas.microsoft.com/office/powerpoint/2010/main" val="2169016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E97E4-3808-4438-A005-11CCDCB9B32D}"/>
              </a:ext>
            </a:extLst>
          </p:cNvPr>
          <p:cNvSpPr/>
          <p:nvPr/>
        </p:nvSpPr>
        <p:spPr>
          <a:xfrm>
            <a:off x="6671388" y="1355551"/>
            <a:ext cx="4796350" cy="37203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This is a 3-digit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digits add up to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is a </a:t>
            </a:r>
            <a:r>
              <a:rPr lang="en-GB" sz="2800" b="1" dirty="0">
                <a:solidFill>
                  <a:srgbClr val="002060"/>
                </a:solidFill>
              </a:rPr>
              <a:t>multiple</a:t>
            </a:r>
            <a:r>
              <a:rPr lang="en-GB" sz="2800" dirty="0">
                <a:solidFill>
                  <a:srgbClr val="002060"/>
                </a:solidFill>
              </a:rPr>
              <a:t> of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number in the hundreds column is </a:t>
            </a:r>
            <a:r>
              <a:rPr lang="en-GB" sz="2800" b="1" dirty="0">
                <a:solidFill>
                  <a:srgbClr val="002060"/>
                </a:solidFill>
              </a:rPr>
              <a:t>prime</a:t>
            </a:r>
            <a:endParaRPr lang="en-GB" sz="2800" dirty="0">
              <a:solidFill>
                <a:srgbClr val="002060"/>
              </a:solidFill>
            </a:endParaRP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25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99A36-151D-4602-B520-4FA58DF7EB17}"/>
              </a:ext>
            </a:extLst>
          </p:cNvPr>
          <p:cNvSpPr txBox="1"/>
          <p:nvPr/>
        </p:nvSpPr>
        <p:spPr>
          <a:xfrm>
            <a:off x="763555" y="3815219"/>
            <a:ext cx="5097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Possible answers are: 	510</a:t>
            </a:r>
          </a:p>
          <a:p>
            <a:r>
              <a:rPr lang="en-GB" sz="2800" dirty="0"/>
              <a:t>				240</a:t>
            </a:r>
          </a:p>
          <a:p>
            <a:r>
              <a:rPr lang="en-GB" sz="2800" dirty="0"/>
              <a:t>				330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6D33BB-3427-4B70-8B7F-FA264609FBFC}"/>
              </a:ext>
            </a:extLst>
          </p:cNvPr>
          <p:cNvSpPr/>
          <p:nvPr/>
        </p:nvSpPr>
        <p:spPr>
          <a:xfrm>
            <a:off x="6671388" y="1355551"/>
            <a:ext cx="4796350" cy="3720301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This is a 3-digit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digits add up to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is a </a:t>
            </a:r>
            <a:r>
              <a:rPr lang="en-GB" sz="2800" b="1" dirty="0">
                <a:solidFill>
                  <a:srgbClr val="002060"/>
                </a:solidFill>
              </a:rPr>
              <a:t>multiple</a:t>
            </a:r>
            <a:r>
              <a:rPr lang="en-GB" sz="2800" dirty="0">
                <a:solidFill>
                  <a:srgbClr val="002060"/>
                </a:solidFill>
              </a:rPr>
              <a:t> of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number in the hundreds column is </a:t>
            </a:r>
            <a:r>
              <a:rPr lang="en-GB" sz="2800" b="1" dirty="0">
                <a:solidFill>
                  <a:srgbClr val="002060"/>
                </a:solidFill>
              </a:rPr>
              <a:t>prime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0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E97E4-3808-4438-A005-11CCDCB9B32D}"/>
              </a:ext>
            </a:extLst>
          </p:cNvPr>
          <p:cNvSpPr/>
          <p:nvPr/>
        </p:nvSpPr>
        <p:spPr>
          <a:xfrm>
            <a:off x="6671388" y="1355552"/>
            <a:ext cx="4796350" cy="307649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This is a 4-digit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digits add up to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is even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tens digit is 8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8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E97E4-3808-4438-A005-11CCDCB9B32D}"/>
              </a:ext>
            </a:extLst>
          </p:cNvPr>
          <p:cNvSpPr/>
          <p:nvPr/>
        </p:nvSpPr>
        <p:spPr>
          <a:xfrm>
            <a:off x="6671388" y="1355552"/>
            <a:ext cx="4796350" cy="307649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This is a 4-digit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digits add up to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is even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tens digit is 8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99A36-151D-4602-B520-4FA58DF7EB17}"/>
              </a:ext>
            </a:extLst>
          </p:cNvPr>
          <p:cNvSpPr txBox="1"/>
          <p:nvPr/>
        </p:nvSpPr>
        <p:spPr>
          <a:xfrm>
            <a:off x="858415" y="4562670"/>
            <a:ext cx="5097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Possible answers are: 	1180</a:t>
            </a:r>
          </a:p>
          <a:p>
            <a:r>
              <a:rPr lang="en-GB" sz="2800" dirty="0"/>
              <a:t>				2080					</a:t>
            </a:r>
          </a:p>
        </p:txBody>
      </p:sp>
    </p:spTree>
    <p:extLst>
      <p:ext uri="{BB962C8B-B14F-4D97-AF65-F5344CB8AC3E}">
        <p14:creationId xmlns:p14="http://schemas.microsoft.com/office/powerpoint/2010/main" val="3224490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E97E4-3808-4438-A005-11CCDCB9B32D}"/>
              </a:ext>
            </a:extLst>
          </p:cNvPr>
          <p:cNvSpPr/>
          <p:nvPr/>
        </p:nvSpPr>
        <p:spPr>
          <a:xfrm>
            <a:off x="6671388" y="1355551"/>
            <a:ext cx="4796350" cy="4457419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This is a 3-digit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ones digit is a </a:t>
            </a:r>
            <a:r>
              <a:rPr lang="en-GB" sz="2800" b="1" dirty="0">
                <a:solidFill>
                  <a:srgbClr val="002060"/>
                </a:solidFill>
              </a:rPr>
              <a:t>square</a:t>
            </a:r>
            <a:r>
              <a:rPr lang="en-GB" sz="2800" dirty="0">
                <a:solidFill>
                  <a:srgbClr val="002060"/>
                </a:solidFill>
              </a:rPr>
              <a:t>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has 2 as a </a:t>
            </a:r>
            <a:r>
              <a:rPr lang="en-GB" sz="2800" b="1" dirty="0">
                <a:solidFill>
                  <a:srgbClr val="002060"/>
                </a:solidFill>
              </a:rPr>
              <a:t>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tens digit is a </a:t>
            </a:r>
            <a:r>
              <a:rPr lang="en-GB" sz="2800" b="1" dirty="0">
                <a:solidFill>
                  <a:srgbClr val="002060"/>
                </a:solidFill>
              </a:rPr>
              <a:t>cube </a:t>
            </a:r>
            <a:r>
              <a:rPr lang="en-GB" sz="2800" dirty="0">
                <a:solidFill>
                  <a:srgbClr val="002060"/>
                </a:solidFill>
              </a:rPr>
              <a:t>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is greater than 900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91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Apply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E97E4-3808-4438-A005-11CCDCB9B32D}"/>
              </a:ext>
            </a:extLst>
          </p:cNvPr>
          <p:cNvSpPr/>
          <p:nvPr/>
        </p:nvSpPr>
        <p:spPr>
          <a:xfrm>
            <a:off x="6671388" y="1355551"/>
            <a:ext cx="4796350" cy="4457419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Your turn!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This is a 3-digit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ones digit is a </a:t>
            </a:r>
            <a:r>
              <a:rPr lang="en-GB" sz="2800" b="1" dirty="0">
                <a:solidFill>
                  <a:srgbClr val="002060"/>
                </a:solidFill>
              </a:rPr>
              <a:t>square</a:t>
            </a:r>
            <a:r>
              <a:rPr lang="en-GB" sz="2800" dirty="0">
                <a:solidFill>
                  <a:srgbClr val="002060"/>
                </a:solidFill>
              </a:rPr>
              <a:t>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has 2 as a </a:t>
            </a:r>
            <a:r>
              <a:rPr lang="en-GB" sz="2800" b="1" dirty="0">
                <a:solidFill>
                  <a:srgbClr val="002060"/>
                </a:solidFill>
              </a:rPr>
              <a:t>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tens digit is a </a:t>
            </a:r>
            <a:r>
              <a:rPr lang="en-GB" sz="2800" b="1" dirty="0">
                <a:solidFill>
                  <a:srgbClr val="002060"/>
                </a:solidFill>
              </a:rPr>
              <a:t>cube </a:t>
            </a:r>
            <a:r>
              <a:rPr lang="en-GB" sz="2800" dirty="0">
                <a:solidFill>
                  <a:srgbClr val="002060"/>
                </a:solidFill>
              </a:rPr>
              <a:t>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It is greater than 900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11077-2916-437B-9858-98C5FDBEA6CE}"/>
              </a:ext>
            </a:extLst>
          </p:cNvPr>
          <p:cNvSpPr txBox="1"/>
          <p:nvPr/>
        </p:nvSpPr>
        <p:spPr>
          <a:xfrm>
            <a:off x="858415" y="4562670"/>
            <a:ext cx="509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answer must be: 	984					</a:t>
            </a:r>
          </a:p>
        </p:txBody>
      </p:sp>
    </p:spTree>
    <p:extLst>
      <p:ext uri="{BB962C8B-B14F-4D97-AF65-F5344CB8AC3E}">
        <p14:creationId xmlns:p14="http://schemas.microsoft.com/office/powerpoint/2010/main" val="2464684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solve problems including </a:t>
            </a:r>
            <a:r>
              <a:rPr lang="en-GB" sz="2800" b="1" dirty="0">
                <a:solidFill>
                  <a:srgbClr val="002060"/>
                </a:solidFill>
              </a:rPr>
              <a:t>place value </a:t>
            </a:r>
            <a:r>
              <a:rPr lang="en-GB" sz="2800" dirty="0">
                <a:solidFill>
                  <a:srgbClr val="002060"/>
                </a:solidFill>
              </a:rPr>
              <a:t>and </a:t>
            </a:r>
            <a:r>
              <a:rPr lang="en-GB" sz="2800" b="1" dirty="0">
                <a:solidFill>
                  <a:srgbClr val="002060"/>
                </a:solidFill>
              </a:rPr>
              <a:t>number facts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People, Kids, Child, Boy, Magnifying Glass, Whodunnit">
            <a:extLst>
              <a:ext uri="{FF2B5EF4-FFF2-40B4-BE49-F238E27FC236}">
                <a16:creationId xmlns:a16="http://schemas.microsoft.com/office/drawing/2014/main" id="{E0BEEE12-5FF0-4681-90C3-D1E28191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8" y="1912777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329DA-4D5C-4F8C-8536-DC87F1A22C84}"/>
              </a:ext>
            </a:extLst>
          </p:cNvPr>
          <p:cNvSpPr txBox="1"/>
          <p:nvPr/>
        </p:nvSpPr>
        <p:spPr>
          <a:xfrm>
            <a:off x="559837" y="2220686"/>
            <a:ext cx="282538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sum of two </a:t>
            </a:r>
            <a:r>
              <a:rPr lang="en-GB" sz="2800" b="1" dirty="0"/>
              <a:t>even</a:t>
            </a:r>
            <a:r>
              <a:rPr lang="en-GB" sz="2800" dirty="0"/>
              <a:t> numbers is </a:t>
            </a:r>
            <a:r>
              <a:rPr lang="en-GB" sz="2800" b="1" dirty="0"/>
              <a:t>divisible</a:t>
            </a:r>
            <a:r>
              <a:rPr lang="en-GB" sz="2800" dirty="0"/>
              <a:t> by 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56C75-2AC8-441C-AF3E-04524EDC62A8}"/>
              </a:ext>
            </a:extLst>
          </p:cNvPr>
          <p:cNvSpPr txBox="1"/>
          <p:nvPr/>
        </p:nvSpPr>
        <p:spPr>
          <a:xfrm>
            <a:off x="559837" y="4566997"/>
            <a:ext cx="282538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b="1" dirty="0"/>
              <a:t>cube</a:t>
            </a:r>
            <a:r>
              <a:rPr lang="en-GB" sz="2800" dirty="0"/>
              <a:t> number is always </a:t>
            </a:r>
            <a:r>
              <a:rPr lang="en-GB" sz="2800" b="1" dirty="0"/>
              <a:t>odd</a:t>
            </a:r>
            <a:r>
              <a:rPr lang="en-GB" sz="28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E5E3A-7362-4CC9-8AAA-6F6EF61B22C9}"/>
              </a:ext>
            </a:extLst>
          </p:cNvPr>
          <p:cNvSpPr txBox="1"/>
          <p:nvPr/>
        </p:nvSpPr>
        <p:spPr>
          <a:xfrm>
            <a:off x="6303374" y="2044005"/>
            <a:ext cx="282538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b="1" dirty="0"/>
              <a:t>multiple</a:t>
            </a:r>
            <a:r>
              <a:rPr lang="en-GB" sz="2800" dirty="0"/>
              <a:t> of 10 is always a </a:t>
            </a:r>
            <a:r>
              <a:rPr lang="en-GB" sz="2800" b="1" dirty="0"/>
              <a:t>multiple</a:t>
            </a:r>
            <a:r>
              <a:rPr lang="en-GB" sz="2800" dirty="0"/>
              <a:t> of 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E0F29-0F14-41C5-883A-7C2B88A66450}"/>
              </a:ext>
            </a:extLst>
          </p:cNvPr>
          <p:cNvSpPr txBox="1"/>
          <p:nvPr/>
        </p:nvSpPr>
        <p:spPr>
          <a:xfrm>
            <a:off x="6303373" y="4465303"/>
            <a:ext cx="282538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a number has 2 and 3 as </a:t>
            </a:r>
            <a:r>
              <a:rPr lang="en-GB" sz="2800" b="1" dirty="0"/>
              <a:t>factors</a:t>
            </a:r>
            <a:r>
              <a:rPr lang="en-GB" sz="2800" dirty="0"/>
              <a:t>, it will also have 6 as a </a:t>
            </a:r>
            <a:r>
              <a:rPr lang="en-GB" sz="2800" b="1" dirty="0"/>
              <a:t>factor</a:t>
            </a:r>
            <a:r>
              <a:rPr lang="en-GB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864B2-5AC5-43D5-8ED6-C5B2AD428F8D}"/>
              </a:ext>
            </a:extLst>
          </p:cNvPr>
          <p:cNvSpPr txBox="1"/>
          <p:nvPr/>
        </p:nvSpPr>
        <p:spPr>
          <a:xfrm>
            <a:off x="3655845" y="3237722"/>
            <a:ext cx="24401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Sometimes,</a:t>
            </a:r>
          </a:p>
          <a:p>
            <a:pPr algn="ctr"/>
            <a:r>
              <a:rPr lang="en-GB" sz="3600" b="1" dirty="0"/>
              <a:t>always or</a:t>
            </a:r>
          </a:p>
          <a:p>
            <a:pPr algn="ctr"/>
            <a:r>
              <a:rPr lang="en-GB" sz="3600" b="1" dirty="0"/>
              <a:t>never true?</a:t>
            </a:r>
          </a:p>
        </p:txBody>
      </p:sp>
    </p:spTree>
    <p:extLst>
      <p:ext uri="{BB962C8B-B14F-4D97-AF65-F5344CB8AC3E}">
        <p14:creationId xmlns:p14="http://schemas.microsoft.com/office/powerpoint/2010/main" val="88506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People, Kids, Child, Boy, Magnifying Glass, Whodunnit">
            <a:extLst>
              <a:ext uri="{FF2B5EF4-FFF2-40B4-BE49-F238E27FC236}">
                <a16:creationId xmlns:a16="http://schemas.microsoft.com/office/drawing/2014/main" id="{E0BEEE12-5FF0-4681-90C3-D1E28191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8" y="1912777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329DA-4D5C-4F8C-8536-DC87F1A22C84}"/>
              </a:ext>
            </a:extLst>
          </p:cNvPr>
          <p:cNvSpPr txBox="1"/>
          <p:nvPr/>
        </p:nvSpPr>
        <p:spPr>
          <a:xfrm>
            <a:off x="559837" y="2220686"/>
            <a:ext cx="282538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sum of two </a:t>
            </a:r>
            <a:r>
              <a:rPr lang="en-GB" sz="2800" b="1" dirty="0"/>
              <a:t>even</a:t>
            </a:r>
            <a:r>
              <a:rPr lang="en-GB" sz="2800" dirty="0"/>
              <a:t> numbers is </a:t>
            </a:r>
            <a:r>
              <a:rPr lang="en-GB" sz="2800" b="1" dirty="0"/>
              <a:t>divisible</a:t>
            </a:r>
            <a:r>
              <a:rPr lang="en-GB" sz="2800" dirty="0"/>
              <a:t> by 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56C75-2AC8-441C-AF3E-04524EDC62A8}"/>
              </a:ext>
            </a:extLst>
          </p:cNvPr>
          <p:cNvSpPr txBox="1"/>
          <p:nvPr/>
        </p:nvSpPr>
        <p:spPr>
          <a:xfrm>
            <a:off x="559837" y="4566997"/>
            <a:ext cx="282538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b="1" dirty="0"/>
              <a:t>cube</a:t>
            </a:r>
            <a:r>
              <a:rPr lang="en-GB" sz="2800" dirty="0"/>
              <a:t> number is always </a:t>
            </a:r>
            <a:r>
              <a:rPr lang="en-GB" sz="2800" b="1" dirty="0"/>
              <a:t>odd</a:t>
            </a:r>
            <a:r>
              <a:rPr lang="en-GB" sz="2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4C4F5-8A0E-4CEB-BDB6-C1F2B1B88C5E}"/>
              </a:ext>
            </a:extLst>
          </p:cNvPr>
          <p:cNvSpPr txBox="1"/>
          <p:nvPr/>
        </p:nvSpPr>
        <p:spPr>
          <a:xfrm>
            <a:off x="6303374" y="2044005"/>
            <a:ext cx="282538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b="1" dirty="0"/>
              <a:t>multiple</a:t>
            </a:r>
            <a:r>
              <a:rPr lang="en-GB" sz="2800" dirty="0"/>
              <a:t> of 10 is always a </a:t>
            </a:r>
            <a:r>
              <a:rPr lang="en-GB" sz="2800" b="1" dirty="0"/>
              <a:t>multiple</a:t>
            </a:r>
            <a:r>
              <a:rPr lang="en-GB" sz="2800" dirty="0"/>
              <a:t> of 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6E2D0-D6B0-4E00-83AA-AEE9B45CE345}"/>
              </a:ext>
            </a:extLst>
          </p:cNvPr>
          <p:cNvSpPr txBox="1"/>
          <p:nvPr/>
        </p:nvSpPr>
        <p:spPr>
          <a:xfrm>
            <a:off x="6303373" y="4465303"/>
            <a:ext cx="282538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a number has 2 and 3 as </a:t>
            </a:r>
            <a:r>
              <a:rPr lang="en-GB" sz="2800" b="1" dirty="0"/>
              <a:t>factors</a:t>
            </a:r>
            <a:r>
              <a:rPr lang="en-GB" sz="2800" dirty="0"/>
              <a:t>, it will also have 6 as a </a:t>
            </a:r>
            <a:r>
              <a:rPr lang="en-GB" sz="2800" b="1" dirty="0"/>
              <a:t>factor</a:t>
            </a:r>
            <a:r>
              <a:rPr lang="en-GB" sz="28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ED6C8-3DC8-4DA1-B792-4A0615BD2682}"/>
              </a:ext>
            </a:extLst>
          </p:cNvPr>
          <p:cNvSpPr txBox="1"/>
          <p:nvPr/>
        </p:nvSpPr>
        <p:spPr>
          <a:xfrm>
            <a:off x="1049458" y="3499332"/>
            <a:ext cx="184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</a:rPr>
              <a:t>Sometimes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B8F2A-BA91-4AA4-B5AD-EAA31C9C9A1E}"/>
              </a:ext>
            </a:extLst>
          </p:cNvPr>
          <p:cNvSpPr txBox="1"/>
          <p:nvPr/>
        </p:nvSpPr>
        <p:spPr>
          <a:xfrm>
            <a:off x="1049458" y="5518624"/>
            <a:ext cx="184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</a:rPr>
              <a:t>Sometimes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F751F-43DF-4A50-8773-BF21E72C0FB2}"/>
              </a:ext>
            </a:extLst>
          </p:cNvPr>
          <p:cNvSpPr txBox="1"/>
          <p:nvPr/>
        </p:nvSpPr>
        <p:spPr>
          <a:xfrm>
            <a:off x="6983240" y="3471693"/>
            <a:ext cx="1236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/>
                </a:solidFill>
              </a:rPr>
              <a:t>Always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6F70F-E052-4F8A-873C-4918FFF17BCB}"/>
              </a:ext>
            </a:extLst>
          </p:cNvPr>
          <p:cNvSpPr txBox="1"/>
          <p:nvPr/>
        </p:nvSpPr>
        <p:spPr>
          <a:xfrm>
            <a:off x="7135640" y="6231264"/>
            <a:ext cx="1236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/>
                </a:solidFill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147510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7" name="Picture 4" descr="People, Kids, Child, Boy, Magnifying Glass, Whodunnit">
            <a:extLst>
              <a:ext uri="{FF2B5EF4-FFF2-40B4-BE49-F238E27FC236}">
                <a16:creationId xmlns:a16="http://schemas.microsoft.com/office/drawing/2014/main" id="{76EEB55A-C8D2-4A7F-81FC-2160D0C7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8" y="1912777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1458997" y="174016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4.14 - 0.9 = 4.5</a:t>
            </a:r>
          </a:p>
        </p:txBody>
      </p:sp>
    </p:spTree>
    <p:extLst>
      <p:ext uri="{BB962C8B-B14F-4D97-AF65-F5344CB8AC3E}">
        <p14:creationId xmlns:p14="http://schemas.microsoft.com/office/powerpoint/2010/main" val="134580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AB6E3A-5488-461D-8B7D-5B3910E665F4}"/>
              </a:ext>
            </a:extLst>
          </p:cNvPr>
          <p:cNvSpPr/>
          <p:nvPr/>
        </p:nvSpPr>
        <p:spPr>
          <a:xfrm>
            <a:off x="1458997" y="174016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Is this number sentence true or false? Explain why.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4.14 - 0.9 = 4.5</a:t>
            </a:r>
          </a:p>
        </p:txBody>
      </p:sp>
      <p:pic>
        <p:nvPicPr>
          <p:cNvPr id="8" name="Picture 7" descr="Boy, People, Kids, Child, Magnifying Glass, Whodunnit">
            <a:extLst>
              <a:ext uri="{FF2B5EF4-FFF2-40B4-BE49-F238E27FC236}">
                <a16:creationId xmlns:a16="http://schemas.microsoft.com/office/drawing/2014/main" id="{05F0019C-A609-4F1C-9710-83147D47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86" y="1962861"/>
            <a:ext cx="2265007" cy="45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5DA9E-0C7C-4B05-BEB6-A9AC4F66D97A}"/>
              </a:ext>
            </a:extLst>
          </p:cNvPr>
          <p:cNvSpPr txBox="1"/>
          <p:nvPr/>
        </p:nvSpPr>
        <p:spPr>
          <a:xfrm>
            <a:off x="928707" y="4850240"/>
            <a:ext cx="8061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do not need to work out the answer here. We just need to have a good understanding of the </a:t>
            </a:r>
            <a:r>
              <a:rPr lang="en-GB" sz="2800" b="1" dirty="0"/>
              <a:t>place value</a:t>
            </a:r>
            <a:r>
              <a:rPr lang="en-GB" sz="2800" dirty="0"/>
              <a:t> of </a:t>
            </a:r>
            <a:r>
              <a:rPr lang="en-GB" sz="2800" b="1" dirty="0"/>
              <a:t>decimal numbers.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71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2103</Words>
  <Application>Microsoft Office PowerPoint</Application>
  <PresentationFormat>Widescreen</PresentationFormat>
  <Paragraphs>428</Paragraphs>
  <Slides>58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Wingdings</vt:lpstr>
      <vt:lpstr>Office Theme</vt:lpstr>
      <vt:lpstr>Y5 M1f. Can solve problems using place value and number facts</vt:lpstr>
      <vt:lpstr>Teachers’ Notes</vt:lpstr>
      <vt:lpstr>Vocabulary: Number</vt:lpstr>
      <vt:lpstr>Teach</vt:lpstr>
      <vt:lpstr>Teach</vt:lpstr>
      <vt:lpstr>Teach</vt:lpstr>
      <vt:lpstr>Teach</vt:lpstr>
      <vt:lpstr>Model</vt:lpstr>
      <vt:lpstr>Model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Teach</vt:lpstr>
      <vt:lpstr>Model</vt:lpstr>
      <vt:lpstr>Model</vt:lpstr>
      <vt:lpstr>Model</vt:lpstr>
      <vt:lpstr>Model</vt:lpstr>
      <vt:lpstr>Apply</vt:lpstr>
      <vt:lpstr>Teach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Model</vt:lpstr>
      <vt:lpstr>Model</vt:lpstr>
      <vt:lpstr>Model</vt:lpstr>
      <vt:lpstr>Apply</vt:lpstr>
      <vt:lpstr>Model</vt:lpstr>
      <vt:lpstr>Teach</vt:lpstr>
      <vt:lpstr>Teach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Apply</vt:lpstr>
      <vt:lpstr>Apply</vt:lpstr>
      <vt:lpstr>Apply</vt:lpstr>
      <vt:lpstr>Apply</vt:lpstr>
      <vt:lpstr>Apply</vt:lpstr>
      <vt:lpstr>Apply</vt:lpstr>
      <vt:lpstr>Apply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153</cp:revision>
  <dcterms:created xsi:type="dcterms:W3CDTF">2017-03-29T13:14:03Z</dcterms:created>
  <dcterms:modified xsi:type="dcterms:W3CDTF">2020-04-22T11:57:59Z</dcterms:modified>
</cp:coreProperties>
</file>