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4" r:id="rId3"/>
    <p:sldId id="274" r:id="rId4"/>
    <p:sldId id="258" r:id="rId5"/>
    <p:sldId id="315" r:id="rId6"/>
    <p:sldId id="259" r:id="rId7"/>
    <p:sldId id="355" r:id="rId8"/>
    <p:sldId id="261" r:id="rId9"/>
    <p:sldId id="347" r:id="rId10"/>
    <p:sldId id="356" r:id="rId11"/>
    <p:sldId id="348" r:id="rId12"/>
    <p:sldId id="349" r:id="rId13"/>
    <p:sldId id="350" r:id="rId14"/>
    <p:sldId id="262" r:id="rId15"/>
    <p:sldId id="354" r:id="rId16"/>
    <p:sldId id="351" r:id="rId17"/>
    <p:sldId id="352" r:id="rId18"/>
    <p:sldId id="3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5572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14654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10191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364441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42231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54750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04703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1345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61226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11027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65291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37520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June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Y4 M3e Can multiply up to four-digit numbers by two-digit numbers using long multiplication</a:t>
            </a:r>
            <a:endParaRPr lang="en-GB" sz="36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8" y="1883993"/>
            <a:ext cx="6889592" cy="457395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dirty="0">
                <a:solidFill>
                  <a:srgbClr val="002060"/>
                </a:solidFill>
              </a:rPr>
              <a:t>This method requires two separate </a:t>
            </a:r>
            <a:r>
              <a:rPr lang="en-GB" sz="3400" b="1" dirty="0">
                <a:solidFill>
                  <a:srgbClr val="002060"/>
                </a:solidFill>
              </a:rPr>
              <a:t>multiplications</a:t>
            </a:r>
            <a:r>
              <a:rPr lang="en-GB" sz="3400" dirty="0">
                <a:solidFill>
                  <a:srgbClr val="002060"/>
                </a:solidFill>
              </a:rPr>
              <a:t> to work out 1,342 x 37: </a:t>
            </a:r>
          </a:p>
          <a:p>
            <a:pPr algn="ctr"/>
            <a:endParaRPr lang="en-GB" sz="3400" dirty="0">
              <a:solidFill>
                <a:srgbClr val="002060"/>
              </a:solidFill>
            </a:endParaRPr>
          </a:p>
          <a:p>
            <a:pPr algn="ctr"/>
            <a:r>
              <a:rPr lang="en-GB" sz="3400" dirty="0">
                <a:solidFill>
                  <a:srgbClr val="002060"/>
                </a:solidFill>
              </a:rPr>
              <a:t>1,342 x 7 	and 	1,342 x 30</a:t>
            </a:r>
          </a:p>
          <a:p>
            <a:pPr algn="ctr"/>
            <a:endParaRPr lang="en-GB" sz="3400" dirty="0">
              <a:solidFill>
                <a:srgbClr val="002060"/>
              </a:solidFill>
            </a:endParaRPr>
          </a:p>
          <a:p>
            <a:pPr algn="ctr"/>
            <a:r>
              <a:rPr lang="en-GB" sz="3400" dirty="0">
                <a:solidFill>
                  <a:srgbClr val="002060"/>
                </a:solidFill>
              </a:rPr>
              <a:t>The </a:t>
            </a:r>
            <a:r>
              <a:rPr lang="en-GB" sz="3400" b="1" dirty="0">
                <a:solidFill>
                  <a:srgbClr val="002060"/>
                </a:solidFill>
              </a:rPr>
              <a:t>product</a:t>
            </a:r>
            <a:r>
              <a:rPr lang="en-GB" sz="3400" dirty="0">
                <a:solidFill>
                  <a:srgbClr val="002060"/>
                </a:solidFill>
              </a:rPr>
              <a:t> of these two calculations is then added together.</a:t>
            </a:r>
          </a:p>
        </p:txBody>
      </p:sp>
      <p:graphicFrame>
        <p:nvGraphicFramePr>
          <p:cNvPr id="14" name="Group 159">
            <a:extLst>
              <a:ext uri="{FF2B5EF4-FFF2-40B4-BE49-F238E27FC236}">
                <a16:creationId xmlns:a16="http://schemas.microsoft.com/office/drawing/2014/main" id="{7119DB66-EF1C-40C1-8FC5-53A7FDFF4891}"/>
              </a:ext>
            </a:extLst>
          </p:cNvPr>
          <p:cNvGraphicFramePr>
            <a:graphicFrameLocks noGrp="1"/>
          </p:cNvGraphicFramePr>
          <p:nvPr>
            <p:ph sz="half" idx="1"/>
            <p:extLst>
              <p:ext uri="{D42A27DB-BD31-4B8C-83A1-F6EECF244321}">
                <p14:modId xmlns:p14="http://schemas.microsoft.com/office/powerpoint/2010/main" val="3071022635"/>
              </p:ext>
            </p:extLst>
          </p:nvPr>
        </p:nvGraphicFramePr>
        <p:xfrm>
          <a:off x="7581117" y="1883993"/>
          <a:ext cx="4038600" cy="4261212"/>
        </p:xfrm>
        <a:graphic>
          <a:graphicData uri="http://schemas.openxmlformats.org/drawingml/2006/table">
            <a:tbl>
              <a:tblPr/>
              <a:tblGrid>
                <a:gridCol w="80772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807720">
                  <a:extLst>
                    <a:ext uri="{9D8B030D-6E8A-4147-A177-3AD203B41FA5}">
                      <a16:colId xmlns:a16="http://schemas.microsoft.com/office/drawing/2014/main" val="20003"/>
                    </a:ext>
                  </a:extLst>
                </a:gridCol>
                <a:gridCol w="807720">
                  <a:extLst>
                    <a:ext uri="{9D8B030D-6E8A-4147-A177-3AD203B41FA5}">
                      <a16:colId xmlns:a16="http://schemas.microsoft.com/office/drawing/2014/main" val="20004"/>
                    </a:ext>
                  </a:extLst>
                </a:gridCol>
              </a:tblGrid>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087084"/>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362">
                <a:tc>
                  <a:txBody>
                    <a:bodyPr/>
                    <a:lstStyle/>
                    <a:p>
                      <a:r>
                        <a:rPr lang="en-GB" sz="3000" b="1" dirty="0"/>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500" b="0"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8424931"/>
                  </a:ext>
                </a:extLst>
              </a:tr>
            </a:tbl>
          </a:graphicData>
        </a:graphic>
      </p:graphicFrame>
      <p:cxnSp>
        <p:nvCxnSpPr>
          <p:cNvPr id="5" name="Straight Connector 4"/>
          <p:cNvCxnSpPr/>
          <p:nvPr/>
        </p:nvCxnSpPr>
        <p:spPr>
          <a:xfrm>
            <a:off x="7581117" y="3690108"/>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7581117" y="4871700"/>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7581117" y="5543315"/>
            <a:ext cx="4038600" cy="0"/>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148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446628" y="1743869"/>
            <a:ext cx="628524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600" dirty="0">
                <a:solidFill>
                  <a:srgbClr val="002060"/>
                </a:solidFill>
                <a:latin typeface="Calibri" panose="020F0502020204030204" pitchFamily="34" charset="0"/>
              </a:rPr>
              <a:t>The first part of </a:t>
            </a:r>
            <a:r>
              <a:rPr lang="en-GB" altLang="en-US" sz="2600" b="1" dirty="0">
                <a:solidFill>
                  <a:srgbClr val="002060"/>
                </a:solidFill>
                <a:latin typeface="Calibri" panose="020F0502020204030204" pitchFamily="34" charset="0"/>
              </a:rPr>
              <a:t>long multiplication </a:t>
            </a:r>
            <a:r>
              <a:rPr lang="en-GB" altLang="en-US" sz="2600" dirty="0">
                <a:solidFill>
                  <a:srgbClr val="002060"/>
                </a:solidFill>
                <a:latin typeface="Calibri" panose="020F0502020204030204" pitchFamily="34" charset="0"/>
              </a:rPr>
              <a:t>is </a:t>
            </a:r>
            <a:r>
              <a:rPr lang="en-GB" altLang="en-US" sz="2600" b="1" dirty="0">
                <a:solidFill>
                  <a:srgbClr val="002060"/>
                </a:solidFill>
                <a:latin typeface="Calibri" panose="020F0502020204030204" pitchFamily="34" charset="0"/>
              </a:rPr>
              <a:t>multiplying</a:t>
            </a:r>
            <a:r>
              <a:rPr lang="en-GB" altLang="en-US" sz="2600" dirty="0">
                <a:solidFill>
                  <a:srgbClr val="002060"/>
                </a:solidFill>
                <a:latin typeface="Calibri" panose="020F0502020204030204" pitchFamily="34" charset="0"/>
              </a:rPr>
              <a:t> the ones digit from the two-digit number (4) by each of the digits in the four-digit number (1,836). E.g.</a:t>
            </a:r>
          </a:p>
          <a:p>
            <a:r>
              <a:rPr lang="en-GB" altLang="en-US" sz="2600" dirty="0">
                <a:solidFill>
                  <a:srgbClr val="002060"/>
                </a:solidFill>
                <a:latin typeface="Calibri" panose="020F0502020204030204" pitchFamily="34" charset="0"/>
              </a:rPr>
              <a:t>4 x 6</a:t>
            </a:r>
            <a:r>
              <a:rPr lang="en-GB" altLang="en-US" sz="2600" dirty="0">
                <a:solidFill>
                  <a:srgbClr val="002060"/>
                </a:solidFill>
              </a:rPr>
              <a:t> = 24 (carrying the 2 over)</a:t>
            </a:r>
          </a:p>
          <a:p>
            <a:r>
              <a:rPr lang="en-GB" altLang="en-US" sz="2600" dirty="0">
                <a:solidFill>
                  <a:srgbClr val="002060"/>
                </a:solidFill>
                <a:latin typeface="Calibri" panose="020F0502020204030204" pitchFamily="34" charset="0"/>
              </a:rPr>
              <a:t>4 x 3 = 12</a:t>
            </a:r>
          </a:p>
          <a:p>
            <a:r>
              <a:rPr lang="en-GB" altLang="en-US" sz="2600" dirty="0">
                <a:solidFill>
                  <a:srgbClr val="002060"/>
                </a:solidFill>
                <a:latin typeface="Calibri" panose="020F0502020204030204" pitchFamily="34" charset="0"/>
              </a:rPr>
              <a:t>12 + 2 = 14 (carrying the 1 over)</a:t>
            </a:r>
          </a:p>
          <a:p>
            <a:r>
              <a:rPr lang="en-GB" altLang="en-US" sz="2600" dirty="0">
                <a:solidFill>
                  <a:srgbClr val="002060"/>
                </a:solidFill>
                <a:latin typeface="Calibri" panose="020F0502020204030204" pitchFamily="34" charset="0"/>
              </a:rPr>
              <a:t>4 x 8 = 32</a:t>
            </a:r>
          </a:p>
          <a:p>
            <a:r>
              <a:rPr lang="en-GB" altLang="en-US" sz="2600" dirty="0">
                <a:solidFill>
                  <a:srgbClr val="002060"/>
                </a:solidFill>
                <a:latin typeface="Calibri" panose="020F0502020204030204" pitchFamily="34" charset="0"/>
              </a:rPr>
              <a:t>32 + 1 = 33 (carrying the 3 over)</a:t>
            </a:r>
          </a:p>
          <a:p>
            <a:r>
              <a:rPr lang="en-GB" altLang="en-US" sz="2600" dirty="0">
                <a:solidFill>
                  <a:srgbClr val="002060"/>
                </a:solidFill>
                <a:latin typeface="Calibri" panose="020F0502020204030204" pitchFamily="34" charset="0"/>
              </a:rPr>
              <a:t>4 x 1 = 4. Then 4 + 3 = 7.</a:t>
            </a:r>
          </a:p>
        </p:txBody>
      </p:sp>
      <p:graphicFrame>
        <p:nvGraphicFramePr>
          <p:cNvPr id="14" name="Group 159">
            <a:extLst>
              <a:ext uri="{FF2B5EF4-FFF2-40B4-BE49-F238E27FC236}">
                <a16:creationId xmlns:a16="http://schemas.microsoft.com/office/drawing/2014/main" id="{7119DB66-EF1C-40C1-8FC5-53A7FDFF4891}"/>
              </a:ext>
            </a:extLst>
          </p:cNvPr>
          <p:cNvGraphicFramePr>
            <a:graphicFrameLocks noGrp="1"/>
          </p:cNvGraphicFramePr>
          <p:nvPr>
            <p:ph sz="half" idx="1"/>
            <p:extLst>
              <p:ext uri="{D42A27DB-BD31-4B8C-83A1-F6EECF244321}">
                <p14:modId xmlns:p14="http://schemas.microsoft.com/office/powerpoint/2010/main" val="4277707410"/>
              </p:ext>
            </p:extLst>
          </p:nvPr>
        </p:nvGraphicFramePr>
        <p:xfrm>
          <a:off x="7240555" y="1891889"/>
          <a:ext cx="4038600" cy="4261212"/>
        </p:xfrm>
        <a:graphic>
          <a:graphicData uri="http://schemas.openxmlformats.org/drawingml/2006/table">
            <a:tbl>
              <a:tblPr/>
              <a:tblGrid>
                <a:gridCol w="80772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807720">
                  <a:extLst>
                    <a:ext uri="{9D8B030D-6E8A-4147-A177-3AD203B41FA5}">
                      <a16:colId xmlns:a16="http://schemas.microsoft.com/office/drawing/2014/main" val="20003"/>
                    </a:ext>
                  </a:extLst>
                </a:gridCol>
                <a:gridCol w="807720">
                  <a:extLst>
                    <a:ext uri="{9D8B030D-6E8A-4147-A177-3AD203B41FA5}">
                      <a16:colId xmlns:a16="http://schemas.microsoft.com/office/drawing/2014/main" val="20004"/>
                    </a:ext>
                  </a:extLst>
                </a:gridCol>
              </a:tblGrid>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087084"/>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362">
                <a:tc>
                  <a:txBody>
                    <a:bodyPr/>
                    <a:lstStyle/>
                    <a:p>
                      <a:endParaRPr lang="en-GB" sz="3000" b="1"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3000" b="1"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3000" b="1"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3000" b="1"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8424931"/>
                  </a:ext>
                </a:extLst>
              </a:tr>
            </a:tbl>
          </a:graphicData>
        </a:graphic>
      </p:graphicFrame>
      <p:cxnSp>
        <p:nvCxnSpPr>
          <p:cNvPr id="5" name="Straight Connector 4"/>
          <p:cNvCxnSpPr/>
          <p:nvPr/>
        </p:nvCxnSpPr>
        <p:spPr>
          <a:xfrm>
            <a:off x="7240555" y="3698004"/>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7240555" y="4879596"/>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5092262" y="2380593"/>
            <a:ext cx="4587766" cy="154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90897" y="2380593"/>
            <a:ext cx="2900855" cy="1797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864772" y="2380593"/>
            <a:ext cx="2175642" cy="2632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40555" y="5599555"/>
            <a:ext cx="4038600" cy="0"/>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518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00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200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400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446628" y="1743869"/>
            <a:ext cx="628524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700" dirty="0">
                <a:solidFill>
                  <a:srgbClr val="002060"/>
                </a:solidFill>
                <a:latin typeface="Calibri" panose="020F0502020204030204" pitchFamily="34" charset="0"/>
              </a:rPr>
              <a:t>Now we </a:t>
            </a:r>
            <a:r>
              <a:rPr lang="en-GB" altLang="en-US" sz="2700" b="1" dirty="0">
                <a:solidFill>
                  <a:srgbClr val="002060"/>
                </a:solidFill>
                <a:latin typeface="Calibri" panose="020F0502020204030204" pitchFamily="34" charset="0"/>
              </a:rPr>
              <a:t>multiply</a:t>
            </a:r>
            <a:r>
              <a:rPr lang="en-GB" altLang="en-US" sz="2700" dirty="0">
                <a:solidFill>
                  <a:srgbClr val="002060"/>
                </a:solidFill>
                <a:latin typeface="Calibri" panose="020F0502020204030204" pitchFamily="34" charset="0"/>
              </a:rPr>
              <a:t> each of the digits in the four-digit number (1,836) by 2. Because it is actually </a:t>
            </a:r>
            <a:r>
              <a:rPr lang="en-GB" altLang="en-US" sz="2700" b="1" dirty="0">
                <a:solidFill>
                  <a:srgbClr val="002060"/>
                </a:solidFill>
                <a:latin typeface="Calibri" panose="020F0502020204030204" pitchFamily="34" charset="0"/>
              </a:rPr>
              <a:t>20, </a:t>
            </a:r>
            <a:r>
              <a:rPr lang="en-GB" altLang="en-US" sz="2700" dirty="0">
                <a:solidFill>
                  <a:srgbClr val="002060"/>
                </a:solidFill>
                <a:latin typeface="Calibri" panose="020F0502020204030204" pitchFamily="34" charset="0"/>
              </a:rPr>
              <a:t>and not 2, we put a </a:t>
            </a:r>
            <a:r>
              <a:rPr lang="en-GB" altLang="en-US" sz="2700" b="1" dirty="0">
                <a:solidFill>
                  <a:srgbClr val="002060"/>
                </a:solidFill>
                <a:latin typeface="Calibri" panose="020F0502020204030204" pitchFamily="34" charset="0"/>
              </a:rPr>
              <a:t>zero</a:t>
            </a:r>
            <a:r>
              <a:rPr lang="en-GB" altLang="en-US" sz="2700" dirty="0">
                <a:solidFill>
                  <a:srgbClr val="002060"/>
                </a:solidFill>
                <a:latin typeface="Calibri" panose="020F0502020204030204" pitchFamily="34" charset="0"/>
              </a:rPr>
              <a:t> in the first column. </a:t>
            </a:r>
          </a:p>
          <a:p>
            <a:r>
              <a:rPr lang="en-GB" altLang="en-US" sz="2700" dirty="0">
                <a:solidFill>
                  <a:srgbClr val="002060"/>
                </a:solidFill>
                <a:latin typeface="Calibri" panose="020F0502020204030204" pitchFamily="34" charset="0"/>
              </a:rPr>
              <a:t>Then we complete the following calculations:</a:t>
            </a:r>
          </a:p>
          <a:p>
            <a:r>
              <a:rPr lang="en-GB" altLang="en-US" sz="2700" dirty="0">
                <a:solidFill>
                  <a:srgbClr val="002060"/>
                </a:solidFill>
                <a:latin typeface="Calibri" panose="020F0502020204030204" pitchFamily="34" charset="0"/>
              </a:rPr>
              <a:t>2 x 6 = 12 (carrying the 1 over)</a:t>
            </a:r>
          </a:p>
          <a:p>
            <a:r>
              <a:rPr lang="en-GB" altLang="en-US" sz="2700" dirty="0">
                <a:solidFill>
                  <a:srgbClr val="002060"/>
                </a:solidFill>
                <a:latin typeface="Calibri" panose="020F0502020204030204" pitchFamily="34" charset="0"/>
              </a:rPr>
              <a:t>2 x 3 = 6. Then 6 + 1 = 7</a:t>
            </a:r>
          </a:p>
          <a:p>
            <a:r>
              <a:rPr lang="en-GB" altLang="en-US" sz="2700" dirty="0">
                <a:solidFill>
                  <a:srgbClr val="002060"/>
                </a:solidFill>
                <a:latin typeface="Calibri" panose="020F0502020204030204" pitchFamily="34" charset="0"/>
              </a:rPr>
              <a:t>2 x 8 = 16 (carrying the 1 over)</a:t>
            </a:r>
          </a:p>
          <a:p>
            <a:r>
              <a:rPr lang="en-GB" altLang="en-US" sz="2700" dirty="0">
                <a:solidFill>
                  <a:srgbClr val="002060"/>
                </a:solidFill>
                <a:latin typeface="Calibri" panose="020F0502020204030204" pitchFamily="34" charset="0"/>
              </a:rPr>
              <a:t>2 x 1 = 2. Then 2 + 1 = 3.</a:t>
            </a:r>
          </a:p>
        </p:txBody>
      </p:sp>
      <p:graphicFrame>
        <p:nvGraphicFramePr>
          <p:cNvPr id="14" name="Group 159">
            <a:extLst>
              <a:ext uri="{FF2B5EF4-FFF2-40B4-BE49-F238E27FC236}">
                <a16:creationId xmlns:a16="http://schemas.microsoft.com/office/drawing/2014/main" id="{7119DB66-EF1C-40C1-8FC5-53A7FDFF4891}"/>
              </a:ext>
            </a:extLst>
          </p:cNvPr>
          <p:cNvGraphicFramePr>
            <a:graphicFrameLocks noGrp="1"/>
          </p:cNvGraphicFramePr>
          <p:nvPr>
            <p:ph sz="half" idx="1"/>
            <p:extLst>
              <p:ext uri="{D42A27DB-BD31-4B8C-83A1-F6EECF244321}">
                <p14:modId xmlns:p14="http://schemas.microsoft.com/office/powerpoint/2010/main" val="101803109"/>
              </p:ext>
            </p:extLst>
          </p:nvPr>
        </p:nvGraphicFramePr>
        <p:xfrm>
          <a:off x="7240555" y="1891889"/>
          <a:ext cx="4038600" cy="4261212"/>
        </p:xfrm>
        <a:graphic>
          <a:graphicData uri="http://schemas.openxmlformats.org/drawingml/2006/table">
            <a:tbl>
              <a:tblPr/>
              <a:tblGrid>
                <a:gridCol w="80772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807720">
                  <a:extLst>
                    <a:ext uri="{9D8B030D-6E8A-4147-A177-3AD203B41FA5}">
                      <a16:colId xmlns:a16="http://schemas.microsoft.com/office/drawing/2014/main" val="20003"/>
                    </a:ext>
                  </a:extLst>
                </a:gridCol>
                <a:gridCol w="807720">
                  <a:extLst>
                    <a:ext uri="{9D8B030D-6E8A-4147-A177-3AD203B41FA5}">
                      <a16:colId xmlns:a16="http://schemas.microsoft.com/office/drawing/2014/main" val="20004"/>
                    </a:ext>
                  </a:extLst>
                </a:gridCol>
              </a:tblGrid>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500" b="0" i="0" u="none" strike="noStrike" cap="none" normalizeH="0" baseline="0" dirty="0">
                          <a:ln>
                            <a:noFill/>
                          </a:ln>
                          <a:solidFill>
                            <a:schemeClr val="tx1"/>
                          </a:solidFill>
                          <a:effectLst/>
                          <a:latin typeface="+mn-lt"/>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2500" dirty="0">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2500" dirty="0">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087084"/>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362">
                <a:tc>
                  <a:txBody>
                    <a:bodyPr/>
                    <a:lstStyle/>
                    <a:p>
                      <a:r>
                        <a:rPr lang="en-GB" sz="3000" b="1" dirty="0"/>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0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8424931"/>
                  </a:ext>
                </a:extLst>
              </a:tr>
            </a:tbl>
          </a:graphicData>
        </a:graphic>
      </p:graphicFrame>
      <p:cxnSp>
        <p:nvCxnSpPr>
          <p:cNvPr id="5" name="Straight Connector 4"/>
          <p:cNvCxnSpPr/>
          <p:nvPr/>
        </p:nvCxnSpPr>
        <p:spPr>
          <a:xfrm>
            <a:off x="7240555" y="3698004"/>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7240555" y="4879596"/>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7240555" y="5599555"/>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flipV="1">
            <a:off x="5092262" y="2432951"/>
            <a:ext cx="3815255" cy="2143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V="1">
            <a:off x="5092262" y="2432951"/>
            <a:ext cx="2367317" cy="30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92262" y="3358056"/>
            <a:ext cx="5353581" cy="1046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50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00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200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350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446628" y="1743869"/>
            <a:ext cx="628524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4000" dirty="0">
                <a:solidFill>
                  <a:srgbClr val="002060"/>
                </a:solidFill>
                <a:latin typeface="Calibri" panose="020F0502020204030204" pitchFamily="34" charset="0"/>
              </a:rPr>
              <a:t>Finally, we </a:t>
            </a:r>
            <a:r>
              <a:rPr lang="en-GB" altLang="en-US" sz="4000" b="1" dirty="0">
                <a:solidFill>
                  <a:srgbClr val="002060"/>
                </a:solidFill>
                <a:latin typeface="Calibri" panose="020F0502020204030204" pitchFamily="34" charset="0"/>
              </a:rPr>
              <a:t>add</a:t>
            </a:r>
            <a:r>
              <a:rPr lang="en-GB" altLang="en-US" sz="4000" dirty="0">
                <a:solidFill>
                  <a:srgbClr val="002060"/>
                </a:solidFill>
                <a:latin typeface="Calibri" panose="020F0502020204030204" pitchFamily="34" charset="0"/>
              </a:rPr>
              <a:t> the products of both calculations together to get the final answer.</a:t>
            </a:r>
          </a:p>
          <a:p>
            <a:endParaRPr lang="en-GB" altLang="en-US" sz="4000" dirty="0">
              <a:solidFill>
                <a:srgbClr val="002060"/>
              </a:solidFill>
              <a:latin typeface="Calibri" panose="020F0502020204030204" pitchFamily="34" charset="0"/>
            </a:endParaRPr>
          </a:p>
          <a:p>
            <a:r>
              <a:rPr lang="en-GB" altLang="en-US" sz="4000" dirty="0">
                <a:solidFill>
                  <a:srgbClr val="002060"/>
                </a:solidFill>
                <a:latin typeface="Calibri" panose="020F0502020204030204" pitchFamily="34" charset="0"/>
              </a:rPr>
              <a:t>7,344 + 36,720 = 44,064</a:t>
            </a:r>
          </a:p>
        </p:txBody>
      </p:sp>
      <p:graphicFrame>
        <p:nvGraphicFramePr>
          <p:cNvPr id="14" name="Group 159">
            <a:extLst>
              <a:ext uri="{FF2B5EF4-FFF2-40B4-BE49-F238E27FC236}">
                <a16:creationId xmlns:a16="http://schemas.microsoft.com/office/drawing/2014/main" id="{7119DB66-EF1C-40C1-8FC5-53A7FDFF4891}"/>
              </a:ext>
            </a:extLst>
          </p:cNvPr>
          <p:cNvGraphicFramePr>
            <a:graphicFrameLocks noGrp="1"/>
          </p:cNvGraphicFramePr>
          <p:nvPr>
            <p:ph sz="half" idx="1"/>
            <p:extLst>
              <p:ext uri="{D42A27DB-BD31-4B8C-83A1-F6EECF244321}">
                <p14:modId xmlns:p14="http://schemas.microsoft.com/office/powerpoint/2010/main" val="2630130273"/>
              </p:ext>
            </p:extLst>
          </p:nvPr>
        </p:nvGraphicFramePr>
        <p:xfrm>
          <a:off x="7240555" y="1891889"/>
          <a:ext cx="4038600" cy="4261212"/>
        </p:xfrm>
        <a:graphic>
          <a:graphicData uri="http://schemas.openxmlformats.org/drawingml/2006/table">
            <a:tbl>
              <a:tblPr/>
              <a:tblGrid>
                <a:gridCol w="80772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807720">
                  <a:extLst>
                    <a:ext uri="{9D8B030D-6E8A-4147-A177-3AD203B41FA5}">
                      <a16:colId xmlns:a16="http://schemas.microsoft.com/office/drawing/2014/main" val="20003"/>
                    </a:ext>
                  </a:extLst>
                </a:gridCol>
                <a:gridCol w="807720">
                  <a:extLst>
                    <a:ext uri="{9D8B030D-6E8A-4147-A177-3AD203B41FA5}">
                      <a16:colId xmlns:a16="http://schemas.microsoft.com/office/drawing/2014/main" val="20004"/>
                    </a:ext>
                  </a:extLst>
                </a:gridCol>
              </a:tblGrid>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2500" dirty="0">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2500" dirty="0">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2500" dirty="0">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087084"/>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362">
                <a:tc>
                  <a:txBody>
                    <a:bodyPr/>
                    <a:lstStyle/>
                    <a:p>
                      <a:r>
                        <a:rPr lang="en-GB" sz="3000" b="1" dirty="0"/>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500" b="0" i="0" u="none" strike="noStrike" cap="none" normalizeH="0" baseline="0" dirty="0">
                          <a:ln>
                            <a:noFill/>
                          </a:ln>
                          <a:solidFill>
                            <a:schemeClr val="tx1"/>
                          </a:solidFill>
                          <a:effectLst/>
                          <a:latin typeface="+mn-lt"/>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500" b="0"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8424931"/>
                  </a:ext>
                </a:extLst>
              </a:tr>
            </a:tbl>
          </a:graphicData>
        </a:graphic>
      </p:graphicFrame>
      <p:cxnSp>
        <p:nvCxnSpPr>
          <p:cNvPr id="5" name="Straight Connector 4"/>
          <p:cNvCxnSpPr/>
          <p:nvPr/>
        </p:nvCxnSpPr>
        <p:spPr>
          <a:xfrm>
            <a:off x="7240555" y="3698004"/>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7240555" y="4879596"/>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7240555" y="5599555"/>
            <a:ext cx="4038600" cy="0"/>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542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6" y="1770061"/>
            <a:ext cx="4880016" cy="461599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2500" dirty="0">
                <a:solidFill>
                  <a:srgbClr val="002060"/>
                </a:solidFill>
              </a:rPr>
              <a:t>Remember to use the following layout to complete your </a:t>
            </a:r>
            <a:r>
              <a:rPr lang="en-GB" sz="2500" b="1" dirty="0">
                <a:solidFill>
                  <a:srgbClr val="002060"/>
                </a:solidFill>
              </a:rPr>
              <a:t>long multiplication</a:t>
            </a:r>
            <a:r>
              <a:rPr lang="en-GB" sz="2500" dirty="0">
                <a:solidFill>
                  <a:srgbClr val="002060"/>
                </a:solidFill>
              </a:rPr>
              <a:t> calculations:</a:t>
            </a: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628290" y="1832009"/>
            <a:ext cx="6163660"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Use the </a:t>
            </a:r>
            <a:r>
              <a:rPr lang="en-GB" sz="3600" b="1" dirty="0">
                <a:solidFill>
                  <a:srgbClr val="002060"/>
                </a:solidFill>
              </a:rPr>
              <a:t>long multiplication method</a:t>
            </a:r>
            <a:r>
              <a:rPr lang="en-GB" sz="3600" dirty="0">
                <a:solidFill>
                  <a:srgbClr val="002060"/>
                </a:solidFill>
              </a:rPr>
              <a:t> shown to work out the following:</a:t>
            </a:r>
          </a:p>
          <a:p>
            <a:pPr marL="742950" lvl="0" indent="-742950" algn="ctr">
              <a:buAutoNum type="arabicParenR"/>
            </a:pPr>
            <a:r>
              <a:rPr lang="en-GB" sz="3600" dirty="0">
                <a:solidFill>
                  <a:srgbClr val="002060"/>
                </a:solidFill>
              </a:rPr>
              <a:t>542 x 15</a:t>
            </a:r>
          </a:p>
          <a:p>
            <a:pPr marL="742950" lvl="0" indent="-742950" algn="ctr">
              <a:buAutoNum type="arabicParenR"/>
            </a:pPr>
            <a:r>
              <a:rPr lang="en-GB" sz="3600" dirty="0">
                <a:solidFill>
                  <a:srgbClr val="002060"/>
                </a:solidFill>
              </a:rPr>
              <a:t>984 x 25</a:t>
            </a:r>
          </a:p>
          <a:p>
            <a:pPr marL="742950" indent="-742950" algn="ctr">
              <a:buFontTx/>
              <a:buAutoNum type="arabicParenR"/>
            </a:pPr>
            <a:r>
              <a:rPr lang="en-GB" sz="3600" dirty="0">
                <a:solidFill>
                  <a:srgbClr val="002060"/>
                </a:solidFill>
              </a:rPr>
              <a:t>3,859 x 28</a:t>
            </a:r>
          </a:p>
          <a:p>
            <a:pPr marL="742950" lvl="0" indent="-742950" algn="ctr">
              <a:buAutoNum type="arabicParenR"/>
            </a:pPr>
            <a:r>
              <a:rPr lang="en-GB" sz="3600" dirty="0">
                <a:solidFill>
                  <a:srgbClr val="002060"/>
                </a:solidFill>
              </a:rPr>
              <a:t>1,483 x 56</a:t>
            </a:r>
          </a:p>
          <a:p>
            <a:pPr marL="742950" lvl="0" indent="-742950" algn="ctr">
              <a:buAutoNum type="arabicParenR"/>
            </a:pPr>
            <a:r>
              <a:rPr lang="en-GB" sz="3600" dirty="0">
                <a:solidFill>
                  <a:srgbClr val="002060"/>
                </a:solidFill>
              </a:rPr>
              <a:t>2,647 x 73</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stretch>
            <a:fillRect/>
          </a:stretch>
        </p:blipFill>
        <p:spPr>
          <a:xfrm>
            <a:off x="1383725" y="3338822"/>
            <a:ext cx="2820837" cy="2836887"/>
          </a:xfrm>
          <a:prstGeom prst="rect">
            <a:avLst/>
          </a:prstGeom>
        </p:spPr>
      </p:pic>
    </p:spTree>
    <p:extLst>
      <p:ext uri="{BB962C8B-B14F-4D97-AF65-F5344CB8AC3E}">
        <p14:creationId xmlns:p14="http://schemas.microsoft.com/office/powerpoint/2010/main" val="390835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8" name="Rectangle: Rounded Corners 7">
            <a:extLst>
              <a:ext uri="{FF2B5EF4-FFF2-40B4-BE49-F238E27FC236}">
                <a16:creationId xmlns:a16="http://schemas.microsoft.com/office/drawing/2014/main" id="{B037ED3D-4640-4C99-BD8E-7128C709FBE2}"/>
              </a:ext>
            </a:extLst>
          </p:cNvPr>
          <p:cNvSpPr/>
          <p:nvPr/>
        </p:nvSpPr>
        <p:spPr>
          <a:xfrm>
            <a:off x="273208" y="1832009"/>
            <a:ext cx="2044323"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500" dirty="0">
                <a:solidFill>
                  <a:srgbClr val="002060"/>
                </a:solidFill>
              </a:rPr>
              <a:t>Children in a school use 24 books in a year. There are 156 children in the school. How many books will the school use in total?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Speech Bubble: Rectangle 11">
            <a:extLst>
              <a:ext uri="{FF2B5EF4-FFF2-40B4-BE49-F238E27FC236}">
                <a16:creationId xmlns:a16="http://schemas.microsoft.com/office/drawing/2014/main" id="{754B2BB4-78FE-4590-829C-7D74AFB6860B}"/>
              </a:ext>
            </a:extLst>
          </p:cNvPr>
          <p:cNvSpPr/>
          <p:nvPr/>
        </p:nvSpPr>
        <p:spPr>
          <a:xfrm>
            <a:off x="2835054" y="1822266"/>
            <a:ext cx="5491878" cy="1699467"/>
          </a:xfrm>
          <a:prstGeom prst="wedgeRectCallout">
            <a:avLst>
              <a:gd name="adj1" fmla="val -60137"/>
              <a:gd name="adj2" fmla="val -4676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know I need to multiply 24 by 156.  The first thing I need to do is set my columns out correctly and then </a:t>
            </a:r>
            <a:r>
              <a:rPr lang="en-GB" sz="2500" b="1" dirty="0">
                <a:solidFill>
                  <a:srgbClr val="002060"/>
                </a:solidFill>
              </a:rPr>
              <a:t>multiply</a:t>
            </a:r>
            <a:r>
              <a:rPr lang="en-GB" sz="2500" dirty="0">
                <a:solidFill>
                  <a:srgbClr val="002060"/>
                </a:solidFill>
              </a:rPr>
              <a:t> each of the digits in 156 by 4. This equals 624.</a:t>
            </a:r>
          </a:p>
        </p:txBody>
      </p:sp>
      <p:sp>
        <p:nvSpPr>
          <p:cNvPr id="11" name="Speech Bubble: Rectangle 9">
            <a:extLst>
              <a:ext uri="{FF2B5EF4-FFF2-40B4-BE49-F238E27FC236}">
                <a16:creationId xmlns:a16="http://schemas.microsoft.com/office/drawing/2014/main" id="{E0DB13A3-6D20-4617-8798-6CDE7EA45F6E}"/>
              </a:ext>
            </a:extLst>
          </p:cNvPr>
          <p:cNvSpPr/>
          <p:nvPr/>
        </p:nvSpPr>
        <p:spPr>
          <a:xfrm>
            <a:off x="2504253" y="4030079"/>
            <a:ext cx="3429059" cy="2440692"/>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then </a:t>
            </a:r>
            <a:r>
              <a:rPr lang="en-GB" sz="2500" b="1" dirty="0">
                <a:solidFill>
                  <a:srgbClr val="002060"/>
                </a:solidFill>
              </a:rPr>
              <a:t>multiply</a:t>
            </a:r>
            <a:r>
              <a:rPr lang="en-GB" sz="2500" dirty="0">
                <a:solidFill>
                  <a:srgbClr val="002060"/>
                </a:solidFill>
              </a:rPr>
              <a:t> each of the digits in 156 by 2. Because it is actually </a:t>
            </a:r>
            <a:r>
              <a:rPr lang="en-GB" sz="2500" b="1" dirty="0">
                <a:solidFill>
                  <a:srgbClr val="002060"/>
                </a:solidFill>
              </a:rPr>
              <a:t>20</a:t>
            </a:r>
            <a:r>
              <a:rPr lang="en-GB" sz="2500" dirty="0">
                <a:solidFill>
                  <a:srgbClr val="002060"/>
                </a:solidFill>
              </a:rPr>
              <a:t> and not 2, I put a </a:t>
            </a:r>
            <a:r>
              <a:rPr lang="en-GB" sz="2500" b="1" dirty="0">
                <a:solidFill>
                  <a:srgbClr val="002060"/>
                </a:solidFill>
              </a:rPr>
              <a:t>zero</a:t>
            </a:r>
            <a:r>
              <a:rPr lang="en-GB" sz="2500" dirty="0">
                <a:solidFill>
                  <a:srgbClr val="002060"/>
                </a:solidFill>
              </a:rPr>
              <a:t> in the first column.  </a:t>
            </a:r>
          </a:p>
          <a:p>
            <a:pPr algn="ctr"/>
            <a:r>
              <a:rPr lang="en-GB" sz="2500" dirty="0">
                <a:solidFill>
                  <a:srgbClr val="002060"/>
                </a:solidFill>
              </a:rPr>
              <a:t>This equals 3,120.</a:t>
            </a:r>
          </a:p>
        </p:txBody>
      </p:sp>
      <p:sp>
        <p:nvSpPr>
          <p:cNvPr id="12" name="Speech Bubble: Rectangle 10">
            <a:extLst>
              <a:ext uri="{FF2B5EF4-FFF2-40B4-BE49-F238E27FC236}">
                <a16:creationId xmlns:a16="http://schemas.microsoft.com/office/drawing/2014/main" id="{47FF8E04-5986-4206-8BBB-D28488119D24}"/>
              </a:ext>
            </a:extLst>
          </p:cNvPr>
          <p:cNvSpPr/>
          <p:nvPr/>
        </p:nvSpPr>
        <p:spPr>
          <a:xfrm>
            <a:off x="8844455" y="1832009"/>
            <a:ext cx="2892914" cy="4534297"/>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p:txBody>
      </p:sp>
      <p:graphicFrame>
        <p:nvGraphicFramePr>
          <p:cNvPr id="13" name="Group 159">
            <a:extLst>
              <a:ext uri="{FF2B5EF4-FFF2-40B4-BE49-F238E27FC236}">
                <a16:creationId xmlns:a16="http://schemas.microsoft.com/office/drawing/2014/main" id="{7119DB66-EF1C-40C1-8FC5-53A7FDFF4891}"/>
              </a:ext>
            </a:extLst>
          </p:cNvPr>
          <p:cNvGraphicFramePr>
            <a:graphicFrameLocks noGrp="1"/>
          </p:cNvGraphicFramePr>
          <p:nvPr>
            <p:ph sz="half" idx="1"/>
            <p:extLst>
              <p:ext uri="{D42A27DB-BD31-4B8C-83A1-F6EECF244321}">
                <p14:modId xmlns:p14="http://schemas.microsoft.com/office/powerpoint/2010/main" val="3230914428"/>
              </p:ext>
            </p:extLst>
          </p:nvPr>
        </p:nvGraphicFramePr>
        <p:xfrm>
          <a:off x="9117885" y="2132429"/>
          <a:ext cx="2351524" cy="3933456"/>
        </p:xfrm>
        <a:graphic>
          <a:graphicData uri="http://schemas.openxmlformats.org/drawingml/2006/table">
            <a:tbl>
              <a:tblPr/>
              <a:tblGrid>
                <a:gridCol w="587881">
                  <a:extLst>
                    <a:ext uri="{9D8B030D-6E8A-4147-A177-3AD203B41FA5}">
                      <a16:colId xmlns:a16="http://schemas.microsoft.com/office/drawing/2014/main" val="20001"/>
                    </a:ext>
                  </a:extLst>
                </a:gridCol>
                <a:gridCol w="587881">
                  <a:extLst>
                    <a:ext uri="{9D8B030D-6E8A-4147-A177-3AD203B41FA5}">
                      <a16:colId xmlns:a16="http://schemas.microsoft.com/office/drawing/2014/main" val="20002"/>
                    </a:ext>
                  </a:extLst>
                </a:gridCol>
                <a:gridCol w="587881">
                  <a:extLst>
                    <a:ext uri="{9D8B030D-6E8A-4147-A177-3AD203B41FA5}">
                      <a16:colId xmlns:a16="http://schemas.microsoft.com/office/drawing/2014/main" val="20003"/>
                    </a:ext>
                  </a:extLst>
                </a:gridCol>
                <a:gridCol w="587881">
                  <a:extLst>
                    <a:ext uri="{9D8B030D-6E8A-4147-A177-3AD203B41FA5}">
                      <a16:colId xmlns:a16="http://schemas.microsoft.com/office/drawing/2014/main" val="20004"/>
                    </a:ext>
                  </a:extLst>
                </a:gridCol>
              </a:tblGrid>
              <a:tr h="518928">
                <a:tc>
                  <a:txBody>
                    <a:bodyPr/>
                    <a:lstStyle/>
                    <a:p>
                      <a:endParaRPr lang="en-GB" sz="2500" dirty="0">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2500" dirty="0">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2500" dirty="0">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15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087084"/>
                  </a:ext>
                </a:extLst>
              </a:tr>
              <a:tr h="5315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5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1512">
                <a:tc>
                  <a:txBody>
                    <a:bodyPr/>
                    <a:lstStyle/>
                    <a:p>
                      <a:r>
                        <a:rPr lang="en-GB" sz="3000" b="1" dirty="0"/>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915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8424931"/>
                  </a:ext>
                </a:extLst>
              </a:tr>
            </a:tbl>
          </a:graphicData>
        </a:graphic>
      </p:graphicFrame>
      <p:cxnSp>
        <p:nvCxnSpPr>
          <p:cNvPr id="14" name="Straight Connector 13"/>
          <p:cNvCxnSpPr/>
          <p:nvPr/>
        </p:nvCxnSpPr>
        <p:spPr>
          <a:xfrm>
            <a:off x="9098152" y="4885438"/>
            <a:ext cx="239099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9117885" y="3722172"/>
            <a:ext cx="2351526"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9137616" y="5521313"/>
            <a:ext cx="2351526" cy="0"/>
          </a:xfrm>
          <a:prstGeom prst="line">
            <a:avLst/>
          </a:prstGeom>
          <a:ln w="57150"/>
        </p:spPr>
        <p:style>
          <a:lnRef idx="3">
            <a:schemeClr val="dk1"/>
          </a:lnRef>
          <a:fillRef idx="0">
            <a:schemeClr val="dk1"/>
          </a:fillRef>
          <a:effectRef idx="2">
            <a:schemeClr val="dk1"/>
          </a:effectRef>
          <a:fontRef idx="minor">
            <a:schemeClr val="tx1"/>
          </a:fontRef>
        </p:style>
      </p:cxnSp>
      <p:sp>
        <p:nvSpPr>
          <p:cNvPr id="18" name="Speech Bubble: Rectangle 9">
            <a:extLst>
              <a:ext uri="{FF2B5EF4-FFF2-40B4-BE49-F238E27FC236}">
                <a16:creationId xmlns:a16="http://schemas.microsoft.com/office/drawing/2014/main" id="{E0DB13A3-6D20-4617-8798-6CDE7EA45F6E}"/>
              </a:ext>
            </a:extLst>
          </p:cNvPr>
          <p:cNvSpPr/>
          <p:nvPr/>
        </p:nvSpPr>
        <p:spPr>
          <a:xfrm>
            <a:off x="6479627" y="4114800"/>
            <a:ext cx="2116601" cy="2271251"/>
          </a:xfrm>
          <a:prstGeom prst="wedgeRectCallout">
            <a:avLst>
              <a:gd name="adj1" fmla="val -65317"/>
              <a:gd name="adj2" fmla="val -5219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400" dirty="0"/>
          </a:p>
          <a:p>
            <a:pPr algn="ctr"/>
            <a:r>
              <a:rPr lang="en-GB" sz="2500" dirty="0">
                <a:solidFill>
                  <a:srgbClr val="002060"/>
                </a:solidFill>
              </a:rPr>
              <a:t>Finally, I add 624 + 3,120 together which gives me the answer 3,744</a:t>
            </a:r>
            <a:r>
              <a:rPr lang="en-GB" sz="2500" dirty="0"/>
              <a:t>.</a:t>
            </a: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Tree>
    <p:extLst>
      <p:ext uri="{BB962C8B-B14F-4D97-AF65-F5344CB8AC3E}">
        <p14:creationId xmlns:p14="http://schemas.microsoft.com/office/powerpoint/2010/main" val="123718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6" y="1770061"/>
            <a:ext cx="4880016" cy="461599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2500" dirty="0">
                <a:solidFill>
                  <a:srgbClr val="002060"/>
                </a:solidFill>
              </a:rPr>
              <a:t>Remember to use the following layout to complete your </a:t>
            </a:r>
            <a:r>
              <a:rPr lang="en-GB" sz="2500" b="1" dirty="0">
                <a:solidFill>
                  <a:srgbClr val="002060"/>
                </a:solidFill>
              </a:rPr>
              <a:t>long multiplication </a:t>
            </a:r>
            <a:r>
              <a:rPr lang="en-GB" sz="2500" dirty="0">
                <a:solidFill>
                  <a:srgbClr val="002060"/>
                </a:solidFill>
              </a:rPr>
              <a:t>calculations:</a:t>
            </a: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628290" y="1832009"/>
            <a:ext cx="6163660"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400" dirty="0">
                <a:solidFill>
                  <a:srgbClr val="002060"/>
                </a:solidFill>
              </a:rPr>
              <a:t>Children in a school use 29 books in a year. There are 2,387 children in the school. How many books will the school use in total?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stretch>
            <a:fillRect/>
          </a:stretch>
        </p:blipFill>
        <p:spPr>
          <a:xfrm>
            <a:off x="1383725" y="3338822"/>
            <a:ext cx="2820837" cy="2836887"/>
          </a:xfrm>
          <a:prstGeom prst="rect">
            <a:avLst/>
          </a:prstGeom>
        </p:spPr>
      </p:pic>
    </p:spTree>
    <p:extLst>
      <p:ext uri="{BB962C8B-B14F-4D97-AF65-F5344CB8AC3E}">
        <p14:creationId xmlns:p14="http://schemas.microsoft.com/office/powerpoint/2010/main" val="427601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6" y="1770061"/>
            <a:ext cx="4880016" cy="461599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2500" dirty="0">
                <a:solidFill>
                  <a:srgbClr val="002060"/>
                </a:solidFill>
              </a:rPr>
              <a:t>Remember to use the following layout to complete your </a:t>
            </a:r>
            <a:r>
              <a:rPr lang="en-GB" sz="2500" b="1" dirty="0">
                <a:solidFill>
                  <a:srgbClr val="002060"/>
                </a:solidFill>
              </a:rPr>
              <a:t>long multiplication</a:t>
            </a:r>
            <a:r>
              <a:rPr lang="en-GB" sz="2500" dirty="0">
                <a:solidFill>
                  <a:srgbClr val="002060"/>
                </a:solidFill>
              </a:rPr>
              <a:t> calculations:</a:t>
            </a: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628290" y="1832009"/>
            <a:ext cx="6163660"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400" dirty="0">
                <a:solidFill>
                  <a:srgbClr val="002060"/>
                </a:solidFill>
              </a:rPr>
              <a:t>The football stadium sells tickets for £36 each. They sell 4,298 tickets. How much money do they make?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stretch>
            <a:fillRect/>
          </a:stretch>
        </p:blipFill>
        <p:spPr>
          <a:xfrm>
            <a:off x="1383725" y="3338822"/>
            <a:ext cx="2820837" cy="2836887"/>
          </a:xfrm>
          <a:prstGeom prst="rect">
            <a:avLst/>
          </a:prstGeom>
        </p:spPr>
      </p:pic>
    </p:spTree>
    <p:extLst>
      <p:ext uri="{BB962C8B-B14F-4D97-AF65-F5344CB8AC3E}">
        <p14:creationId xmlns:p14="http://schemas.microsoft.com/office/powerpoint/2010/main" val="18681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 Problem</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6" y="1770061"/>
            <a:ext cx="2720140" cy="461599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2500" dirty="0">
                <a:solidFill>
                  <a:srgbClr val="002060"/>
                </a:solidFill>
              </a:rPr>
              <a:t>Remember to use the following layout to complete your </a:t>
            </a:r>
            <a:r>
              <a:rPr lang="en-GB" sz="2500" b="1" dirty="0">
                <a:solidFill>
                  <a:srgbClr val="002060"/>
                </a:solidFill>
              </a:rPr>
              <a:t>long multiplication </a:t>
            </a:r>
            <a:r>
              <a:rPr lang="en-GB" sz="2500" dirty="0">
                <a:solidFill>
                  <a:srgbClr val="002060"/>
                </a:solidFill>
              </a:rPr>
              <a:t>calculations:</a:t>
            </a: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a:p>
            <a:pPr algn="ctr">
              <a:spcBef>
                <a:spcPct val="0"/>
              </a:spcBef>
            </a:pPr>
            <a:endParaRPr lang="en-GB" sz="25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514802" y="1832009"/>
            <a:ext cx="8277148"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Put &lt; or &gt; in each box to make the statements correct:</a:t>
            </a:r>
          </a:p>
          <a:p>
            <a:pPr lvl="0" algn="ctr"/>
            <a:endParaRPr lang="en-GB" sz="4000" dirty="0">
              <a:solidFill>
                <a:srgbClr val="002060"/>
              </a:solidFill>
            </a:endParaRPr>
          </a:p>
          <a:p>
            <a:pPr lvl="0" algn="ctr"/>
            <a:r>
              <a:rPr lang="en-GB" sz="4000" dirty="0">
                <a:solidFill>
                  <a:srgbClr val="002060"/>
                </a:solidFill>
              </a:rPr>
              <a:t>3,678 x 25           987 x 94</a:t>
            </a:r>
          </a:p>
          <a:p>
            <a:pPr lvl="0" algn="ctr"/>
            <a:endParaRPr lang="en-GB" sz="3600" dirty="0">
              <a:solidFill>
                <a:srgbClr val="002060"/>
              </a:solidFill>
            </a:endParaRPr>
          </a:p>
          <a:p>
            <a:pPr lvl="0" algn="ctr"/>
            <a:r>
              <a:rPr lang="en-GB" sz="3600" dirty="0">
                <a:solidFill>
                  <a:srgbClr val="002060"/>
                </a:solidFill>
              </a:rPr>
              <a:t>1,369 x 47            1,216 x 53</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stretch>
            <a:fillRect/>
          </a:stretch>
        </p:blipFill>
        <p:spPr>
          <a:xfrm>
            <a:off x="794662" y="4442409"/>
            <a:ext cx="1618109" cy="1627316"/>
          </a:xfrm>
          <a:prstGeom prst="rect">
            <a:avLst/>
          </a:prstGeom>
        </p:spPr>
      </p:pic>
      <p:sp>
        <p:nvSpPr>
          <p:cNvPr id="10" name="Rounded Rectangle 9">
            <a:extLst>
              <a:ext uri="{FF2B5EF4-FFF2-40B4-BE49-F238E27FC236}">
                <a16:creationId xmlns:a16="http://schemas.microsoft.com/office/drawing/2014/main" id="{FA19F8C2-2382-401F-AEAB-1EEE536D4B14}"/>
              </a:ext>
            </a:extLst>
          </p:cNvPr>
          <p:cNvSpPr/>
          <p:nvPr/>
        </p:nvSpPr>
        <p:spPr>
          <a:xfrm>
            <a:off x="7394600" y="3993107"/>
            <a:ext cx="913828" cy="87760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000" dirty="0">
              <a:solidFill>
                <a:schemeClr val="tx1"/>
              </a:solidFill>
            </a:endParaRPr>
          </a:p>
        </p:txBody>
      </p:sp>
      <p:sp>
        <p:nvSpPr>
          <p:cNvPr id="11" name="Rounded Rectangle 10">
            <a:extLst>
              <a:ext uri="{FF2B5EF4-FFF2-40B4-BE49-F238E27FC236}">
                <a16:creationId xmlns:a16="http://schemas.microsoft.com/office/drawing/2014/main" id="{FA19F8C2-2382-401F-AEAB-1EEE536D4B14}"/>
              </a:ext>
            </a:extLst>
          </p:cNvPr>
          <p:cNvSpPr/>
          <p:nvPr/>
        </p:nvSpPr>
        <p:spPr>
          <a:xfrm>
            <a:off x="7196462" y="5182912"/>
            <a:ext cx="913828" cy="87760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000" dirty="0">
              <a:solidFill>
                <a:schemeClr val="tx1"/>
              </a:solidFill>
            </a:endParaRPr>
          </a:p>
        </p:txBody>
      </p:sp>
    </p:spTree>
    <p:extLst>
      <p:ext uri="{BB962C8B-B14F-4D97-AF65-F5344CB8AC3E}">
        <p14:creationId xmlns:p14="http://schemas.microsoft.com/office/powerpoint/2010/main" val="2864252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 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 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355910"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2343333531"/>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prstClr val="black"/>
                </a:solidFill>
              </a:rPr>
              <a:t>The LORIC task will focus on your </a:t>
            </a:r>
            <a:r>
              <a:rPr lang="en-GB" sz="3000" u="sng" dirty="0">
                <a:solidFill>
                  <a:prstClr val="black"/>
                </a:solidFill>
              </a:rPr>
              <a:t>Raj Resilience</a:t>
            </a:r>
            <a:r>
              <a:rPr lang="en-GB" sz="3000" dirty="0">
                <a:solidFill>
                  <a:prstClr val="black"/>
                </a:solidFill>
              </a:rPr>
              <a:t> skills today: </a:t>
            </a:r>
          </a:p>
          <a:p>
            <a:pPr lvl="0"/>
            <a:endParaRPr lang="en-GB" sz="3000" dirty="0">
              <a:solidFill>
                <a:prstClr val="black"/>
              </a:solidFill>
            </a:endParaRPr>
          </a:p>
          <a:p>
            <a:pPr marL="342900" lvl="0" indent="-342900">
              <a:buFont typeface="Arial" panose="020B0604020202020204" pitchFamily="34" charset="0"/>
              <a:buChar char="•"/>
            </a:pPr>
            <a:r>
              <a:rPr lang="en-GB" sz="3000" dirty="0">
                <a:solidFill>
                  <a:prstClr val="black"/>
                </a:solidFill>
              </a:rPr>
              <a:t>Do not be put off by a difficult task.</a:t>
            </a:r>
          </a:p>
          <a:p>
            <a:pPr marL="342900" lvl="0" indent="-342900">
              <a:buFont typeface="Arial" panose="020B0604020202020204" pitchFamily="34" charset="0"/>
              <a:buChar char="•"/>
            </a:pPr>
            <a:r>
              <a:rPr lang="en-GB" sz="3000" dirty="0">
                <a:solidFill>
                  <a:prstClr val="black"/>
                </a:solidFill>
              </a:rPr>
              <a:t>Keep going – persevere.</a:t>
            </a:r>
          </a:p>
          <a:p>
            <a:pPr marL="342900" lvl="0" indent="-342900">
              <a:buFont typeface="Arial" panose="020B0604020202020204" pitchFamily="34" charset="0"/>
              <a:buChar char="•"/>
            </a:pPr>
            <a:r>
              <a:rPr lang="en-GB" sz="3000" dirty="0">
                <a:solidFill>
                  <a:prstClr val="black"/>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pic>
        <p:nvPicPr>
          <p:cNvPr id="7" name="Picture 6">
            <a:extLst>
              <a:ext uri="{FF2B5EF4-FFF2-40B4-BE49-F238E27FC236}">
                <a16:creationId xmlns:a16="http://schemas.microsoft.com/office/drawing/2014/main" id="{6E759868-FB5C-4867-825C-7F0F713A9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049" y="4665571"/>
            <a:ext cx="1472653" cy="1453566"/>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13195" y="1820675"/>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4000" dirty="0">
                <a:solidFill>
                  <a:srgbClr val="002060"/>
                </a:solidFill>
              </a:rPr>
              <a:t>Using the numbers </a:t>
            </a:r>
            <a:r>
              <a:rPr lang="en-GB" sz="4000" dirty="0">
                <a:solidFill>
                  <a:srgbClr val="FF0000"/>
                </a:solidFill>
              </a:rPr>
              <a:t>5, 6 and 7</a:t>
            </a:r>
            <a:r>
              <a:rPr lang="en-GB" sz="4000" dirty="0">
                <a:solidFill>
                  <a:srgbClr val="002060"/>
                </a:solidFill>
              </a:rPr>
              <a:t>, work out</a:t>
            </a:r>
          </a:p>
          <a:p>
            <a:pPr lvl="0"/>
            <a:r>
              <a:rPr lang="en-GB" sz="4000" dirty="0">
                <a:solidFill>
                  <a:srgbClr val="002060"/>
                </a:solidFill>
              </a:rPr>
              <a:t>the multiplication calculation which will</a:t>
            </a:r>
          </a:p>
          <a:p>
            <a:pPr lvl="0"/>
            <a:r>
              <a:rPr lang="en-GB" sz="4000" dirty="0">
                <a:solidFill>
                  <a:srgbClr val="002060"/>
                </a:solidFill>
              </a:rPr>
              <a:t>give the answer </a:t>
            </a:r>
            <a:r>
              <a:rPr lang="en-GB" sz="4000" dirty="0">
                <a:solidFill>
                  <a:srgbClr val="FF0000"/>
                </a:solidFill>
              </a:rPr>
              <a:t>closest to 410</a:t>
            </a:r>
            <a:r>
              <a:rPr lang="en-GB" sz="4000" dirty="0">
                <a:solidFill>
                  <a:srgbClr val="002060"/>
                </a:solidFill>
              </a:rPr>
              <a:t>.</a:t>
            </a:r>
          </a:p>
          <a:p>
            <a:pPr lvl="0"/>
            <a:endParaRPr lang="en-GB" sz="4000" i="1" dirty="0">
              <a:solidFill>
                <a:prstClr val="black"/>
              </a:solidFill>
            </a:endParaRPr>
          </a:p>
          <a:p>
            <a:pPr lvl="0"/>
            <a:endParaRPr lang="en-GB" sz="4000" i="1" dirty="0">
              <a:solidFill>
                <a:prstClr val="black"/>
              </a:solidFill>
            </a:endParaRPr>
          </a:p>
          <a:p>
            <a:pPr lvl="0"/>
            <a:endParaRPr lang="en-GB" sz="4000" i="1" dirty="0">
              <a:solidFill>
                <a:srgbClr val="FF000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3066" y="2221538"/>
            <a:ext cx="1938947" cy="1913816"/>
          </a:xfrm>
          <a:prstGeom prst="rect">
            <a:avLst/>
          </a:prstGeom>
        </p:spPr>
      </p:pic>
      <p:sp>
        <p:nvSpPr>
          <p:cNvPr id="8" name="Rounded Rectangle 7">
            <a:extLst>
              <a:ext uri="{FF2B5EF4-FFF2-40B4-BE49-F238E27FC236}">
                <a16:creationId xmlns:a16="http://schemas.microsoft.com/office/drawing/2014/main" id="{FA19F8C2-2382-401F-AEAB-1EEE536D4B14}"/>
              </a:ext>
            </a:extLst>
          </p:cNvPr>
          <p:cNvSpPr/>
          <p:nvPr/>
        </p:nvSpPr>
        <p:spPr>
          <a:xfrm>
            <a:off x="1785483" y="4486606"/>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chemeClr val="tx1"/>
                </a:solidFill>
              </a:rPr>
              <a:t>?</a:t>
            </a:r>
          </a:p>
        </p:txBody>
      </p:sp>
      <p:sp>
        <p:nvSpPr>
          <p:cNvPr id="10" name="Rounded Rectangle 9">
            <a:extLst>
              <a:ext uri="{FF2B5EF4-FFF2-40B4-BE49-F238E27FC236}">
                <a16:creationId xmlns:a16="http://schemas.microsoft.com/office/drawing/2014/main" id="{FA19F8C2-2382-401F-AEAB-1EEE536D4B14}"/>
              </a:ext>
            </a:extLst>
          </p:cNvPr>
          <p:cNvSpPr/>
          <p:nvPr/>
        </p:nvSpPr>
        <p:spPr>
          <a:xfrm>
            <a:off x="3506694" y="4474784"/>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chemeClr val="tx1"/>
                </a:solidFill>
              </a:rPr>
              <a:t>?</a:t>
            </a:r>
          </a:p>
        </p:txBody>
      </p:sp>
      <p:sp>
        <p:nvSpPr>
          <p:cNvPr id="11" name="Rounded Rectangle 10">
            <a:extLst>
              <a:ext uri="{FF2B5EF4-FFF2-40B4-BE49-F238E27FC236}">
                <a16:creationId xmlns:a16="http://schemas.microsoft.com/office/drawing/2014/main" id="{FA19F8C2-2382-401F-AEAB-1EEE536D4B14}"/>
              </a:ext>
            </a:extLst>
          </p:cNvPr>
          <p:cNvSpPr/>
          <p:nvPr/>
        </p:nvSpPr>
        <p:spPr>
          <a:xfrm>
            <a:off x="5627014" y="4462962"/>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chemeClr val="tx1"/>
                </a:solidFill>
              </a:rPr>
              <a:t>x</a:t>
            </a:r>
          </a:p>
        </p:txBody>
      </p:sp>
      <p:sp>
        <p:nvSpPr>
          <p:cNvPr id="12" name="Rounded Rectangle 11">
            <a:extLst>
              <a:ext uri="{FF2B5EF4-FFF2-40B4-BE49-F238E27FC236}">
                <a16:creationId xmlns:a16="http://schemas.microsoft.com/office/drawing/2014/main" id="{FA19F8C2-2382-401F-AEAB-1EEE536D4B14}"/>
              </a:ext>
            </a:extLst>
          </p:cNvPr>
          <p:cNvSpPr/>
          <p:nvPr/>
        </p:nvSpPr>
        <p:spPr>
          <a:xfrm>
            <a:off x="7747334" y="4466906"/>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chemeClr val="tx1"/>
                </a:solidFill>
              </a:rPr>
              <a:t>?</a:t>
            </a:r>
          </a:p>
        </p:txBody>
      </p:sp>
    </p:spTree>
    <p:extLst>
      <p:ext uri="{BB962C8B-B14F-4D97-AF65-F5344CB8AC3E}">
        <p14:creationId xmlns:p14="http://schemas.microsoft.com/office/powerpoint/2010/main" val="229498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204909"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multiply</a:t>
            </a:r>
          </a:p>
          <a:p>
            <a:pPr lvl="0" algn="ctr"/>
            <a:r>
              <a:rPr lang="en-GB" sz="3600" dirty="0">
                <a:solidFill>
                  <a:srgbClr val="002060"/>
                </a:solidFill>
              </a:rPr>
              <a:t>times</a:t>
            </a:r>
          </a:p>
          <a:p>
            <a:pPr lvl="0" algn="ctr"/>
            <a:r>
              <a:rPr lang="en-GB" sz="3600" dirty="0">
                <a:solidFill>
                  <a:srgbClr val="002060"/>
                </a:solidFill>
              </a:rPr>
              <a:t>groups of</a:t>
            </a:r>
          </a:p>
          <a:p>
            <a:pPr lvl="0" algn="ctr"/>
            <a:r>
              <a:rPr lang="en-GB" sz="3600" dirty="0">
                <a:solidFill>
                  <a:srgbClr val="002060"/>
                </a:solidFill>
              </a:rPr>
              <a:t>repeated addition</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2915174" y="1586933"/>
            <a:ext cx="9003618" cy="502920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solidFill>
                  <a:srgbClr val="002060"/>
                </a:solidFill>
              </a:rPr>
              <a:t>What is it not?</a:t>
            </a:r>
          </a:p>
          <a:p>
            <a:pPr algn="ctr"/>
            <a:endParaRPr lang="en-GB" sz="2500" dirty="0">
              <a:solidFill>
                <a:srgbClr val="002060"/>
              </a:solidFill>
            </a:endParaRPr>
          </a:p>
          <a:p>
            <a:pPr algn="ctr"/>
            <a:r>
              <a:rPr lang="en-GB" sz="2800" dirty="0">
                <a:solidFill>
                  <a:srgbClr val="002060"/>
                </a:solidFill>
              </a:rPr>
              <a:t>Explain to a partner what the word </a:t>
            </a:r>
            <a:r>
              <a:rPr lang="en-GB" sz="2800" b="1" dirty="0">
                <a:solidFill>
                  <a:srgbClr val="002060"/>
                </a:solidFill>
              </a:rPr>
              <a:t>is not</a:t>
            </a:r>
            <a:r>
              <a:rPr lang="en-GB" sz="2800" dirty="0">
                <a:solidFill>
                  <a:srgbClr val="002060"/>
                </a:solidFill>
              </a:rPr>
              <a:t>. </a:t>
            </a:r>
          </a:p>
          <a:p>
            <a:pPr algn="ctr"/>
            <a:endParaRPr lang="en-GB" sz="2800" dirty="0">
              <a:solidFill>
                <a:srgbClr val="002060"/>
              </a:solidFill>
            </a:endParaRPr>
          </a:p>
          <a:p>
            <a:pPr algn="ctr"/>
            <a:r>
              <a:rPr lang="en-GB" sz="2800" dirty="0">
                <a:solidFill>
                  <a:srgbClr val="002060"/>
                </a:solidFill>
              </a:rPr>
              <a:t>For example, if defining the word ‘addition’ </a:t>
            </a:r>
          </a:p>
          <a:p>
            <a:pPr algn="ctr"/>
            <a:r>
              <a:rPr lang="en-GB" sz="2800" dirty="0">
                <a:solidFill>
                  <a:srgbClr val="002060"/>
                </a:solidFill>
              </a:rPr>
              <a:t>you could say:</a:t>
            </a:r>
          </a:p>
          <a:p>
            <a:pPr algn="ctr"/>
            <a:r>
              <a:rPr lang="en-GB" sz="2800" i="1" dirty="0">
                <a:solidFill>
                  <a:srgbClr val="002060"/>
                </a:solidFill>
              </a:rPr>
              <a:t>It is not a way to subtract numbers.</a:t>
            </a:r>
          </a:p>
          <a:p>
            <a:pPr algn="ctr"/>
            <a:r>
              <a:rPr lang="en-GB" sz="2800" i="1" dirty="0">
                <a:solidFill>
                  <a:srgbClr val="002060"/>
                </a:solidFill>
              </a:rPr>
              <a:t>It is not a way to make a number larger.</a:t>
            </a:r>
          </a:p>
          <a:p>
            <a:pPr algn="ctr"/>
            <a:endParaRPr lang="en-GB" sz="2800" dirty="0">
              <a:solidFill>
                <a:srgbClr val="002060"/>
              </a:solidFill>
            </a:endParaRPr>
          </a:p>
          <a:p>
            <a:pPr algn="ctr"/>
            <a:r>
              <a:rPr lang="en-GB" sz="2800" u="sng" dirty="0">
                <a:solidFill>
                  <a:srgbClr val="002060"/>
                </a:solidFill>
              </a:rPr>
              <a:t>Challenge:</a:t>
            </a:r>
            <a:r>
              <a:rPr lang="en-GB" sz="2800" dirty="0">
                <a:solidFill>
                  <a:srgbClr val="002060"/>
                </a:solidFill>
              </a:rPr>
              <a:t> Can you use a range of sentence starters</a:t>
            </a:r>
          </a:p>
          <a:p>
            <a:pPr algn="ctr"/>
            <a:r>
              <a:rPr lang="en-GB" sz="2800" dirty="0">
                <a:solidFill>
                  <a:srgbClr val="002060"/>
                </a:solidFill>
              </a:rPr>
              <a:t>and conjunctions when giving your clues?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3123052"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DEFINE IT</a:t>
            </a:r>
          </a:p>
        </p:txBody>
      </p:sp>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8" y="1883993"/>
            <a:ext cx="585957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dirty="0">
                <a:solidFill>
                  <a:srgbClr val="002060"/>
                </a:solidFill>
                <a:latin typeface="Calibri" panose="020F0502020204030204" pitchFamily="34" charset="0"/>
              </a:rPr>
              <a:t>You may have used the grid method or short multiplication for certain </a:t>
            </a:r>
            <a:r>
              <a:rPr lang="en-GB" altLang="en-US" sz="3200" b="1" dirty="0">
                <a:solidFill>
                  <a:srgbClr val="002060"/>
                </a:solidFill>
                <a:latin typeface="Calibri" panose="020F0502020204030204" pitchFamily="34" charset="0"/>
              </a:rPr>
              <a:t>multiplication</a:t>
            </a:r>
            <a:r>
              <a:rPr lang="en-GB" altLang="en-US" sz="3200" dirty="0">
                <a:solidFill>
                  <a:srgbClr val="002060"/>
                </a:solidFill>
                <a:latin typeface="Calibri" panose="020F0502020204030204" pitchFamily="34" charset="0"/>
              </a:rPr>
              <a:t> calculations. When </a:t>
            </a:r>
            <a:r>
              <a:rPr lang="en-GB" altLang="en-US" sz="3200" b="1" dirty="0">
                <a:solidFill>
                  <a:srgbClr val="002060"/>
                </a:solidFill>
                <a:latin typeface="Calibri" panose="020F0502020204030204" pitchFamily="34" charset="0"/>
              </a:rPr>
              <a:t>multiplying</a:t>
            </a:r>
            <a:r>
              <a:rPr lang="en-GB" altLang="en-US" sz="3200" dirty="0">
                <a:solidFill>
                  <a:srgbClr val="002060"/>
                </a:solidFill>
                <a:latin typeface="Calibri" panose="020F0502020204030204" pitchFamily="34" charset="0"/>
              </a:rPr>
              <a:t> three-digit and four-digit numbers by two-digits, it is much easier to use the </a:t>
            </a:r>
            <a:r>
              <a:rPr lang="en-GB" altLang="en-US" sz="3200" b="1" dirty="0">
                <a:solidFill>
                  <a:srgbClr val="002060"/>
                </a:solidFill>
                <a:latin typeface="Calibri" panose="020F0502020204030204" pitchFamily="34" charset="0"/>
              </a:rPr>
              <a:t>long multiplication method</a:t>
            </a:r>
            <a:r>
              <a:rPr lang="en-GB" altLang="en-US" sz="3200" dirty="0">
                <a:solidFill>
                  <a:srgbClr val="002060"/>
                </a:solidFill>
                <a:latin typeface="Calibri" panose="020F0502020204030204" pitchFamily="34" charset="0"/>
              </a:rPr>
              <a:t>.</a:t>
            </a:r>
            <a:endParaRPr lang="en-GB" altLang="en-US" sz="3200" dirty="0">
              <a:solidFill>
                <a:srgbClr val="002060"/>
              </a:solidFill>
            </a:endParaRPr>
          </a:p>
        </p:txBody>
      </p:sp>
      <p:graphicFrame>
        <p:nvGraphicFramePr>
          <p:cNvPr id="14" name="Group 159">
            <a:extLst>
              <a:ext uri="{FF2B5EF4-FFF2-40B4-BE49-F238E27FC236}">
                <a16:creationId xmlns:a16="http://schemas.microsoft.com/office/drawing/2014/main" id="{7119DB66-EF1C-40C1-8FC5-53A7FDFF4891}"/>
              </a:ext>
            </a:extLst>
          </p:cNvPr>
          <p:cNvGraphicFramePr>
            <a:graphicFrameLocks noGrp="1"/>
          </p:cNvGraphicFramePr>
          <p:nvPr>
            <p:ph sz="half" idx="1"/>
            <p:extLst>
              <p:ext uri="{D42A27DB-BD31-4B8C-83A1-F6EECF244321}">
                <p14:modId xmlns:p14="http://schemas.microsoft.com/office/powerpoint/2010/main" val="2704573767"/>
              </p:ext>
            </p:extLst>
          </p:nvPr>
        </p:nvGraphicFramePr>
        <p:xfrm>
          <a:off x="7085161" y="1864202"/>
          <a:ext cx="4038600" cy="4261212"/>
        </p:xfrm>
        <a:graphic>
          <a:graphicData uri="http://schemas.openxmlformats.org/drawingml/2006/table">
            <a:tbl>
              <a:tblPr/>
              <a:tblGrid>
                <a:gridCol w="80772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807720">
                  <a:extLst>
                    <a:ext uri="{9D8B030D-6E8A-4147-A177-3AD203B41FA5}">
                      <a16:colId xmlns:a16="http://schemas.microsoft.com/office/drawing/2014/main" val="20003"/>
                    </a:ext>
                  </a:extLst>
                </a:gridCol>
                <a:gridCol w="807720">
                  <a:extLst>
                    <a:ext uri="{9D8B030D-6E8A-4147-A177-3AD203B41FA5}">
                      <a16:colId xmlns:a16="http://schemas.microsoft.com/office/drawing/2014/main" val="20004"/>
                    </a:ext>
                  </a:extLst>
                </a:gridCol>
              </a:tblGrid>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087084"/>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3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3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500" b="0" i="0" u="none" strike="noStrike" cap="none" normalizeH="0" baseline="0" dirty="0">
                          <a:ln>
                            <a:noFill/>
                          </a:ln>
                          <a:solidFill>
                            <a:schemeClr val="tx1"/>
                          </a:solidFill>
                          <a:effectLst/>
                          <a:latin typeface="+mn-lt"/>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500" b="0"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1"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8424931"/>
                  </a:ext>
                </a:extLst>
              </a:tr>
            </a:tbl>
          </a:graphicData>
        </a:graphic>
      </p:graphicFrame>
      <p:cxnSp>
        <p:nvCxnSpPr>
          <p:cNvPr id="5" name="Straight Connector 4"/>
          <p:cNvCxnSpPr/>
          <p:nvPr/>
        </p:nvCxnSpPr>
        <p:spPr>
          <a:xfrm>
            <a:off x="7085161" y="3670317"/>
            <a:ext cx="3209723"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7085161" y="4851909"/>
            <a:ext cx="3209723"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7085161" y="5570820"/>
            <a:ext cx="3209723" cy="0"/>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084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133676" y="1965978"/>
            <a:ext cx="4515816" cy="455512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b="1" dirty="0">
                <a:solidFill>
                  <a:srgbClr val="002060"/>
                </a:solidFill>
                <a:latin typeface="Calibri" panose="020F0502020204030204" pitchFamily="34" charset="0"/>
              </a:rPr>
              <a:t>Before calculating, </a:t>
            </a:r>
            <a:r>
              <a:rPr lang="en-GB" altLang="en-US" sz="3200" dirty="0">
                <a:solidFill>
                  <a:srgbClr val="002060"/>
                </a:solidFill>
                <a:latin typeface="Calibri" panose="020F0502020204030204" pitchFamily="34" charset="0"/>
              </a:rPr>
              <a:t>it is important to </a:t>
            </a:r>
            <a:r>
              <a:rPr lang="en-GB" altLang="en-US" sz="3200" b="1" dirty="0">
                <a:solidFill>
                  <a:srgbClr val="002060"/>
                </a:solidFill>
                <a:latin typeface="Calibri" panose="020F0502020204030204" pitchFamily="34" charset="0"/>
              </a:rPr>
              <a:t>estimate </a:t>
            </a:r>
            <a:r>
              <a:rPr lang="en-GB" altLang="en-US" sz="3200" dirty="0">
                <a:solidFill>
                  <a:srgbClr val="002060"/>
                </a:solidFill>
                <a:latin typeface="Calibri" panose="020F0502020204030204" pitchFamily="34" charset="0"/>
              </a:rPr>
              <a:t>to give a rough idea of what the answer should be. This will also help you to check your answer and identify silly mistakes.</a:t>
            </a:r>
          </a:p>
        </p:txBody>
      </p:sp>
      <p:sp>
        <p:nvSpPr>
          <p:cNvPr id="12" name="Rectangle: Rounded Corners 2">
            <a:extLst>
              <a:ext uri="{FF2B5EF4-FFF2-40B4-BE49-F238E27FC236}">
                <a16:creationId xmlns:a16="http://schemas.microsoft.com/office/drawing/2014/main" id="{675A7142-34F1-4E54-A85B-FF703025B360}"/>
              </a:ext>
            </a:extLst>
          </p:cNvPr>
          <p:cNvSpPr/>
          <p:nvPr/>
        </p:nvSpPr>
        <p:spPr>
          <a:xfrm>
            <a:off x="4943959" y="2028428"/>
            <a:ext cx="6896748" cy="455512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3200" dirty="0">
              <a:solidFill>
                <a:srgbClr val="002060"/>
              </a:solidFill>
              <a:latin typeface="Calibri" panose="020F0502020204030204" pitchFamily="34" charset="0"/>
            </a:endParaRPr>
          </a:p>
          <a:p>
            <a:pPr algn="ctr"/>
            <a:r>
              <a:rPr lang="en-GB" altLang="en-US" sz="3200" dirty="0">
                <a:solidFill>
                  <a:srgbClr val="002060"/>
                </a:solidFill>
                <a:latin typeface="Calibri" panose="020F0502020204030204" pitchFamily="34" charset="0"/>
              </a:rPr>
              <a:t>I </a:t>
            </a:r>
            <a:r>
              <a:rPr lang="en-GB" altLang="en-US" sz="3200" b="1" dirty="0">
                <a:solidFill>
                  <a:srgbClr val="002060"/>
                </a:solidFill>
                <a:latin typeface="Calibri" panose="020F0502020204030204" pitchFamily="34" charset="0"/>
              </a:rPr>
              <a:t>round</a:t>
            </a:r>
            <a:r>
              <a:rPr lang="en-GB" altLang="en-US" sz="3200" dirty="0">
                <a:solidFill>
                  <a:srgbClr val="002060"/>
                </a:solidFill>
                <a:latin typeface="Calibri" panose="020F0502020204030204" pitchFamily="34" charset="0"/>
              </a:rPr>
              <a:t> the two numbers to the </a:t>
            </a:r>
            <a:r>
              <a:rPr lang="en-GB" altLang="en-US" sz="3200" b="1" dirty="0">
                <a:solidFill>
                  <a:srgbClr val="002060"/>
                </a:solidFill>
                <a:latin typeface="Calibri" panose="020F0502020204030204" pitchFamily="34" charset="0"/>
              </a:rPr>
              <a:t>nearest ten.</a:t>
            </a:r>
            <a:endParaRPr lang="en-GB" altLang="en-US" sz="3200" dirty="0">
              <a:solidFill>
                <a:srgbClr val="002060"/>
              </a:solidFill>
              <a:latin typeface="Calibri" panose="020F0502020204030204" pitchFamily="34" charset="0"/>
            </a:endParaRPr>
          </a:p>
          <a:p>
            <a:pPr algn="ctr"/>
            <a:r>
              <a:rPr lang="en-GB" altLang="en-US" sz="3200" dirty="0">
                <a:solidFill>
                  <a:srgbClr val="FF0000"/>
                </a:solidFill>
                <a:latin typeface="Calibri" panose="020F0502020204030204" pitchFamily="34" charset="0"/>
              </a:rPr>
              <a:t>So 124 x 26 becomes 120 x 30</a:t>
            </a:r>
          </a:p>
          <a:p>
            <a:pPr algn="ctr"/>
            <a:endParaRPr lang="en-GB" altLang="en-US" sz="3200" dirty="0">
              <a:solidFill>
                <a:srgbClr val="002060"/>
              </a:solidFill>
            </a:endParaRPr>
          </a:p>
          <a:p>
            <a:pPr algn="ctr"/>
            <a:r>
              <a:rPr lang="en-GB" altLang="en-US" sz="3200" dirty="0">
                <a:solidFill>
                  <a:srgbClr val="002060"/>
                </a:solidFill>
                <a:latin typeface="Calibri" panose="020F0502020204030204" pitchFamily="34" charset="0"/>
              </a:rPr>
              <a:t>I know that 120 x 10 = 1,200 therefore 3 times that amount is 3,600.</a:t>
            </a:r>
          </a:p>
          <a:p>
            <a:pPr algn="ctr"/>
            <a:endParaRPr lang="en-GB" altLang="en-US" sz="3200" dirty="0">
              <a:solidFill>
                <a:srgbClr val="002060"/>
              </a:solidFill>
              <a:latin typeface="Calibri" panose="020F0502020204030204" pitchFamily="34" charset="0"/>
            </a:endParaRPr>
          </a:p>
          <a:p>
            <a:pPr algn="ctr"/>
            <a:r>
              <a:rPr lang="en-GB" altLang="en-US" sz="3200" dirty="0">
                <a:solidFill>
                  <a:srgbClr val="FF0000"/>
                </a:solidFill>
                <a:latin typeface="Calibri" panose="020F0502020204030204" pitchFamily="34" charset="0"/>
              </a:rPr>
              <a:t>The actual answer is 3,224.</a:t>
            </a:r>
          </a:p>
          <a:p>
            <a:pPr algn="ctr"/>
            <a:endParaRPr lang="en-GB" altLang="en-US" sz="3200" dirty="0">
              <a:solidFill>
                <a:srgbClr val="002060"/>
              </a:solidFill>
            </a:endParaRPr>
          </a:p>
        </p:txBody>
      </p:sp>
    </p:spTree>
    <p:extLst>
      <p:ext uri="{BB962C8B-B14F-4D97-AF65-F5344CB8AC3E}">
        <p14:creationId xmlns:p14="http://schemas.microsoft.com/office/powerpoint/2010/main" val="229455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8" y="1883993"/>
            <a:ext cx="585957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dirty="0">
                <a:solidFill>
                  <a:srgbClr val="002060"/>
                </a:solidFill>
                <a:latin typeface="Calibri" panose="020F0502020204030204" pitchFamily="34" charset="0"/>
              </a:rPr>
              <a:t>When using the </a:t>
            </a:r>
            <a:r>
              <a:rPr lang="en-GB" altLang="en-US" sz="3200" b="1" dirty="0">
                <a:solidFill>
                  <a:srgbClr val="002060"/>
                </a:solidFill>
                <a:latin typeface="Calibri" panose="020F0502020204030204" pitchFamily="34" charset="0"/>
              </a:rPr>
              <a:t>long multiplication </a:t>
            </a:r>
            <a:r>
              <a:rPr lang="en-GB" altLang="en-US" sz="3200" dirty="0">
                <a:solidFill>
                  <a:srgbClr val="002060"/>
                </a:solidFill>
                <a:latin typeface="Calibri" panose="020F0502020204030204" pitchFamily="34" charset="0"/>
              </a:rPr>
              <a:t>method, you need to use both </a:t>
            </a:r>
            <a:r>
              <a:rPr lang="en-GB" altLang="en-US" sz="3200" b="1" dirty="0">
                <a:solidFill>
                  <a:srgbClr val="002060"/>
                </a:solidFill>
                <a:latin typeface="Calibri" panose="020F0502020204030204" pitchFamily="34" charset="0"/>
              </a:rPr>
              <a:t>multiplication </a:t>
            </a:r>
            <a:r>
              <a:rPr lang="en-GB" altLang="en-US" sz="3200" dirty="0">
                <a:solidFill>
                  <a:srgbClr val="002060"/>
                </a:solidFill>
                <a:latin typeface="Calibri" panose="020F0502020204030204" pitchFamily="34" charset="0"/>
              </a:rPr>
              <a:t>and</a:t>
            </a:r>
            <a:r>
              <a:rPr lang="en-GB" altLang="en-US" sz="3200" b="1" dirty="0">
                <a:solidFill>
                  <a:srgbClr val="002060"/>
                </a:solidFill>
                <a:latin typeface="Calibri" panose="020F0502020204030204" pitchFamily="34" charset="0"/>
              </a:rPr>
              <a:t> addition </a:t>
            </a:r>
            <a:r>
              <a:rPr lang="en-GB" altLang="en-US" sz="3200" dirty="0">
                <a:solidFill>
                  <a:srgbClr val="002060"/>
                </a:solidFill>
                <a:latin typeface="Calibri" panose="020F0502020204030204" pitchFamily="34" charset="0"/>
              </a:rPr>
              <a:t>skills.</a:t>
            </a:r>
          </a:p>
          <a:p>
            <a:pPr algn="ctr"/>
            <a:endParaRPr lang="en-GB" altLang="en-US" sz="3200" dirty="0">
              <a:solidFill>
                <a:srgbClr val="002060"/>
              </a:solidFill>
              <a:latin typeface="Calibri" panose="020F0502020204030204" pitchFamily="34" charset="0"/>
            </a:endParaRPr>
          </a:p>
          <a:p>
            <a:pPr algn="ctr"/>
            <a:r>
              <a:rPr lang="en-GB" altLang="en-US" sz="3200" dirty="0">
                <a:solidFill>
                  <a:srgbClr val="002060"/>
                </a:solidFill>
                <a:latin typeface="Calibri" panose="020F0502020204030204" pitchFamily="34" charset="0"/>
              </a:rPr>
              <a:t>It is important that you check each part of your answer carefully.</a:t>
            </a:r>
            <a:endParaRPr lang="en-GB" altLang="en-US" sz="3200" dirty="0">
              <a:solidFill>
                <a:srgbClr val="002060"/>
              </a:solidFill>
            </a:endParaRPr>
          </a:p>
        </p:txBody>
      </p:sp>
      <p:graphicFrame>
        <p:nvGraphicFramePr>
          <p:cNvPr id="14" name="Group 159">
            <a:extLst>
              <a:ext uri="{FF2B5EF4-FFF2-40B4-BE49-F238E27FC236}">
                <a16:creationId xmlns:a16="http://schemas.microsoft.com/office/drawing/2014/main" id="{7119DB66-EF1C-40C1-8FC5-53A7FDFF4891}"/>
              </a:ext>
            </a:extLst>
          </p:cNvPr>
          <p:cNvGraphicFramePr>
            <a:graphicFrameLocks noGrp="1"/>
          </p:cNvGraphicFramePr>
          <p:nvPr>
            <p:ph sz="half" idx="1"/>
            <p:extLst>
              <p:ext uri="{D42A27DB-BD31-4B8C-83A1-F6EECF244321}">
                <p14:modId xmlns:p14="http://schemas.microsoft.com/office/powerpoint/2010/main" val="15914010"/>
              </p:ext>
            </p:extLst>
          </p:nvPr>
        </p:nvGraphicFramePr>
        <p:xfrm>
          <a:off x="6990567" y="1864202"/>
          <a:ext cx="4038600" cy="4261212"/>
        </p:xfrm>
        <a:graphic>
          <a:graphicData uri="http://schemas.openxmlformats.org/drawingml/2006/table">
            <a:tbl>
              <a:tblPr/>
              <a:tblGrid>
                <a:gridCol w="80772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807720">
                  <a:extLst>
                    <a:ext uri="{9D8B030D-6E8A-4147-A177-3AD203B41FA5}">
                      <a16:colId xmlns:a16="http://schemas.microsoft.com/office/drawing/2014/main" val="20003"/>
                    </a:ext>
                  </a:extLst>
                </a:gridCol>
                <a:gridCol w="807720">
                  <a:extLst>
                    <a:ext uri="{9D8B030D-6E8A-4147-A177-3AD203B41FA5}">
                      <a16:colId xmlns:a16="http://schemas.microsoft.com/office/drawing/2014/main" val="20004"/>
                    </a:ext>
                  </a:extLst>
                </a:gridCol>
              </a:tblGrid>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2500" dirty="0">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087084"/>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000" b="1"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000" b="1" i="0" u="none" strike="noStrike" cap="none" normalizeH="0" baseline="0" dirty="0">
                          <a:ln>
                            <a:noFill/>
                          </a:ln>
                          <a:solidFill>
                            <a:schemeClr val="tx1"/>
                          </a:solidFill>
                          <a:effectLst/>
                          <a:latin typeface="+mn-lt"/>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362">
                <a:tc>
                  <a:txBody>
                    <a:bodyPr/>
                    <a:lstStyle/>
                    <a:p>
                      <a:r>
                        <a:rPr lang="en-GB" sz="3000" b="1" dirty="0"/>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3000" b="1" dirty="0"/>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0" b="1" i="0" u="none" strike="noStrike" cap="none" normalizeH="0" baseline="0" dirty="0">
                          <a:ln>
                            <a:noFill/>
                          </a:ln>
                          <a:solidFill>
                            <a:schemeClr val="tx1"/>
                          </a:solidFill>
                          <a:effectLst/>
                          <a:latin typeface="+mn-lt"/>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33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4000" b="1" i="0" u="none" strike="noStrike" cap="none" normalizeH="0" baseline="0" dirty="0">
                          <a:ln>
                            <a:noFill/>
                          </a:ln>
                          <a:solidFill>
                            <a:srgbClr val="FF0000"/>
                          </a:solidFill>
                          <a:effectLst/>
                          <a:latin typeface="+mn-lt"/>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dirty="0">
                          <a:ln>
                            <a:noFill/>
                          </a:ln>
                          <a:solidFill>
                            <a:srgbClr val="FF0000"/>
                          </a:solidFill>
                          <a:effectLst/>
                          <a:latin typeface="+mn-lt"/>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3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500" b="0" i="0" u="none" strike="noStrike" cap="none" normalizeH="0" baseline="0" dirty="0">
                          <a:ln>
                            <a:noFill/>
                          </a:ln>
                          <a:solidFill>
                            <a:schemeClr val="tx1"/>
                          </a:solidFill>
                          <a:effectLst/>
                          <a:latin typeface="+mn-lt"/>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5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8424931"/>
                  </a:ext>
                </a:extLst>
              </a:tr>
            </a:tbl>
          </a:graphicData>
        </a:graphic>
      </p:graphicFrame>
      <p:cxnSp>
        <p:nvCxnSpPr>
          <p:cNvPr id="5" name="Straight Connector 4"/>
          <p:cNvCxnSpPr/>
          <p:nvPr/>
        </p:nvCxnSpPr>
        <p:spPr>
          <a:xfrm>
            <a:off x="6990567" y="3670317"/>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6990567" y="4851909"/>
            <a:ext cx="40386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6990567" y="5523524"/>
            <a:ext cx="4038600" cy="0"/>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345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6383</TotalTime>
  <Words>1432</Words>
  <Application>Microsoft Office PowerPoint</Application>
  <PresentationFormat>Widescreen</PresentationFormat>
  <Paragraphs>335</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Teach</vt:lpstr>
      <vt:lpstr>Model</vt:lpstr>
      <vt:lpstr>Model</vt:lpstr>
      <vt:lpstr>Model</vt:lpstr>
      <vt:lpstr>Apply</vt:lpstr>
      <vt:lpstr>Model – Problem Solving</vt:lpstr>
      <vt:lpstr>Apply – Problem Solving</vt:lpstr>
      <vt:lpstr>Apply – Problem Solving</vt:lpstr>
      <vt:lpstr>Apply – Reasoning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193</cp:revision>
  <dcterms:created xsi:type="dcterms:W3CDTF">2017-03-29T13:14:03Z</dcterms:created>
  <dcterms:modified xsi:type="dcterms:W3CDTF">2020-04-23T17:14:06Z</dcterms:modified>
</cp:coreProperties>
</file>