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300" r:id="rId4"/>
    <p:sldId id="301" r:id="rId5"/>
    <p:sldId id="316" r:id="rId6"/>
    <p:sldId id="318" r:id="rId7"/>
    <p:sldId id="317" r:id="rId8"/>
    <p:sldId id="304" r:id="rId9"/>
    <p:sldId id="268" r:id="rId10"/>
    <p:sldId id="320" r:id="rId11"/>
    <p:sldId id="288" r:id="rId12"/>
    <p:sldId id="31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Barrett" initials="TB" lastIdx="22" clrIdx="0">
    <p:extLst>
      <p:ext uri="{19B8F6BF-5375-455C-9EA6-DF929625EA0E}">
        <p15:presenceInfo xmlns:p15="http://schemas.microsoft.com/office/powerpoint/2012/main" userId="876c388943888a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FED8"/>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83758" autoAdjust="0"/>
  </p:normalViewPr>
  <p:slideViewPr>
    <p:cSldViewPr snapToGrid="0" snapToObjects="1">
      <p:cViewPr varScale="1">
        <p:scale>
          <a:sx n="38" d="100"/>
          <a:sy n="38" d="100"/>
        </p:scale>
        <p:origin x="108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22/04/2020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that</a:t>
            </a:r>
            <a:r>
              <a:rPr lang="en-GB" baseline="0" dirty="0"/>
              <a:t> all pupils are clear on which number is the denominator and which is the numerator. Pupils may also require support in recalling what multiples are. It is important to emphasise that when ordering (for any type of question) they must read carefully if it is ordering in ascending as this is a common mistake.  </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r>
              <a:rPr lang="en-GB" altLang="en-US" dirty="0"/>
              <a:t>Support the pupils to find the common multiples using their</a:t>
            </a:r>
            <a:r>
              <a:rPr lang="en-GB" altLang="en-US" baseline="0" dirty="0"/>
              <a:t> times table knowledge. Agree that the common multiple is 12. </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4</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5</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69937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6</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r>
              <a:rPr lang="en-GB" altLang="en-US" dirty="0"/>
              <a:t>Reinforce with the children the importance of writing the fractions</a:t>
            </a:r>
            <a:r>
              <a:rPr lang="en-GB" altLang="en-US" baseline="0" dirty="0"/>
              <a:t> as they were originally written. i.e. with the different denominators. </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32532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7</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eaLnBrk="1" hangingPunct="1"/>
            <a:r>
              <a:rPr lang="en-GB" altLang="en-US" dirty="0"/>
              <a:t>Model for the children </a:t>
            </a:r>
            <a:r>
              <a:rPr lang="en-GB" altLang="en-US" baseline="0" dirty="0"/>
              <a:t>how to change the denominator to the common multiple of 20 as was shown in previous slides and then how to order these ensuring the original fractions are written down. </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112216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96941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64864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dirty="0"/>
          </a:p>
        </p:txBody>
      </p:sp>
      <p:sp>
        <p:nvSpPr>
          <p:cNvPr id="4" name="Rectangle 4">
            <a:extLst>
              <a:ext uri="{FF2B5EF4-FFF2-40B4-BE49-F238E27FC236}">
                <a16:creationId xmlns:a16="http://schemas.microsoft.com/office/drawing/2014/main" id="{D9B9ECEA-F938-423F-8CBC-97E2E9EAC69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id="{95C28114-5556-477D-9ADA-6FE9D7D6721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id="{4FCF0BEF-8123-4C00-A0D6-B29F0D255E87}"/>
              </a:ext>
            </a:extLst>
          </p:cNvPr>
          <p:cNvSpPr>
            <a:spLocks noGrp="1" noChangeArrowheads="1"/>
          </p:cNvSpPr>
          <p:nvPr>
            <p:ph type="sldNum" sz="quarter" idx="12"/>
          </p:nvPr>
        </p:nvSpPr>
        <p:spPr>
          <a:ln/>
        </p:spPr>
        <p:txBody>
          <a:bodyPr/>
          <a:lstStyle>
            <a:lvl1pPr>
              <a:defRPr/>
            </a:lvl1pPr>
          </a:lstStyle>
          <a:p>
            <a:pPr>
              <a:defRPr/>
            </a:pPr>
            <a:fld id="{36CCB4DA-DC2E-4529-B463-4A6200D05A1C}" type="slidenum">
              <a:rPr lang="en-GB" altLang="en-US"/>
              <a:pPr>
                <a:defRPr/>
              </a:pPr>
              <a:t>‹#›</a:t>
            </a:fld>
            <a:endParaRPr lang="en-GB" altLang="en-US" dirty="0"/>
          </a:p>
        </p:txBody>
      </p:sp>
    </p:spTree>
    <p:extLst>
      <p:ext uri="{BB962C8B-B14F-4D97-AF65-F5344CB8AC3E}">
        <p14:creationId xmlns:p14="http://schemas.microsoft.com/office/powerpoint/2010/main" val="2959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auth.pixl.org.uk/prima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3223" y="663390"/>
            <a:ext cx="9144000" cy="1495331"/>
          </a:xfrm>
        </p:spPr>
        <p:txBody>
          <a:bodyPr>
            <a:normAutofit fontScale="90000"/>
          </a:bodyPr>
          <a:lstStyle/>
          <a:p>
            <a:r>
              <a:rPr lang="en-GB" b="1" dirty="0">
                <a:solidFill>
                  <a:schemeClr val="accent2"/>
                </a:solidFill>
              </a:rPr>
              <a:t>Y5 Therapy</a:t>
            </a:r>
            <a:br>
              <a:rPr lang="en-US" b="1" dirty="0"/>
            </a:br>
            <a:endParaRPr lang="en-US" dirty="0"/>
          </a:p>
        </p:txBody>
      </p:sp>
      <p:sp>
        <p:nvSpPr>
          <p:cNvPr id="3" name="Subtitle 2"/>
          <p:cNvSpPr>
            <a:spLocks noGrp="1"/>
          </p:cNvSpPr>
          <p:nvPr>
            <p:ph type="subTitle" idx="1"/>
          </p:nvPr>
        </p:nvSpPr>
        <p:spPr>
          <a:xfrm>
            <a:off x="1154777" y="1984222"/>
            <a:ext cx="9513223" cy="2054473"/>
          </a:xfrm>
        </p:spPr>
        <p:txBody>
          <a:bodyPr>
            <a:normAutofit/>
          </a:bodyPr>
          <a:lstStyle/>
          <a:p>
            <a:r>
              <a:rPr lang="en-GB" sz="4000" dirty="0">
                <a:solidFill>
                  <a:srgbClr val="002060"/>
                </a:solidFill>
              </a:rPr>
              <a:t>4a. Can compare and order fractions whose denominators are multiples of the same number </a:t>
            </a:r>
            <a:endParaRPr lang="en-US" sz="4000" dirty="0">
              <a:solidFill>
                <a:srgbClr val="002060"/>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509247"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June 2018</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2018</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2">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591213D7-9FB8-7645-8EE2-F11517988B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lstStyle/>
          <a:p>
            <a:pPr algn="ctr" eaLnBrk="1" hangingPunct="1"/>
            <a:r>
              <a:rPr lang="en-GB" altLang="en-US" sz="3600" dirty="0">
                <a:latin typeface="Calibri" panose="020F0502020204030204" pitchFamily="34" charset="0"/>
              </a:rPr>
              <a:t> </a:t>
            </a:r>
            <a:r>
              <a:rPr lang="en-GB" altLang="en-US" sz="3300" dirty="0">
                <a:solidFill>
                  <a:srgbClr val="0070C0"/>
                </a:solidFill>
                <a:latin typeface="+mn-lt"/>
              </a:rPr>
              <a:t>Problem solving</a:t>
            </a:r>
          </a:p>
        </p:txBody>
      </p:sp>
      <mc:AlternateContent xmlns:mc="http://schemas.openxmlformats.org/markup-compatibility/2006" xmlns:a14="http://schemas.microsoft.com/office/drawing/2010/main">
        <mc:Choice Requires="a14">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2185282" y="1530351"/>
                <a:ext cx="7488237" cy="4781550"/>
              </a:xfrm>
              <a:solidFill>
                <a:srgbClr val="FFFED8"/>
              </a:solidFill>
              <a:ln>
                <a:solidFill>
                  <a:schemeClr val="accent1"/>
                </a:solidFill>
              </a:ln>
            </p:spPr>
            <p:txBody>
              <a:bodyPr/>
              <a:lstStyle/>
              <a:p>
                <a:pPr algn="ctr" eaLnBrk="1" hangingPunct="1">
                  <a:buFontTx/>
                  <a:buNone/>
                </a:pPr>
                <a:endParaRPr lang="en-GB" altLang="en-US" dirty="0">
                  <a:solidFill>
                    <a:srgbClr val="002060"/>
                  </a:solidFill>
                  <a:latin typeface="Calibri" panose="020F0502020204030204" pitchFamily="34" charset="0"/>
                </a:endParaRPr>
              </a:p>
              <a:p>
                <a:pPr algn="ctr" eaLnBrk="1" hangingPunct="1">
                  <a:buFontTx/>
                  <a:buNone/>
                </a:pPr>
                <a14:m>
                  <m:oMath xmlns:m="http://schemas.openxmlformats.org/officeDocument/2006/math">
                    <m:f>
                      <m:fPr>
                        <m:ctrlPr>
                          <a:rPr lang="en-GB" altLang="en-US" sz="3200" i="1" smtClean="0">
                            <a:solidFill>
                              <a:srgbClr val="002060"/>
                            </a:solidFill>
                            <a:latin typeface="Cambria Math" panose="02040503050406030204" pitchFamily="18" charset="0"/>
                          </a:rPr>
                        </m:ctrlPr>
                      </m:fPr>
                      <m:num>
                        <m:r>
                          <a:rPr lang="en-GB" altLang="en-US" sz="3200" b="0" i="1" smtClean="0">
                            <a:solidFill>
                              <a:srgbClr val="002060"/>
                            </a:solidFill>
                            <a:latin typeface="Cambria Math" panose="02040503050406030204" pitchFamily="18" charset="0"/>
                          </a:rPr>
                          <m:t>1</m:t>
                        </m:r>
                      </m:num>
                      <m:den>
                        <m:r>
                          <a:rPr lang="en-GB" altLang="en-US" sz="3200" b="0" i="1" smtClean="0">
                            <a:solidFill>
                              <a:srgbClr val="002060"/>
                            </a:solidFill>
                            <a:latin typeface="Cambria Math" panose="02040503050406030204" pitchFamily="18" charset="0"/>
                          </a:rPr>
                          <m:t>4</m:t>
                        </m:r>
                      </m:den>
                    </m:f>
                  </m:oMath>
                </a14:m>
                <a:r>
                  <a:rPr lang="en-GB" altLang="en-US" sz="3200" dirty="0">
                    <a:solidFill>
                      <a:srgbClr val="002060"/>
                    </a:solidFill>
                    <a:latin typeface="Calibri" panose="020F0502020204030204" pitchFamily="34" charset="0"/>
                  </a:rPr>
                  <a:t>        </a:t>
                </a:r>
                <a14:m>
                  <m:oMath xmlns:m="http://schemas.openxmlformats.org/officeDocument/2006/math">
                    <m:f>
                      <m:fPr>
                        <m:ctrlPr>
                          <a:rPr lang="en-GB" altLang="en-US" sz="3200" i="1" dirty="0" smtClean="0">
                            <a:solidFill>
                              <a:srgbClr val="002060"/>
                            </a:solidFill>
                            <a:latin typeface="Cambria Math" panose="02040503050406030204" pitchFamily="18" charset="0"/>
                          </a:rPr>
                        </m:ctrlPr>
                      </m:fPr>
                      <m:num>
                        <m:r>
                          <a:rPr lang="en-GB" altLang="en-US" sz="3200" b="0" i="1" dirty="0" smtClean="0">
                            <a:solidFill>
                              <a:srgbClr val="002060"/>
                            </a:solidFill>
                            <a:latin typeface="Cambria Math" panose="02040503050406030204" pitchFamily="18" charset="0"/>
                          </a:rPr>
                          <m:t>3</m:t>
                        </m:r>
                      </m:num>
                      <m:den>
                        <m:r>
                          <a:rPr lang="en-GB" altLang="en-US" sz="3200" b="0" i="1" dirty="0" smtClean="0">
                            <a:solidFill>
                              <a:srgbClr val="002060"/>
                            </a:solidFill>
                            <a:latin typeface="Cambria Math" panose="02040503050406030204" pitchFamily="18" charset="0"/>
                          </a:rPr>
                          <m:t>16</m:t>
                        </m:r>
                      </m:den>
                    </m:f>
                  </m:oMath>
                </a14:m>
                <a:r>
                  <a:rPr lang="en-GB" altLang="en-US" sz="3200" dirty="0">
                    <a:solidFill>
                      <a:srgbClr val="002060"/>
                    </a:solidFill>
                    <a:latin typeface="Calibri" panose="020F0502020204030204" pitchFamily="34" charset="0"/>
                  </a:rPr>
                  <a:t>        </a:t>
                </a:r>
                <a14:m>
                  <m:oMath xmlns:m="http://schemas.openxmlformats.org/officeDocument/2006/math">
                    <m:f>
                      <m:fPr>
                        <m:ctrlPr>
                          <a:rPr lang="en-GB" altLang="en-US" sz="3200" i="1" smtClean="0">
                            <a:solidFill>
                              <a:srgbClr val="002060"/>
                            </a:solidFill>
                            <a:latin typeface="Cambria Math" panose="02040503050406030204" pitchFamily="18" charset="0"/>
                          </a:rPr>
                        </m:ctrlPr>
                      </m:fPr>
                      <m:num>
                        <m:r>
                          <a:rPr lang="en-GB" altLang="en-US" sz="3200" b="0" i="1" smtClean="0">
                            <a:solidFill>
                              <a:srgbClr val="002060"/>
                            </a:solidFill>
                            <a:latin typeface="Cambria Math" panose="02040503050406030204" pitchFamily="18" charset="0"/>
                          </a:rPr>
                          <m:t>3</m:t>
                        </m:r>
                      </m:num>
                      <m:den>
                        <m:r>
                          <a:rPr lang="en-GB" altLang="en-US" sz="3200" b="0" i="1" smtClean="0">
                            <a:solidFill>
                              <a:srgbClr val="002060"/>
                            </a:solidFill>
                            <a:latin typeface="Cambria Math" panose="02040503050406030204" pitchFamily="18" charset="0"/>
                          </a:rPr>
                          <m:t>8</m:t>
                        </m:r>
                      </m:den>
                    </m:f>
                  </m:oMath>
                </a14:m>
                <a:endParaRPr lang="en-GB" altLang="en-US" sz="3200" dirty="0">
                  <a:solidFill>
                    <a:srgbClr val="002060"/>
                  </a:solidFill>
                  <a:latin typeface="Calibri" panose="020F0502020204030204" pitchFamily="34" charset="0"/>
                </a:endParaRPr>
              </a:p>
              <a:p>
                <a:pPr algn="ctr" eaLnBrk="1" hangingPunct="1">
                  <a:buFontTx/>
                  <a:buNone/>
                </a:pPr>
                <a:endParaRPr lang="en-GB" altLang="en-US" sz="3200" b="1" dirty="0">
                  <a:solidFill>
                    <a:srgbClr val="002060"/>
                  </a:solidFill>
                  <a:latin typeface="Calibri" panose="020F0502020204030204" pitchFamily="34" charset="0"/>
                </a:endParaRPr>
              </a:p>
              <a:p>
                <a:pPr algn="ctr" eaLnBrk="1" hangingPunct="1">
                  <a:buFontTx/>
                  <a:buNone/>
                </a:pPr>
                <a:r>
                  <a:rPr lang="en-GB" altLang="en-US" sz="3200" b="1" dirty="0">
                    <a:solidFill>
                      <a:srgbClr val="002060"/>
                    </a:solidFill>
                    <a:latin typeface="Calibri" panose="020F0502020204030204" pitchFamily="34" charset="0"/>
                  </a:rPr>
                  <a:t>&gt;          &gt;</a:t>
                </a:r>
                <a:endParaRPr lang="en-GB" altLang="en-US" sz="3200" dirty="0">
                  <a:solidFill>
                    <a:srgbClr val="002060"/>
                  </a:solidFill>
                  <a:latin typeface="Calibri" panose="020F0502020204030204" pitchFamily="34" charset="0"/>
                </a:endParaRPr>
              </a:p>
            </p:txBody>
          </p:sp>
        </mc:Choice>
        <mc:Fallback xmlns="">
          <p:sp>
            <p:nvSpPr>
              <p:cNvPr id="10243" name="Rectangle 3">
                <a:extLst>
                  <a:ext uri="{FF2B5EF4-FFF2-40B4-BE49-F238E27FC236}">
                    <a16:creationId xmlns:a16="http://schemas.microsoft.com/office/drawing/2014/main" id="{6132A173-126A-489C-AB67-DD706CD6666B}"/>
                  </a:ext>
                </a:extLst>
              </p:cNvPr>
              <p:cNvSpPr>
                <a:spLocks noGrp="1" noRot="1" noChangeAspect="1" noMove="1" noResize="1" noEditPoints="1" noAdjustHandles="1" noChangeArrowheads="1" noChangeShapeType="1" noTextEdit="1"/>
              </p:cNvSpPr>
              <p:nvPr>
                <p:ph type="body" idx="1"/>
              </p:nvPr>
            </p:nvSpPr>
            <p:spPr>
              <a:xfrm>
                <a:off x="2185282" y="1530351"/>
                <a:ext cx="7488237" cy="4781550"/>
              </a:xfrm>
              <a:blipFill>
                <a:blip r:embed="rId2"/>
                <a:stretch>
                  <a:fillRect/>
                </a:stretch>
              </a:blipFill>
              <a:ln>
                <a:solidFill>
                  <a:schemeClr val="accent1"/>
                </a:solidFill>
              </a:ln>
            </p:spPr>
            <p:txBody>
              <a:bodyPr/>
              <a:lstStyle/>
              <a:p>
                <a:r>
                  <a:rPr lang="en-GB">
                    <a:noFill/>
                  </a:rPr>
                  <a:t> </a:t>
                </a:r>
              </a:p>
            </p:txBody>
          </p:sp>
        </mc:Fallback>
      </mc:AlternateContent>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2563690" y="4385603"/>
            <a:ext cx="1698674" cy="16090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4996496-2201-411A-B96F-D1E08DA9B452}"/>
              </a:ext>
            </a:extLst>
          </p:cNvPr>
          <p:cNvSpPr/>
          <p:nvPr/>
        </p:nvSpPr>
        <p:spPr>
          <a:xfrm>
            <a:off x="8454237" y="2583922"/>
            <a:ext cx="3026979" cy="308634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Place the fractions in the correct boxes. Tell your partner how you worked it out.</a:t>
            </a:r>
          </a:p>
        </p:txBody>
      </p:sp>
      <p:sp>
        <p:nvSpPr>
          <p:cNvPr id="4" name="Frame 3"/>
          <p:cNvSpPr/>
          <p:nvPr/>
        </p:nvSpPr>
        <p:spPr>
          <a:xfrm>
            <a:off x="4262364" y="3260035"/>
            <a:ext cx="601184" cy="51683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5583599" y="3260035"/>
            <a:ext cx="601184" cy="5102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6841085" y="3260034"/>
            <a:ext cx="601184" cy="5102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6F714E96-8FF4-BC40-9EE8-5D87AF4974E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55437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4B4AD9F-5E0C-4F7D-8F3C-F288D1383CDB}"/>
              </a:ext>
            </a:extLst>
          </p:cNvPr>
          <p:cNvSpPr>
            <a:spLocks noGrp="1" noChangeArrowheads="1"/>
          </p:cNvSpPr>
          <p:nvPr>
            <p:ph type="title"/>
          </p:nvPr>
        </p:nvSpPr>
        <p:spPr>
          <a:xfrm>
            <a:off x="4182063" y="223081"/>
            <a:ext cx="2774792" cy="1143000"/>
          </a:xfrm>
        </p:spPr>
        <p:txBody>
          <a:bodyPr/>
          <a:lstStyle/>
          <a:p>
            <a:pPr eaLnBrk="1" hangingPunct="1"/>
            <a:r>
              <a:rPr lang="en-GB" altLang="en-US" sz="3600" b="1" dirty="0">
                <a:solidFill>
                  <a:srgbClr val="002060"/>
                </a:solidFill>
                <a:latin typeface="Calibri" panose="020F0502020204030204" pitchFamily="34" charset="0"/>
              </a:rPr>
              <a:t>   </a:t>
            </a:r>
            <a:r>
              <a:rPr lang="en-GB" altLang="en-US" sz="3300" dirty="0">
                <a:solidFill>
                  <a:srgbClr val="0070C0"/>
                </a:solidFill>
                <a:latin typeface="Calibri" panose="020F0502020204030204" pitchFamily="34" charset="0"/>
              </a:rPr>
              <a:t>Reasoning</a:t>
            </a:r>
            <a:r>
              <a:rPr lang="en-GB" altLang="en-US" sz="3600" dirty="0">
                <a:solidFill>
                  <a:srgbClr val="002060"/>
                </a:solidFill>
                <a:latin typeface="Calibri" panose="020F0502020204030204" pitchFamily="34" charset="0"/>
              </a:rPr>
              <a:t> </a:t>
            </a:r>
          </a:p>
        </p:txBody>
      </p:sp>
      <mc:AlternateContent xmlns:mc="http://schemas.openxmlformats.org/markup-compatibility/2006" xmlns:a14="http://schemas.microsoft.com/office/drawing/2010/main">
        <mc:Choice Requires="a14">
          <p:sp>
            <p:nvSpPr>
              <p:cNvPr id="29699" name="Rectangle 3">
                <a:extLst>
                  <a:ext uri="{FF2B5EF4-FFF2-40B4-BE49-F238E27FC236}">
                    <a16:creationId xmlns:a16="http://schemas.microsoft.com/office/drawing/2014/main" id="{85E71556-2AC8-4A68-89E8-311A79E77D89}"/>
                  </a:ext>
                </a:extLst>
              </p:cNvPr>
              <p:cNvSpPr>
                <a:spLocks noGrp="1" noChangeArrowheads="1"/>
              </p:cNvSpPr>
              <p:nvPr>
                <p:ph type="body" idx="1"/>
              </p:nvPr>
            </p:nvSpPr>
            <p:spPr>
              <a:xfrm>
                <a:off x="1931938" y="1334456"/>
                <a:ext cx="7920037" cy="4781550"/>
              </a:xfrm>
              <a:solidFill>
                <a:srgbClr val="FDFEDA"/>
              </a:solidFill>
              <a:ln>
                <a:solidFill>
                  <a:schemeClr val="accent1"/>
                </a:solidFill>
              </a:ln>
            </p:spPr>
            <p:txBody>
              <a:bodyPr/>
              <a:lstStyle/>
              <a:p>
                <a:pPr algn="ctr" eaLnBrk="1" hangingPunct="1">
                  <a:spcBef>
                    <a:spcPct val="0"/>
                  </a:spcBef>
                  <a:buFontTx/>
                  <a:buNone/>
                </a:pPr>
                <a:endParaRPr lang="en-GB" altLang="en-US" dirty="0">
                  <a:solidFill>
                    <a:srgbClr val="002060"/>
                  </a:solidFill>
                  <a:latin typeface="Calibri" panose="020F0502020204030204" pitchFamily="34" charset="0"/>
                </a:endParaRPr>
              </a:p>
              <a:p>
                <a:pPr algn="ctr" eaLnBrk="1" hangingPunct="1">
                  <a:spcBef>
                    <a:spcPct val="0"/>
                  </a:spcBef>
                  <a:buFontTx/>
                  <a:buNone/>
                </a:pPr>
                <a14:m>
                  <m:oMath xmlns:m="http://schemas.openxmlformats.org/officeDocument/2006/math">
                    <m:f>
                      <m:fPr>
                        <m:ctrlPr>
                          <a:rPr lang="en-GB" altLang="en-US" sz="3600" i="1" smtClean="0">
                            <a:solidFill>
                              <a:srgbClr val="002060"/>
                            </a:solidFill>
                            <a:latin typeface="Cambria Math" panose="02040503050406030204" pitchFamily="18" charset="0"/>
                          </a:rPr>
                        </m:ctrlPr>
                      </m:fPr>
                      <m:num>
                        <m:r>
                          <a:rPr lang="en-GB" altLang="en-US" sz="3600" b="0" i="1" smtClean="0">
                            <a:solidFill>
                              <a:srgbClr val="002060"/>
                            </a:solidFill>
                            <a:latin typeface="Cambria Math" panose="02040503050406030204" pitchFamily="18" charset="0"/>
                          </a:rPr>
                          <m:t>4</m:t>
                        </m:r>
                      </m:num>
                      <m:den>
                        <m:r>
                          <a:rPr lang="en-GB" altLang="en-US" sz="3600" b="0" i="1" smtClean="0">
                            <a:solidFill>
                              <a:srgbClr val="002060"/>
                            </a:solidFill>
                            <a:latin typeface="Cambria Math" panose="02040503050406030204" pitchFamily="18" charset="0"/>
                          </a:rPr>
                          <m:t>9</m:t>
                        </m:r>
                      </m:den>
                    </m:f>
                  </m:oMath>
                </a14:m>
                <a:r>
                  <a:rPr lang="en-GB" altLang="en-US" sz="3600" dirty="0">
                    <a:solidFill>
                      <a:srgbClr val="002060"/>
                    </a:solidFill>
                    <a:latin typeface="Calibri" panose="020F0502020204030204" pitchFamily="34" charset="0"/>
                  </a:rPr>
                  <a:t>   &gt;   </a:t>
                </a:r>
                <a14:m>
                  <m:oMath xmlns:m="http://schemas.openxmlformats.org/officeDocument/2006/math">
                    <m:f>
                      <m:fPr>
                        <m:ctrlPr>
                          <a:rPr lang="en-GB" altLang="en-US" sz="3600" i="1" smtClean="0">
                            <a:solidFill>
                              <a:srgbClr val="002060"/>
                            </a:solidFill>
                            <a:latin typeface="Cambria Math" panose="02040503050406030204" pitchFamily="18" charset="0"/>
                          </a:rPr>
                        </m:ctrlPr>
                      </m:fPr>
                      <m:num>
                        <m:r>
                          <a:rPr lang="en-GB" altLang="en-US" sz="3600" b="0" i="1" smtClean="0">
                            <a:solidFill>
                              <a:srgbClr val="002060"/>
                            </a:solidFill>
                            <a:latin typeface="Cambria Math" panose="02040503050406030204" pitchFamily="18" charset="0"/>
                          </a:rPr>
                          <m:t>5</m:t>
                        </m:r>
                      </m:num>
                      <m:den>
                        <m:r>
                          <a:rPr lang="en-GB" altLang="en-US" sz="3600" b="0" i="1" smtClean="0">
                            <a:solidFill>
                              <a:srgbClr val="002060"/>
                            </a:solidFill>
                            <a:latin typeface="Cambria Math" panose="02040503050406030204" pitchFamily="18" charset="0"/>
                          </a:rPr>
                          <m:t>18</m:t>
                        </m:r>
                      </m:den>
                    </m:f>
                  </m:oMath>
                </a14:m>
                <a:endParaRPr lang="en-GB" altLang="en-US" sz="3600" dirty="0">
                  <a:solidFill>
                    <a:srgbClr val="002060"/>
                  </a:solidFill>
                  <a:latin typeface="Calibri" panose="020F0502020204030204" pitchFamily="34" charset="0"/>
                </a:endParaRPr>
              </a:p>
              <a:p>
                <a:pPr algn="ctr" eaLnBrk="1" hangingPunct="1">
                  <a:spcBef>
                    <a:spcPct val="0"/>
                  </a:spcBef>
                  <a:buFontTx/>
                  <a:buNone/>
                </a:pPr>
                <a:endParaRPr lang="en-GB" altLang="en-US" sz="3600" dirty="0">
                  <a:solidFill>
                    <a:srgbClr val="002060"/>
                  </a:solidFill>
                  <a:latin typeface="Calibri" panose="020F0502020204030204" pitchFamily="34" charset="0"/>
                </a:endParaRPr>
              </a:p>
              <a:p>
                <a:pPr algn="ctr" eaLnBrk="1" hangingPunct="1">
                  <a:spcBef>
                    <a:spcPct val="0"/>
                  </a:spcBef>
                  <a:buFontTx/>
                  <a:buNone/>
                </a:pPr>
                <a:r>
                  <a:rPr lang="en-GB" altLang="en-US" sz="3600" dirty="0">
                    <a:solidFill>
                      <a:srgbClr val="002060"/>
                    </a:solidFill>
                    <a:latin typeface="Calibri" panose="020F0502020204030204" pitchFamily="34" charset="0"/>
                  </a:rPr>
                  <a:t>True or false? Explain </a:t>
                </a:r>
                <a:r>
                  <a:rPr lang="en-GB" altLang="en-US" sz="3600" b="1" dirty="0">
                    <a:solidFill>
                      <a:srgbClr val="002060"/>
                    </a:solidFill>
                    <a:latin typeface="Calibri" panose="020F0502020204030204" pitchFamily="34" charset="0"/>
                  </a:rPr>
                  <a:t>how you know</a:t>
                </a:r>
                <a:r>
                  <a:rPr lang="en-GB" altLang="en-US" sz="3600" dirty="0">
                    <a:solidFill>
                      <a:srgbClr val="002060"/>
                    </a:solidFill>
                    <a:latin typeface="Calibri" panose="020F0502020204030204" pitchFamily="34" charset="0"/>
                  </a:rPr>
                  <a:t>.</a:t>
                </a:r>
              </a:p>
              <a:p>
                <a:pPr algn="ctr" eaLnBrk="1" hangingPunct="1">
                  <a:spcBef>
                    <a:spcPct val="0"/>
                  </a:spcBef>
                  <a:buFontTx/>
                  <a:buNone/>
                </a:pPr>
                <a:r>
                  <a:rPr lang="en-GB" altLang="en-US" sz="3600" dirty="0">
                    <a:solidFill>
                      <a:srgbClr val="002060"/>
                    </a:solidFill>
                    <a:latin typeface="Calibri" panose="020F0502020204030204" pitchFamily="34" charset="0"/>
                  </a:rPr>
                  <a:t> </a:t>
                </a:r>
              </a:p>
              <a:p>
                <a:pPr algn="ctr" eaLnBrk="1" hangingPunct="1">
                  <a:spcBef>
                    <a:spcPct val="0"/>
                  </a:spcBef>
                  <a:buFontTx/>
                  <a:buNone/>
                </a:pPr>
                <a:endParaRPr lang="en-GB" altLang="en-US" dirty="0">
                  <a:solidFill>
                    <a:srgbClr val="002060"/>
                  </a:solidFill>
                  <a:latin typeface="Calibri" panose="020F0502020204030204" pitchFamily="34" charset="0"/>
                </a:endParaRPr>
              </a:p>
            </p:txBody>
          </p:sp>
        </mc:Choice>
        <mc:Fallback xmlns="">
          <p:sp>
            <p:nvSpPr>
              <p:cNvPr id="29699" name="Rectangle 3">
                <a:extLst>
                  <a:ext uri="{FF2B5EF4-FFF2-40B4-BE49-F238E27FC236}">
                    <a16:creationId xmlns:a16="http://schemas.microsoft.com/office/drawing/2014/main" id="{85E71556-2AC8-4A68-89E8-311A79E77D89}"/>
                  </a:ext>
                </a:extLst>
              </p:cNvPr>
              <p:cNvSpPr>
                <a:spLocks noGrp="1" noRot="1" noChangeAspect="1" noMove="1" noResize="1" noEditPoints="1" noAdjustHandles="1" noChangeArrowheads="1" noChangeShapeType="1" noTextEdit="1"/>
              </p:cNvSpPr>
              <p:nvPr>
                <p:ph type="body" idx="1"/>
              </p:nvPr>
            </p:nvSpPr>
            <p:spPr>
              <a:xfrm>
                <a:off x="1931938" y="1334456"/>
                <a:ext cx="7920037" cy="4781550"/>
              </a:xfrm>
              <a:blipFill>
                <a:blip r:embed="rId3"/>
                <a:stretch>
                  <a:fillRect/>
                </a:stretch>
              </a:blipFill>
              <a:ln>
                <a:solidFill>
                  <a:schemeClr val="accent1"/>
                </a:solidFill>
              </a:ln>
            </p:spPr>
            <p:txBody>
              <a:bodyPr/>
              <a:lstStyle/>
              <a:p>
                <a:r>
                  <a:rPr lang="en-GB">
                    <a:noFill/>
                  </a:rPr>
                  <a:t> </a:t>
                </a:r>
              </a:p>
            </p:txBody>
          </p:sp>
        </mc:Fallback>
      </mc:AlternateContent>
      <p:pic>
        <p:nvPicPr>
          <p:cNvPr id="29700" name="Picture 1">
            <a:extLst>
              <a:ext uri="{FF2B5EF4-FFF2-40B4-BE49-F238E27FC236}">
                <a16:creationId xmlns:a16="http://schemas.microsoft.com/office/drawing/2014/main" id="{C25A450A-336A-4072-B0BB-BBB814679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Image result for Discuss Clip Art">
            <a:extLst>
              <a:ext uri="{FF2B5EF4-FFF2-40B4-BE49-F238E27FC236}">
                <a16:creationId xmlns:a16="http://schemas.microsoft.com/office/drawing/2014/main" id="{F79887EF-2BBD-4AA3-BF7B-1FD91C5EA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32" b="12714"/>
          <a:stretch>
            <a:fillRect/>
          </a:stretch>
        </p:blipFill>
        <p:spPr bwMode="auto">
          <a:xfrm>
            <a:off x="4808475" y="4178868"/>
            <a:ext cx="1650130" cy="15630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170529-B223-3444-B8C4-732428FEAD1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232306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4B4AD9F-5E0C-4F7D-8F3C-F288D1383CDB}"/>
              </a:ext>
            </a:extLst>
          </p:cNvPr>
          <p:cNvSpPr>
            <a:spLocks noGrp="1" noChangeArrowheads="1"/>
          </p:cNvSpPr>
          <p:nvPr>
            <p:ph type="title"/>
          </p:nvPr>
        </p:nvSpPr>
        <p:spPr>
          <a:xfrm>
            <a:off x="4182062" y="223081"/>
            <a:ext cx="2725365" cy="1143000"/>
          </a:xfrm>
        </p:spPr>
        <p:txBody>
          <a:bodyPr/>
          <a:lstStyle/>
          <a:p>
            <a:pPr eaLnBrk="1" hangingPunct="1"/>
            <a:r>
              <a:rPr lang="en-GB" altLang="en-US" sz="3600" b="1" dirty="0">
                <a:solidFill>
                  <a:srgbClr val="002060"/>
                </a:solidFill>
                <a:latin typeface="Calibri" panose="020F0502020204030204" pitchFamily="34" charset="0"/>
              </a:rPr>
              <a:t>  </a:t>
            </a:r>
            <a:r>
              <a:rPr lang="en-GB" altLang="en-US" sz="3300" dirty="0">
                <a:solidFill>
                  <a:srgbClr val="0070C0"/>
                </a:solidFill>
                <a:latin typeface="Calibri" panose="020F0502020204030204" pitchFamily="34" charset="0"/>
              </a:rPr>
              <a:t>Reasoning</a:t>
            </a:r>
            <a:r>
              <a:rPr lang="en-GB" altLang="en-US" sz="3600" dirty="0">
                <a:solidFill>
                  <a:srgbClr val="002060"/>
                </a:solidFill>
                <a:latin typeface="Calibri" panose="020F0502020204030204" pitchFamily="34" charset="0"/>
              </a:rPr>
              <a:t> </a:t>
            </a:r>
          </a:p>
        </p:txBody>
      </p:sp>
      <mc:AlternateContent xmlns:mc="http://schemas.openxmlformats.org/markup-compatibility/2006" xmlns:a14="http://schemas.microsoft.com/office/drawing/2010/main">
        <mc:Choice Requires="a14">
          <p:sp>
            <p:nvSpPr>
              <p:cNvPr id="29699" name="Rectangle 3">
                <a:extLst>
                  <a:ext uri="{FF2B5EF4-FFF2-40B4-BE49-F238E27FC236}">
                    <a16:creationId xmlns:a16="http://schemas.microsoft.com/office/drawing/2014/main" id="{85E71556-2AC8-4A68-89E8-311A79E77D89}"/>
                  </a:ext>
                </a:extLst>
              </p:cNvPr>
              <p:cNvSpPr>
                <a:spLocks noGrp="1" noChangeArrowheads="1"/>
              </p:cNvSpPr>
              <p:nvPr>
                <p:ph type="body" idx="1"/>
              </p:nvPr>
            </p:nvSpPr>
            <p:spPr>
              <a:xfrm>
                <a:off x="1931938" y="1334456"/>
                <a:ext cx="7920037" cy="4781550"/>
              </a:xfrm>
              <a:solidFill>
                <a:srgbClr val="FDFEDA"/>
              </a:solidFill>
              <a:ln>
                <a:solidFill>
                  <a:schemeClr val="accent1"/>
                </a:solidFill>
              </a:ln>
            </p:spPr>
            <p:txBody>
              <a:bodyPr/>
              <a:lstStyle/>
              <a:p>
                <a:pPr algn="ctr" eaLnBrk="1" hangingPunct="1">
                  <a:spcBef>
                    <a:spcPct val="0"/>
                  </a:spcBef>
                  <a:buFontTx/>
                  <a:buNone/>
                </a:pPr>
                <a:endParaRPr lang="en-GB" altLang="en-US" dirty="0">
                  <a:solidFill>
                    <a:srgbClr val="002060"/>
                  </a:solidFill>
                  <a:latin typeface="Calibri" panose="020F0502020204030204" pitchFamily="34" charset="0"/>
                </a:endParaRPr>
              </a:p>
              <a:p>
                <a:pPr algn="ctr" eaLnBrk="1" hangingPunct="1">
                  <a:spcBef>
                    <a:spcPct val="0"/>
                  </a:spcBef>
                  <a:buFontTx/>
                  <a:buNone/>
                </a:pPr>
                <a14:m>
                  <m:oMath xmlns:m="http://schemas.openxmlformats.org/officeDocument/2006/math">
                    <m:f>
                      <m:fPr>
                        <m:ctrlPr>
                          <a:rPr lang="en-GB" altLang="en-US" sz="3600" i="1" smtClean="0">
                            <a:solidFill>
                              <a:srgbClr val="002060"/>
                            </a:solidFill>
                            <a:latin typeface="Cambria Math" panose="02040503050406030204" pitchFamily="18" charset="0"/>
                          </a:rPr>
                        </m:ctrlPr>
                      </m:fPr>
                      <m:num>
                        <m:r>
                          <a:rPr lang="en-GB" altLang="en-US" sz="3600" b="0" i="1" smtClean="0">
                            <a:solidFill>
                              <a:srgbClr val="002060"/>
                            </a:solidFill>
                            <a:latin typeface="Cambria Math" panose="02040503050406030204" pitchFamily="18" charset="0"/>
                          </a:rPr>
                          <m:t>3</m:t>
                        </m:r>
                      </m:num>
                      <m:den>
                        <m:r>
                          <a:rPr lang="en-GB" altLang="en-US" sz="3600" b="0" i="1" smtClean="0">
                            <a:solidFill>
                              <a:srgbClr val="002060"/>
                            </a:solidFill>
                            <a:latin typeface="Cambria Math" panose="02040503050406030204" pitchFamily="18" charset="0"/>
                          </a:rPr>
                          <m:t>8</m:t>
                        </m:r>
                      </m:den>
                    </m:f>
                  </m:oMath>
                </a14:m>
                <a:r>
                  <a:rPr lang="en-GB" altLang="en-US" sz="3600" dirty="0">
                    <a:solidFill>
                      <a:srgbClr val="002060"/>
                    </a:solidFill>
                    <a:latin typeface="Calibri" panose="020F0502020204030204" pitchFamily="34" charset="0"/>
                  </a:rPr>
                  <a:t> is greater than </a:t>
                </a:r>
                <a14:m>
                  <m:oMath xmlns:m="http://schemas.openxmlformats.org/officeDocument/2006/math">
                    <m:f>
                      <m:fPr>
                        <m:ctrlPr>
                          <a:rPr lang="en-GB" altLang="en-US" sz="3600" i="1" smtClean="0">
                            <a:solidFill>
                              <a:srgbClr val="002060"/>
                            </a:solidFill>
                            <a:latin typeface="Cambria Math" panose="02040503050406030204" pitchFamily="18" charset="0"/>
                          </a:rPr>
                        </m:ctrlPr>
                      </m:fPr>
                      <m:num>
                        <m:r>
                          <a:rPr lang="en-GB" altLang="en-US" sz="3600" b="0" i="1" smtClean="0">
                            <a:solidFill>
                              <a:srgbClr val="002060"/>
                            </a:solidFill>
                            <a:latin typeface="Cambria Math" panose="02040503050406030204" pitchFamily="18" charset="0"/>
                          </a:rPr>
                          <m:t>2</m:t>
                        </m:r>
                      </m:num>
                      <m:den>
                        <m:r>
                          <a:rPr lang="en-GB" altLang="en-US" sz="3600" b="0" i="1" smtClean="0">
                            <a:solidFill>
                              <a:srgbClr val="002060"/>
                            </a:solidFill>
                            <a:latin typeface="Cambria Math" panose="02040503050406030204" pitchFamily="18" charset="0"/>
                          </a:rPr>
                          <m:t>16</m:t>
                        </m:r>
                      </m:den>
                    </m:f>
                  </m:oMath>
                </a14:m>
                <a:r>
                  <a:rPr lang="en-GB" altLang="en-US" sz="3600" dirty="0">
                    <a:solidFill>
                      <a:srgbClr val="002060"/>
                    </a:solidFill>
                    <a:latin typeface="Calibri" panose="020F0502020204030204" pitchFamily="34" charset="0"/>
                  </a:rPr>
                  <a:t>. </a:t>
                </a:r>
              </a:p>
              <a:p>
                <a:pPr algn="ctr" eaLnBrk="1" hangingPunct="1">
                  <a:spcBef>
                    <a:spcPct val="0"/>
                  </a:spcBef>
                  <a:buFontTx/>
                  <a:buNone/>
                </a:pPr>
                <a:endParaRPr lang="en-GB" altLang="en-US" sz="3600" dirty="0">
                  <a:solidFill>
                    <a:srgbClr val="002060"/>
                  </a:solidFill>
                  <a:latin typeface="Calibri" panose="020F0502020204030204" pitchFamily="34" charset="0"/>
                </a:endParaRPr>
              </a:p>
              <a:p>
                <a:pPr algn="ctr" eaLnBrk="1" hangingPunct="1">
                  <a:spcBef>
                    <a:spcPct val="0"/>
                  </a:spcBef>
                  <a:buFontTx/>
                  <a:buNone/>
                </a:pPr>
                <a:r>
                  <a:rPr lang="en-GB" altLang="en-US" sz="3600" dirty="0">
                    <a:solidFill>
                      <a:srgbClr val="002060"/>
                    </a:solidFill>
                    <a:latin typeface="Calibri" panose="020F0502020204030204" pitchFamily="34" charset="0"/>
                  </a:rPr>
                  <a:t>Explain why this is correct. </a:t>
                </a:r>
              </a:p>
              <a:p>
                <a:pPr algn="ctr" eaLnBrk="1" hangingPunct="1">
                  <a:spcBef>
                    <a:spcPct val="0"/>
                  </a:spcBef>
                  <a:buFontTx/>
                  <a:buNone/>
                </a:pPr>
                <a:r>
                  <a:rPr lang="en-GB" altLang="en-US" sz="3600" dirty="0">
                    <a:solidFill>
                      <a:srgbClr val="002060"/>
                    </a:solidFill>
                    <a:latin typeface="Calibri" panose="020F0502020204030204" pitchFamily="34" charset="0"/>
                  </a:rPr>
                  <a:t> </a:t>
                </a:r>
              </a:p>
              <a:p>
                <a:pPr algn="ctr" eaLnBrk="1" hangingPunct="1">
                  <a:spcBef>
                    <a:spcPct val="0"/>
                  </a:spcBef>
                  <a:buFontTx/>
                  <a:buNone/>
                </a:pPr>
                <a:endParaRPr lang="en-GB" altLang="en-US" dirty="0">
                  <a:solidFill>
                    <a:srgbClr val="002060"/>
                  </a:solidFill>
                  <a:latin typeface="Calibri" panose="020F0502020204030204" pitchFamily="34" charset="0"/>
                </a:endParaRPr>
              </a:p>
            </p:txBody>
          </p:sp>
        </mc:Choice>
        <mc:Fallback xmlns="">
          <p:sp>
            <p:nvSpPr>
              <p:cNvPr id="29699" name="Rectangle 3">
                <a:extLst>
                  <a:ext uri="{FF2B5EF4-FFF2-40B4-BE49-F238E27FC236}">
                    <a16:creationId xmlns:a16="http://schemas.microsoft.com/office/drawing/2014/main" id="{85E71556-2AC8-4A68-89E8-311A79E77D89}"/>
                  </a:ext>
                </a:extLst>
              </p:cNvPr>
              <p:cNvSpPr>
                <a:spLocks noGrp="1" noRot="1" noChangeAspect="1" noMove="1" noResize="1" noEditPoints="1" noAdjustHandles="1" noChangeArrowheads="1" noChangeShapeType="1" noTextEdit="1"/>
              </p:cNvSpPr>
              <p:nvPr>
                <p:ph type="body" idx="1"/>
              </p:nvPr>
            </p:nvSpPr>
            <p:spPr>
              <a:xfrm>
                <a:off x="1931938" y="1334456"/>
                <a:ext cx="7920037" cy="4781550"/>
              </a:xfrm>
              <a:blipFill>
                <a:blip r:embed="rId3"/>
                <a:stretch>
                  <a:fillRect/>
                </a:stretch>
              </a:blipFill>
              <a:ln>
                <a:solidFill>
                  <a:schemeClr val="accent1"/>
                </a:solidFill>
              </a:ln>
            </p:spPr>
            <p:txBody>
              <a:bodyPr/>
              <a:lstStyle/>
              <a:p>
                <a:r>
                  <a:rPr lang="en-GB">
                    <a:noFill/>
                  </a:rPr>
                  <a:t> </a:t>
                </a:r>
              </a:p>
            </p:txBody>
          </p:sp>
        </mc:Fallback>
      </mc:AlternateContent>
      <p:pic>
        <p:nvPicPr>
          <p:cNvPr id="29700" name="Picture 1">
            <a:extLst>
              <a:ext uri="{FF2B5EF4-FFF2-40B4-BE49-F238E27FC236}">
                <a16:creationId xmlns:a16="http://schemas.microsoft.com/office/drawing/2014/main" id="{C25A450A-336A-4072-B0BB-BBB814679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Image result for Discuss Clip Art">
            <a:extLst>
              <a:ext uri="{FF2B5EF4-FFF2-40B4-BE49-F238E27FC236}">
                <a16:creationId xmlns:a16="http://schemas.microsoft.com/office/drawing/2014/main" id="{F79887EF-2BBD-4AA3-BF7B-1FD91C5EA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32" b="12714"/>
          <a:stretch>
            <a:fillRect/>
          </a:stretch>
        </p:blipFill>
        <p:spPr bwMode="auto">
          <a:xfrm>
            <a:off x="4808475" y="4178868"/>
            <a:ext cx="1650130" cy="15630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A611FE-0452-614F-9399-5BFD0341246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15017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a:bodyPr>
          <a:lstStyle/>
          <a:p>
            <a:pPr algn="ctr"/>
            <a:r>
              <a:rPr lang="en-GB" sz="3300" dirty="0">
                <a:solidFill>
                  <a:srgbClr val="0070C0"/>
                </a:solidFill>
                <a:latin typeface="+mn-lt"/>
              </a:rPr>
              <a:t>Vocabulary: fractions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10" name="Rectangle: Rounded Corners 9">
            <a:extLst>
              <a:ext uri="{FF2B5EF4-FFF2-40B4-BE49-F238E27FC236}">
                <a16:creationId xmlns:a16="http://schemas.microsoft.com/office/drawing/2014/main" id="{B058C4BA-2080-4F3B-B074-AF152FFEA8FA}"/>
              </a:ext>
            </a:extLst>
          </p:cNvPr>
          <p:cNvSpPr/>
          <p:nvPr/>
        </p:nvSpPr>
        <p:spPr>
          <a:xfrm>
            <a:off x="1209823" y="1967174"/>
            <a:ext cx="3235569" cy="3691002"/>
          </a:xfrm>
          <a:prstGeom prst="roundRect">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denominator</a:t>
            </a:r>
          </a:p>
          <a:p>
            <a:pPr algn="ctr"/>
            <a:r>
              <a:rPr lang="en-GB" sz="3200" dirty="0">
                <a:solidFill>
                  <a:srgbClr val="002060"/>
                </a:solidFill>
              </a:rPr>
              <a:t>numerator </a:t>
            </a:r>
          </a:p>
          <a:p>
            <a:pPr algn="ctr"/>
            <a:r>
              <a:rPr lang="en-GB" sz="3200" dirty="0">
                <a:solidFill>
                  <a:srgbClr val="002060"/>
                </a:solidFill>
              </a:rPr>
              <a:t>multiples</a:t>
            </a:r>
          </a:p>
          <a:p>
            <a:pPr algn="ctr"/>
            <a:r>
              <a:rPr lang="en-GB" sz="3200" dirty="0">
                <a:solidFill>
                  <a:srgbClr val="002060"/>
                </a:solidFill>
              </a:rPr>
              <a:t>equivalent </a:t>
            </a:r>
          </a:p>
          <a:p>
            <a:pPr algn="ctr"/>
            <a:r>
              <a:rPr lang="en-GB" sz="3200" dirty="0">
                <a:solidFill>
                  <a:srgbClr val="002060"/>
                </a:solidFill>
              </a:rPr>
              <a:t>compare</a:t>
            </a:r>
          </a:p>
          <a:p>
            <a:pPr algn="ctr"/>
            <a:r>
              <a:rPr lang="en-GB" sz="3200" dirty="0">
                <a:solidFill>
                  <a:srgbClr val="002060"/>
                </a:solidFill>
              </a:rPr>
              <a:t>order </a:t>
            </a:r>
          </a:p>
          <a:p>
            <a:r>
              <a:rPr lang="en-GB" sz="2800" dirty="0">
                <a:solidFill>
                  <a:srgbClr val="002060"/>
                </a:solidFill>
              </a:rPr>
              <a:t> </a:t>
            </a:r>
          </a:p>
        </p:txBody>
      </p:sp>
      <p:sp>
        <p:nvSpPr>
          <p:cNvPr id="3" name="Rectangle: Rounded Corners 2">
            <a:extLst>
              <a:ext uri="{FF2B5EF4-FFF2-40B4-BE49-F238E27FC236}">
                <a16:creationId xmlns:a16="http://schemas.microsoft.com/office/drawing/2014/main" id="{717DE871-CA1E-4990-928F-9C57D6CCFFE8}"/>
              </a:ext>
            </a:extLst>
          </p:cNvPr>
          <p:cNvSpPr/>
          <p:nvPr/>
        </p:nvSpPr>
        <p:spPr>
          <a:xfrm>
            <a:off x="5471160" y="2514600"/>
            <a:ext cx="5196840" cy="2621280"/>
          </a:xfrm>
          <a:prstGeom prst="roundRect">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Please select an activity from the ‘</a:t>
            </a:r>
            <a:r>
              <a:rPr lang="en-GB" sz="2800" dirty="0">
                <a:solidFill>
                  <a:srgbClr val="002060"/>
                </a:solidFill>
                <a:hlinkClick r:id="rId4"/>
              </a:rPr>
              <a:t>Vocabulary Shorts</a:t>
            </a:r>
            <a:r>
              <a:rPr lang="en-GB" sz="2800" dirty="0">
                <a:solidFill>
                  <a:srgbClr val="002060"/>
                </a:solidFill>
              </a:rPr>
              <a:t>’ to develop understanding of the key vocabulary.</a:t>
            </a:r>
          </a:p>
        </p:txBody>
      </p:sp>
      <p:pic>
        <p:nvPicPr>
          <p:cNvPr id="7" name="Picture 6">
            <a:extLst>
              <a:ext uri="{FF2B5EF4-FFF2-40B4-BE49-F238E27FC236}">
                <a16:creationId xmlns:a16="http://schemas.microsoft.com/office/drawing/2014/main" id="{4C94D352-B260-F944-8191-AC429C0308C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id="{0C4526AC-AC28-47EC-A1D9-7E545E89AB8D}"/>
              </a:ext>
            </a:extLst>
          </p:cNvPr>
          <p:cNvSpPr>
            <a:spLocks noGrp="1" noChangeArrowheads="1"/>
          </p:cNvSpPr>
          <p:nvPr>
            <p:ph type="title"/>
          </p:nvPr>
        </p:nvSpPr>
        <p:spPr>
          <a:xfrm>
            <a:off x="3962400" y="1334436"/>
            <a:ext cx="4996070" cy="1143000"/>
          </a:xfrm>
        </p:spPr>
        <p:txBody>
          <a:bodyPr/>
          <a:lstStyle/>
          <a:p>
            <a:pPr eaLnBrk="1" hangingPunct="1"/>
            <a:r>
              <a:rPr lang="en-GB" altLang="en-US" dirty="0">
                <a:solidFill>
                  <a:srgbClr val="002060"/>
                </a:solidFill>
                <a:latin typeface="Calibri" panose="020F0502020204030204" pitchFamily="34" charset="0"/>
              </a:rPr>
              <a:t>Comparing fractions </a:t>
            </a:r>
          </a:p>
        </p:txBody>
      </p:sp>
      <mc:AlternateContent xmlns:mc="http://schemas.openxmlformats.org/markup-compatibility/2006" xmlns:a14="http://schemas.microsoft.com/office/drawing/2010/main">
        <mc:Choice Requires="a14">
          <p:sp>
            <p:nvSpPr>
              <p:cNvPr id="8096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86876" y="2446793"/>
                <a:ext cx="8553677" cy="91940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3</m:t>
                        </m:r>
                      </m:num>
                      <m:den>
                        <m:r>
                          <a:rPr lang="en-GB" altLang="en-US" b="0" i="1" dirty="0" smtClean="0">
                            <a:solidFill>
                              <a:srgbClr val="002060"/>
                            </a:solidFill>
                            <a:latin typeface="Cambria Math" panose="02040503050406030204" pitchFamily="18" charset="0"/>
                          </a:rPr>
                          <m:t>6</m:t>
                        </m:r>
                      </m:den>
                    </m:f>
                  </m:oMath>
                </a14:m>
                <a:r>
                  <a:rPr lang="en-GB" altLang="en-US" sz="4800"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1</m:t>
                        </m:r>
                      </m:num>
                      <m:den>
                        <m:r>
                          <a:rPr lang="en-GB" altLang="en-US" b="0" i="1" dirty="0" smtClean="0">
                            <a:solidFill>
                              <a:srgbClr val="002060"/>
                            </a:solidFill>
                            <a:latin typeface="Cambria Math" panose="02040503050406030204" pitchFamily="18" charset="0"/>
                          </a:rPr>
                          <m:t>6</m:t>
                        </m:r>
                      </m:den>
                    </m:f>
                  </m:oMath>
                </a14:m>
                <a:endParaRPr lang="en-GB" altLang="en-US" dirty="0">
                  <a:solidFill>
                    <a:srgbClr val="002060"/>
                  </a:solidFill>
                  <a:latin typeface="Calibri" panose="020F0502020204030204" pitchFamily="34" charset="0"/>
                </a:endParaRPr>
              </a:p>
            </p:txBody>
          </p:sp>
        </mc:Choice>
        <mc:Fallback xmlns="">
          <p:sp>
            <p:nvSpPr>
              <p:cNvPr id="80963"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186876" y="2446793"/>
                <a:ext cx="8553677" cy="919401"/>
              </a:xfrm>
              <a:prstGeom prst="roundRect">
                <a:avLst>
                  <a:gd name="adj" fmla="val 16667"/>
                </a:avLst>
              </a:prstGeom>
              <a:blipFill>
                <a:blip r:embed="rId5"/>
                <a:stretch>
                  <a:fillRect/>
                </a:stretch>
              </a:blipFill>
              <a:ln w="9525">
                <a:solidFill>
                  <a:schemeClr val="tx1"/>
                </a:solidFill>
                <a:round/>
                <a:headEnd/>
                <a:tailEnd/>
              </a:ln>
              <a:effectLst/>
            </p:spPr>
            <p:txBody>
              <a:bodyPr/>
              <a:lstStyle/>
              <a:p>
                <a:r>
                  <a:rPr lang="en-GB">
                    <a:noFill/>
                  </a:rPr>
                  <a:t> </a:t>
                </a:r>
              </a:p>
            </p:txBody>
          </p:sp>
        </mc:Fallback>
      </mc:AlternateContent>
      <p:sp>
        <p:nvSpPr>
          <p:cNvPr id="9" name="Title 1">
            <a:extLst>
              <a:ext uri="{FF2B5EF4-FFF2-40B4-BE49-F238E27FC236}">
                <a16:creationId xmlns:a16="http://schemas.microsoft.com/office/drawing/2014/main" id="{33C02B12-C395-4773-98ED-4248396959D4}"/>
              </a:ext>
            </a:extLst>
          </p:cNvPr>
          <p:cNvSpPr txBox="1">
            <a:spLocks/>
          </p:cNvSpPr>
          <p:nvPr/>
        </p:nvSpPr>
        <p:spPr>
          <a:xfrm>
            <a:off x="1791067" y="184727"/>
            <a:ext cx="8529637" cy="1223862"/>
          </a:xfrm>
          <a:prstGeom prst="rect">
            <a:avLst/>
          </a:prstGeom>
          <a:solidFill>
            <a:srgbClr val="FDFEDA"/>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070C0"/>
                </a:solidFill>
                <a:latin typeface="+mn-lt"/>
              </a:rPr>
              <a:t>4a. Can compare and order fractions whose denominators are multiples of the same number </a:t>
            </a:r>
            <a:endParaRPr lang="en-US" sz="3600" dirty="0">
              <a:solidFill>
                <a:srgbClr val="0070C0"/>
              </a:solidFill>
              <a:latin typeface="+mn-lt"/>
            </a:endParaRPr>
          </a:p>
        </p:txBody>
      </p:sp>
      <p:sp>
        <p:nvSpPr>
          <p:cNvPr id="2" name="Speech Bubble: Oval 1">
            <a:extLst>
              <a:ext uri="{FF2B5EF4-FFF2-40B4-BE49-F238E27FC236}">
                <a16:creationId xmlns:a16="http://schemas.microsoft.com/office/drawing/2014/main" id="{481FC034-73A3-4375-B3FE-3871B9B225D0}"/>
              </a:ext>
            </a:extLst>
          </p:cNvPr>
          <p:cNvSpPr/>
          <p:nvPr/>
        </p:nvSpPr>
        <p:spPr>
          <a:xfrm>
            <a:off x="8002305" y="1839594"/>
            <a:ext cx="3737113" cy="2739807"/>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Tell your partner which fractions have the same denominator. </a:t>
            </a:r>
            <a:endParaRPr lang="en-GB" sz="2800" dirty="0"/>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86876" y="4747471"/>
            <a:ext cx="11819594"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In these fractions, there are 3 different </a:t>
            </a:r>
            <a:r>
              <a:rPr lang="en-GB" altLang="en-US" b="1" dirty="0">
                <a:solidFill>
                  <a:srgbClr val="002060"/>
                </a:solidFill>
                <a:latin typeface="Calibri" panose="020F0502020204030204" pitchFamily="34" charset="0"/>
              </a:rPr>
              <a:t>denominato</a:t>
            </a:r>
            <a:r>
              <a:rPr lang="en-GB" altLang="en-US" dirty="0">
                <a:solidFill>
                  <a:srgbClr val="002060"/>
                </a:solidFill>
                <a:latin typeface="Calibri" panose="020F0502020204030204" pitchFamily="34" charset="0"/>
              </a:rPr>
              <a:t>rs 3, 6 and 12. Before we can compare these fractions, we must find the </a:t>
            </a:r>
            <a:r>
              <a:rPr lang="en-GB" altLang="en-US" b="1" dirty="0">
                <a:solidFill>
                  <a:srgbClr val="002060"/>
                </a:solidFill>
                <a:latin typeface="Calibri" panose="020F0502020204030204" pitchFamily="34" charset="0"/>
              </a:rPr>
              <a:t>common multiple</a:t>
            </a:r>
            <a:r>
              <a:rPr lang="en-GB" altLang="en-US" dirty="0">
                <a:solidFill>
                  <a:srgbClr val="002060"/>
                </a:solidFill>
                <a:latin typeface="Calibri" panose="020F0502020204030204" pitchFamily="34" charset="0"/>
              </a:rPr>
              <a:t> for the </a:t>
            </a:r>
            <a:r>
              <a:rPr lang="en-GB" altLang="en-US" b="1" dirty="0">
                <a:solidFill>
                  <a:srgbClr val="002060"/>
                </a:solidFill>
                <a:latin typeface="Calibri" panose="020F0502020204030204" pitchFamily="34" charset="0"/>
              </a:rPr>
              <a:t>denominators</a:t>
            </a:r>
            <a:r>
              <a:rPr lang="en-GB" altLang="en-US" dirty="0">
                <a:solidFill>
                  <a:srgbClr val="002060"/>
                </a:solidFill>
                <a:latin typeface="Calibri" panose="020F0502020204030204" pitchFamily="34" charset="0"/>
              </a:rPr>
              <a:t>. What is the common multiple? </a:t>
            </a:r>
          </a:p>
        </p:txBody>
      </p:sp>
      <p:pic>
        <p:nvPicPr>
          <p:cNvPr id="11" name="Picture 10">
            <a:extLst>
              <a:ext uri="{FF2B5EF4-FFF2-40B4-BE49-F238E27FC236}">
                <a16:creationId xmlns:a16="http://schemas.microsoft.com/office/drawing/2014/main" id="{3D4CE61D-C3F3-BA46-A506-9D14D8E3065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0963"/>
                                        </p:tgtEl>
                                        <p:attrNameLst>
                                          <p:attrName>style.visibility</p:attrName>
                                        </p:attrNameLst>
                                      </p:cBhvr>
                                      <p:to>
                                        <p:strVal val="visible"/>
                                      </p:to>
                                    </p:set>
                                    <p:animEffect transition="in" filter="blinds(horizontal)">
                                      <p:cBhvr>
                                        <p:cTn id="13" dur="500"/>
                                        <p:tgtEl>
                                          <p:spTgt spid="8096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620075" y="449846"/>
                <a:ext cx="3368919" cy="596619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14:m>
                  <m:oMath xmlns:m="http://schemas.openxmlformats.org/officeDocument/2006/math">
                    <m:f>
                      <m:fPr>
                        <m:ctrlPr>
                          <a:rPr lang="en-GB" altLang="en-US" sz="4000" i="1" smtClean="0">
                            <a:solidFill>
                              <a:srgbClr val="002060"/>
                            </a:solidFill>
                            <a:latin typeface="Cambria Math" panose="02040503050406030204" pitchFamily="18" charset="0"/>
                          </a:rPr>
                        </m:ctrlPr>
                      </m:fPr>
                      <m:num>
                        <m:r>
                          <a:rPr lang="en-GB" altLang="en-US" sz="4000" b="0" i="1" smtClean="0">
                            <a:solidFill>
                              <a:srgbClr val="002060"/>
                            </a:solidFill>
                            <a:latin typeface="Cambria Math" panose="02040503050406030204" pitchFamily="18" charset="0"/>
                          </a:rPr>
                          <m:t>2</m:t>
                        </m:r>
                      </m:num>
                      <m:den>
                        <m:r>
                          <a:rPr lang="en-GB" altLang="en-US" sz="4000" b="0" i="1" smtClean="0">
                            <a:solidFill>
                              <a:srgbClr val="002060"/>
                            </a:solidFill>
                            <a:latin typeface="Cambria Math" panose="02040503050406030204" pitchFamily="18" charset="0"/>
                          </a:rPr>
                          <m:t>3</m:t>
                        </m:r>
                      </m:den>
                    </m:f>
                  </m:oMath>
                </a14:m>
                <a:r>
                  <a:rPr lang="en-GB" altLang="en-US" sz="4000" dirty="0">
                    <a:solidFill>
                      <a:srgbClr val="002060"/>
                    </a:solidFill>
                    <a:latin typeface="Calibri" panose="020F0502020204030204" pitchFamily="34" charset="0"/>
                  </a:rPr>
                  <a:t> = </a:t>
                </a:r>
                <a14:m>
                  <m:oMath xmlns:m="http://schemas.openxmlformats.org/officeDocument/2006/math">
                    <m:f>
                      <m:fPr>
                        <m:ctrlPr>
                          <a:rPr lang="en-GB" altLang="en-US" sz="4000" i="1" smtClean="0">
                            <a:solidFill>
                              <a:srgbClr val="002060"/>
                            </a:solidFill>
                            <a:latin typeface="Cambria Math" panose="02040503050406030204" pitchFamily="18" charset="0"/>
                          </a:rPr>
                        </m:ctrlPr>
                      </m:fPr>
                      <m:num/>
                      <m:den>
                        <m:r>
                          <a:rPr lang="en-GB" altLang="en-US" sz="4000" b="0" i="1" smtClean="0">
                            <a:solidFill>
                              <a:srgbClr val="002060"/>
                            </a:solidFill>
                            <a:latin typeface="Cambria Math" panose="02040503050406030204" pitchFamily="18" charset="0"/>
                          </a:rPr>
                          <m:t>12</m:t>
                        </m:r>
                      </m:den>
                    </m:f>
                  </m:oMath>
                </a14:m>
                <a:r>
                  <a:rPr lang="en-GB" altLang="en-US" sz="40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40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14:m>
                  <m:oMath xmlns:m="http://schemas.openxmlformats.org/officeDocument/2006/math">
                    <m:f>
                      <m:fPr>
                        <m:ctrlPr>
                          <a:rPr lang="en-GB" altLang="en-US" sz="4000" i="1" smtClean="0">
                            <a:solidFill>
                              <a:srgbClr val="002060"/>
                            </a:solidFill>
                            <a:latin typeface="Cambria Math" panose="02040503050406030204" pitchFamily="18" charset="0"/>
                          </a:rPr>
                        </m:ctrlPr>
                      </m:fPr>
                      <m:num>
                        <m:r>
                          <a:rPr lang="en-GB" altLang="en-US" sz="4000" b="0" i="1" smtClean="0">
                            <a:solidFill>
                              <a:srgbClr val="002060"/>
                            </a:solidFill>
                            <a:latin typeface="Cambria Math" panose="02040503050406030204" pitchFamily="18" charset="0"/>
                          </a:rPr>
                          <m:t>3</m:t>
                        </m:r>
                      </m:num>
                      <m:den>
                        <m:r>
                          <a:rPr lang="en-GB" altLang="en-US" sz="4000" b="0" i="1" smtClean="0">
                            <a:solidFill>
                              <a:srgbClr val="002060"/>
                            </a:solidFill>
                            <a:latin typeface="Cambria Math" panose="02040503050406030204" pitchFamily="18" charset="0"/>
                          </a:rPr>
                          <m:t>6</m:t>
                        </m:r>
                      </m:den>
                    </m:f>
                  </m:oMath>
                </a14:m>
                <a:r>
                  <a:rPr lang="en-GB" altLang="en-US" sz="4000" dirty="0">
                    <a:solidFill>
                      <a:srgbClr val="002060"/>
                    </a:solidFill>
                    <a:latin typeface="Calibri" panose="020F0502020204030204" pitchFamily="34" charset="0"/>
                  </a:rPr>
                  <a:t>  = </a:t>
                </a:r>
                <a14:m>
                  <m:oMath xmlns:m="http://schemas.openxmlformats.org/officeDocument/2006/math">
                    <m:f>
                      <m:fPr>
                        <m:ctrlPr>
                          <a:rPr lang="en-GB" altLang="en-US" sz="4000" i="1" smtClean="0">
                            <a:solidFill>
                              <a:srgbClr val="002060"/>
                            </a:solidFill>
                            <a:latin typeface="Cambria Math" panose="02040503050406030204" pitchFamily="18" charset="0"/>
                          </a:rPr>
                        </m:ctrlPr>
                      </m:fPr>
                      <m:num/>
                      <m:den>
                        <m:r>
                          <a:rPr lang="en-GB" altLang="en-US" sz="4000" b="0" i="1" smtClean="0">
                            <a:solidFill>
                              <a:srgbClr val="002060"/>
                            </a:solidFill>
                            <a:latin typeface="Cambria Math" panose="02040503050406030204" pitchFamily="18" charset="0"/>
                          </a:rPr>
                          <m:t>12</m:t>
                        </m:r>
                      </m:den>
                    </m:f>
                  </m:oMath>
                </a14:m>
                <a:r>
                  <a:rPr lang="en-GB" altLang="en-US" sz="40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40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14:m>
                  <m:oMath xmlns:m="http://schemas.openxmlformats.org/officeDocument/2006/math">
                    <m:f>
                      <m:fPr>
                        <m:ctrlPr>
                          <a:rPr lang="en-GB" altLang="en-US" sz="4000" i="1" smtClean="0">
                            <a:solidFill>
                              <a:srgbClr val="002060"/>
                            </a:solidFill>
                            <a:latin typeface="Cambria Math" panose="02040503050406030204" pitchFamily="18" charset="0"/>
                          </a:rPr>
                        </m:ctrlPr>
                      </m:fPr>
                      <m:num>
                        <m:r>
                          <a:rPr lang="en-GB" altLang="en-US" sz="4000" b="0" i="1" smtClean="0">
                            <a:solidFill>
                              <a:srgbClr val="002060"/>
                            </a:solidFill>
                            <a:latin typeface="Cambria Math" panose="02040503050406030204" pitchFamily="18" charset="0"/>
                          </a:rPr>
                          <m:t>5</m:t>
                        </m:r>
                      </m:num>
                      <m:den>
                        <m:r>
                          <a:rPr lang="en-GB" altLang="en-US" sz="4000" b="0" i="1" smtClean="0">
                            <a:solidFill>
                              <a:srgbClr val="002060"/>
                            </a:solidFill>
                            <a:latin typeface="Cambria Math" panose="02040503050406030204" pitchFamily="18" charset="0"/>
                          </a:rPr>
                          <m:t>6</m:t>
                        </m:r>
                      </m:den>
                    </m:f>
                  </m:oMath>
                </a14:m>
                <a:r>
                  <a:rPr lang="en-GB" altLang="en-US" sz="4000" dirty="0">
                    <a:solidFill>
                      <a:srgbClr val="002060"/>
                    </a:solidFill>
                    <a:latin typeface="Calibri" panose="020F0502020204030204" pitchFamily="34" charset="0"/>
                  </a:rPr>
                  <a:t>  = </a:t>
                </a:r>
                <a14:m>
                  <m:oMath xmlns:m="http://schemas.openxmlformats.org/officeDocument/2006/math">
                    <m:f>
                      <m:fPr>
                        <m:ctrlPr>
                          <a:rPr lang="en-GB" altLang="en-US" sz="4000" i="1" smtClean="0">
                            <a:solidFill>
                              <a:srgbClr val="002060"/>
                            </a:solidFill>
                            <a:latin typeface="Cambria Math" panose="02040503050406030204" pitchFamily="18" charset="0"/>
                          </a:rPr>
                        </m:ctrlPr>
                      </m:fPr>
                      <m:num/>
                      <m:den>
                        <m:r>
                          <a:rPr lang="en-GB" altLang="en-US" sz="4000" b="0" i="1" smtClean="0">
                            <a:solidFill>
                              <a:srgbClr val="002060"/>
                            </a:solidFill>
                            <a:latin typeface="Cambria Math" panose="02040503050406030204" pitchFamily="18" charset="0"/>
                          </a:rPr>
                          <m:t>12</m:t>
                        </m:r>
                      </m:den>
                    </m:f>
                  </m:oMath>
                </a14:m>
                <a:r>
                  <a:rPr lang="en-GB" altLang="en-US" sz="40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40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14:m>
                  <m:oMath xmlns:m="http://schemas.openxmlformats.org/officeDocument/2006/math">
                    <m:f>
                      <m:fPr>
                        <m:ctrlPr>
                          <a:rPr lang="en-GB" altLang="en-US" sz="4000" i="1" smtClean="0">
                            <a:solidFill>
                              <a:srgbClr val="002060"/>
                            </a:solidFill>
                            <a:latin typeface="Cambria Math" panose="02040503050406030204" pitchFamily="18" charset="0"/>
                          </a:rPr>
                        </m:ctrlPr>
                      </m:fPr>
                      <m:num>
                        <m:r>
                          <a:rPr lang="en-GB" altLang="en-US" sz="4000" b="0" i="1" smtClean="0">
                            <a:solidFill>
                              <a:srgbClr val="002060"/>
                            </a:solidFill>
                            <a:latin typeface="Cambria Math" panose="02040503050406030204" pitchFamily="18" charset="0"/>
                          </a:rPr>
                          <m:t>1</m:t>
                        </m:r>
                      </m:num>
                      <m:den>
                        <m:r>
                          <a:rPr lang="en-GB" altLang="en-US" sz="4000" b="0" i="1" smtClean="0">
                            <a:solidFill>
                              <a:srgbClr val="002060"/>
                            </a:solidFill>
                            <a:latin typeface="Cambria Math" panose="02040503050406030204" pitchFamily="18" charset="0"/>
                          </a:rPr>
                          <m:t>6</m:t>
                        </m:r>
                      </m:den>
                    </m:f>
                  </m:oMath>
                </a14:m>
                <a:r>
                  <a:rPr lang="en-GB" altLang="en-US" sz="4000" dirty="0">
                    <a:solidFill>
                      <a:srgbClr val="002060"/>
                    </a:solidFill>
                    <a:latin typeface="Calibri" panose="020F0502020204030204" pitchFamily="34" charset="0"/>
                  </a:rPr>
                  <a:t> = </a:t>
                </a:r>
                <a14:m>
                  <m:oMath xmlns:m="http://schemas.openxmlformats.org/officeDocument/2006/math">
                    <m:f>
                      <m:fPr>
                        <m:ctrlPr>
                          <a:rPr lang="en-GB" altLang="en-US" sz="4000" i="1" smtClean="0">
                            <a:solidFill>
                              <a:srgbClr val="002060"/>
                            </a:solidFill>
                            <a:latin typeface="Cambria Math" panose="02040503050406030204" pitchFamily="18" charset="0"/>
                          </a:rPr>
                        </m:ctrlPr>
                      </m:fPr>
                      <m:num/>
                      <m:den>
                        <m:r>
                          <a:rPr lang="en-GB" altLang="en-US" sz="4000" b="0" i="1" smtClean="0">
                            <a:solidFill>
                              <a:srgbClr val="002060"/>
                            </a:solidFill>
                            <a:latin typeface="Cambria Math" panose="02040503050406030204" pitchFamily="18" charset="0"/>
                          </a:rPr>
                          <m:t>12</m:t>
                        </m:r>
                      </m:den>
                    </m:f>
                  </m:oMath>
                </a14:m>
                <a:r>
                  <a:rPr lang="en-GB" altLang="en-US" sz="4000" dirty="0">
                    <a:solidFill>
                      <a:srgbClr val="002060"/>
                    </a:solidFill>
                    <a:latin typeface="Calibri" panose="020F0502020204030204" pitchFamily="34" charset="0"/>
                  </a:rPr>
                  <a:t>            </a:t>
                </a:r>
                <a:endParaRPr lang="en-GB" altLang="en-US" dirty="0">
                  <a:solidFill>
                    <a:srgbClr val="002060"/>
                  </a:solidFill>
                  <a:latin typeface="Calibri" panose="020F0502020204030204" pitchFamily="34" charset="0"/>
                </a:endParaRPr>
              </a:p>
            </p:txBody>
          </p:sp>
        </mc:Choice>
        <mc:Fallback xmlns="">
          <p:sp>
            <p:nvSpPr>
              <p:cNvPr id="12"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1620075" y="449846"/>
                <a:ext cx="3368919" cy="5966193"/>
              </a:xfrm>
              <a:prstGeom prst="roundRect">
                <a:avLst>
                  <a:gd name="adj" fmla="val 16667"/>
                </a:avLst>
              </a:prstGeom>
              <a:blipFill>
                <a:blip r:embed="rId3"/>
                <a:stretch>
                  <a:fillRect/>
                </a:stretch>
              </a:blipFill>
              <a:ln w="9525">
                <a:solidFill>
                  <a:schemeClr val="tx1"/>
                </a:solidFill>
                <a:round/>
                <a:headEnd/>
                <a:tailEnd/>
              </a:ln>
              <a:effectLst/>
            </p:spPr>
            <p:txBody>
              <a:bodyPr/>
              <a:lstStyle/>
              <a:p>
                <a:r>
                  <a:rPr lang="en-GB">
                    <a:noFill/>
                  </a:rPr>
                  <a:t> </a:t>
                </a:r>
              </a:p>
            </p:txBody>
          </p:sp>
        </mc:Fallback>
      </mc:AlternateContent>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id="{0C4526AC-AC28-47EC-A1D9-7E545E89AB8D}"/>
              </a:ext>
            </a:extLst>
          </p:cNvPr>
          <p:cNvSpPr>
            <a:spLocks noGrp="1" noChangeArrowheads="1"/>
          </p:cNvSpPr>
          <p:nvPr>
            <p:ph type="title"/>
          </p:nvPr>
        </p:nvSpPr>
        <p:spPr>
          <a:xfrm>
            <a:off x="5468458" y="1352117"/>
            <a:ext cx="4908249" cy="1143000"/>
          </a:xfrm>
        </p:spPr>
        <p:txBody>
          <a:bodyPr/>
          <a:lstStyle/>
          <a:p>
            <a:pPr eaLnBrk="1" hangingPunct="1"/>
            <a:r>
              <a:rPr lang="en-GB" altLang="en-US" dirty="0">
                <a:solidFill>
                  <a:srgbClr val="002060"/>
                </a:solidFill>
                <a:latin typeface="Calibri" panose="020F0502020204030204" pitchFamily="34" charset="0"/>
              </a:rPr>
              <a:t>Comparing fractions</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5468458" y="2495117"/>
            <a:ext cx="6199128" cy="343923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The denominators here are all multiples of 3. We must change all the denominators to 12, as this is the </a:t>
            </a:r>
            <a:r>
              <a:rPr lang="en-GB" altLang="en-US" sz="2800" b="1" dirty="0">
                <a:solidFill>
                  <a:srgbClr val="002060"/>
                </a:solidFill>
                <a:latin typeface="Calibri" panose="020F0502020204030204" pitchFamily="34" charset="0"/>
              </a:rPr>
              <a:t>common multiple</a:t>
            </a:r>
            <a:r>
              <a:rPr lang="en-GB" altLang="en-US" sz="2800" dirty="0">
                <a:solidFill>
                  <a:srgbClr val="002060"/>
                </a:solidFill>
                <a:latin typeface="Calibri" panose="020F0502020204030204" pitchFamily="34" charset="0"/>
              </a:rPr>
              <a:t>. </a:t>
            </a:r>
          </a:p>
          <a:p>
            <a:pPr algn="ctr" eaLnBrk="1" hangingPunct="1">
              <a:spcBef>
                <a:spcPct val="0"/>
              </a:spcBef>
              <a:buFontTx/>
              <a:buNone/>
            </a:pPr>
            <a:r>
              <a:rPr lang="en-GB" altLang="en-US" sz="2800" dirty="0">
                <a:solidFill>
                  <a:srgbClr val="002060"/>
                </a:solidFill>
                <a:latin typeface="Calibri" panose="020F0502020204030204" pitchFamily="34" charset="0"/>
              </a:rPr>
              <a:t>Now we must work out the </a:t>
            </a:r>
            <a:r>
              <a:rPr lang="en-GB" altLang="en-US" sz="2800" b="1" dirty="0">
                <a:solidFill>
                  <a:srgbClr val="002060"/>
                </a:solidFill>
                <a:latin typeface="Calibri" panose="020F0502020204030204" pitchFamily="34" charset="0"/>
              </a:rPr>
              <a:t>numerator. </a:t>
            </a:r>
            <a:r>
              <a:rPr lang="en-GB" altLang="en-US" sz="2800" dirty="0">
                <a:solidFill>
                  <a:srgbClr val="002060"/>
                </a:solidFill>
                <a:latin typeface="Calibri" panose="020F0502020204030204" pitchFamily="34" charset="0"/>
              </a:rPr>
              <a:t>Can you remember the rule to work this out?</a:t>
            </a:r>
          </a:p>
        </p:txBody>
      </p:sp>
      <p:pic>
        <p:nvPicPr>
          <p:cNvPr id="8" name="Picture 7">
            <a:extLst>
              <a:ext uri="{FF2B5EF4-FFF2-40B4-BE49-F238E27FC236}">
                <a16:creationId xmlns:a16="http://schemas.microsoft.com/office/drawing/2014/main" id="{D93C25F3-2725-6747-B31B-115C90EB92F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503800" y="72361"/>
            <a:ext cx="8832896" cy="1043146"/>
          </a:xfrm>
          <a:prstGeom prst="rect">
            <a:avLst/>
          </a:prstGeom>
          <a:solidFill>
            <a:srgbClr val="FDFEDA"/>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070C0"/>
                </a:solidFill>
                <a:latin typeface="+mn-lt"/>
              </a:rPr>
              <a:t>4a. Can compare and order fractions whose denominators are multiples of the same number </a:t>
            </a:r>
          </a:p>
        </p:txBody>
      </p:sp>
      <mc:AlternateContent xmlns:mc="http://schemas.openxmlformats.org/markup-compatibility/2006" xmlns:a14="http://schemas.microsoft.com/office/drawing/2010/main">
        <mc:Choice Requires="a14">
          <p:sp>
            <p:nvSpPr>
              <p:cNvPr id="11" name="AutoShape 67">
                <a:extLst>
                  <a:ext uri="{FF2B5EF4-FFF2-40B4-BE49-F238E27FC236}">
                    <a16:creationId xmlns:a16="http://schemas.microsoft.com/office/drawing/2014/main" id="{4B1A0A83-6ED2-4C02-B368-F3C0695906AA}"/>
                  </a:ext>
                </a:extLst>
              </p:cNvPr>
              <p:cNvSpPr>
                <a:spLocks noChangeArrowheads="1"/>
              </p:cNvSpPr>
              <p:nvPr/>
            </p:nvSpPr>
            <p:spPr bwMode="auto">
              <a:xfrm>
                <a:off x="441960" y="1878575"/>
                <a:ext cx="4611007" cy="432529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2800" dirty="0">
                    <a:solidFill>
                      <a:srgbClr val="002060"/>
                    </a:solidFill>
                    <a:latin typeface="Calibri" panose="020F0502020204030204" pitchFamily="34" charset="0"/>
                  </a:rPr>
                  <a:t>Let’s do one together.</a:t>
                </a:r>
              </a:p>
              <a:p>
                <a:pPr marL="514350" marR="0" lvl="0" indent="-514350" algn="ctr" defTabSz="914400" eaLnBrk="1" fontAlgn="auto" latinLnBrk="0" hangingPunct="1">
                  <a:lnSpc>
                    <a:spcPct val="100000"/>
                  </a:lnSpc>
                  <a:spcBef>
                    <a:spcPct val="0"/>
                  </a:spcBef>
                  <a:spcAft>
                    <a:spcPts val="0"/>
                  </a:spcAft>
                  <a:buClrTx/>
                  <a:buSzTx/>
                  <a:buFontTx/>
                  <a:buNone/>
                  <a:tabLst/>
                  <a:defRPr/>
                </a:pPr>
                <a:endParaRPr lang="en-GB" altLang="en-US" sz="2800" dirty="0">
                  <a:solidFill>
                    <a:srgbClr val="002060"/>
                  </a:solidFill>
                  <a:latin typeface="Calibri" panose="020F0502020204030204" pitchFamily="34" charset="0"/>
                </a:endParaRPr>
              </a:p>
              <a:p>
                <a:pPr marL="514350" marR="0" lvl="0" indent="-514350" algn="ctr" defTabSz="914400" eaLnBrk="1" fontAlgn="auto" latinLnBrk="0" hangingPunct="1">
                  <a:lnSpc>
                    <a:spcPct val="100000"/>
                  </a:lnSpc>
                  <a:spcBef>
                    <a:spcPct val="0"/>
                  </a:spcBef>
                  <a:spcAft>
                    <a:spcPts val="0"/>
                  </a:spcAft>
                  <a:buClrTx/>
                  <a:buSzTx/>
                  <a:buFontTx/>
                  <a:buNone/>
                  <a:tabLst/>
                  <a:defRPr/>
                </a:pPr>
                <a14:m>
                  <m:oMath xmlns:m="http://schemas.openxmlformats.org/officeDocument/2006/math">
                    <m:f>
                      <m:fPr>
                        <m:ctrlPr>
                          <a:rPr lang="en-GB" altLang="en-US" sz="2800" i="1" smtClean="0">
                            <a:solidFill>
                              <a:srgbClr val="002060"/>
                            </a:solidFill>
                            <a:latin typeface="Cambria Math" panose="02040503050406030204" pitchFamily="18" charset="0"/>
                          </a:rPr>
                        </m:ctrlPr>
                      </m:fPr>
                      <m:num>
                        <m:r>
                          <a:rPr lang="en-GB" altLang="en-US" sz="2800" b="0" i="1" smtClean="0">
                            <a:solidFill>
                              <a:srgbClr val="002060"/>
                            </a:solidFill>
                            <a:latin typeface="Cambria Math" panose="02040503050406030204" pitchFamily="18" charset="0"/>
                          </a:rPr>
                          <m:t>2</m:t>
                        </m:r>
                      </m:num>
                      <m:den>
                        <m:r>
                          <a:rPr lang="en-GB" altLang="en-US" sz="2800" b="0" i="1" smtClean="0">
                            <a:solidFill>
                              <a:srgbClr val="002060"/>
                            </a:solidFill>
                            <a:latin typeface="Cambria Math" panose="02040503050406030204" pitchFamily="18" charset="0"/>
                          </a:rPr>
                          <m:t>3</m:t>
                        </m:r>
                      </m:den>
                    </m:f>
                  </m:oMath>
                </a14:m>
                <a:r>
                  <a:rPr lang="en-GB" altLang="en-US" sz="2800" dirty="0">
                    <a:solidFill>
                      <a:srgbClr val="002060"/>
                    </a:solidFill>
                    <a:latin typeface="Calibri" panose="020F0502020204030204" pitchFamily="34" charset="0"/>
                  </a:rPr>
                  <a:t> = </a:t>
                </a:r>
                <a14:m>
                  <m:oMath xmlns:m="http://schemas.openxmlformats.org/officeDocument/2006/math">
                    <m:f>
                      <m:fPr>
                        <m:ctrlPr>
                          <a:rPr lang="en-GB" altLang="en-US" sz="2800" i="1" smtClean="0">
                            <a:solidFill>
                              <a:srgbClr val="002060"/>
                            </a:solidFill>
                            <a:latin typeface="Cambria Math" panose="02040503050406030204" pitchFamily="18" charset="0"/>
                          </a:rPr>
                        </m:ctrlPr>
                      </m:fPr>
                      <m:num>
                        <m:r>
                          <a:rPr lang="en-GB" altLang="en-US" sz="2800" b="0" i="1" smtClean="0">
                            <a:solidFill>
                              <a:srgbClr val="002060"/>
                            </a:solidFill>
                            <a:latin typeface="Cambria Math" panose="02040503050406030204" pitchFamily="18" charset="0"/>
                          </a:rPr>
                          <m:t>?</m:t>
                        </m:r>
                      </m:num>
                      <m:den>
                        <m:r>
                          <a:rPr lang="en-GB" altLang="en-US" sz="2800" b="0" i="1" smtClean="0">
                            <a:solidFill>
                              <a:srgbClr val="002060"/>
                            </a:solidFill>
                            <a:latin typeface="Cambria Math" panose="02040503050406030204" pitchFamily="18" charset="0"/>
                          </a:rPr>
                          <m:t>12</m:t>
                        </m:r>
                      </m:den>
                    </m:f>
                  </m:oMath>
                </a14:m>
                <a:r>
                  <a:rPr lang="en-GB" altLang="en-US" sz="28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endParaRPr lang="en-GB" altLang="en-US" sz="2800" dirty="0">
                  <a:solidFill>
                    <a:srgbClr val="002060"/>
                  </a:solidFill>
                  <a:latin typeface="Calibri" panose="020F0502020204030204" pitchFamily="34" charset="0"/>
                </a:endParaRP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2800" dirty="0">
                    <a:solidFill>
                      <a:srgbClr val="002060"/>
                    </a:solidFill>
                    <a:latin typeface="Calibri" panose="020F0502020204030204" pitchFamily="34" charset="0"/>
                  </a:rPr>
                  <a:t>3 x ? = 12. The answer is 4.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2800" dirty="0">
                    <a:solidFill>
                      <a:srgbClr val="002060"/>
                    </a:solidFill>
                    <a:latin typeface="Calibri" panose="020F0502020204030204" pitchFamily="34" charset="0"/>
                  </a:rPr>
                  <a:t>2 x 4 = ? The answer is 8.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2800" dirty="0">
                    <a:solidFill>
                      <a:srgbClr val="002060"/>
                    </a:solidFill>
                    <a:latin typeface="Calibri" panose="020F0502020204030204" pitchFamily="34" charset="0"/>
                  </a:rPr>
                  <a:t>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2800" dirty="0">
                    <a:solidFill>
                      <a:srgbClr val="002060"/>
                    </a:solidFill>
                    <a:latin typeface="Calibri" panose="020F0502020204030204" pitchFamily="34" charset="0"/>
                  </a:rPr>
                  <a:t> So </a:t>
                </a:r>
                <a14:m>
                  <m:oMath xmlns:m="http://schemas.openxmlformats.org/officeDocument/2006/math">
                    <m:f>
                      <m:fPr>
                        <m:ctrlPr>
                          <a:rPr lang="en-GB" altLang="en-US" sz="2800" i="1" smtClean="0">
                            <a:solidFill>
                              <a:srgbClr val="002060"/>
                            </a:solidFill>
                            <a:latin typeface="Cambria Math" panose="02040503050406030204" pitchFamily="18" charset="0"/>
                          </a:rPr>
                        </m:ctrlPr>
                      </m:fPr>
                      <m:num>
                        <m:r>
                          <a:rPr lang="en-GB" altLang="en-US" sz="2800" b="0" i="1" smtClean="0">
                            <a:solidFill>
                              <a:srgbClr val="002060"/>
                            </a:solidFill>
                            <a:latin typeface="Cambria Math" panose="02040503050406030204" pitchFamily="18" charset="0"/>
                          </a:rPr>
                          <m:t>2</m:t>
                        </m:r>
                      </m:num>
                      <m:den>
                        <m:r>
                          <a:rPr lang="en-GB" altLang="en-US" sz="2800" b="0" i="1" smtClean="0">
                            <a:solidFill>
                              <a:srgbClr val="002060"/>
                            </a:solidFill>
                            <a:latin typeface="Cambria Math" panose="02040503050406030204" pitchFamily="18" charset="0"/>
                          </a:rPr>
                          <m:t>3</m:t>
                        </m:r>
                      </m:den>
                    </m:f>
                  </m:oMath>
                </a14:m>
                <a:r>
                  <a:rPr lang="en-GB" altLang="en-US" sz="2800" dirty="0">
                    <a:solidFill>
                      <a:srgbClr val="002060"/>
                    </a:solidFill>
                    <a:latin typeface="Calibri" panose="020F0502020204030204" pitchFamily="34" charset="0"/>
                  </a:rPr>
                  <a:t> = </a:t>
                </a:r>
                <a14:m>
                  <m:oMath xmlns:m="http://schemas.openxmlformats.org/officeDocument/2006/math">
                    <m:f>
                      <m:fPr>
                        <m:ctrlPr>
                          <a:rPr lang="en-GB" altLang="en-US" sz="2800" i="1" smtClean="0">
                            <a:solidFill>
                              <a:srgbClr val="002060"/>
                            </a:solidFill>
                            <a:latin typeface="Cambria Math" panose="02040503050406030204" pitchFamily="18" charset="0"/>
                          </a:rPr>
                        </m:ctrlPr>
                      </m:fPr>
                      <m:num>
                        <m:r>
                          <a:rPr lang="en-GB" altLang="en-US" sz="2800" b="0" i="1" smtClean="0">
                            <a:solidFill>
                              <a:srgbClr val="002060"/>
                            </a:solidFill>
                            <a:latin typeface="Cambria Math" panose="02040503050406030204" pitchFamily="18" charset="0"/>
                          </a:rPr>
                          <m:t>8</m:t>
                        </m:r>
                      </m:num>
                      <m:den>
                        <m:r>
                          <a:rPr lang="en-GB" altLang="en-US" sz="2800" b="0" i="1" smtClean="0">
                            <a:solidFill>
                              <a:srgbClr val="002060"/>
                            </a:solidFill>
                            <a:latin typeface="Cambria Math" panose="02040503050406030204" pitchFamily="18" charset="0"/>
                          </a:rPr>
                          <m:t>12</m:t>
                        </m:r>
                      </m:den>
                    </m:f>
                    <m:r>
                      <a:rPr lang="en-GB" altLang="en-US" sz="2800" b="0" i="0" smtClean="0">
                        <a:solidFill>
                          <a:srgbClr val="002060"/>
                        </a:solidFill>
                        <a:latin typeface="Cambria Math" panose="02040503050406030204" pitchFamily="18" charset="0"/>
                      </a:rPr>
                      <m:t> </m:t>
                    </m:r>
                  </m:oMath>
                </a14:m>
                <a:endParaRPr lang="en-GB" altLang="en-US" sz="2800" dirty="0">
                  <a:solidFill>
                    <a:srgbClr val="002060"/>
                  </a:solidFill>
                  <a:latin typeface="Calibri" panose="020F0502020204030204" pitchFamily="34" charset="0"/>
                </a:endParaRPr>
              </a:p>
            </p:txBody>
          </p:sp>
        </mc:Choice>
        <mc:Fallback xmlns="">
          <p:sp>
            <p:nvSpPr>
              <p:cNvPr id="11"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441960" y="1878575"/>
                <a:ext cx="4611007" cy="4325298"/>
              </a:xfrm>
              <a:prstGeom prst="roundRect">
                <a:avLst>
                  <a:gd name="adj" fmla="val 16667"/>
                </a:avLst>
              </a:prstGeom>
              <a:blipFill>
                <a:blip r:embed="rId4"/>
                <a:stretch>
                  <a:fillRect/>
                </a:stretch>
              </a:blipFill>
              <a:ln w="9525">
                <a:solidFill>
                  <a:schemeClr val="tx1"/>
                </a:solidFill>
                <a:round/>
                <a:headEnd/>
                <a:tailEnd/>
              </a:ln>
              <a:effectLst/>
            </p:spPr>
            <p:txBody>
              <a:bodyPr/>
              <a:lstStyle/>
              <a:p>
                <a:r>
                  <a:rPr lang="en-GB">
                    <a:noFill/>
                  </a:rPr>
                  <a:t> </a:t>
                </a:r>
              </a:p>
            </p:txBody>
          </p:sp>
        </mc:Fallback>
      </mc:AlternateContent>
      <p:sp>
        <p:nvSpPr>
          <p:cNvPr id="6" name="AutoShape 67">
            <a:extLst>
              <a:ext uri="{FF2B5EF4-FFF2-40B4-BE49-F238E27FC236}">
                <a16:creationId xmlns:a16="http://schemas.microsoft.com/office/drawing/2014/main" id="{4B1A0A83-6ED2-4C02-B368-F3C0695906AA}"/>
              </a:ext>
            </a:extLst>
          </p:cNvPr>
          <p:cNvSpPr>
            <a:spLocks noChangeArrowheads="1"/>
          </p:cNvSpPr>
          <p:nvPr/>
        </p:nvSpPr>
        <p:spPr bwMode="auto">
          <a:xfrm>
            <a:off x="5565913" y="1876606"/>
            <a:ext cx="6184127" cy="459700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spcBef>
                <a:spcPct val="0"/>
              </a:spcBef>
              <a:defRPr/>
            </a:pPr>
            <a:r>
              <a:rPr lang="en-GB" altLang="en-US" sz="2400" dirty="0">
                <a:solidFill>
                  <a:srgbClr val="002060"/>
                </a:solidFill>
                <a:latin typeface="Calibri" panose="020F0502020204030204" pitchFamily="34" charset="0"/>
              </a:rPr>
              <a:t>Start with the denominator to work out what number the denominator is multiplied by. </a:t>
            </a:r>
          </a:p>
          <a:p>
            <a:pPr marL="457200" indent="-457200">
              <a:spcBef>
                <a:spcPct val="0"/>
              </a:spcBef>
              <a:defRPr/>
            </a:pPr>
            <a:endParaRPr lang="en-GB" altLang="en-US" sz="2400" dirty="0">
              <a:solidFill>
                <a:srgbClr val="002060"/>
              </a:solidFill>
              <a:latin typeface="Calibri" panose="020F0502020204030204" pitchFamily="34" charset="0"/>
            </a:endParaRPr>
          </a:p>
          <a:p>
            <a:pPr marL="457200" indent="-457200">
              <a:spcBef>
                <a:spcPct val="0"/>
              </a:spcBef>
              <a:defRPr/>
            </a:pPr>
            <a:r>
              <a:rPr lang="en-GB" altLang="en-US" sz="2400" dirty="0">
                <a:solidFill>
                  <a:srgbClr val="002060"/>
                </a:solidFill>
                <a:latin typeface="Calibri" panose="020F0502020204030204" pitchFamily="34" charset="0"/>
              </a:rPr>
              <a:t>Now, go to the numerator, which we must multiply by 4 (because this is what we did with the denominator). </a:t>
            </a:r>
          </a:p>
          <a:p>
            <a:pPr>
              <a:spcBef>
                <a:spcPct val="0"/>
              </a:spcBef>
              <a:buNone/>
              <a:defRPr/>
            </a:pPr>
            <a:endParaRPr lang="en-GB" altLang="en-US" sz="2400" dirty="0">
              <a:solidFill>
                <a:srgbClr val="002060"/>
              </a:solidFill>
              <a:latin typeface="Calibri" panose="020F0502020204030204" pitchFamily="34" charset="0"/>
            </a:endParaRPr>
          </a:p>
          <a:p>
            <a:pPr marL="457200" indent="-457200">
              <a:spcBef>
                <a:spcPct val="0"/>
              </a:spcBef>
              <a:defRPr/>
            </a:pPr>
            <a:r>
              <a:rPr lang="en-GB" altLang="en-US" sz="2400" dirty="0">
                <a:solidFill>
                  <a:srgbClr val="002060"/>
                </a:solidFill>
                <a:latin typeface="Calibri" panose="020F0502020204030204" pitchFamily="34" charset="0"/>
              </a:rPr>
              <a:t>Multiply 2 by 4. </a:t>
            </a:r>
          </a:p>
          <a:p>
            <a:pPr marL="457200" indent="-457200">
              <a:spcBef>
                <a:spcPct val="0"/>
              </a:spcBef>
              <a:defRPr/>
            </a:pPr>
            <a:endParaRPr lang="en-GB" altLang="en-US" sz="2400" dirty="0">
              <a:solidFill>
                <a:srgbClr val="002060"/>
              </a:solidFill>
              <a:latin typeface="Calibri" panose="020F0502020204030204" pitchFamily="34" charset="0"/>
            </a:endParaRPr>
          </a:p>
          <a:p>
            <a:pPr marL="457200" indent="-457200">
              <a:spcBef>
                <a:spcPct val="0"/>
              </a:spcBef>
              <a:defRPr/>
            </a:pPr>
            <a:r>
              <a:rPr lang="en-GB" altLang="en-US" sz="2400" dirty="0">
                <a:solidFill>
                  <a:srgbClr val="002060"/>
                </a:solidFill>
                <a:latin typeface="Calibri" panose="020F0502020204030204" pitchFamily="34" charset="0"/>
              </a:rPr>
              <a:t>These are now equivalent fractions. </a:t>
            </a:r>
          </a:p>
        </p:txBody>
      </p:sp>
      <p:pic>
        <p:nvPicPr>
          <p:cNvPr id="7" name="Picture 6">
            <a:extLst>
              <a:ext uri="{FF2B5EF4-FFF2-40B4-BE49-F238E27FC236}">
                <a16:creationId xmlns:a16="http://schemas.microsoft.com/office/drawing/2014/main" id="{E0FBE026-96F7-AB46-93D9-2C26A9A1A73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97981" y="110588"/>
            <a:ext cx="1275715" cy="1094514"/>
          </a:xfrm>
          <a:prstGeom prst="rect">
            <a:avLst/>
          </a:prstGeom>
        </p:spPr>
      </p:pic>
    </p:spTree>
    <p:extLst>
      <p:ext uri="{BB962C8B-B14F-4D97-AF65-F5344CB8AC3E}">
        <p14:creationId xmlns:p14="http://schemas.microsoft.com/office/powerpoint/2010/main" val="202907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503800" y="72361"/>
            <a:ext cx="8832896" cy="1043146"/>
          </a:xfrm>
          <a:prstGeom prst="rect">
            <a:avLst/>
          </a:prstGeom>
          <a:solidFill>
            <a:srgbClr val="FDFEDA"/>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070C0"/>
                </a:solidFill>
                <a:latin typeface="+mn-lt"/>
              </a:rPr>
              <a:t>4a. Can compare and order fractions whose denominators are multiples of the same number </a:t>
            </a:r>
          </a:p>
        </p:txBody>
      </p:sp>
      <mc:AlternateContent xmlns:mc="http://schemas.openxmlformats.org/markup-compatibility/2006" xmlns:a14="http://schemas.microsoft.com/office/drawing/2010/main">
        <mc:Choice Requires="a14">
          <p:sp>
            <p:nvSpPr>
              <p:cNvPr id="12" name="AutoShape 67">
                <a:extLst>
                  <a:ext uri="{FF2B5EF4-FFF2-40B4-BE49-F238E27FC236}">
                    <a16:creationId xmlns:a16="http://schemas.microsoft.com/office/drawing/2014/main" id="{4B1A0A83-6ED2-4C02-B368-F3C0695906AA}"/>
                  </a:ext>
                </a:extLst>
              </p:cNvPr>
              <p:cNvSpPr>
                <a:spLocks noChangeArrowheads="1"/>
              </p:cNvSpPr>
              <p:nvPr/>
            </p:nvSpPr>
            <p:spPr bwMode="auto">
              <a:xfrm>
                <a:off x="883920" y="1379781"/>
                <a:ext cx="7442335" cy="224401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3</m:t>
                        </m:r>
                      </m:num>
                      <m:den>
                        <m:r>
                          <a:rPr lang="en-GB" altLang="en-US" b="0" i="1" dirty="0" smtClean="0">
                            <a:solidFill>
                              <a:srgbClr val="002060"/>
                            </a:solidFill>
                            <a:latin typeface="Cambria Math" panose="02040503050406030204" pitchFamily="18" charset="0"/>
                          </a:rPr>
                          <m:t>6</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1</m:t>
                        </m:r>
                      </m:num>
                      <m:den>
                        <m:r>
                          <a:rPr lang="en-GB" altLang="en-US" b="0" i="1" dirty="0" smtClean="0">
                            <a:solidFill>
                              <a:srgbClr val="002060"/>
                            </a:solidFill>
                            <a:latin typeface="Cambria Math" panose="02040503050406030204" pitchFamily="18" charset="0"/>
                          </a:rPr>
                          <m:t>6</m:t>
                        </m:r>
                      </m:den>
                    </m:f>
                  </m:oMath>
                </a14:m>
                <a:endParaRPr lang="en-GB" altLang="en-US" dirty="0">
                  <a:solidFill>
                    <a:srgbClr val="002060"/>
                  </a:solidFill>
                  <a:latin typeface="Calibri" panose="020F0502020204030204" pitchFamily="34" charset="0"/>
                </a:endParaRPr>
              </a:p>
              <a:p>
                <a:pPr marL="514350" marR="0" lvl="0" indent="-514350" algn="ctr" defTabSz="914400" eaLnBrk="1" fontAlgn="auto" latinLnBrk="0" hangingPunct="1">
                  <a:lnSpc>
                    <a:spcPct val="100000"/>
                  </a:lnSpc>
                  <a:spcBef>
                    <a:spcPct val="0"/>
                  </a:spcBef>
                  <a:spcAft>
                    <a:spcPts val="0"/>
                  </a:spcAft>
                  <a:buClrTx/>
                  <a:buSzTx/>
                  <a:buFontTx/>
                  <a:buNone/>
                  <a:tabLst/>
                  <a:defRPr/>
                </a:pPr>
                <a:endParaRPr lang="en-GB" altLang="en-US" dirty="0">
                  <a:solidFill>
                    <a:srgbClr val="002060"/>
                  </a:solidFill>
                  <a:latin typeface="Calibri" panose="020F0502020204030204" pitchFamily="34" charset="0"/>
                </a:endParaRPr>
              </a:p>
              <a:p>
                <a:pPr marL="514350" marR="0" lvl="0" indent="-514350" defTabSz="914400" eaLnBrk="1" fontAlgn="auto" latinLnBrk="0" hangingPunct="1">
                  <a:lnSpc>
                    <a:spcPct val="100000"/>
                  </a:lnSpc>
                  <a:spcBef>
                    <a:spcPct val="0"/>
                  </a:spcBef>
                  <a:spcAft>
                    <a:spcPts val="0"/>
                  </a:spcAft>
                  <a:buClrTx/>
                  <a:buSzTx/>
                  <a:buFontTx/>
                  <a:buNone/>
                  <a:tabLst/>
                  <a:defRPr/>
                </a:pPr>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8</m:t>
                        </m:r>
                      </m:num>
                      <m:den>
                        <m:r>
                          <a:rPr lang="en-GB" altLang="en-US" b="0" i="1"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6</m:t>
                        </m:r>
                      </m:num>
                      <m:den>
                        <m:r>
                          <a:rPr lang="en-GB" altLang="en-US" b="0" i="1" dirty="0"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2</m:t>
                        </m:r>
                      </m:num>
                      <m:den>
                        <m:r>
                          <a:rPr lang="en-GB" altLang="en-US" b="0" i="1" dirty="0"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p>
            </p:txBody>
          </p:sp>
        </mc:Choice>
        <mc:Fallback xmlns="">
          <p:sp>
            <p:nvSpPr>
              <p:cNvPr id="12"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883920" y="1379781"/>
                <a:ext cx="7442335" cy="2244019"/>
              </a:xfrm>
              <a:prstGeom prst="roundRect">
                <a:avLst>
                  <a:gd name="adj" fmla="val 16667"/>
                </a:avLst>
              </a:prstGeom>
              <a:blipFill>
                <a:blip r:embed="rId4"/>
                <a:stretch>
                  <a:fillRect/>
                </a:stretch>
              </a:blipFill>
              <a:ln w="9525">
                <a:solidFill>
                  <a:schemeClr val="tx1"/>
                </a:solidFill>
                <a:round/>
                <a:headEnd/>
                <a:tailEnd/>
              </a:ln>
              <a:effectLst/>
            </p:spPr>
            <p:txBody>
              <a:bodyPr/>
              <a:lstStyle/>
              <a:p>
                <a:r>
                  <a:rPr lang="en-GB">
                    <a:noFill/>
                  </a:rPr>
                  <a:t> </a:t>
                </a:r>
              </a:p>
            </p:txBody>
          </p:sp>
        </mc:Fallback>
      </mc:AlternateContent>
      <p:sp>
        <p:nvSpPr>
          <p:cNvPr id="8" name="Speech Bubble: Oval 1">
            <a:extLst>
              <a:ext uri="{FF2B5EF4-FFF2-40B4-BE49-F238E27FC236}">
                <a16:creationId xmlns:a16="http://schemas.microsoft.com/office/drawing/2014/main" id="{481FC034-73A3-4375-B3FE-3871B9B225D0}"/>
              </a:ext>
            </a:extLst>
          </p:cNvPr>
          <p:cNvSpPr/>
          <p:nvPr/>
        </p:nvSpPr>
        <p:spPr>
          <a:xfrm>
            <a:off x="8326255" y="1386046"/>
            <a:ext cx="3737113" cy="2434590"/>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Remember, what you do to the denominator you do to the numerator. </a:t>
            </a:r>
            <a:endParaRPr lang="en-GB" sz="2800" dirty="0"/>
          </a:p>
        </p:txBody>
      </p:sp>
      <mc:AlternateContent xmlns:mc="http://schemas.openxmlformats.org/markup-compatibility/2006" xmlns:a14="http://schemas.microsoft.com/office/drawing/2010/main">
        <mc:Choice Requires="a14">
          <p:sp>
            <p:nvSpPr>
              <p:cNvPr id="11"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3" y="3754282"/>
                <a:ext cx="9000128" cy="306126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sz="2400" dirty="0">
                    <a:solidFill>
                      <a:srgbClr val="002060"/>
                    </a:solidFill>
                    <a:latin typeface="Calibri" panose="020F0502020204030204" pitchFamily="34" charset="0"/>
                  </a:rPr>
                  <a:t>Now that the </a:t>
                </a:r>
                <a:r>
                  <a:rPr lang="en-GB" altLang="en-US" sz="2400" b="1" dirty="0">
                    <a:solidFill>
                      <a:srgbClr val="002060"/>
                    </a:solidFill>
                    <a:latin typeface="Calibri" panose="020F0502020204030204" pitchFamily="34" charset="0"/>
                  </a:rPr>
                  <a:t>denominator</a:t>
                </a:r>
                <a:r>
                  <a:rPr lang="en-GB" altLang="en-US" sz="2400" dirty="0">
                    <a:solidFill>
                      <a:srgbClr val="002060"/>
                    </a:solidFill>
                    <a:latin typeface="Calibri" panose="020F0502020204030204" pitchFamily="34" charset="0"/>
                  </a:rPr>
                  <a:t> is the same, we can </a:t>
                </a:r>
                <a:r>
                  <a:rPr lang="en-GB" altLang="en-US" sz="2400" b="1" dirty="0">
                    <a:solidFill>
                      <a:srgbClr val="002060"/>
                    </a:solidFill>
                    <a:latin typeface="Calibri" panose="020F0502020204030204" pitchFamily="34" charset="0"/>
                  </a:rPr>
                  <a:t>order</a:t>
                </a:r>
                <a:r>
                  <a:rPr lang="en-GB" altLang="en-US" sz="2400" dirty="0">
                    <a:solidFill>
                      <a:srgbClr val="002060"/>
                    </a:solidFill>
                    <a:latin typeface="Calibri" panose="020F0502020204030204" pitchFamily="34" charset="0"/>
                  </a:rPr>
                  <a:t> the fractions in </a:t>
                </a:r>
                <a:r>
                  <a:rPr lang="en-GB" altLang="en-US" sz="2400" b="1" dirty="0">
                    <a:solidFill>
                      <a:srgbClr val="002060"/>
                    </a:solidFill>
                    <a:latin typeface="Calibri" panose="020F0502020204030204" pitchFamily="34" charset="0"/>
                  </a:rPr>
                  <a:t>ascending order</a:t>
                </a:r>
                <a:r>
                  <a:rPr lang="en-GB" altLang="en-US" sz="2400" dirty="0">
                    <a:solidFill>
                      <a:srgbClr val="002060"/>
                    </a:solidFill>
                    <a:latin typeface="Calibri" panose="020F0502020204030204" pitchFamily="34" charset="0"/>
                  </a:rPr>
                  <a:t>.</a:t>
                </a:r>
              </a:p>
              <a:p>
                <a:pPr marL="514350" marR="0" lvl="0" indent="-514350" defTabSz="914400" eaLnBrk="1" fontAlgn="auto" latinLnBrk="0" hangingPunct="1">
                  <a:lnSpc>
                    <a:spcPct val="100000"/>
                  </a:lnSpc>
                  <a:spcBef>
                    <a:spcPct val="0"/>
                  </a:spcBef>
                  <a:spcAft>
                    <a:spcPts val="0"/>
                  </a:spcAft>
                  <a:buClrTx/>
                  <a:buSzTx/>
                  <a:buFontTx/>
                  <a:buNone/>
                  <a:tabLst/>
                  <a:defRPr/>
                </a:pPr>
                <a:r>
                  <a:rPr lang="en-GB" altLang="en-US" sz="2400"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1</m:t>
                        </m:r>
                      </m:num>
                      <m:den>
                        <m:r>
                          <a:rPr lang="en-GB" altLang="en-US" b="0" i="1" smtClean="0">
                            <a:solidFill>
                              <a:srgbClr val="002060"/>
                            </a:solidFill>
                            <a:latin typeface="Cambria Math" panose="02040503050406030204" pitchFamily="18" charset="0"/>
                          </a:rPr>
                          <m:t>6</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3</m:t>
                        </m:r>
                      </m:num>
                      <m:den>
                        <m:r>
                          <a:rPr lang="en-GB" altLang="en-US" b="0" i="1" dirty="0" smtClean="0">
                            <a:solidFill>
                              <a:srgbClr val="002060"/>
                            </a:solidFill>
                            <a:latin typeface="Cambria Math" panose="02040503050406030204" pitchFamily="18" charset="0"/>
                          </a:rPr>
                          <m:t>6</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2</m:t>
                        </m:r>
                      </m:num>
                      <m:den>
                        <m:r>
                          <a:rPr lang="en-GB" altLang="en-US" b="0" i="1" dirty="0"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a:t>
                </a:r>
              </a:p>
              <a:p>
                <a:pPr marL="514350" marR="0" lvl="0" indent="-514350" defTabSz="914400" eaLnBrk="1" fontAlgn="auto" latinLnBrk="0" hangingPunct="1">
                  <a:lnSpc>
                    <a:spcPct val="100000"/>
                  </a:lnSpc>
                  <a:spcBef>
                    <a:spcPct val="0"/>
                  </a:spcBef>
                  <a:spcAft>
                    <a:spcPts val="0"/>
                  </a:spcAft>
                  <a:buClrTx/>
                  <a:buSzTx/>
                  <a:buFontTx/>
                  <a:buNone/>
                  <a:tabLst/>
                  <a:defRPr/>
                </a:pPr>
                <a:endParaRPr lang="en-GB" altLang="en-US" dirty="0">
                  <a:solidFill>
                    <a:srgbClr val="002060"/>
                  </a:solidFill>
                  <a:latin typeface="Calibri" panose="020F0502020204030204" pitchFamily="34" charset="0"/>
                </a:endParaRPr>
              </a:p>
              <a:p>
                <a:pPr marL="514350" lvl="0" indent="-514350">
                  <a:spcBef>
                    <a:spcPct val="0"/>
                  </a:spcBef>
                  <a:buNone/>
                  <a:defRPr/>
                </a:pPr>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5</m:t>
                        </m:r>
                      </m:num>
                      <m:den>
                        <m:r>
                          <a:rPr lang="en-GB" altLang="en-US" b="0" i="1"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6</m:t>
                        </m:r>
                      </m:num>
                      <m:den>
                        <m:r>
                          <a:rPr lang="en-GB" altLang="en-US" b="0" i="1"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8</m:t>
                        </m:r>
                      </m:num>
                      <m:den>
                        <m:r>
                          <a:rPr lang="en-GB" altLang="en-US" b="0" i="1"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p>
            </p:txBody>
          </p:sp>
        </mc:Choice>
        <mc:Fallback xmlns="">
          <p:sp>
            <p:nvSpPr>
              <p:cNvPr id="11"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128633" y="3754282"/>
                <a:ext cx="9000128" cy="3061264"/>
              </a:xfrm>
              <a:prstGeom prst="roundRect">
                <a:avLst>
                  <a:gd name="adj" fmla="val 16667"/>
                </a:avLst>
              </a:prstGeom>
              <a:blipFill>
                <a:blip r:embed="rId5"/>
                <a:stretch>
                  <a:fillRect/>
                </a:stretch>
              </a:blipFill>
              <a:ln w="9525">
                <a:solidFill>
                  <a:schemeClr val="tx1"/>
                </a:solidFill>
                <a:round/>
                <a:headEnd/>
                <a:tailEnd/>
              </a:ln>
              <a:effectLst/>
            </p:spPr>
            <p:txBody>
              <a:bodyPr/>
              <a:lstStyle/>
              <a:p>
                <a:r>
                  <a:rPr lang="en-GB">
                    <a:noFill/>
                  </a:rPr>
                  <a:t> </a:t>
                </a:r>
              </a:p>
            </p:txBody>
          </p:sp>
        </mc:Fallback>
      </mc:AlternateContent>
      <p:pic>
        <p:nvPicPr>
          <p:cNvPr id="10" name="Picture 9">
            <a:extLst>
              <a:ext uri="{FF2B5EF4-FFF2-40B4-BE49-F238E27FC236}">
                <a16:creationId xmlns:a16="http://schemas.microsoft.com/office/drawing/2014/main" id="{DEB5CF65-FD9C-E447-A110-23888ACD41B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20613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503800" y="134513"/>
            <a:ext cx="8832896" cy="1043146"/>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solidFill>
                  <a:srgbClr val="0070C0"/>
                </a:solidFill>
                <a:latin typeface="+mn-lt"/>
              </a:rPr>
              <a:t>Let’s try one </a:t>
            </a:r>
          </a:p>
        </p:txBody>
      </p:sp>
      <mc:AlternateContent xmlns:mc="http://schemas.openxmlformats.org/markup-compatibility/2006" xmlns:a14="http://schemas.microsoft.com/office/drawing/2010/main">
        <mc:Choice Requires="a14">
          <p:sp>
            <p:nvSpPr>
              <p:cNvPr id="12"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026113" y="1450321"/>
                <a:ext cx="10139773" cy="87605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b="1"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4</m:t>
                        </m:r>
                      </m:num>
                      <m:den>
                        <m:r>
                          <a:rPr lang="en-GB" altLang="en-US" b="0" i="1" smtClean="0">
                            <a:solidFill>
                              <a:srgbClr val="002060"/>
                            </a:solidFill>
                            <a:latin typeface="Cambria Math" panose="02040503050406030204" pitchFamily="18" charset="0"/>
                          </a:rPr>
                          <m:t>5</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2</m:t>
                        </m:r>
                      </m:num>
                      <m:den>
                        <m:r>
                          <a:rPr lang="en-GB" altLang="en-US" b="0" i="1" dirty="0" smtClean="0">
                            <a:solidFill>
                              <a:srgbClr val="002060"/>
                            </a:solidFill>
                            <a:latin typeface="Cambria Math" panose="02040503050406030204" pitchFamily="18" charset="0"/>
                          </a:rPr>
                          <m:t>10</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1</m:t>
                        </m:r>
                      </m:num>
                      <m:den>
                        <m:r>
                          <a:rPr lang="en-GB" altLang="en-US" b="0" i="1" dirty="0" smtClean="0">
                            <a:solidFill>
                              <a:srgbClr val="002060"/>
                            </a:solidFill>
                            <a:latin typeface="Cambria Math" panose="02040503050406030204" pitchFamily="18" charset="0"/>
                          </a:rPr>
                          <m:t>20</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4</m:t>
                        </m:r>
                      </m:num>
                      <m:den>
                        <m:r>
                          <a:rPr lang="en-GB" altLang="en-US" b="0" i="1" dirty="0" smtClean="0">
                            <a:solidFill>
                              <a:srgbClr val="002060"/>
                            </a:solidFill>
                            <a:latin typeface="Cambria Math" panose="02040503050406030204" pitchFamily="18" charset="0"/>
                          </a:rPr>
                          <m:t>10</m:t>
                        </m:r>
                      </m:den>
                    </m:f>
                  </m:oMath>
                </a14:m>
                <a:endParaRPr lang="en-GB" altLang="en-US" dirty="0">
                  <a:solidFill>
                    <a:srgbClr val="002060"/>
                  </a:solidFill>
                  <a:latin typeface="Calibri" panose="020F0502020204030204" pitchFamily="34" charset="0"/>
                </a:endParaRPr>
              </a:p>
            </p:txBody>
          </p:sp>
        </mc:Choice>
        <mc:Fallback xmlns="">
          <p:sp>
            <p:nvSpPr>
              <p:cNvPr id="12"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1026113" y="1450321"/>
                <a:ext cx="10139773" cy="876056"/>
              </a:xfrm>
              <a:prstGeom prst="roundRect">
                <a:avLst>
                  <a:gd name="adj" fmla="val 16667"/>
                </a:avLst>
              </a:prstGeom>
              <a:blipFill>
                <a:blip r:embed="rId5"/>
                <a:stretch>
                  <a:fillRect/>
                </a:stretch>
              </a:blipFill>
              <a:ln w="9525">
                <a:solidFill>
                  <a:schemeClr val="tx1"/>
                </a:solidFill>
                <a:round/>
                <a:headEnd/>
                <a:tailEnd/>
              </a:ln>
              <a:effectLst/>
            </p:spPr>
            <p:txBody>
              <a:bodyPr/>
              <a:lstStyle/>
              <a:p>
                <a:r>
                  <a:rPr lang="en-GB">
                    <a:noFill/>
                  </a:rPr>
                  <a:t> </a:t>
                </a:r>
              </a:p>
            </p:txBody>
          </p:sp>
        </mc:Fallback>
      </mc:AlternateContent>
      <p:sp>
        <p:nvSpPr>
          <p:cNvPr id="11" name="AutoShape 67">
            <a:extLst>
              <a:ext uri="{FF2B5EF4-FFF2-40B4-BE49-F238E27FC236}">
                <a16:creationId xmlns:a16="http://schemas.microsoft.com/office/drawing/2014/main" id="{4B1A0A83-6ED2-4C02-B368-F3C0695906AA}"/>
              </a:ext>
            </a:extLst>
          </p:cNvPr>
          <p:cNvSpPr>
            <a:spLocks noChangeArrowheads="1"/>
          </p:cNvSpPr>
          <p:nvPr/>
        </p:nvSpPr>
        <p:spPr bwMode="auto">
          <a:xfrm>
            <a:off x="314036" y="2655088"/>
            <a:ext cx="11531377" cy="391596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dirty="0">
                <a:solidFill>
                  <a:srgbClr val="002060"/>
                </a:solidFill>
                <a:latin typeface="Calibri" panose="020F0502020204030204" pitchFamily="34" charset="0"/>
              </a:rPr>
              <a:t>1. Work out the common multiple for the denominator.</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dirty="0">
                <a:solidFill>
                  <a:srgbClr val="002060"/>
                </a:solidFill>
                <a:latin typeface="Calibri" panose="020F0502020204030204" pitchFamily="34" charset="0"/>
              </a:rPr>
              <a:t> 2. For each fraction, change the denominator to this common multiple.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dirty="0">
                <a:solidFill>
                  <a:srgbClr val="002060"/>
                </a:solidFill>
                <a:latin typeface="Calibri" panose="020F0502020204030204" pitchFamily="34" charset="0"/>
              </a:rPr>
              <a:t>3. Work out the numerator for each fraction, doing the same to the numerator as you did to the denominator. </a:t>
            </a:r>
          </a:p>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dirty="0">
                <a:solidFill>
                  <a:srgbClr val="002060"/>
                </a:solidFill>
                <a:latin typeface="Calibri" panose="020F0502020204030204" pitchFamily="34" charset="0"/>
              </a:rPr>
              <a:t>4. Finally, order the numbers (remembering to write down the fractions that you were given to begin with.) </a:t>
            </a:r>
            <a:endParaRPr lang="en-GB" altLang="en-US" sz="4000" dirty="0">
              <a:solidFill>
                <a:srgbClr val="002060"/>
              </a:solidFill>
              <a:latin typeface="Calibri" panose="020F0502020204030204" pitchFamily="34" charset="0"/>
            </a:endParaRPr>
          </a:p>
        </p:txBody>
      </p:sp>
      <p:pic>
        <p:nvPicPr>
          <p:cNvPr id="7" name="Picture 6">
            <a:extLst>
              <a:ext uri="{FF2B5EF4-FFF2-40B4-BE49-F238E27FC236}">
                <a16:creationId xmlns:a16="http://schemas.microsoft.com/office/drawing/2014/main" id="{86AC7DFE-AD56-8A49-80B2-DFEC3573FCD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4555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970678" y="85058"/>
            <a:ext cx="8250641" cy="1223964"/>
          </a:xfrm>
          <a:solidFill>
            <a:srgbClr val="FDFEDA"/>
          </a:solidFill>
          <a:ln>
            <a:solidFill>
              <a:schemeClr val="accent1"/>
            </a:solidFill>
          </a:ln>
        </p:spPr>
        <p:txBody>
          <a:bodyPr>
            <a:normAutofit/>
          </a:bodyPr>
          <a:lstStyle/>
          <a:p>
            <a:pPr algn="ctr"/>
            <a:r>
              <a:rPr lang="en-GB" sz="3300" dirty="0">
                <a:solidFill>
                  <a:srgbClr val="0070C0"/>
                </a:solidFill>
                <a:latin typeface="+mn-lt"/>
              </a:rPr>
              <a:t>Now your turn: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2">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9" name="AutoShape 67">
                <a:extLst>
                  <a:ext uri="{FF2B5EF4-FFF2-40B4-BE49-F238E27FC236}">
                    <a16:creationId xmlns:a16="http://schemas.microsoft.com/office/drawing/2014/main" id="{4B1A0A83-6ED2-4C02-B368-F3C0695906AA}"/>
                  </a:ext>
                </a:extLst>
              </p:cNvPr>
              <p:cNvSpPr>
                <a:spLocks noChangeArrowheads="1"/>
              </p:cNvSpPr>
              <p:nvPr/>
            </p:nvSpPr>
            <p:spPr bwMode="auto">
              <a:xfrm>
                <a:off x="515904" y="2930692"/>
                <a:ext cx="11160190" cy="88386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6</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1</m:t>
                        </m:r>
                      </m:num>
                      <m:den>
                        <m:r>
                          <a:rPr lang="en-GB" altLang="en-US" b="0" i="1" dirty="0" smtClean="0">
                            <a:solidFill>
                              <a:srgbClr val="002060"/>
                            </a:solidFill>
                            <a:latin typeface="Cambria Math" panose="02040503050406030204" pitchFamily="18" charset="0"/>
                          </a:rPr>
                          <m:t>12</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1</m:t>
                        </m:r>
                      </m:num>
                      <m:den>
                        <m:r>
                          <a:rPr lang="en-GB" altLang="en-US" b="0" i="1" dirty="0" smtClean="0">
                            <a:solidFill>
                              <a:srgbClr val="002060"/>
                            </a:solidFill>
                            <a:latin typeface="Cambria Math" panose="02040503050406030204" pitchFamily="18" charset="0"/>
                          </a:rPr>
                          <m:t>24</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4</m:t>
                        </m:r>
                      </m:num>
                      <m:den>
                        <m:r>
                          <a:rPr lang="en-GB" altLang="en-US" b="0" i="1" dirty="0" smtClean="0">
                            <a:solidFill>
                              <a:srgbClr val="002060"/>
                            </a:solidFill>
                            <a:latin typeface="Cambria Math" panose="02040503050406030204" pitchFamily="18" charset="0"/>
                          </a:rPr>
                          <m:t>6</m:t>
                        </m:r>
                      </m:den>
                    </m:f>
                  </m:oMath>
                </a14:m>
                <a:endParaRPr lang="en-GB" altLang="en-US" dirty="0">
                  <a:solidFill>
                    <a:srgbClr val="002060"/>
                  </a:solidFill>
                  <a:latin typeface="Calibri" panose="020F0502020204030204" pitchFamily="34" charset="0"/>
                </a:endParaRPr>
              </a:p>
            </p:txBody>
          </p:sp>
        </mc:Choice>
        <mc:Fallback xmlns="">
          <p:sp>
            <p:nvSpPr>
              <p:cNvPr id="9"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515904" y="2930692"/>
                <a:ext cx="11160190" cy="883860"/>
              </a:xfrm>
              <a:prstGeom prst="roundRect">
                <a:avLst>
                  <a:gd name="adj" fmla="val 16667"/>
                </a:avLst>
              </a:prstGeom>
              <a:blipFill>
                <a:blip r:embed="rId3"/>
                <a:stretch>
                  <a:fillRect/>
                </a:stretch>
              </a:blipFill>
              <a:ln w="9525">
                <a:solidFill>
                  <a:schemeClr val="tx1"/>
                </a:solidFill>
                <a:round/>
                <a:headEnd/>
                <a:tailEnd/>
              </a:ln>
              <a:effectLst/>
            </p:spPr>
            <p:txBody>
              <a:bodyPr/>
              <a:lstStyle/>
              <a:p>
                <a:r>
                  <a:rPr lang="en-GB">
                    <a:noFill/>
                  </a:rPr>
                  <a:t> </a:t>
                </a:r>
              </a:p>
            </p:txBody>
          </p:sp>
        </mc:Fallback>
      </mc:AlternateContent>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477169" y="1868602"/>
            <a:ext cx="8962232"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dirty="0">
                <a:solidFill>
                  <a:srgbClr val="002060"/>
                </a:solidFill>
                <a:latin typeface="Calibri" panose="020F0502020204030204" pitchFamily="34" charset="0"/>
              </a:rPr>
              <a:t>Rewrite these fractions in ascending order. </a:t>
            </a:r>
            <a:endParaRPr lang="en-GB" altLang="en-US" sz="4000" dirty="0">
              <a:solidFill>
                <a:srgbClr val="00206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AutoShape 67">
                <a:extLst>
                  <a:ext uri="{FF2B5EF4-FFF2-40B4-BE49-F238E27FC236}">
                    <a16:creationId xmlns:a16="http://schemas.microsoft.com/office/drawing/2014/main" id="{4B1A0A83-6ED2-4C02-B368-F3C0695906AA}"/>
                  </a:ext>
                </a:extLst>
              </p:cNvPr>
              <p:cNvSpPr>
                <a:spLocks noChangeArrowheads="1"/>
              </p:cNvSpPr>
              <p:nvPr/>
            </p:nvSpPr>
            <p:spPr bwMode="auto">
              <a:xfrm>
                <a:off x="515904" y="4266585"/>
                <a:ext cx="11160190" cy="87605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b="1"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5</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7</m:t>
                        </m:r>
                      </m:num>
                      <m:den>
                        <m:r>
                          <a:rPr lang="en-GB" altLang="en-US" b="0" i="1" dirty="0" smtClean="0">
                            <a:solidFill>
                              <a:srgbClr val="002060"/>
                            </a:solidFill>
                            <a:latin typeface="Cambria Math" panose="02040503050406030204" pitchFamily="18" charset="0"/>
                          </a:rPr>
                          <m:t>15</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3</m:t>
                        </m:r>
                      </m:num>
                      <m:den>
                        <m:r>
                          <a:rPr lang="en-GB" altLang="en-US" b="0" i="1" smtClean="0">
                            <a:solidFill>
                              <a:srgbClr val="002060"/>
                            </a:solidFill>
                            <a:latin typeface="Cambria Math" panose="02040503050406030204" pitchFamily="18" charset="0"/>
                          </a:rPr>
                          <m:t>25</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19</m:t>
                        </m:r>
                      </m:num>
                      <m:den>
                        <m:r>
                          <a:rPr lang="en-GB" altLang="en-US" b="0" i="1" dirty="0" smtClean="0">
                            <a:solidFill>
                              <a:srgbClr val="002060"/>
                            </a:solidFill>
                            <a:latin typeface="Cambria Math" panose="02040503050406030204" pitchFamily="18" charset="0"/>
                          </a:rPr>
                          <m:t>20</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7</m:t>
                        </m:r>
                      </m:num>
                      <m:den>
                        <m:r>
                          <a:rPr lang="en-GB" altLang="en-US" b="0" i="1" dirty="0" smtClean="0">
                            <a:solidFill>
                              <a:srgbClr val="002060"/>
                            </a:solidFill>
                            <a:latin typeface="Cambria Math" panose="02040503050406030204" pitchFamily="18" charset="0"/>
                          </a:rPr>
                          <m:t>20</m:t>
                        </m:r>
                      </m:den>
                    </m:f>
                  </m:oMath>
                </a14:m>
                <a:endParaRPr lang="en-GB" altLang="en-US" dirty="0">
                  <a:solidFill>
                    <a:srgbClr val="002060"/>
                  </a:solidFill>
                  <a:latin typeface="Calibri" panose="020F0502020204030204" pitchFamily="34" charset="0"/>
                </a:endParaRPr>
              </a:p>
            </p:txBody>
          </p:sp>
        </mc:Choice>
        <mc:Fallback xmlns="">
          <p:sp>
            <p:nvSpPr>
              <p:cNvPr id="7"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515904" y="4266585"/>
                <a:ext cx="11160190" cy="876056"/>
              </a:xfrm>
              <a:prstGeom prst="roundRect">
                <a:avLst>
                  <a:gd name="adj" fmla="val 16667"/>
                </a:avLst>
              </a:prstGeom>
              <a:blipFill>
                <a:blip r:embed="rId4"/>
                <a:stretch>
                  <a:fillRect/>
                </a:stretch>
              </a:blipFill>
              <a:ln w="9525">
                <a:solidFill>
                  <a:schemeClr val="tx1"/>
                </a:solidFill>
                <a:round/>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AutoShape 67">
                <a:extLst>
                  <a:ext uri="{FF2B5EF4-FFF2-40B4-BE49-F238E27FC236}">
                    <a16:creationId xmlns:a16="http://schemas.microsoft.com/office/drawing/2014/main" id="{4B1A0A83-6ED2-4C02-B368-F3C0695906AA}"/>
                  </a:ext>
                </a:extLst>
              </p:cNvPr>
              <p:cNvSpPr>
                <a:spLocks noChangeArrowheads="1"/>
              </p:cNvSpPr>
              <p:nvPr/>
            </p:nvSpPr>
            <p:spPr bwMode="auto">
              <a:xfrm>
                <a:off x="515904" y="5594674"/>
                <a:ext cx="11160190" cy="92089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ctr" defTabSz="914400" eaLnBrk="1" fontAlgn="auto" latinLnBrk="0" hangingPunct="1">
                  <a:lnSpc>
                    <a:spcPct val="100000"/>
                  </a:lnSpc>
                  <a:spcBef>
                    <a:spcPct val="0"/>
                  </a:spcBef>
                  <a:spcAft>
                    <a:spcPts val="0"/>
                  </a:spcAft>
                  <a:buClrTx/>
                  <a:buSzTx/>
                  <a:buFontTx/>
                  <a:buNone/>
                  <a:tabLst/>
                  <a:defRPr/>
                </a:pPr>
                <a:r>
                  <a:rPr lang="en-GB" altLang="en-US" b="1"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panose="02040503050406030204" pitchFamily="18" charset="0"/>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9</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18</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4</m:t>
                        </m:r>
                      </m:num>
                      <m:den>
                        <m:r>
                          <a:rPr lang="en-GB" altLang="en-US" b="0" i="1" dirty="0" smtClean="0">
                            <a:solidFill>
                              <a:srgbClr val="002060"/>
                            </a:solidFill>
                            <a:latin typeface="Cambria Math" panose="02040503050406030204" pitchFamily="18" charset="0"/>
                          </a:rPr>
                          <m:t>6</m:t>
                        </m:r>
                      </m:den>
                    </m:f>
                  </m:oMath>
                </a14:m>
                <a:r>
                  <a:rPr lang="en-GB" altLang="en-US" dirty="0">
                    <a:solidFill>
                      <a:srgbClr val="002060"/>
                    </a:solidFill>
                    <a:latin typeface="Calibri" panose="020F0502020204030204" pitchFamily="34" charset="0"/>
                  </a:rPr>
                  <a:t>                 </a:t>
                </a:r>
                <a14:m>
                  <m:oMath xmlns:m="http://schemas.openxmlformats.org/officeDocument/2006/math">
                    <m:f>
                      <m:fPr>
                        <m:ctrlPr>
                          <a:rPr lang="en-GB" altLang="en-US" i="1" dirty="0" smtClean="0">
                            <a:solidFill>
                              <a:srgbClr val="002060"/>
                            </a:solidFill>
                            <a:latin typeface="Cambria Math" panose="02040503050406030204" pitchFamily="18" charset="0"/>
                          </a:rPr>
                        </m:ctrlPr>
                      </m:fPr>
                      <m:num>
                        <m:r>
                          <a:rPr lang="en-GB" altLang="en-US" b="0" i="1" dirty="0" smtClean="0">
                            <a:solidFill>
                              <a:srgbClr val="002060"/>
                            </a:solidFill>
                            <a:latin typeface="Cambria Math" panose="02040503050406030204" pitchFamily="18" charset="0"/>
                          </a:rPr>
                          <m:t>5</m:t>
                        </m:r>
                      </m:num>
                      <m:den>
                        <m:r>
                          <a:rPr lang="en-GB" altLang="en-US" b="0" i="1" dirty="0" smtClean="0">
                            <a:solidFill>
                              <a:srgbClr val="002060"/>
                            </a:solidFill>
                            <a:latin typeface="Cambria Math" panose="02040503050406030204" pitchFamily="18" charset="0"/>
                          </a:rPr>
                          <m:t>6</m:t>
                        </m:r>
                      </m:den>
                    </m:f>
                  </m:oMath>
                </a14:m>
                <a:endParaRPr lang="en-GB" altLang="en-US" dirty="0">
                  <a:solidFill>
                    <a:srgbClr val="002060"/>
                  </a:solidFill>
                  <a:latin typeface="Calibri" panose="020F0502020204030204" pitchFamily="34" charset="0"/>
                </a:endParaRPr>
              </a:p>
            </p:txBody>
          </p:sp>
        </mc:Choice>
        <mc:Fallback xmlns="">
          <p:sp>
            <p:nvSpPr>
              <p:cNvPr id="8"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515904" y="5594674"/>
                <a:ext cx="11160190" cy="920891"/>
              </a:xfrm>
              <a:prstGeom prst="roundRect">
                <a:avLst>
                  <a:gd name="adj" fmla="val 16667"/>
                </a:avLst>
              </a:prstGeom>
              <a:blipFill>
                <a:blip r:embed="rId5"/>
                <a:stretch>
                  <a:fillRect/>
                </a:stretch>
              </a:blipFill>
              <a:ln w="9525">
                <a:solidFill>
                  <a:schemeClr val="tx1"/>
                </a:solidFill>
                <a:round/>
                <a:headEnd/>
                <a:tailEnd/>
              </a:ln>
              <a:effectLst/>
            </p:spPr>
            <p:txBody>
              <a:bodyPr/>
              <a:lstStyle/>
              <a:p>
                <a:r>
                  <a:rPr lang="en-GB">
                    <a:noFill/>
                  </a:rPr>
                  <a:t> </a:t>
                </a:r>
              </a:p>
            </p:txBody>
          </p:sp>
        </mc:Fallback>
      </mc:AlternateContent>
      <p:pic>
        <p:nvPicPr>
          <p:cNvPr id="11" name="Picture 10">
            <a:extLst>
              <a:ext uri="{FF2B5EF4-FFF2-40B4-BE49-F238E27FC236}">
                <a16:creationId xmlns:a16="http://schemas.microsoft.com/office/drawing/2014/main" id="{8021693C-F7A9-9E47-8EF5-AAFFAD2E52A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8128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FF5614-61E9-4E3C-BCBB-0A2C30245E8C}"/>
              </a:ext>
            </a:extLst>
          </p:cNvPr>
          <p:cNvSpPr>
            <a:spLocks noGrp="1" noChangeArrowheads="1"/>
          </p:cNvSpPr>
          <p:nvPr>
            <p:ph type="title"/>
          </p:nvPr>
        </p:nvSpPr>
        <p:spPr>
          <a:xfrm>
            <a:off x="2636717" y="196754"/>
            <a:ext cx="6264275" cy="1143000"/>
          </a:xfrm>
        </p:spPr>
        <p:txBody>
          <a:bodyPr/>
          <a:lstStyle/>
          <a:p>
            <a:pPr algn="ctr" eaLnBrk="1" hangingPunct="1"/>
            <a:r>
              <a:rPr lang="en-GB" altLang="en-US" sz="3600" b="1" dirty="0">
                <a:latin typeface="Calibri" panose="020F0502020204030204" pitchFamily="34" charset="0"/>
              </a:rPr>
              <a:t> </a:t>
            </a:r>
            <a:r>
              <a:rPr lang="en-GB" altLang="en-US" sz="3300" dirty="0">
                <a:solidFill>
                  <a:srgbClr val="0070C0"/>
                </a:solidFill>
                <a:latin typeface="+mn-lt"/>
              </a:rPr>
              <a:t>Problem solving</a:t>
            </a:r>
          </a:p>
        </p:txBody>
      </p:sp>
      <mc:AlternateContent xmlns:mc="http://schemas.openxmlformats.org/markup-compatibility/2006" xmlns:a14="http://schemas.microsoft.com/office/drawing/2010/main">
        <mc:Choice Requires="a14">
          <p:sp>
            <p:nvSpPr>
              <p:cNvPr id="10243" name="Rectangle 3">
                <a:extLst>
                  <a:ext uri="{FF2B5EF4-FFF2-40B4-BE49-F238E27FC236}">
                    <a16:creationId xmlns:a16="http://schemas.microsoft.com/office/drawing/2014/main" id="{6132A173-126A-489C-AB67-DD706CD6666B}"/>
                  </a:ext>
                </a:extLst>
              </p:cNvPr>
              <p:cNvSpPr>
                <a:spLocks noGrp="1" noChangeArrowheads="1"/>
              </p:cNvSpPr>
              <p:nvPr>
                <p:ph type="body" idx="1"/>
              </p:nvPr>
            </p:nvSpPr>
            <p:spPr>
              <a:xfrm>
                <a:off x="2140073" y="1530351"/>
                <a:ext cx="7488237" cy="4781550"/>
              </a:xfrm>
              <a:solidFill>
                <a:srgbClr val="FFFED8"/>
              </a:solidFill>
              <a:ln>
                <a:solidFill>
                  <a:schemeClr val="accent1"/>
                </a:solidFill>
              </a:ln>
            </p:spPr>
            <p:txBody>
              <a:bodyPr/>
              <a:lstStyle/>
              <a:p>
                <a:pPr algn="ctr" eaLnBrk="1" hangingPunct="1">
                  <a:buFontTx/>
                  <a:buNone/>
                </a:pPr>
                <a:endParaRPr lang="en-GB" altLang="en-US" dirty="0">
                  <a:solidFill>
                    <a:srgbClr val="002060"/>
                  </a:solidFill>
                  <a:latin typeface="Calibri" panose="020F0502020204030204" pitchFamily="34" charset="0"/>
                </a:endParaRPr>
              </a:p>
              <a:p>
                <a:pPr algn="ctr" eaLnBrk="1" hangingPunct="1">
                  <a:buFontTx/>
                  <a:buNone/>
                </a:pPr>
                <a:r>
                  <a:rPr lang="en-GB" altLang="en-US" sz="3200" dirty="0">
                    <a:solidFill>
                      <a:srgbClr val="002060"/>
                    </a:solidFill>
                    <a:latin typeface="Calibri" panose="020F0502020204030204" pitchFamily="34" charset="0"/>
                  </a:rPr>
                  <a:t>What fraction is equivalent to </a:t>
                </a:r>
                <a14:m>
                  <m:oMath xmlns:m="http://schemas.openxmlformats.org/officeDocument/2006/math">
                    <m:f>
                      <m:fPr>
                        <m:ctrlPr>
                          <a:rPr lang="en-GB" altLang="en-US" sz="3200" i="1" smtClean="0">
                            <a:solidFill>
                              <a:srgbClr val="002060"/>
                            </a:solidFill>
                            <a:latin typeface="Cambria Math" panose="02040503050406030204" pitchFamily="18" charset="0"/>
                          </a:rPr>
                        </m:ctrlPr>
                      </m:fPr>
                      <m:num>
                        <m:r>
                          <a:rPr lang="en-GB" altLang="en-US" sz="3200" b="0" i="1" smtClean="0">
                            <a:solidFill>
                              <a:srgbClr val="002060"/>
                            </a:solidFill>
                            <a:latin typeface="Cambria Math" panose="02040503050406030204" pitchFamily="18" charset="0"/>
                          </a:rPr>
                          <m:t>1</m:t>
                        </m:r>
                      </m:num>
                      <m:den>
                        <m:r>
                          <a:rPr lang="en-GB" altLang="en-US" sz="3200" b="0" i="1" smtClean="0">
                            <a:solidFill>
                              <a:srgbClr val="002060"/>
                            </a:solidFill>
                            <a:latin typeface="Cambria Math" panose="02040503050406030204" pitchFamily="18" charset="0"/>
                          </a:rPr>
                          <m:t>3</m:t>
                        </m:r>
                      </m:den>
                    </m:f>
                  </m:oMath>
                </a14:m>
                <a:r>
                  <a:rPr lang="en-GB" altLang="en-US" sz="3200" dirty="0">
                    <a:solidFill>
                      <a:srgbClr val="002060"/>
                    </a:solidFill>
                    <a:latin typeface="Calibri" panose="020F0502020204030204" pitchFamily="34" charset="0"/>
                  </a:rPr>
                  <a:t> and has a denominator of 9? </a:t>
                </a:r>
              </a:p>
              <a:p>
                <a:pPr algn="ctr" eaLnBrk="1" hangingPunct="1">
                  <a:buFontTx/>
                  <a:buNone/>
                </a:pPr>
                <a:endParaRPr lang="en-GB" altLang="en-US" sz="3200" dirty="0">
                  <a:solidFill>
                    <a:srgbClr val="002060"/>
                  </a:solidFill>
                  <a:latin typeface="Calibri" panose="020F0502020204030204" pitchFamily="34" charset="0"/>
                </a:endParaRPr>
              </a:p>
            </p:txBody>
          </p:sp>
        </mc:Choice>
        <mc:Fallback xmlns="">
          <p:sp>
            <p:nvSpPr>
              <p:cNvPr id="10243" name="Rectangle 3">
                <a:extLst>
                  <a:ext uri="{FF2B5EF4-FFF2-40B4-BE49-F238E27FC236}">
                    <a16:creationId xmlns:a16="http://schemas.microsoft.com/office/drawing/2014/main" id="{6132A173-126A-489C-AB67-DD706CD6666B}"/>
                  </a:ext>
                </a:extLst>
              </p:cNvPr>
              <p:cNvSpPr>
                <a:spLocks noGrp="1" noRot="1" noChangeAspect="1" noMove="1" noResize="1" noEditPoints="1" noAdjustHandles="1" noChangeArrowheads="1" noChangeShapeType="1" noTextEdit="1"/>
              </p:cNvSpPr>
              <p:nvPr>
                <p:ph type="body" idx="1"/>
              </p:nvPr>
            </p:nvSpPr>
            <p:spPr>
              <a:xfrm>
                <a:off x="2140073" y="1530351"/>
                <a:ext cx="7488237" cy="4781550"/>
              </a:xfrm>
              <a:blipFill>
                <a:blip r:embed="rId2"/>
                <a:stretch>
                  <a:fillRect/>
                </a:stretch>
              </a:blipFill>
              <a:ln>
                <a:solidFill>
                  <a:schemeClr val="accent1"/>
                </a:solidFill>
              </a:ln>
            </p:spPr>
            <p:txBody>
              <a:bodyPr/>
              <a:lstStyle/>
              <a:p>
                <a:r>
                  <a:rPr lang="en-GB">
                    <a:noFill/>
                  </a:rPr>
                  <a:t> </a:t>
                </a:r>
              </a:p>
            </p:txBody>
          </p:sp>
        </mc:Fallback>
      </mc:AlternateContent>
      <p:pic>
        <p:nvPicPr>
          <p:cNvPr id="10244" name="Picture 1">
            <a:extLst>
              <a:ext uri="{FF2B5EF4-FFF2-40B4-BE49-F238E27FC236}">
                <a16:creationId xmlns:a16="http://schemas.microsoft.com/office/drawing/2014/main" id="{80E9FA88-97FE-497C-9C56-EA6CD931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0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Discuss Clip Art">
            <a:extLst>
              <a:ext uri="{FF2B5EF4-FFF2-40B4-BE49-F238E27FC236}">
                <a16:creationId xmlns:a16="http://schemas.microsoft.com/office/drawing/2014/main" id="{CCFF6A6F-935A-408B-9178-F3D3611EF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2563690" y="4385603"/>
            <a:ext cx="1698674" cy="16090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4996496-2201-411A-B96F-D1E08DA9B452}"/>
              </a:ext>
            </a:extLst>
          </p:cNvPr>
          <p:cNvSpPr/>
          <p:nvPr/>
        </p:nvSpPr>
        <p:spPr>
          <a:xfrm>
            <a:off x="6649707" y="3876727"/>
            <a:ext cx="2375926" cy="174007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Explain how you know to your partner.</a:t>
            </a:r>
          </a:p>
        </p:txBody>
      </p:sp>
      <p:pic>
        <p:nvPicPr>
          <p:cNvPr id="8" name="Picture 7">
            <a:extLst>
              <a:ext uri="{FF2B5EF4-FFF2-40B4-BE49-F238E27FC236}">
                <a16:creationId xmlns:a16="http://schemas.microsoft.com/office/drawing/2014/main" id="{7E6834A6-8BF4-EA48-9B9D-C79889EEBE1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68000" y="316541"/>
            <a:ext cx="1275715" cy="1094514"/>
          </a:xfrm>
          <a:prstGeom prst="rect">
            <a:avLst/>
          </a:prstGeom>
        </p:spPr>
      </p:pic>
    </p:spTree>
    <p:extLst>
      <p:ext uri="{BB962C8B-B14F-4D97-AF65-F5344CB8AC3E}">
        <p14:creationId xmlns:p14="http://schemas.microsoft.com/office/powerpoint/2010/main" val="504249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827</Words>
  <Application>Microsoft Office PowerPoint</Application>
  <PresentationFormat>Widescreen</PresentationFormat>
  <Paragraphs>102</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 Math</vt:lpstr>
      <vt:lpstr>Office Theme</vt:lpstr>
      <vt:lpstr>Y5 Therapy </vt:lpstr>
      <vt:lpstr>Vocabulary: fractions</vt:lpstr>
      <vt:lpstr>Comparing fractions </vt:lpstr>
      <vt:lpstr>Comparing fractions</vt:lpstr>
      <vt:lpstr>PowerPoint Presentation</vt:lpstr>
      <vt:lpstr>PowerPoint Presentation</vt:lpstr>
      <vt:lpstr>PowerPoint Presentation</vt:lpstr>
      <vt:lpstr>Now your turn: </vt:lpstr>
      <vt:lpstr> Problem solving</vt:lpstr>
      <vt:lpstr> Problem solving</vt:lpstr>
      <vt:lpstr>   Reasoning </vt:lpstr>
      <vt:lpstr>  Reasoning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113</cp:revision>
  <dcterms:created xsi:type="dcterms:W3CDTF">2017-03-29T13:14:03Z</dcterms:created>
  <dcterms:modified xsi:type="dcterms:W3CDTF">2020-04-22T14:30:54Z</dcterms:modified>
</cp:coreProperties>
</file>