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300" r:id="rId4"/>
    <p:sldId id="301" r:id="rId5"/>
    <p:sldId id="321" r:id="rId6"/>
    <p:sldId id="316" r:id="rId7"/>
    <p:sldId id="324" r:id="rId8"/>
    <p:sldId id="318" r:id="rId9"/>
    <p:sldId id="304" r:id="rId10"/>
    <p:sldId id="322" r:id="rId11"/>
    <p:sldId id="268" r:id="rId12"/>
    <p:sldId id="28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cy Barrett" initials="TB" lastIdx="13" clrIdx="0">
    <p:extLst>
      <p:ext uri="{19B8F6BF-5375-455C-9EA6-DF929625EA0E}">
        <p15:presenceInfo xmlns:p15="http://schemas.microsoft.com/office/powerpoint/2012/main" userId="876c388943888a8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DA"/>
    <a:srgbClr val="FFFED8"/>
    <a:srgbClr val="FFE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/>
    <p:restoredTop sz="83758" autoAdjust="0"/>
  </p:normalViewPr>
  <p:slideViewPr>
    <p:cSldViewPr snapToGrid="0" snapToObjects="1">
      <p:cViewPr varScale="1">
        <p:scale>
          <a:sx n="38" d="100"/>
          <a:sy n="38" d="100"/>
        </p:scale>
        <p:origin x="1086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73711-1194-42B9-9CDA-B1B0A2D93EE2}" type="datetimeFigureOut">
              <a:rPr lang="en-GB" smtClean="0"/>
              <a:pPr/>
              <a:t>22/04/2020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B26F9-6C30-451D-94A7-041482C70B6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4835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5437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3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915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4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315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5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97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6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379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7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377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8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28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9418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667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219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791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B9ECEA-F938-423F-8CBC-97E2E9EAC6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C28114-5556-477D-9ADA-6FE9D7D672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CF0BEF-8123-4C00-A0D6-B29F0D255E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CB4DA-DC2E-4529-B463-4A6200D05A1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5976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713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895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96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4/22/2020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946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4/22/2020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4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4/22/2020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763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762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144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EC995-22F9-6844-A10F-3113ED1F20BA}" type="datetimeFigureOut">
              <a:rPr lang="en-US" smtClean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5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auth.pixl.org.uk/primar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3223" y="663390"/>
            <a:ext cx="9144000" cy="1495331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accent2"/>
                </a:solidFill>
              </a:rPr>
              <a:t>Y5 Therapy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1788" y="1984223"/>
            <a:ext cx="9513223" cy="2054473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002060"/>
                </a:solidFill>
              </a:rPr>
              <a:t>4b. Can identify, name and write equivalent fractions of a given fraction, represented visually 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933700" y="4856698"/>
            <a:ext cx="6324600" cy="1262748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en-GB" sz="1000" dirty="0"/>
              <a:t>This resource is strictly for the use of member schools for as long as they remain members of The </a:t>
            </a:r>
            <a:r>
              <a:rPr lang="en-GB" sz="1000" dirty="0" err="1"/>
              <a:t>PiXL</a:t>
            </a:r>
            <a:r>
              <a:rPr lang="en-GB" sz="1000" dirty="0"/>
              <a:t> Club. It may not be copied, sold nor transferred to a third party or used by the school after membership ceases. Until such time it may be freely used within the member school.</a:t>
            </a:r>
          </a:p>
          <a:p>
            <a:pPr algn="ctr" fontAlgn="base"/>
            <a:r>
              <a:rPr lang="en-GB" sz="1000" dirty="0"/>
              <a:t>All opinions and contributions are those of the authors. The contents of this resource are not connected with nor endorsed by any other company, organisation or institution.</a:t>
            </a:r>
          </a:p>
          <a:p>
            <a:pPr algn="ctr" fontAlgn="base"/>
            <a:r>
              <a:rPr lang="en-GB" sz="1000" dirty="0" err="1"/>
              <a:t>PiXL</a:t>
            </a:r>
            <a:r>
              <a:rPr lang="en-GB" sz="1000" dirty="0"/>
              <a:t> Club Ltd endeavour to trace and contact copyright owners. If there are any inadvertent omissions or errors in the acknowledgements or usage, this is unintended and </a:t>
            </a:r>
            <a:r>
              <a:rPr lang="en-GB" sz="1000" dirty="0" err="1"/>
              <a:t>PiXL</a:t>
            </a:r>
            <a:r>
              <a:rPr lang="en-GB" sz="1000" dirty="0"/>
              <a:t> will remedy these on written notification.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09247" y="4038696"/>
            <a:ext cx="3478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Commissioned by The </a:t>
            </a:r>
            <a:r>
              <a:rPr lang="en-US" sz="1600" dirty="0" err="1"/>
              <a:t>PiXL</a:t>
            </a:r>
            <a:r>
              <a:rPr lang="en-US" sz="1600" dirty="0"/>
              <a:t> Club Ltd.</a:t>
            </a:r>
          </a:p>
          <a:p>
            <a:pPr algn="ctr"/>
            <a:r>
              <a:rPr lang="en-US" sz="1600" dirty="0"/>
              <a:t>June 2018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04447" y="6239435"/>
            <a:ext cx="3783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© Copyright The </a:t>
            </a:r>
            <a:r>
              <a:rPr lang="en-GB" sz="1600" dirty="0" err="1"/>
              <a:t>PiXL</a:t>
            </a:r>
            <a:r>
              <a:rPr lang="en-GB" sz="1600" dirty="0"/>
              <a:t> Club Limited, 2018</a:t>
            </a:r>
            <a:r>
              <a:rPr lang="en-US" sz="1600" dirty="0">
                <a:effectLst/>
              </a:rPr>
              <a:t> </a:t>
            </a:r>
            <a:endParaRPr lang="en-US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38CD9E-900A-46CB-9AE4-4E909240DE8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43" y="368526"/>
            <a:ext cx="1284605" cy="14109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40FCDB-BD6A-3043-AF93-A452D87377D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316541"/>
            <a:ext cx="1275715" cy="10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2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9624" y="358544"/>
            <a:ext cx="8250641" cy="1223964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3300" dirty="0">
                <a:solidFill>
                  <a:srgbClr val="0070C0"/>
                </a:solidFill>
                <a:latin typeface="+mn-lt"/>
              </a:rPr>
              <a:t>Now your turn: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sp>
        <p:nvSpPr>
          <p:cNvPr id="9" name="AutoShape 67">
            <a:extLst>
              <a:ext uri="{FF2B5EF4-FFF2-40B4-BE49-F238E27FC236}">
                <a16:creationId xmlns:a16="http://schemas.microsoft.com/office/drawing/2014/main" id="{4B1A0A83-6ED2-4C02-B368-F3C069590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208" y="2281823"/>
            <a:ext cx="11160190" cy="228147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AutoShape 67">
            <a:extLst>
              <a:ext uri="{FF2B5EF4-FFF2-40B4-BE49-F238E27FC236}">
                <a16:creationId xmlns:a16="http://schemas.microsoft.com/office/drawing/2014/main" id="{4B1A0A83-6ED2-4C02-B368-F3C069590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40" y="4869868"/>
            <a:ext cx="11791283" cy="119181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14350" marR="0" lvl="0" indent="-51435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>
                <a:solidFill>
                  <a:srgbClr val="002060"/>
                </a:solidFill>
                <a:latin typeface="Calibri" panose="020F0502020204030204" pitchFamily="34" charset="0"/>
              </a:rPr>
              <a:t>What fraction of this shape is shaded?</a:t>
            </a:r>
          </a:p>
          <a:p>
            <a:pPr marL="514350" marR="0" lvl="0" indent="-51435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>
                <a:solidFill>
                  <a:srgbClr val="002060"/>
                </a:solidFill>
                <a:latin typeface="Calibri" panose="020F0502020204030204" pitchFamily="34" charset="0"/>
              </a:rPr>
              <a:t>Write down the fraction in its simplest form.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184947" y="2727997"/>
            <a:ext cx="803189" cy="1260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983289" y="2725151"/>
            <a:ext cx="803189" cy="1260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781631" y="2725151"/>
            <a:ext cx="803189" cy="1260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579973" y="2725151"/>
            <a:ext cx="803189" cy="12603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158777" y="3027381"/>
            <a:ext cx="32243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169438" y="3356653"/>
            <a:ext cx="3224385" cy="247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184947" y="3707027"/>
            <a:ext cx="32088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4BEFBC4-477F-6947-832F-03C1CF69D3B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316541"/>
            <a:ext cx="1275715" cy="10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54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EAFF5614-61E9-4E3C-BCBB-0A2C30245E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36717" y="196754"/>
            <a:ext cx="6264275" cy="1143000"/>
          </a:xfrm>
        </p:spPr>
        <p:txBody>
          <a:bodyPr/>
          <a:lstStyle/>
          <a:p>
            <a:pPr algn="ctr" eaLnBrk="1" hangingPunct="1"/>
            <a:r>
              <a:rPr lang="en-GB" altLang="en-US" sz="3600" b="1" dirty="0">
                <a:latin typeface="Calibri" panose="020F0502020204030204" pitchFamily="34" charset="0"/>
              </a:rPr>
              <a:t> </a:t>
            </a:r>
            <a:r>
              <a:rPr lang="en-GB" altLang="en-US" sz="3300" dirty="0">
                <a:solidFill>
                  <a:srgbClr val="0070C0"/>
                </a:solidFill>
                <a:latin typeface="+mn-lt"/>
              </a:rPr>
              <a:t>Problem solving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6132A173-126A-489C-AB67-DD706CD666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56898" y="1213064"/>
            <a:ext cx="8983361" cy="3498329"/>
          </a:xfrm>
          <a:solidFill>
            <a:srgbClr val="FFFED8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altLang="en-US" dirty="0">
                <a:solidFill>
                  <a:srgbClr val="002060"/>
                </a:solidFill>
                <a:latin typeface="Calibri" panose="020F0502020204030204" pitchFamily="34" charset="0"/>
              </a:rPr>
              <a:t>What fraction of the first shape would have to be shaded to make these two fractions equivalent? </a:t>
            </a:r>
          </a:p>
        </p:txBody>
      </p:sp>
      <p:pic>
        <p:nvPicPr>
          <p:cNvPr id="10244" name="Picture 1">
            <a:extLst>
              <a:ext uri="{FF2B5EF4-FFF2-40B4-BE49-F238E27FC236}">
                <a16:creationId xmlns:a16="http://schemas.microsoft.com/office/drawing/2014/main" id="{80E9FA88-97FE-497C-9C56-EA6CD931A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02" y="188913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 descr="Image result for Discuss Clip Art">
            <a:extLst>
              <a:ext uri="{FF2B5EF4-FFF2-40B4-BE49-F238E27FC236}">
                <a16:creationId xmlns:a16="http://schemas.microsoft.com/office/drawing/2014/main" id="{CCFF6A6F-935A-408B-9178-F3D3611EF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" b="12714"/>
          <a:stretch>
            <a:fillRect/>
          </a:stretch>
        </p:blipFill>
        <p:spPr bwMode="auto">
          <a:xfrm>
            <a:off x="290427" y="4901990"/>
            <a:ext cx="1698674" cy="160901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4996496-2201-411A-B96F-D1E08DA9B452}"/>
              </a:ext>
            </a:extLst>
          </p:cNvPr>
          <p:cNvSpPr/>
          <p:nvPr/>
        </p:nvSpPr>
        <p:spPr>
          <a:xfrm>
            <a:off x="9782845" y="4938965"/>
            <a:ext cx="2217060" cy="172666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Explain how you know to your partner.</a:t>
            </a:r>
          </a:p>
        </p:txBody>
      </p:sp>
      <p:sp>
        <p:nvSpPr>
          <p:cNvPr id="5" name="Rectangle 4"/>
          <p:cNvSpPr/>
          <p:nvPr/>
        </p:nvSpPr>
        <p:spPr>
          <a:xfrm>
            <a:off x="1989101" y="2175580"/>
            <a:ext cx="1149178" cy="18905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138279" y="2175580"/>
            <a:ext cx="1149178" cy="18905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87457" y="2175580"/>
            <a:ext cx="1149178" cy="18905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378688" y="2121283"/>
            <a:ext cx="1149178" cy="1890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527866" y="2121283"/>
            <a:ext cx="1149178" cy="18905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677044" y="2121283"/>
            <a:ext cx="1149178" cy="1890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378688" y="2594919"/>
            <a:ext cx="3447534" cy="123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13" idx="1"/>
            <a:endCxn id="15" idx="3"/>
          </p:cNvCxnSpPr>
          <p:nvPr/>
        </p:nvCxnSpPr>
        <p:spPr>
          <a:xfrm>
            <a:off x="6378688" y="3066575"/>
            <a:ext cx="34475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378688" y="3603839"/>
            <a:ext cx="34475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A7C2A3B6-A94A-F941-BC1E-A36956C6A58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316541"/>
            <a:ext cx="1275715" cy="10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249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44B4AD9F-5E0C-4F7D-8F3C-F288D1383C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82062" y="223081"/>
            <a:ext cx="6264275" cy="1143000"/>
          </a:xfrm>
        </p:spPr>
        <p:txBody>
          <a:bodyPr/>
          <a:lstStyle/>
          <a:p>
            <a:pPr eaLnBrk="1" hangingPunct="1"/>
            <a:r>
              <a:rPr lang="en-GB" altLang="en-US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   </a:t>
            </a:r>
            <a:r>
              <a:rPr lang="en-GB" altLang="en-US" sz="3300" dirty="0">
                <a:solidFill>
                  <a:srgbClr val="0070C0"/>
                </a:solidFill>
                <a:latin typeface="Calibri" panose="020F0502020204030204" pitchFamily="34" charset="0"/>
              </a:rPr>
              <a:t>Reasoning</a:t>
            </a:r>
            <a:r>
              <a:rPr lang="en-GB" altLang="en-US" sz="36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699" name="Rectangle 3">
                <a:extLst>
                  <a:ext uri="{FF2B5EF4-FFF2-40B4-BE49-F238E27FC236}">
                    <a16:creationId xmlns:a16="http://schemas.microsoft.com/office/drawing/2014/main" id="{85E71556-2AC8-4A68-89E8-311A79E77D89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833084" y="1112035"/>
                <a:ext cx="8613253" cy="5498830"/>
              </a:xfrm>
              <a:solidFill>
                <a:srgbClr val="FDFEDA"/>
              </a:solid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GB" altLang="en-US" dirty="0">
                  <a:solidFill>
                    <a:srgbClr val="002060"/>
                  </a:solidFill>
                  <a:latin typeface="Calibri" panose="020F0502020204030204" pitchFamily="34" charset="0"/>
                </a:endParaRP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36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Jack looks at the shape shaded below. He says the equivalent fraction in its simplest form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3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altLang="en-US" sz="36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. 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3600" dirty="0">
                  <a:solidFill>
                    <a:srgbClr val="002060"/>
                  </a:solidFill>
                  <a:latin typeface="Calibri" panose="020F0502020204030204" pitchFamily="34" charset="0"/>
                </a:endParaRP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3600" dirty="0">
                  <a:solidFill>
                    <a:srgbClr val="002060"/>
                  </a:solidFill>
                  <a:latin typeface="Calibri" panose="020F0502020204030204" pitchFamily="34" charset="0"/>
                </a:endParaRP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3600" dirty="0">
                  <a:solidFill>
                    <a:srgbClr val="002060"/>
                  </a:solidFill>
                  <a:latin typeface="Calibri" panose="020F0502020204030204" pitchFamily="34" charset="0"/>
                </a:endParaRP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3600" dirty="0">
                  <a:solidFill>
                    <a:srgbClr val="002060"/>
                  </a:solidFill>
                  <a:latin typeface="Calibri" panose="020F0502020204030204" pitchFamily="34" charset="0"/>
                </a:endParaRP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36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True or false? Explain </a:t>
                </a:r>
                <a:r>
                  <a:rPr lang="en-GB" altLang="en-US" sz="3600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how you know</a:t>
                </a:r>
                <a:r>
                  <a:rPr lang="en-GB" altLang="en-US" sz="36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.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36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GB" altLang="en-US" dirty="0">
                  <a:solidFill>
                    <a:srgbClr val="002060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9699" name="Rectangle 3">
                <a:extLst>
                  <a:ext uri="{FF2B5EF4-FFF2-40B4-BE49-F238E27FC236}">
                    <a16:creationId xmlns:a16="http://schemas.microsoft.com/office/drawing/2014/main" id="{85E71556-2AC8-4A68-89E8-311A79E77D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833084" y="1112035"/>
                <a:ext cx="8613253" cy="5498830"/>
              </a:xfrm>
              <a:blipFill>
                <a:blip r:embed="rId3"/>
                <a:stretch>
                  <a:fillRect r="-565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700" name="Picture 1">
            <a:extLst>
              <a:ext uri="{FF2B5EF4-FFF2-40B4-BE49-F238E27FC236}">
                <a16:creationId xmlns:a16="http://schemas.microsoft.com/office/drawing/2014/main" id="{C25A450A-336A-4072-B0BB-BBB814679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2" y="188913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9" descr="Image result for Discuss Clip Art">
            <a:extLst>
              <a:ext uri="{FF2B5EF4-FFF2-40B4-BE49-F238E27FC236}">
                <a16:creationId xmlns:a16="http://schemas.microsoft.com/office/drawing/2014/main" id="{F79887EF-2BBD-4AA3-BF7B-1FD91C5EA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" b="12714"/>
          <a:stretch>
            <a:fillRect/>
          </a:stretch>
        </p:blipFill>
        <p:spPr bwMode="auto">
          <a:xfrm>
            <a:off x="252271" y="5078627"/>
            <a:ext cx="1492531" cy="1532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64434" y="3558013"/>
            <a:ext cx="902043" cy="1235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180760" y="3558013"/>
            <a:ext cx="902043" cy="12356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266649" y="3558013"/>
            <a:ext cx="902043" cy="12356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80608" y="3558013"/>
            <a:ext cx="902043" cy="1235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548260" y="3558013"/>
            <a:ext cx="902043" cy="1235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12" idx="1"/>
          </p:cNvCxnSpPr>
          <p:nvPr/>
        </p:nvCxnSpPr>
        <p:spPr>
          <a:xfrm>
            <a:off x="3548260" y="4175851"/>
            <a:ext cx="45064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41E882CB-608E-3442-BD3E-ADBC300C59D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316541"/>
            <a:ext cx="1275715" cy="10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064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9624" y="212725"/>
            <a:ext cx="8250641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rgbClr val="002060"/>
                </a:solidFill>
                <a:latin typeface="+mn-lt"/>
              </a:rPr>
              <a:t>Vocabulary: fractions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058C4BA-2080-4F3B-B074-AF152FFEA8FA}"/>
              </a:ext>
            </a:extLst>
          </p:cNvPr>
          <p:cNvSpPr/>
          <p:nvPr/>
        </p:nvSpPr>
        <p:spPr>
          <a:xfrm>
            <a:off x="1209823" y="1967174"/>
            <a:ext cx="3235569" cy="3691002"/>
          </a:xfrm>
          <a:prstGeom prst="roundRect">
            <a:avLst/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denominator</a:t>
            </a:r>
          </a:p>
          <a:p>
            <a:pPr algn="ctr"/>
            <a:r>
              <a:rPr lang="en-GB" sz="3200" dirty="0">
                <a:solidFill>
                  <a:srgbClr val="002060"/>
                </a:solidFill>
              </a:rPr>
              <a:t>numerator </a:t>
            </a:r>
          </a:p>
          <a:p>
            <a:pPr algn="ctr"/>
            <a:r>
              <a:rPr lang="en-GB" sz="3200" dirty="0">
                <a:solidFill>
                  <a:srgbClr val="002060"/>
                </a:solidFill>
              </a:rPr>
              <a:t>simplify</a:t>
            </a:r>
          </a:p>
          <a:p>
            <a:pPr algn="ctr"/>
            <a:r>
              <a:rPr lang="en-GB" sz="3200" dirty="0">
                <a:solidFill>
                  <a:srgbClr val="002060"/>
                </a:solidFill>
              </a:rPr>
              <a:t>equivalent </a:t>
            </a:r>
          </a:p>
          <a:p>
            <a:r>
              <a:rPr lang="en-GB" sz="28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17DE871-CA1E-4990-928F-9C57D6CCFFE8}"/>
              </a:ext>
            </a:extLst>
          </p:cNvPr>
          <p:cNvSpPr/>
          <p:nvPr/>
        </p:nvSpPr>
        <p:spPr>
          <a:xfrm>
            <a:off x="5471160" y="2514600"/>
            <a:ext cx="5196840" cy="2621280"/>
          </a:xfrm>
          <a:prstGeom prst="roundRect">
            <a:avLst/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Please select an activity from the ‘</a:t>
            </a:r>
            <a:r>
              <a:rPr lang="en-GB" sz="2800" dirty="0">
                <a:solidFill>
                  <a:srgbClr val="002060"/>
                </a:solidFill>
                <a:hlinkClick r:id="rId4"/>
              </a:rPr>
              <a:t>Vocabulary Shorts</a:t>
            </a:r>
            <a:r>
              <a:rPr lang="en-GB" sz="2800" dirty="0">
                <a:solidFill>
                  <a:srgbClr val="002060"/>
                </a:solidFill>
              </a:rPr>
              <a:t>’ to develop understanding of the key vocabulary.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5D43D2-A03B-FE45-8DAE-607785702FB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316541"/>
            <a:ext cx="1275715" cy="10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911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63" name="AutoShape 67">
            <a:extLst>
              <a:ext uri="{FF2B5EF4-FFF2-40B4-BE49-F238E27FC236}">
                <a16:creationId xmlns:a16="http://schemas.microsoft.com/office/drawing/2014/main" id="{4B1A0A83-6ED2-4C02-B368-F3C069590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213" y="1627140"/>
            <a:ext cx="8682491" cy="64698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b="1" dirty="0">
                <a:latin typeface="+mn-lt"/>
              </a:rPr>
              <a:t>Equivalent fractions </a:t>
            </a:r>
            <a:r>
              <a:rPr lang="en-US" dirty="0">
                <a:latin typeface="+mn-lt"/>
              </a:rPr>
              <a:t>have the same value.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3C02B12-C395-4773-98ED-4248396959D4}"/>
              </a:ext>
            </a:extLst>
          </p:cNvPr>
          <p:cNvSpPr txBox="1">
            <a:spLocks/>
          </p:cNvSpPr>
          <p:nvPr/>
        </p:nvSpPr>
        <p:spPr>
          <a:xfrm>
            <a:off x="1791067" y="184727"/>
            <a:ext cx="8529637" cy="1223862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+mn-lt"/>
              </a:rPr>
              <a:t>4b. Can identify, name and write equivalent fractions of a given fraction, represented visually </a:t>
            </a:r>
            <a:endParaRPr lang="en-US" sz="3600" dirty="0">
              <a:solidFill>
                <a:srgbClr val="0070C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utoShape 67">
                <a:extLst>
                  <a:ext uri="{FF2B5EF4-FFF2-40B4-BE49-F238E27FC236}">
                    <a16:creationId xmlns:a16="http://schemas.microsoft.com/office/drawing/2014/main" id="{4B1A0A83-6ED2-4C02-B368-F3C0695906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632" y="2559766"/>
                <a:ext cx="11819594" cy="4135672"/>
              </a:xfrm>
              <a:prstGeom prst="roundRect">
                <a:avLst>
                  <a:gd name="adj" fmla="val 16667"/>
                </a:avLst>
              </a:prstGeom>
              <a:solidFill>
                <a:srgbClr val="FDFED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buNone/>
                </a:pPr>
                <a:r>
                  <a:rPr lang="en-US" dirty="0">
                    <a:latin typeface="+mn-lt"/>
                  </a:rPr>
                  <a:t>These fractions are </a:t>
                </a:r>
                <a:r>
                  <a:rPr lang="en-US" b="1" dirty="0">
                    <a:latin typeface="+mn-lt"/>
                  </a:rPr>
                  <a:t>equivalent</a:t>
                </a:r>
                <a:r>
                  <a:rPr lang="en-US" dirty="0">
                    <a:latin typeface="+mn-lt"/>
                  </a:rPr>
                  <a:t>. The rectangles are the same. The amount shaded is </a:t>
                </a:r>
                <a:r>
                  <a:rPr lang="en-US" b="1" dirty="0">
                    <a:latin typeface="+mn-lt"/>
                  </a:rPr>
                  <a:t>equivalent</a:t>
                </a:r>
                <a:r>
                  <a:rPr lang="en-US" dirty="0">
                    <a:latin typeface="+mn-lt"/>
                  </a:rPr>
                  <a:t>. </a:t>
                </a:r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r>
                  <a:rPr lang="en-US" dirty="0"/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                      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0" name="AutoShape 67">
                <a:extLst>
                  <a:ext uri="{FF2B5EF4-FFF2-40B4-BE49-F238E27FC236}">
                    <a16:creationId xmlns:a16="http://schemas.microsoft.com/office/drawing/2014/main" id="{4B1A0A83-6ED2-4C02-B368-F3C0695906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632" y="2559766"/>
                <a:ext cx="11819594" cy="4135672"/>
              </a:xfrm>
              <a:prstGeom prst="roundRect">
                <a:avLst>
                  <a:gd name="adj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328782" y="4423719"/>
            <a:ext cx="1434047" cy="174230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96876" y="4423719"/>
            <a:ext cx="1434047" cy="17423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762829" y="4423719"/>
            <a:ext cx="1434047" cy="17423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782230" y="4423718"/>
            <a:ext cx="1434047" cy="174230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216277" y="4423718"/>
            <a:ext cx="1434047" cy="17423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650324" y="4423717"/>
            <a:ext cx="1434047" cy="17423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3" idx="1"/>
          </p:cNvCxnSpPr>
          <p:nvPr/>
        </p:nvCxnSpPr>
        <p:spPr>
          <a:xfrm flipV="1">
            <a:off x="1328782" y="5294868"/>
            <a:ext cx="4302141" cy="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8DC83D8B-6F06-C04E-B21E-DA7B53C649C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316541"/>
            <a:ext cx="1275715" cy="10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63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3C02B12-C395-4773-98ED-4248396959D4}"/>
              </a:ext>
            </a:extLst>
          </p:cNvPr>
          <p:cNvSpPr txBox="1">
            <a:spLocks/>
          </p:cNvSpPr>
          <p:nvPr/>
        </p:nvSpPr>
        <p:spPr>
          <a:xfrm>
            <a:off x="1487809" y="365443"/>
            <a:ext cx="8832896" cy="1043146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+mn-lt"/>
              </a:rPr>
              <a:t>4b. Can identify, name and write equivalent fractions of a given fraction, represented visually </a:t>
            </a:r>
            <a:endParaRPr lang="en-US" sz="36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2" name="AutoShape 67">
            <a:extLst>
              <a:ext uri="{FF2B5EF4-FFF2-40B4-BE49-F238E27FC236}">
                <a16:creationId xmlns:a16="http://schemas.microsoft.com/office/drawing/2014/main" id="{4B1A0A83-6ED2-4C02-B368-F3C069590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49" y="1771539"/>
            <a:ext cx="10848387" cy="228147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6692" y="2038865"/>
            <a:ext cx="902043" cy="1804086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20778" y="2038865"/>
            <a:ext cx="902043" cy="18040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18735" y="2038865"/>
            <a:ext cx="902043" cy="1804086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77247" y="2038865"/>
            <a:ext cx="902043" cy="1804086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779290" y="2038865"/>
            <a:ext cx="886915" cy="1804086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666205" y="2038865"/>
            <a:ext cx="902043" cy="18040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6877247" y="2607276"/>
            <a:ext cx="269100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877247" y="3286897"/>
            <a:ext cx="2691001" cy="1235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AutoShape 67">
                <a:extLst>
                  <a:ext uri="{FF2B5EF4-FFF2-40B4-BE49-F238E27FC236}">
                    <a16:creationId xmlns:a16="http://schemas.microsoft.com/office/drawing/2014/main" id="{4B1A0A83-6ED2-4C02-B368-F3C0695906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632" y="4385619"/>
                <a:ext cx="11845065" cy="2555381"/>
              </a:xfrm>
              <a:prstGeom prst="roundRect">
                <a:avLst>
                  <a:gd name="adj" fmla="val 16667"/>
                </a:avLst>
              </a:prstGeom>
              <a:solidFill>
                <a:srgbClr val="FDFED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altLang="en-US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    What fraction of the first shape is shaded? </a:t>
                </a:r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altLang="en-US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    The shape is divided equally into three so the denominator is 3. </a:t>
                </a:r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altLang="en-US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    2 parts of the shape are shaded so the numerator is 2. So the fraction of the shape shaded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alt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altLang="en-US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22" name="AutoShape 67">
                <a:extLst>
                  <a:ext uri="{FF2B5EF4-FFF2-40B4-BE49-F238E27FC236}">
                    <a16:creationId xmlns:a16="http://schemas.microsoft.com/office/drawing/2014/main" id="{4B1A0A83-6ED2-4C02-B368-F3C0695906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632" y="4385619"/>
                <a:ext cx="11845065" cy="2555381"/>
              </a:xfrm>
              <a:prstGeom prst="roundRect">
                <a:avLst>
                  <a:gd name="adj" fmla="val 16667"/>
                </a:avLst>
              </a:prstGeom>
              <a:blipFill>
                <a:blip r:embed="rId5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941805" y="2434281"/>
            <a:ext cx="5413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</a:t>
            </a:r>
            <a:r>
              <a:rPr lang="en-US" sz="3200" u="sng" dirty="0"/>
              <a:t>2</a:t>
            </a:r>
          </a:p>
          <a:p>
            <a:r>
              <a:rPr lang="en-US" sz="3200" dirty="0"/>
              <a:t> 3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402BB5A-6296-B24C-9C5F-90D53701948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316541"/>
            <a:ext cx="1275715" cy="10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19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3C02B12-C395-4773-98ED-4248396959D4}"/>
              </a:ext>
            </a:extLst>
          </p:cNvPr>
          <p:cNvSpPr txBox="1">
            <a:spLocks/>
          </p:cNvSpPr>
          <p:nvPr/>
        </p:nvSpPr>
        <p:spPr>
          <a:xfrm>
            <a:off x="1487809" y="365443"/>
            <a:ext cx="8832896" cy="1043146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+mn-lt"/>
              </a:rPr>
              <a:t>4b. Can identify, name and write equivalent fractions of a given fraction, represented visually </a:t>
            </a:r>
            <a:endParaRPr lang="en-US" sz="36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2" name="AutoShape 67">
            <a:extLst>
              <a:ext uri="{FF2B5EF4-FFF2-40B4-BE49-F238E27FC236}">
                <a16:creationId xmlns:a16="http://schemas.microsoft.com/office/drawing/2014/main" id="{4B1A0A83-6ED2-4C02-B368-F3C069590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232" y="1680326"/>
            <a:ext cx="10649145" cy="228147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10213" y="1976265"/>
            <a:ext cx="902043" cy="1804086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324689" y="1964320"/>
            <a:ext cx="902043" cy="18040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367451" y="1964320"/>
            <a:ext cx="902043" cy="1804086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77247" y="2038865"/>
            <a:ext cx="902043" cy="1804086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779290" y="2038865"/>
            <a:ext cx="886915" cy="1804086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666205" y="2038865"/>
            <a:ext cx="902043" cy="18040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6877247" y="2607276"/>
            <a:ext cx="269100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877247" y="3286897"/>
            <a:ext cx="2691001" cy="1235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AutoShape 67">
                <a:extLst>
                  <a:ext uri="{FF2B5EF4-FFF2-40B4-BE49-F238E27FC236}">
                    <a16:creationId xmlns:a16="http://schemas.microsoft.com/office/drawing/2014/main" id="{4B1A0A83-6ED2-4C02-B368-F3C0695906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603" y="4201490"/>
                <a:ext cx="11475308" cy="2277077"/>
              </a:xfrm>
              <a:prstGeom prst="roundRect">
                <a:avLst>
                  <a:gd name="adj" fmla="val 16667"/>
                </a:avLst>
              </a:prstGeom>
              <a:solidFill>
                <a:srgbClr val="FDFED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altLang="en-US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    </a:t>
                </a:r>
                <a:r>
                  <a:rPr lang="en-GB" altLang="en-US" sz="28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The same amount of the second shape is shaded but what is the fraction? The shape is divided equally into nine, so the denominator is 9. </a:t>
                </a:r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altLang="en-US" sz="28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     6 parts of the shape are shaded, so the numerator is 6. So the fraction of the shape shaded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alt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altLang="en-US" sz="28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.  </a:t>
                </a:r>
                <a:r>
                  <a:rPr lang="en-GB" altLang="en-US" sz="2800" b="1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Therefore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alt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GB" altLang="en-US" sz="2800" b="1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GB" alt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GB" altLang="en-US" sz="2800" b="1" dirty="0">
                  <a:solidFill>
                    <a:srgbClr val="002060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AutoShape 67">
                <a:extLst>
                  <a:ext uri="{FF2B5EF4-FFF2-40B4-BE49-F238E27FC236}">
                    <a16:creationId xmlns:a16="http://schemas.microsoft.com/office/drawing/2014/main" id="{4B1A0A83-6ED2-4C02-B368-F3C0695906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6603" y="4201490"/>
                <a:ext cx="11475308" cy="2277077"/>
              </a:xfrm>
              <a:prstGeom prst="roundRect">
                <a:avLst>
                  <a:gd name="adj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0231395" y="3286897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231395" y="282043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/>
              <a:t>6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C677939-7132-DA4E-A7FC-FDE9403A2E3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316541"/>
            <a:ext cx="1275715" cy="10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4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3C02B12-C395-4773-98ED-4248396959D4}"/>
              </a:ext>
            </a:extLst>
          </p:cNvPr>
          <p:cNvSpPr txBox="1">
            <a:spLocks/>
          </p:cNvSpPr>
          <p:nvPr/>
        </p:nvSpPr>
        <p:spPr>
          <a:xfrm>
            <a:off x="1503800" y="72361"/>
            <a:ext cx="8832896" cy="1043146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rgbClr val="0070C0"/>
                </a:solidFill>
                <a:latin typeface="+mn-lt"/>
              </a:rPr>
              <a:t>4b. Can identify, name and write equivalent fractions of a given fraction, represented visually </a:t>
            </a:r>
            <a:endParaRPr lang="en-US" sz="3600" dirty="0">
              <a:solidFill>
                <a:srgbClr val="0070C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AutoShape 67">
                <a:extLst>
                  <a:ext uri="{FF2B5EF4-FFF2-40B4-BE49-F238E27FC236}">
                    <a16:creationId xmlns:a16="http://schemas.microsoft.com/office/drawing/2014/main" id="{4B1A0A83-6ED2-4C02-B368-F3C0695906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829" y="1967616"/>
                <a:ext cx="10956162" cy="4377794"/>
              </a:xfrm>
              <a:prstGeom prst="roundRect">
                <a:avLst>
                  <a:gd name="adj" fmla="val 16667"/>
                </a:avLst>
              </a:prstGeom>
              <a:solidFill>
                <a:srgbClr val="FDFED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514350" marR="0" lvl="0" indent="-51435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altLang="en-US" sz="28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When finding equivalent fractions, you may be asked to </a:t>
                </a:r>
                <a:r>
                  <a:rPr lang="en-GB" altLang="en-US" sz="2800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simplify</a:t>
                </a:r>
                <a:r>
                  <a:rPr lang="en-GB" altLang="en-US" sz="28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them. </a:t>
                </a:r>
              </a:p>
              <a:p>
                <a:pPr marL="514350" marR="0" lvl="0" indent="-51435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altLang="en-US" sz="28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This means writing a fraction in its lowest terms when the numerator and denominator have no more </a:t>
                </a:r>
                <a:r>
                  <a:rPr lang="en-GB" altLang="en-US" sz="2800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common factors</a:t>
                </a:r>
                <a:r>
                  <a:rPr lang="en-GB" altLang="en-US" sz="28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. At least one of the numbers is a </a:t>
                </a:r>
                <a:r>
                  <a:rPr lang="en-GB" altLang="en-US" sz="2800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prime number</a:t>
                </a:r>
                <a:r>
                  <a:rPr lang="en-GB" altLang="en-US" sz="28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.</a:t>
                </a:r>
              </a:p>
              <a:p>
                <a:pPr marL="514350" marR="0" lvl="0" indent="-51435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altLang="en-US" sz="2800" dirty="0">
                  <a:solidFill>
                    <a:srgbClr val="002060"/>
                  </a:solidFill>
                  <a:latin typeface="Calibri" panose="020F0502020204030204" pitchFamily="34" charset="0"/>
                </a:endParaRPr>
              </a:p>
              <a:p>
                <a:pPr marL="514350" marR="0" lvl="0" indent="-51435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altLang="en-US" sz="28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For example, simplifying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GB" alt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GB" altLang="en-US" sz="28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or writing it in its lowest terms, gives the answer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alt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altLang="en-US" sz="28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.</a:t>
                </a:r>
              </a:p>
              <a:p>
                <a:pPr marL="514350" marR="0" lvl="0" indent="-51435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altLang="en-US" sz="28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                                  </a:t>
                </a:r>
                <a:r>
                  <a:rPr lang="en-GB" altLang="en-US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                       </a:t>
                </a:r>
              </a:p>
            </p:txBody>
          </p:sp>
        </mc:Choice>
        <mc:Fallback xmlns="">
          <p:sp>
            <p:nvSpPr>
              <p:cNvPr id="11" name="AutoShape 67">
                <a:extLst>
                  <a:ext uri="{FF2B5EF4-FFF2-40B4-BE49-F238E27FC236}">
                    <a16:creationId xmlns:a16="http://schemas.microsoft.com/office/drawing/2014/main" id="{4B1A0A83-6ED2-4C02-B368-F3C0695906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6829" y="1967616"/>
                <a:ext cx="10956162" cy="4377794"/>
              </a:xfrm>
              <a:prstGeom prst="roundRect">
                <a:avLst>
                  <a:gd name="adj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E40520CF-43CE-E04F-AB1B-B05050C2210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316541"/>
            <a:ext cx="1275715" cy="10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07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3C02B12-C395-4773-98ED-4248396959D4}"/>
              </a:ext>
            </a:extLst>
          </p:cNvPr>
          <p:cNvSpPr txBox="1">
            <a:spLocks/>
          </p:cNvSpPr>
          <p:nvPr/>
        </p:nvSpPr>
        <p:spPr>
          <a:xfrm>
            <a:off x="1503800" y="72361"/>
            <a:ext cx="8832896" cy="1043146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rgbClr val="0070C0"/>
                </a:solidFill>
                <a:latin typeface="+mn-lt"/>
              </a:rPr>
              <a:t>4b. Can identify, name and write equivalent fractions of a given fraction, represented visually </a:t>
            </a:r>
            <a:endParaRPr lang="en-US" sz="3600" dirty="0">
              <a:solidFill>
                <a:srgbClr val="0070C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AutoShape 67">
                <a:extLst>
                  <a:ext uri="{FF2B5EF4-FFF2-40B4-BE49-F238E27FC236}">
                    <a16:creationId xmlns:a16="http://schemas.microsoft.com/office/drawing/2014/main" id="{4B1A0A83-6ED2-4C02-B368-F3C0695906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632" y="1552592"/>
                <a:ext cx="11906849" cy="5108988"/>
              </a:xfrm>
              <a:prstGeom prst="roundRect">
                <a:avLst>
                  <a:gd name="adj" fmla="val 16667"/>
                </a:avLst>
              </a:prstGeom>
              <a:solidFill>
                <a:srgbClr val="FDFED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514350" indent="-514350" algn="ctr">
                  <a:spcBef>
                    <a:spcPct val="0"/>
                  </a:spcBef>
                  <a:defRPr/>
                </a:pPr>
                <a:r>
                  <a:rPr lang="en-GB" altLang="en-US" sz="28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To ensure we do this correctly, we must find the factor which divides into both the denominator and numerator.</a:t>
                </a:r>
              </a:p>
              <a:p>
                <a:pPr marL="514350" indent="-514350" algn="ctr">
                  <a:spcBef>
                    <a:spcPct val="0"/>
                  </a:spcBef>
                  <a:defRPr/>
                </a:pPr>
                <a:r>
                  <a:rPr lang="en-GB" altLang="en-US" sz="28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We should try and find the </a:t>
                </a:r>
                <a:r>
                  <a:rPr lang="en-GB" altLang="en-US" sz="2800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highest factor </a:t>
                </a:r>
                <a:r>
                  <a:rPr lang="en-GB" altLang="en-US" sz="28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to reduce the number of times we need to divide. </a:t>
                </a:r>
              </a:p>
              <a:p>
                <a:pPr marL="514350" indent="-514350" algn="ctr">
                  <a:spcBef>
                    <a:spcPct val="0"/>
                  </a:spcBef>
                  <a:defRPr/>
                </a:pPr>
                <a:r>
                  <a:rPr lang="en-GB" altLang="en-US" sz="28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The highest factor is 12 so we divide each number by 12. </a:t>
                </a:r>
              </a:p>
              <a:p>
                <a:pPr algn="ctr">
                  <a:spcBef>
                    <a:spcPct val="0"/>
                  </a:spcBef>
                  <a:buNone/>
                  <a:defRPr/>
                </a:pPr>
                <a:r>
                  <a:rPr lang="en-GB" altLang="en-US" sz="28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                                    </a:t>
                </a:r>
                <a:r>
                  <a:rPr lang="en-GB" altLang="en-US" sz="2800" b="1" u="sng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12</a:t>
                </a:r>
                <a:r>
                  <a:rPr lang="en-GB" altLang="en-US" sz="2800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    divided by 12 = </a:t>
                </a:r>
                <a:r>
                  <a:rPr lang="en-GB" altLang="en-US" sz="2800" b="1" u="sng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1</a:t>
                </a:r>
                <a:r>
                  <a:rPr lang="en-GB" altLang="en-US" sz="2800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</a:t>
                </a:r>
              </a:p>
              <a:p>
                <a:pPr algn="ctr">
                  <a:spcBef>
                    <a:spcPct val="0"/>
                  </a:spcBef>
                  <a:buNone/>
                  <a:defRPr/>
                </a:pPr>
                <a:r>
                  <a:rPr lang="en-GB" altLang="en-US" sz="2800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                                    24     divided by 12 = 2 </a:t>
                </a:r>
              </a:p>
              <a:p>
                <a:pPr marL="514350" marR="0" lvl="0" indent="-51435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altLang="en-US" sz="28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The numerator is 1. </a:t>
                </a:r>
              </a:p>
              <a:p>
                <a:pPr marL="514350" marR="0" lvl="0" indent="-51435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altLang="en-US" sz="28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1 is a prime number. We can only divide it by itself. </a:t>
                </a:r>
              </a:p>
              <a:p>
                <a:pPr marL="514350" marR="0" lvl="0" indent="-51435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altLang="en-US" sz="2800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Therefore, we know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GB" alt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den>
                    </m:f>
                  </m:oMath>
                </a14:m>
                <a:r>
                  <a:rPr lang="en-GB" altLang="en-US" sz="2800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has been written in it simplest terms.</a:t>
                </a:r>
                <a:r>
                  <a:rPr lang="en-GB" altLang="en-US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AutoShape 67">
                <a:extLst>
                  <a:ext uri="{FF2B5EF4-FFF2-40B4-BE49-F238E27FC236}">
                    <a16:creationId xmlns:a16="http://schemas.microsoft.com/office/drawing/2014/main" id="{4B1A0A83-6ED2-4C02-B368-F3C0695906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632" y="1552592"/>
                <a:ext cx="11906849" cy="5108988"/>
              </a:xfrm>
              <a:prstGeom prst="roundRect">
                <a:avLst>
                  <a:gd name="adj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B2672607-41FB-5642-82DF-79D339BF6AF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316541"/>
            <a:ext cx="1275715" cy="10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19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3C02B12-C395-4773-98ED-4248396959D4}"/>
              </a:ext>
            </a:extLst>
          </p:cNvPr>
          <p:cNvSpPr txBox="1">
            <a:spLocks/>
          </p:cNvSpPr>
          <p:nvPr/>
        </p:nvSpPr>
        <p:spPr>
          <a:xfrm>
            <a:off x="1503800" y="72361"/>
            <a:ext cx="8832896" cy="1043146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+mn-lt"/>
              </a:rPr>
              <a:t>4b. Can identify, name and write equivalent fractions of a given fraction, represented visually </a:t>
            </a:r>
            <a:endParaRPr lang="en-US" sz="36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2" name="AutoShape 67">
            <a:extLst>
              <a:ext uri="{FF2B5EF4-FFF2-40B4-BE49-F238E27FC236}">
                <a16:creationId xmlns:a16="http://schemas.microsoft.com/office/drawing/2014/main" id="{4B1A0A83-6ED2-4C02-B368-F3C069590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095" y="1590708"/>
            <a:ext cx="10659046" cy="119181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14350" marR="0" lvl="0" indent="-51435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>
                <a:solidFill>
                  <a:srgbClr val="002060"/>
                </a:solidFill>
                <a:latin typeface="Calibri" panose="020F0502020204030204" pitchFamily="34" charset="0"/>
              </a:rPr>
              <a:t>The shape below is shaded. What fraction of the shape is shaded in its simplest form?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AutoShape 67">
                <a:extLst>
                  <a:ext uri="{FF2B5EF4-FFF2-40B4-BE49-F238E27FC236}">
                    <a16:creationId xmlns:a16="http://schemas.microsoft.com/office/drawing/2014/main" id="{4B1A0A83-6ED2-4C02-B368-F3C0695906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22" y="3346577"/>
                <a:ext cx="11080651" cy="3054737"/>
              </a:xfrm>
              <a:prstGeom prst="roundRect">
                <a:avLst>
                  <a:gd name="adj" fmla="val 16667"/>
                </a:avLst>
              </a:prstGeom>
              <a:solidFill>
                <a:srgbClr val="FDFED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514350" marR="0" lvl="0" indent="-51435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altLang="en-US" dirty="0">
                  <a:solidFill>
                    <a:srgbClr val="002060"/>
                  </a:solidFill>
                  <a:latin typeface="Calibri" panose="020F0502020204030204" pitchFamily="34" charset="0"/>
                </a:endParaRPr>
              </a:p>
              <a:p>
                <a:pPr marL="514350" marR="0" lvl="0" indent="-51435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altLang="en-US" dirty="0">
                  <a:solidFill>
                    <a:srgbClr val="002060"/>
                  </a:solidFill>
                  <a:latin typeface="Calibri" panose="020F0502020204030204" pitchFamily="34" charset="0"/>
                </a:endParaRPr>
              </a:p>
              <a:p>
                <a:pPr marL="514350" marR="0" lvl="0" indent="-51435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altLang="en-US" dirty="0">
                  <a:solidFill>
                    <a:srgbClr val="002060"/>
                  </a:solidFill>
                  <a:latin typeface="Calibri" panose="020F0502020204030204" pitchFamily="34" charset="0"/>
                </a:endParaRPr>
              </a:p>
              <a:p>
                <a:pPr marL="514350" marR="0" lvl="0" indent="-51435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altLang="en-US" dirty="0">
                  <a:solidFill>
                    <a:srgbClr val="002060"/>
                  </a:solidFill>
                  <a:latin typeface="Calibri" panose="020F0502020204030204" pitchFamily="34" charset="0"/>
                </a:endParaRPr>
              </a:p>
              <a:p>
                <a:pPr marL="514350" marR="0" lvl="0" indent="-51435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alt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alt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altLang="en-US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is shaded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GB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GB" altLang="en-US" b="1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GB" altLang="en-US" b="1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 </a:t>
                </a:r>
                <a:endParaRPr lang="en-GB" altLang="en-US" b="1" dirty="0">
                  <a:solidFill>
                    <a:srgbClr val="002060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AutoShape 67">
                <a:extLst>
                  <a:ext uri="{FF2B5EF4-FFF2-40B4-BE49-F238E27FC236}">
                    <a16:creationId xmlns:a16="http://schemas.microsoft.com/office/drawing/2014/main" id="{4B1A0A83-6ED2-4C02-B368-F3C0695906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9922" y="3346577"/>
                <a:ext cx="11080651" cy="3054737"/>
              </a:xfrm>
              <a:prstGeom prst="roundRect">
                <a:avLst>
                  <a:gd name="adj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2545492" y="3757258"/>
            <a:ext cx="1556951" cy="1300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102443" y="3757258"/>
            <a:ext cx="1556951" cy="1300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659394" y="3757258"/>
            <a:ext cx="1556951" cy="1300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>
            <a:off x="2545492" y="4451385"/>
            <a:ext cx="46708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B5B3603C-62CB-FE4E-9309-A4775061819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316541"/>
            <a:ext cx="1275715" cy="10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8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9624" y="358544"/>
            <a:ext cx="8250641" cy="1223964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3300" dirty="0">
                <a:solidFill>
                  <a:srgbClr val="0070C0"/>
                </a:solidFill>
                <a:latin typeface="+mn-lt"/>
              </a:rPr>
              <a:t>Now your turn: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sp>
        <p:nvSpPr>
          <p:cNvPr id="9" name="AutoShape 67">
            <a:extLst>
              <a:ext uri="{FF2B5EF4-FFF2-40B4-BE49-F238E27FC236}">
                <a16:creationId xmlns:a16="http://schemas.microsoft.com/office/drawing/2014/main" id="{4B1A0A83-6ED2-4C02-B368-F3C069590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208" y="2281823"/>
            <a:ext cx="11160190" cy="228147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AutoShape 67">
            <a:extLst>
              <a:ext uri="{FF2B5EF4-FFF2-40B4-BE49-F238E27FC236}">
                <a16:creationId xmlns:a16="http://schemas.microsoft.com/office/drawing/2014/main" id="{4B1A0A83-6ED2-4C02-B368-F3C069590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40" y="4802229"/>
            <a:ext cx="11791283" cy="119181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14350" marR="0" lvl="0" indent="-51435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>
                <a:solidFill>
                  <a:srgbClr val="002060"/>
                </a:solidFill>
                <a:latin typeface="Calibri" panose="020F0502020204030204" pitchFamily="34" charset="0"/>
              </a:rPr>
              <a:t>What fraction of these shapes is shaded?</a:t>
            </a:r>
          </a:p>
          <a:p>
            <a:pPr marL="514350" marR="0" lvl="0" indent="-51435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>
                <a:solidFill>
                  <a:srgbClr val="002060"/>
                </a:solidFill>
                <a:latin typeface="Calibri" panose="020F0502020204030204" pitchFamily="34" charset="0"/>
              </a:rPr>
              <a:t>Write down the equivalent fractions.  </a:t>
            </a:r>
          </a:p>
        </p:txBody>
      </p:sp>
      <p:sp>
        <p:nvSpPr>
          <p:cNvPr id="3" name="Rectangle 2"/>
          <p:cNvSpPr/>
          <p:nvPr/>
        </p:nvSpPr>
        <p:spPr>
          <a:xfrm>
            <a:off x="1075038" y="2706130"/>
            <a:ext cx="803189" cy="1260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81744" y="2706130"/>
            <a:ext cx="803189" cy="1260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84933" y="2706129"/>
            <a:ext cx="803189" cy="1260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488122" y="2706129"/>
            <a:ext cx="803189" cy="12603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470947" y="2727997"/>
            <a:ext cx="803189" cy="1260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285765" y="2727997"/>
            <a:ext cx="803189" cy="1260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098649" y="2728890"/>
            <a:ext cx="803189" cy="1260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892143" y="2727998"/>
            <a:ext cx="803189" cy="12603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6470947" y="3163305"/>
            <a:ext cx="32243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470947" y="3583459"/>
            <a:ext cx="3224385" cy="247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CEF82D6F-3AB5-604A-9530-AF0D67EF6A6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316541"/>
            <a:ext cx="1275715" cy="10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84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724</Words>
  <Application>Microsoft Office PowerPoint</Application>
  <PresentationFormat>Widescreen</PresentationFormat>
  <Paragraphs>88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Office Theme</vt:lpstr>
      <vt:lpstr>Y5 Therapy </vt:lpstr>
      <vt:lpstr>Vocabulary: fractions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Now your turn: </vt:lpstr>
      <vt:lpstr>Now your turn: </vt:lpstr>
      <vt:lpstr> Problem solving</vt:lpstr>
      <vt:lpstr>   Reasoning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Resource</dc:title>
  <dc:creator>Microsoft Office User</dc:creator>
  <cp:lastModifiedBy>Jessica Flisher</cp:lastModifiedBy>
  <cp:revision>127</cp:revision>
  <dcterms:created xsi:type="dcterms:W3CDTF">2017-03-29T13:14:03Z</dcterms:created>
  <dcterms:modified xsi:type="dcterms:W3CDTF">2020-04-22T14:31:18Z</dcterms:modified>
</cp:coreProperties>
</file>