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314" r:id="rId3"/>
    <p:sldId id="274" r:id="rId4"/>
    <p:sldId id="258" r:id="rId5"/>
    <p:sldId id="315" r:id="rId6"/>
    <p:sldId id="259" r:id="rId7"/>
    <p:sldId id="261" r:id="rId8"/>
    <p:sldId id="316" r:id="rId9"/>
    <p:sldId id="317" r:id="rId10"/>
    <p:sldId id="318" r:id="rId11"/>
    <p:sldId id="319" r:id="rId12"/>
    <p:sldId id="320" r:id="rId13"/>
    <p:sldId id="321" r:id="rId14"/>
    <p:sldId id="262"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35" r:id="rId29"/>
    <p:sldId id="336" r:id="rId30"/>
    <p:sldId id="337" r:id="rId31"/>
    <p:sldId id="338" r:id="rId32"/>
    <p:sldId id="339" r:id="rId33"/>
    <p:sldId id="340" r:id="rId34"/>
    <p:sldId id="34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B1A3A0-FAAC-4336-9E1C-BCD26F2879EF}" v="1" dt="2019-08-26T11:17:40.8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83271" autoAdjust="0"/>
  </p:normalViewPr>
  <p:slideViewPr>
    <p:cSldViewPr snapToGrid="0" snapToObjects="1">
      <p:cViewPr varScale="1">
        <p:scale>
          <a:sx n="37" d="100"/>
          <a:sy n="37" d="100"/>
        </p:scale>
        <p:origin x="1296" y="54"/>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22/04/2020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2986656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3809418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2101912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1274297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2220529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3436785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1591188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3591290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20</a:t>
            </a:fld>
            <a:endParaRPr lang="en-GB" dirty="0"/>
          </a:p>
        </p:txBody>
      </p:sp>
    </p:spTree>
    <p:extLst>
      <p:ext uri="{BB962C8B-B14F-4D97-AF65-F5344CB8AC3E}">
        <p14:creationId xmlns:p14="http://schemas.microsoft.com/office/powerpoint/2010/main" val="3887765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21</a:t>
            </a:fld>
            <a:endParaRPr lang="en-GB" dirty="0"/>
          </a:p>
        </p:txBody>
      </p:sp>
    </p:spTree>
    <p:extLst>
      <p:ext uri="{BB962C8B-B14F-4D97-AF65-F5344CB8AC3E}">
        <p14:creationId xmlns:p14="http://schemas.microsoft.com/office/powerpoint/2010/main" val="1622724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3975437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22</a:t>
            </a:fld>
            <a:endParaRPr lang="en-GB" dirty="0"/>
          </a:p>
        </p:txBody>
      </p:sp>
    </p:spTree>
    <p:extLst>
      <p:ext uri="{BB962C8B-B14F-4D97-AF65-F5344CB8AC3E}">
        <p14:creationId xmlns:p14="http://schemas.microsoft.com/office/powerpoint/2010/main" val="3800792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23</a:t>
            </a:fld>
            <a:endParaRPr lang="en-GB" dirty="0"/>
          </a:p>
        </p:txBody>
      </p:sp>
    </p:spTree>
    <p:extLst>
      <p:ext uri="{BB962C8B-B14F-4D97-AF65-F5344CB8AC3E}">
        <p14:creationId xmlns:p14="http://schemas.microsoft.com/office/powerpoint/2010/main" val="588982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24</a:t>
            </a:fld>
            <a:endParaRPr lang="en-GB" dirty="0"/>
          </a:p>
        </p:txBody>
      </p:sp>
    </p:spTree>
    <p:extLst>
      <p:ext uri="{BB962C8B-B14F-4D97-AF65-F5344CB8AC3E}">
        <p14:creationId xmlns:p14="http://schemas.microsoft.com/office/powerpoint/2010/main" val="1788017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25</a:t>
            </a:fld>
            <a:endParaRPr lang="en-GB" dirty="0"/>
          </a:p>
        </p:txBody>
      </p:sp>
    </p:spTree>
    <p:extLst>
      <p:ext uri="{BB962C8B-B14F-4D97-AF65-F5344CB8AC3E}">
        <p14:creationId xmlns:p14="http://schemas.microsoft.com/office/powerpoint/2010/main" val="3432113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26</a:t>
            </a:fld>
            <a:endParaRPr lang="en-GB" dirty="0"/>
          </a:p>
        </p:txBody>
      </p:sp>
    </p:spTree>
    <p:extLst>
      <p:ext uri="{BB962C8B-B14F-4D97-AF65-F5344CB8AC3E}">
        <p14:creationId xmlns:p14="http://schemas.microsoft.com/office/powerpoint/2010/main" val="305989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27</a:t>
            </a:fld>
            <a:endParaRPr lang="en-GB" dirty="0"/>
          </a:p>
        </p:txBody>
      </p:sp>
    </p:spTree>
    <p:extLst>
      <p:ext uri="{BB962C8B-B14F-4D97-AF65-F5344CB8AC3E}">
        <p14:creationId xmlns:p14="http://schemas.microsoft.com/office/powerpoint/2010/main" val="1900004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28</a:t>
            </a:fld>
            <a:endParaRPr lang="en-GB" dirty="0"/>
          </a:p>
        </p:txBody>
      </p:sp>
    </p:spTree>
    <p:extLst>
      <p:ext uri="{BB962C8B-B14F-4D97-AF65-F5344CB8AC3E}">
        <p14:creationId xmlns:p14="http://schemas.microsoft.com/office/powerpoint/2010/main" val="37303271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29</a:t>
            </a:fld>
            <a:endParaRPr lang="en-GB" dirty="0"/>
          </a:p>
        </p:txBody>
      </p:sp>
    </p:spTree>
    <p:extLst>
      <p:ext uri="{BB962C8B-B14F-4D97-AF65-F5344CB8AC3E}">
        <p14:creationId xmlns:p14="http://schemas.microsoft.com/office/powerpoint/2010/main" val="197065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30</a:t>
            </a:fld>
            <a:endParaRPr lang="en-GB" dirty="0"/>
          </a:p>
        </p:txBody>
      </p:sp>
    </p:spTree>
    <p:extLst>
      <p:ext uri="{BB962C8B-B14F-4D97-AF65-F5344CB8AC3E}">
        <p14:creationId xmlns:p14="http://schemas.microsoft.com/office/powerpoint/2010/main" val="2575805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31</a:t>
            </a:fld>
            <a:endParaRPr lang="en-GB" dirty="0"/>
          </a:p>
        </p:txBody>
      </p:sp>
    </p:spTree>
    <p:extLst>
      <p:ext uri="{BB962C8B-B14F-4D97-AF65-F5344CB8AC3E}">
        <p14:creationId xmlns:p14="http://schemas.microsoft.com/office/powerpoint/2010/main" val="2225081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8866325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32</a:t>
            </a:fld>
            <a:endParaRPr lang="en-GB" dirty="0"/>
          </a:p>
        </p:txBody>
      </p:sp>
    </p:spTree>
    <p:extLst>
      <p:ext uri="{BB962C8B-B14F-4D97-AF65-F5344CB8AC3E}">
        <p14:creationId xmlns:p14="http://schemas.microsoft.com/office/powerpoint/2010/main" val="25090118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33</a:t>
            </a:fld>
            <a:endParaRPr lang="en-GB" dirty="0"/>
          </a:p>
        </p:txBody>
      </p:sp>
    </p:spTree>
    <p:extLst>
      <p:ext uri="{BB962C8B-B14F-4D97-AF65-F5344CB8AC3E}">
        <p14:creationId xmlns:p14="http://schemas.microsoft.com/office/powerpoint/2010/main" val="15918961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34</a:t>
            </a:fld>
            <a:endParaRPr lang="en-GB" dirty="0"/>
          </a:p>
        </p:txBody>
      </p:sp>
    </p:spTree>
    <p:extLst>
      <p:ext uri="{BB962C8B-B14F-4D97-AF65-F5344CB8AC3E}">
        <p14:creationId xmlns:p14="http://schemas.microsoft.com/office/powerpoint/2010/main" val="1786211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3941740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347493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3113852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3014426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3705426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2607544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4/22/2020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4/22/2020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4/22/2020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4/22/2020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jpe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17.png"/><Relationship Id="rId1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6.png"/><Relationship Id="rId3" Type="http://schemas.openxmlformats.org/officeDocument/2006/relationships/image" Target="../media/image1.jpeg"/><Relationship Id="rId7" Type="http://schemas.openxmlformats.org/officeDocument/2006/relationships/image" Target="../media/image15.png"/><Relationship Id="rId12"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17.png"/><Relationship Id="rId1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1.jpeg"/><Relationship Id="rId21" Type="http://schemas.openxmlformats.org/officeDocument/2006/relationships/image" Target="../media/image39.png"/><Relationship Id="rId7" Type="http://schemas.openxmlformats.org/officeDocument/2006/relationships/image" Target="../media/image1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10.xml"/><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29.png"/><Relationship Id="rId5" Type="http://schemas.openxmlformats.org/officeDocument/2006/relationships/image" Target="../media/image13.png"/><Relationship Id="rId15" Type="http://schemas.openxmlformats.org/officeDocument/2006/relationships/image" Target="../media/image33.png"/><Relationship Id="rId10" Type="http://schemas.openxmlformats.org/officeDocument/2006/relationships/image" Target="../media/image18.png"/><Relationship Id="rId19" Type="http://schemas.openxmlformats.org/officeDocument/2006/relationships/image" Target="../media/image37.png"/><Relationship Id="rId4" Type="http://schemas.openxmlformats.org/officeDocument/2006/relationships/image" Target="../media/image2.png"/><Relationship Id="rId9" Type="http://schemas.openxmlformats.org/officeDocument/2006/relationships/image" Target="../media/image17.png"/><Relationship Id="rId1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image" Target="../media/image1.jpeg"/><Relationship Id="rId7" Type="http://schemas.openxmlformats.org/officeDocument/2006/relationships/image" Target="../media/image15.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notesSlide" Target="../notesSlides/notesSlide11.xml"/><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1.png"/><Relationship Id="rId5" Type="http://schemas.openxmlformats.org/officeDocument/2006/relationships/image" Target="../media/image13.png"/><Relationship Id="rId15" Type="http://schemas.openxmlformats.org/officeDocument/2006/relationships/image" Target="../media/image45.png"/><Relationship Id="rId10" Type="http://schemas.openxmlformats.org/officeDocument/2006/relationships/image" Target="../media/image18.png"/><Relationship Id="rId19" Type="http://schemas.openxmlformats.org/officeDocument/2006/relationships/image" Target="../media/image49.png"/><Relationship Id="rId4" Type="http://schemas.openxmlformats.org/officeDocument/2006/relationships/image" Target="../media/image2.png"/><Relationship Id="rId9" Type="http://schemas.openxmlformats.org/officeDocument/2006/relationships/image" Target="../media/image17.png"/><Relationship Id="rId1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70.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2.png"/><Relationship Id="rId4" Type="http://schemas.openxmlformats.org/officeDocument/2006/relationships/image" Target="../media/image470.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2.png"/><Relationship Id="rId4" Type="http://schemas.openxmlformats.org/officeDocument/2006/relationships/image" Target="../media/image470.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00.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2.png"/><Relationship Id="rId4" Type="http://schemas.openxmlformats.org/officeDocument/2006/relationships/image" Target="../media/image500.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2.png"/><Relationship Id="rId4" Type="http://schemas.openxmlformats.org/officeDocument/2006/relationships/image" Target="../media/image510.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40.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2.png"/><Relationship Id="rId4" Type="http://schemas.openxmlformats.org/officeDocument/2006/relationships/image" Target="../media/image540.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2.png"/><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2.png"/><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2.png"/><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2.png"/><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6.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2.png"/><Relationship Id="rId4" Type="http://schemas.openxmlformats.org/officeDocument/2006/relationships/image" Target="../media/image65.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tm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jpe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17.pn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1527" y="1984223"/>
            <a:ext cx="9967652" cy="2054474"/>
          </a:xfrm>
        </p:spPr>
        <p:txBody>
          <a:bodyPr>
            <a:noAutofit/>
          </a:bodyPr>
          <a:lstStyle/>
          <a:p>
            <a:r>
              <a:rPr lang="en-GB" sz="4000" dirty="0">
                <a:solidFill>
                  <a:srgbClr val="002060"/>
                </a:solidFill>
              </a:rPr>
              <a:t>.</a:t>
            </a:r>
            <a:r>
              <a:rPr lang="en-GB" sz="4000" dirty="0">
                <a:solidFill>
                  <a:schemeClr val="tx2"/>
                </a:solidFill>
              </a:rPr>
              <a:t> </a:t>
            </a:r>
          </a:p>
          <a:p>
            <a:endParaRPr lang="en-GB" sz="4000" dirty="0">
              <a:solidFill>
                <a:schemeClr val="tx2"/>
              </a:solidFill>
            </a:endParaRPr>
          </a:p>
          <a:p>
            <a:endParaRPr lang="en-US" sz="4000" dirty="0">
              <a:solidFill>
                <a:schemeClr val="tx2"/>
              </a:solidFill>
            </a:endParaRPr>
          </a:p>
        </p:txBody>
      </p:sp>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a:t>
            </a:r>
            <a:r>
              <a:rPr lang="en-GB" sz="1000" dirty="0" err="1"/>
              <a:t>PiXL</a:t>
            </a:r>
            <a:r>
              <a:rPr lang="en-GB" sz="1000" dirty="0"/>
              <a:t>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err="1"/>
              <a:t>PiXL</a:t>
            </a:r>
            <a:r>
              <a:rPr lang="en-GB" sz="1000" dirty="0"/>
              <a:t> Club Ltd endeavour to trace and contact copyright owners. If there are any inadvertent omissions or errors in the acknowledgements or usage, this is unintended and </a:t>
            </a:r>
            <a:r>
              <a:rPr lang="en-GB" sz="1000" dirty="0" err="1"/>
              <a:t>PiXL</a:t>
            </a:r>
            <a:r>
              <a:rPr lang="en-GB" sz="1000" dirty="0"/>
              <a:t> will remedy these on written notification.</a:t>
            </a:r>
          </a:p>
        </p:txBody>
      </p:sp>
      <p:sp>
        <p:nvSpPr>
          <p:cNvPr id="6" name="TextBox 5"/>
          <p:cNvSpPr txBox="1"/>
          <p:nvPr/>
        </p:nvSpPr>
        <p:spPr>
          <a:xfrm>
            <a:off x="4391263" y="4038696"/>
            <a:ext cx="3478306" cy="584775"/>
          </a:xfrm>
          <a:prstGeom prst="rect">
            <a:avLst/>
          </a:prstGeom>
          <a:noFill/>
        </p:spPr>
        <p:txBody>
          <a:bodyPr wrap="square" rtlCol="0">
            <a:spAutoFit/>
          </a:bodyPr>
          <a:lstStyle/>
          <a:p>
            <a:pPr algn="ctr"/>
            <a:r>
              <a:rPr lang="en-US" sz="1600" dirty="0"/>
              <a:t>Commissioned by The </a:t>
            </a:r>
            <a:r>
              <a:rPr lang="en-US" sz="1600" dirty="0" err="1"/>
              <a:t>PiXL</a:t>
            </a:r>
            <a:r>
              <a:rPr lang="en-US" sz="1600" dirty="0"/>
              <a:t> Club Ltd.</a:t>
            </a:r>
          </a:p>
          <a:p>
            <a:pPr algn="ctr"/>
            <a:r>
              <a:rPr lang="en-US" sz="1600" dirty="0"/>
              <a:t>June 2019</a:t>
            </a:r>
          </a:p>
        </p:txBody>
      </p:sp>
      <p:sp>
        <p:nvSpPr>
          <p:cNvPr id="7" name="TextBox 6"/>
          <p:cNvSpPr txBox="1"/>
          <p:nvPr/>
        </p:nvSpPr>
        <p:spPr>
          <a:xfrm>
            <a:off x="4204447" y="6239435"/>
            <a:ext cx="3783106" cy="338554"/>
          </a:xfrm>
          <a:prstGeom prst="rect">
            <a:avLst/>
          </a:prstGeom>
          <a:noFill/>
        </p:spPr>
        <p:txBody>
          <a:bodyPr wrap="square" rtlCol="0">
            <a:spAutoFit/>
          </a:bodyPr>
          <a:lstStyle/>
          <a:p>
            <a:r>
              <a:rPr lang="en-GB" sz="1600" dirty="0"/>
              <a:t>© Copyright The </a:t>
            </a:r>
            <a:r>
              <a:rPr lang="en-GB" sz="1600" dirty="0" err="1"/>
              <a:t>PiXL</a:t>
            </a:r>
            <a:r>
              <a:rPr lang="en-GB" sz="1600" dirty="0"/>
              <a:t> Club Limited, 2019</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600343" y="368526"/>
            <a:ext cx="1284605" cy="14109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096107" y="1984223"/>
            <a:ext cx="8712284" cy="17578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latin typeface="+mj-lt"/>
              </a:rPr>
              <a:t>Y5 M4c. Can recognise mixed numbers and improper fractions</a:t>
            </a: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1714530" y="1774689"/>
            <a:ext cx="8896573" cy="125074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What happens when we get to </a:t>
            </a:r>
            <a:r>
              <a:rPr lang="en-GB" sz="3600" b="1" dirty="0">
                <a:solidFill>
                  <a:srgbClr val="002060"/>
                </a:solidFill>
              </a:rPr>
              <a:t>one whole</a:t>
            </a:r>
            <a:r>
              <a:rPr lang="en-GB" sz="3600" dirty="0">
                <a:solidFill>
                  <a:srgbClr val="002060"/>
                </a:solidFill>
              </a:rPr>
              <a:t>? Can we continue to count?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4B191889-16D3-4D47-BCB4-1CC3924AA13F}"/>
              </a:ext>
            </a:extLst>
          </p:cNvPr>
          <p:cNvPicPr>
            <a:picLocks noChangeAspect="1"/>
          </p:cNvPicPr>
          <p:nvPr/>
        </p:nvPicPr>
        <p:blipFill>
          <a:blip r:embed="rId5"/>
          <a:stretch>
            <a:fillRect/>
          </a:stretch>
        </p:blipFill>
        <p:spPr>
          <a:xfrm>
            <a:off x="776187" y="4824445"/>
            <a:ext cx="1846886" cy="1803532"/>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77410E1-5CAC-49CE-887A-DFE7E7A47A9D}"/>
                  </a:ext>
                </a:extLst>
              </p:cNvPr>
              <p:cNvSpPr txBox="1"/>
              <p:nvPr/>
            </p:nvSpPr>
            <p:spPr>
              <a:xfrm>
                <a:off x="1491962" y="3227759"/>
                <a:ext cx="480901" cy="13876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4800" b="0" i="1" smtClean="0">
                              <a:latin typeface="Cambria Math" panose="02040503050406030204" pitchFamily="18" charset="0"/>
                            </a:rPr>
                          </m:ctrlPr>
                        </m:fPr>
                        <m:num>
                          <m:r>
                            <a:rPr lang="en-GB" sz="4800" b="0" i="1" smtClean="0">
                              <a:latin typeface="Cambria Math" panose="02040503050406030204" pitchFamily="18" charset="0"/>
                            </a:rPr>
                            <m:t>1</m:t>
                          </m:r>
                        </m:num>
                        <m:den>
                          <m:r>
                            <a:rPr lang="en-GB" sz="4800" b="0" i="1" smtClean="0">
                              <a:latin typeface="Cambria Math" panose="02040503050406030204" pitchFamily="18" charset="0"/>
                            </a:rPr>
                            <m:t>5</m:t>
                          </m:r>
                        </m:den>
                      </m:f>
                    </m:oMath>
                  </m:oMathPara>
                </a14:m>
                <a:endParaRPr lang="en-GB" sz="4800" dirty="0"/>
              </a:p>
            </p:txBody>
          </p:sp>
        </mc:Choice>
        <mc:Fallback xmlns="">
          <p:sp>
            <p:nvSpPr>
              <p:cNvPr id="5" name="TextBox 4">
                <a:extLst>
                  <a:ext uri="{FF2B5EF4-FFF2-40B4-BE49-F238E27FC236}">
                    <a16:creationId xmlns:a16="http://schemas.microsoft.com/office/drawing/2014/main" id="{877410E1-5CAC-49CE-887A-DFE7E7A47A9D}"/>
                  </a:ext>
                </a:extLst>
              </p:cNvPr>
              <p:cNvSpPr txBox="1">
                <a:spLocks noRot="1" noChangeAspect="1" noMove="1" noResize="1" noEditPoints="1" noAdjustHandles="1" noChangeArrowheads="1" noChangeShapeType="1" noTextEdit="1"/>
              </p:cNvSpPr>
              <p:nvPr/>
            </p:nvSpPr>
            <p:spPr>
              <a:xfrm>
                <a:off x="1491962" y="3227759"/>
                <a:ext cx="480901" cy="1387688"/>
              </a:xfrm>
              <a:prstGeom prst="rect">
                <a:avLst/>
              </a:prstGeom>
              <a:blipFill>
                <a:blip r:embed="rId6"/>
                <a:stretch>
                  <a:fillRect/>
                </a:stretch>
              </a:blipFill>
            </p:spPr>
            <p:txBody>
              <a:bodyPr/>
              <a:lstStyle/>
              <a:p>
                <a:r>
                  <a:rPr lang="en-GB">
                    <a:noFill/>
                  </a:rPr>
                  <a:t> </a:t>
                </a:r>
              </a:p>
            </p:txBody>
          </p:sp>
        </mc:Fallback>
      </mc:AlternateContent>
      <p:pic>
        <p:nvPicPr>
          <p:cNvPr id="8" name="Picture 7">
            <a:extLst>
              <a:ext uri="{FF2B5EF4-FFF2-40B4-BE49-F238E27FC236}">
                <a16:creationId xmlns:a16="http://schemas.microsoft.com/office/drawing/2014/main" id="{8D6C4720-19C1-41BC-B3DF-22CD51554152}"/>
              </a:ext>
            </a:extLst>
          </p:cNvPr>
          <p:cNvPicPr>
            <a:picLocks noChangeAspect="1"/>
          </p:cNvPicPr>
          <p:nvPr/>
        </p:nvPicPr>
        <p:blipFill>
          <a:blip r:embed="rId7"/>
          <a:stretch>
            <a:fillRect/>
          </a:stretch>
        </p:blipFill>
        <p:spPr>
          <a:xfrm>
            <a:off x="3041051" y="4824445"/>
            <a:ext cx="1776748" cy="1803532"/>
          </a:xfrm>
          <a:prstGeom prst="rect">
            <a:avLst/>
          </a:prstGeom>
        </p:spPr>
      </p:pic>
      <p:pic>
        <p:nvPicPr>
          <p:cNvPr id="10" name="Picture 9">
            <a:extLst>
              <a:ext uri="{FF2B5EF4-FFF2-40B4-BE49-F238E27FC236}">
                <a16:creationId xmlns:a16="http://schemas.microsoft.com/office/drawing/2014/main" id="{34D9FB10-26B3-4F20-84AC-F606DBCDABE6}"/>
              </a:ext>
            </a:extLst>
          </p:cNvPr>
          <p:cNvPicPr>
            <a:picLocks noChangeAspect="1"/>
          </p:cNvPicPr>
          <p:nvPr/>
        </p:nvPicPr>
        <p:blipFill>
          <a:blip r:embed="rId8"/>
          <a:stretch>
            <a:fillRect/>
          </a:stretch>
        </p:blipFill>
        <p:spPr>
          <a:xfrm>
            <a:off x="5235777" y="4824445"/>
            <a:ext cx="1983772" cy="1723889"/>
          </a:xfrm>
          <a:prstGeom prst="rect">
            <a:avLst/>
          </a:prstGeom>
        </p:spPr>
      </p:pic>
      <p:pic>
        <p:nvPicPr>
          <p:cNvPr id="11" name="Picture 10">
            <a:extLst>
              <a:ext uri="{FF2B5EF4-FFF2-40B4-BE49-F238E27FC236}">
                <a16:creationId xmlns:a16="http://schemas.microsoft.com/office/drawing/2014/main" id="{C43155CF-766E-4910-9FFF-7776DEF39C7C}"/>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7637527" y="4845844"/>
            <a:ext cx="1776748" cy="1782133"/>
          </a:xfrm>
          <a:prstGeom prst="rect">
            <a:avLst/>
          </a:prstGeom>
          <a:noFill/>
          <a:ln>
            <a:noFill/>
          </a:ln>
        </p:spPr>
      </p:pic>
      <p:pic>
        <p:nvPicPr>
          <p:cNvPr id="6" name="Picture 5">
            <a:extLst>
              <a:ext uri="{FF2B5EF4-FFF2-40B4-BE49-F238E27FC236}">
                <a16:creationId xmlns:a16="http://schemas.microsoft.com/office/drawing/2014/main" id="{67FD7D99-1668-4B5A-9FFA-31F8EB933984}"/>
              </a:ext>
            </a:extLst>
          </p:cNvPr>
          <p:cNvPicPr>
            <a:picLocks noChangeAspect="1"/>
          </p:cNvPicPr>
          <p:nvPr/>
        </p:nvPicPr>
        <p:blipFill>
          <a:blip r:embed="rId10"/>
          <a:stretch>
            <a:fillRect/>
          </a:stretch>
        </p:blipFill>
        <p:spPr>
          <a:xfrm>
            <a:off x="9832254" y="4778725"/>
            <a:ext cx="1797495" cy="1782132"/>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A50B53A-E7C4-4935-814B-940DED3E8439}"/>
                  </a:ext>
                </a:extLst>
              </p:cNvPr>
              <p:cNvSpPr txBox="1"/>
              <p:nvPr/>
            </p:nvSpPr>
            <p:spPr>
              <a:xfrm>
                <a:off x="3741609" y="3227759"/>
                <a:ext cx="480901" cy="13876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4800" b="0" i="1" smtClean="0">
                              <a:latin typeface="Cambria Math" panose="02040503050406030204" pitchFamily="18" charset="0"/>
                            </a:rPr>
                          </m:ctrlPr>
                        </m:fPr>
                        <m:num>
                          <m:r>
                            <a:rPr lang="en-GB" sz="4800" b="0" i="1" smtClean="0">
                              <a:latin typeface="Cambria Math" panose="02040503050406030204" pitchFamily="18" charset="0"/>
                            </a:rPr>
                            <m:t>2</m:t>
                          </m:r>
                        </m:num>
                        <m:den>
                          <m:r>
                            <a:rPr lang="en-GB" sz="4800" b="0" i="1" smtClean="0">
                              <a:latin typeface="Cambria Math" panose="02040503050406030204" pitchFamily="18" charset="0"/>
                            </a:rPr>
                            <m:t>5</m:t>
                          </m:r>
                        </m:den>
                      </m:f>
                    </m:oMath>
                  </m:oMathPara>
                </a14:m>
                <a:endParaRPr lang="en-GB" sz="4800" dirty="0"/>
              </a:p>
            </p:txBody>
          </p:sp>
        </mc:Choice>
        <mc:Fallback xmlns="">
          <p:sp>
            <p:nvSpPr>
              <p:cNvPr id="12" name="TextBox 11">
                <a:extLst>
                  <a:ext uri="{FF2B5EF4-FFF2-40B4-BE49-F238E27FC236}">
                    <a16:creationId xmlns:a16="http://schemas.microsoft.com/office/drawing/2014/main" id="{5A50B53A-E7C4-4935-814B-940DED3E8439}"/>
                  </a:ext>
                </a:extLst>
              </p:cNvPr>
              <p:cNvSpPr txBox="1">
                <a:spLocks noRot="1" noChangeAspect="1" noMove="1" noResize="1" noEditPoints="1" noAdjustHandles="1" noChangeArrowheads="1" noChangeShapeType="1" noTextEdit="1"/>
              </p:cNvSpPr>
              <p:nvPr/>
            </p:nvSpPr>
            <p:spPr>
              <a:xfrm>
                <a:off x="3741609" y="3227759"/>
                <a:ext cx="480901" cy="1387688"/>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8AC0000-E8F2-4FDB-8190-FBA919D73347}"/>
                  </a:ext>
                </a:extLst>
              </p:cNvPr>
              <p:cNvSpPr txBox="1"/>
              <p:nvPr/>
            </p:nvSpPr>
            <p:spPr>
              <a:xfrm>
                <a:off x="5991256" y="3227759"/>
                <a:ext cx="480901" cy="13876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4800" b="0" i="1" smtClean="0">
                              <a:latin typeface="Cambria Math" panose="02040503050406030204" pitchFamily="18" charset="0"/>
                            </a:rPr>
                          </m:ctrlPr>
                        </m:fPr>
                        <m:num>
                          <m:r>
                            <a:rPr lang="en-GB" sz="4800" b="0" i="1" smtClean="0">
                              <a:latin typeface="Cambria Math" panose="02040503050406030204" pitchFamily="18" charset="0"/>
                            </a:rPr>
                            <m:t>3</m:t>
                          </m:r>
                        </m:num>
                        <m:den>
                          <m:r>
                            <a:rPr lang="en-GB" sz="4800" b="0" i="1" smtClean="0">
                              <a:latin typeface="Cambria Math" panose="02040503050406030204" pitchFamily="18" charset="0"/>
                            </a:rPr>
                            <m:t>5</m:t>
                          </m:r>
                        </m:den>
                      </m:f>
                    </m:oMath>
                  </m:oMathPara>
                </a14:m>
                <a:endParaRPr lang="en-GB" sz="4800" dirty="0"/>
              </a:p>
            </p:txBody>
          </p:sp>
        </mc:Choice>
        <mc:Fallback xmlns="">
          <p:sp>
            <p:nvSpPr>
              <p:cNvPr id="13" name="TextBox 12">
                <a:extLst>
                  <a:ext uri="{FF2B5EF4-FFF2-40B4-BE49-F238E27FC236}">
                    <a16:creationId xmlns:a16="http://schemas.microsoft.com/office/drawing/2014/main" id="{38AC0000-E8F2-4FDB-8190-FBA919D73347}"/>
                  </a:ext>
                </a:extLst>
              </p:cNvPr>
              <p:cNvSpPr txBox="1">
                <a:spLocks noRot="1" noChangeAspect="1" noMove="1" noResize="1" noEditPoints="1" noAdjustHandles="1" noChangeArrowheads="1" noChangeShapeType="1" noTextEdit="1"/>
              </p:cNvSpPr>
              <p:nvPr/>
            </p:nvSpPr>
            <p:spPr>
              <a:xfrm>
                <a:off x="5991256" y="3227759"/>
                <a:ext cx="480901" cy="1387688"/>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D44FDE0-3F9D-49B4-A7F4-8E99E212397A}"/>
                  </a:ext>
                </a:extLst>
              </p:cNvPr>
              <p:cNvSpPr txBox="1"/>
              <p:nvPr/>
            </p:nvSpPr>
            <p:spPr>
              <a:xfrm>
                <a:off x="8240903" y="3227759"/>
                <a:ext cx="480901" cy="13849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4800" b="0" i="1" smtClean="0">
                              <a:latin typeface="Cambria Math" panose="02040503050406030204" pitchFamily="18" charset="0"/>
                            </a:rPr>
                          </m:ctrlPr>
                        </m:fPr>
                        <m:num>
                          <m:r>
                            <a:rPr lang="en-GB" sz="4800" b="0" i="1" smtClean="0">
                              <a:latin typeface="Cambria Math" panose="02040503050406030204" pitchFamily="18" charset="0"/>
                            </a:rPr>
                            <m:t>4</m:t>
                          </m:r>
                        </m:num>
                        <m:den>
                          <m:r>
                            <a:rPr lang="en-GB" sz="4800" b="0" i="1" smtClean="0">
                              <a:latin typeface="Cambria Math" panose="02040503050406030204" pitchFamily="18" charset="0"/>
                            </a:rPr>
                            <m:t>5</m:t>
                          </m:r>
                        </m:den>
                      </m:f>
                    </m:oMath>
                  </m:oMathPara>
                </a14:m>
                <a:endParaRPr lang="en-GB" sz="4800" dirty="0"/>
              </a:p>
            </p:txBody>
          </p:sp>
        </mc:Choice>
        <mc:Fallback xmlns="">
          <p:sp>
            <p:nvSpPr>
              <p:cNvPr id="14" name="TextBox 13">
                <a:extLst>
                  <a:ext uri="{FF2B5EF4-FFF2-40B4-BE49-F238E27FC236}">
                    <a16:creationId xmlns:a16="http://schemas.microsoft.com/office/drawing/2014/main" id="{8D44FDE0-3F9D-49B4-A7F4-8E99E212397A}"/>
                  </a:ext>
                </a:extLst>
              </p:cNvPr>
              <p:cNvSpPr txBox="1">
                <a:spLocks noRot="1" noChangeAspect="1" noMove="1" noResize="1" noEditPoints="1" noAdjustHandles="1" noChangeArrowheads="1" noChangeShapeType="1" noTextEdit="1"/>
              </p:cNvSpPr>
              <p:nvPr/>
            </p:nvSpPr>
            <p:spPr>
              <a:xfrm>
                <a:off x="8240903" y="3227759"/>
                <a:ext cx="480901" cy="1384995"/>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6716213-A1B1-4183-B404-9795C990F590}"/>
                  </a:ext>
                </a:extLst>
              </p:cNvPr>
              <p:cNvSpPr txBox="1"/>
              <p:nvPr/>
            </p:nvSpPr>
            <p:spPr>
              <a:xfrm>
                <a:off x="10490550" y="3227759"/>
                <a:ext cx="480901" cy="14027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4800" b="0" i="1" smtClean="0">
                              <a:latin typeface="Cambria Math" panose="02040503050406030204" pitchFamily="18" charset="0"/>
                            </a:rPr>
                          </m:ctrlPr>
                        </m:fPr>
                        <m:num>
                          <m:r>
                            <a:rPr lang="en-GB" sz="4800" b="0" i="1" smtClean="0">
                              <a:latin typeface="Cambria Math" panose="02040503050406030204" pitchFamily="18" charset="0"/>
                            </a:rPr>
                            <m:t>5</m:t>
                          </m:r>
                        </m:num>
                        <m:den>
                          <m:r>
                            <a:rPr lang="en-GB" sz="4800" b="0" i="1" smtClean="0">
                              <a:latin typeface="Cambria Math" panose="02040503050406030204" pitchFamily="18" charset="0"/>
                            </a:rPr>
                            <m:t>5</m:t>
                          </m:r>
                        </m:den>
                      </m:f>
                    </m:oMath>
                  </m:oMathPara>
                </a14:m>
                <a:endParaRPr lang="en-GB" sz="4800" dirty="0"/>
              </a:p>
            </p:txBody>
          </p:sp>
        </mc:Choice>
        <mc:Fallback xmlns="">
          <p:sp>
            <p:nvSpPr>
              <p:cNvPr id="15" name="TextBox 14">
                <a:extLst>
                  <a:ext uri="{FF2B5EF4-FFF2-40B4-BE49-F238E27FC236}">
                    <a16:creationId xmlns:a16="http://schemas.microsoft.com/office/drawing/2014/main" id="{76716213-A1B1-4183-B404-9795C990F590}"/>
                  </a:ext>
                </a:extLst>
              </p:cNvPr>
              <p:cNvSpPr txBox="1">
                <a:spLocks noRot="1" noChangeAspect="1" noMove="1" noResize="1" noEditPoints="1" noAdjustHandles="1" noChangeArrowheads="1" noChangeShapeType="1" noTextEdit="1"/>
              </p:cNvSpPr>
              <p:nvPr/>
            </p:nvSpPr>
            <p:spPr>
              <a:xfrm>
                <a:off x="10490550" y="3227759"/>
                <a:ext cx="480901" cy="1402756"/>
              </a:xfrm>
              <a:prstGeom prst="rect">
                <a:avLst/>
              </a:prstGeom>
              <a:blipFill>
                <a:blip r:embed="rId1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83950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1714530" y="1774689"/>
            <a:ext cx="8896573" cy="125074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There are two ways we can continue.</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4B191889-16D3-4D47-BCB4-1CC3924AA13F}"/>
              </a:ext>
            </a:extLst>
          </p:cNvPr>
          <p:cNvPicPr>
            <a:picLocks noChangeAspect="1"/>
          </p:cNvPicPr>
          <p:nvPr/>
        </p:nvPicPr>
        <p:blipFill>
          <a:blip r:embed="rId5"/>
          <a:stretch>
            <a:fillRect/>
          </a:stretch>
        </p:blipFill>
        <p:spPr>
          <a:xfrm>
            <a:off x="731601" y="4239669"/>
            <a:ext cx="788579" cy="770068"/>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77410E1-5CAC-49CE-887A-DFE7E7A47A9D}"/>
                  </a:ext>
                </a:extLst>
              </p:cNvPr>
              <p:cNvSpPr txBox="1"/>
              <p:nvPr/>
            </p:nvSpPr>
            <p:spPr>
              <a:xfrm>
                <a:off x="1037221" y="3256699"/>
                <a:ext cx="119778" cy="3456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5</m:t>
                          </m:r>
                        </m:den>
                      </m:f>
                    </m:oMath>
                  </m:oMathPara>
                </a14:m>
                <a:endParaRPr lang="en-GB" sz="4800" dirty="0"/>
              </a:p>
            </p:txBody>
          </p:sp>
        </mc:Choice>
        <mc:Fallback xmlns="">
          <p:sp>
            <p:nvSpPr>
              <p:cNvPr id="5" name="TextBox 4">
                <a:extLst>
                  <a:ext uri="{FF2B5EF4-FFF2-40B4-BE49-F238E27FC236}">
                    <a16:creationId xmlns:a16="http://schemas.microsoft.com/office/drawing/2014/main" id="{877410E1-5CAC-49CE-887A-DFE7E7A47A9D}"/>
                  </a:ext>
                </a:extLst>
              </p:cNvPr>
              <p:cNvSpPr txBox="1">
                <a:spLocks noRot="1" noChangeAspect="1" noMove="1" noResize="1" noEditPoints="1" noAdjustHandles="1" noChangeArrowheads="1" noChangeShapeType="1" noTextEdit="1"/>
              </p:cNvSpPr>
              <p:nvPr/>
            </p:nvSpPr>
            <p:spPr>
              <a:xfrm>
                <a:off x="1037221" y="3256699"/>
                <a:ext cx="119778" cy="345618"/>
              </a:xfrm>
              <a:prstGeom prst="rect">
                <a:avLst/>
              </a:prstGeom>
              <a:blipFill>
                <a:blip r:embed="rId6"/>
                <a:stretch>
                  <a:fillRect r="-65000" b="-131579"/>
                </a:stretch>
              </a:blipFill>
            </p:spPr>
            <p:txBody>
              <a:bodyPr/>
              <a:lstStyle/>
              <a:p>
                <a:r>
                  <a:rPr lang="en-GB">
                    <a:noFill/>
                  </a:rPr>
                  <a:t> </a:t>
                </a:r>
              </a:p>
            </p:txBody>
          </p:sp>
        </mc:Fallback>
      </mc:AlternateContent>
      <p:pic>
        <p:nvPicPr>
          <p:cNvPr id="8" name="Picture 7">
            <a:extLst>
              <a:ext uri="{FF2B5EF4-FFF2-40B4-BE49-F238E27FC236}">
                <a16:creationId xmlns:a16="http://schemas.microsoft.com/office/drawing/2014/main" id="{8D6C4720-19C1-41BC-B3DF-22CD51554152}"/>
              </a:ext>
            </a:extLst>
          </p:cNvPr>
          <p:cNvPicPr>
            <a:picLocks noChangeAspect="1"/>
          </p:cNvPicPr>
          <p:nvPr/>
        </p:nvPicPr>
        <p:blipFill>
          <a:blip r:embed="rId7"/>
          <a:stretch>
            <a:fillRect/>
          </a:stretch>
        </p:blipFill>
        <p:spPr>
          <a:xfrm>
            <a:off x="1698647" y="4239669"/>
            <a:ext cx="758632" cy="770068"/>
          </a:xfrm>
          <a:prstGeom prst="rect">
            <a:avLst/>
          </a:prstGeom>
        </p:spPr>
      </p:pic>
      <p:pic>
        <p:nvPicPr>
          <p:cNvPr id="10" name="Picture 9">
            <a:extLst>
              <a:ext uri="{FF2B5EF4-FFF2-40B4-BE49-F238E27FC236}">
                <a16:creationId xmlns:a16="http://schemas.microsoft.com/office/drawing/2014/main" id="{34D9FB10-26B3-4F20-84AC-F606DBCDABE6}"/>
              </a:ext>
            </a:extLst>
          </p:cNvPr>
          <p:cNvPicPr>
            <a:picLocks noChangeAspect="1"/>
          </p:cNvPicPr>
          <p:nvPr/>
        </p:nvPicPr>
        <p:blipFill>
          <a:blip r:embed="rId8"/>
          <a:stretch>
            <a:fillRect/>
          </a:stretch>
        </p:blipFill>
        <p:spPr>
          <a:xfrm>
            <a:off x="2635746" y="4239669"/>
            <a:ext cx="847026" cy="736062"/>
          </a:xfrm>
          <a:prstGeom prst="rect">
            <a:avLst/>
          </a:prstGeom>
        </p:spPr>
      </p:pic>
      <p:pic>
        <p:nvPicPr>
          <p:cNvPr id="11" name="Picture 10">
            <a:extLst>
              <a:ext uri="{FF2B5EF4-FFF2-40B4-BE49-F238E27FC236}">
                <a16:creationId xmlns:a16="http://schemas.microsoft.com/office/drawing/2014/main" id="{C43155CF-766E-4910-9FFF-7776DEF39C7C}"/>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3661240" y="4248806"/>
            <a:ext cx="758632" cy="760931"/>
          </a:xfrm>
          <a:prstGeom prst="rect">
            <a:avLst/>
          </a:prstGeom>
          <a:noFill/>
          <a:ln>
            <a:noFill/>
          </a:ln>
        </p:spPr>
      </p:pic>
      <p:pic>
        <p:nvPicPr>
          <p:cNvPr id="6" name="Picture 5">
            <a:extLst>
              <a:ext uri="{FF2B5EF4-FFF2-40B4-BE49-F238E27FC236}">
                <a16:creationId xmlns:a16="http://schemas.microsoft.com/office/drawing/2014/main" id="{67FD7D99-1668-4B5A-9FFA-31F8EB933984}"/>
              </a:ext>
            </a:extLst>
          </p:cNvPr>
          <p:cNvPicPr>
            <a:picLocks noChangeAspect="1"/>
          </p:cNvPicPr>
          <p:nvPr/>
        </p:nvPicPr>
        <p:blipFill>
          <a:blip r:embed="rId10"/>
          <a:stretch>
            <a:fillRect/>
          </a:stretch>
        </p:blipFill>
        <p:spPr>
          <a:xfrm>
            <a:off x="4598339" y="4220148"/>
            <a:ext cx="767490" cy="760930"/>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A50B53A-E7C4-4935-814B-940DED3E8439}"/>
                  </a:ext>
                </a:extLst>
              </p:cNvPr>
              <p:cNvSpPr txBox="1"/>
              <p:nvPr/>
            </p:nvSpPr>
            <p:spPr>
              <a:xfrm>
                <a:off x="1997770" y="3256699"/>
                <a:ext cx="119778" cy="3456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2</m:t>
                          </m:r>
                        </m:num>
                        <m:den>
                          <m:r>
                            <a:rPr lang="en-GB" sz="2800" b="0" i="1" smtClean="0">
                              <a:latin typeface="Cambria Math" panose="02040503050406030204" pitchFamily="18" charset="0"/>
                            </a:rPr>
                            <m:t>5</m:t>
                          </m:r>
                        </m:den>
                      </m:f>
                    </m:oMath>
                  </m:oMathPara>
                </a14:m>
                <a:endParaRPr lang="en-GB" sz="4800" dirty="0"/>
              </a:p>
            </p:txBody>
          </p:sp>
        </mc:Choice>
        <mc:Fallback xmlns="">
          <p:sp>
            <p:nvSpPr>
              <p:cNvPr id="12" name="TextBox 11">
                <a:extLst>
                  <a:ext uri="{FF2B5EF4-FFF2-40B4-BE49-F238E27FC236}">
                    <a16:creationId xmlns:a16="http://schemas.microsoft.com/office/drawing/2014/main" id="{5A50B53A-E7C4-4935-814B-940DED3E8439}"/>
                  </a:ext>
                </a:extLst>
              </p:cNvPr>
              <p:cNvSpPr txBox="1">
                <a:spLocks noRot="1" noChangeAspect="1" noMove="1" noResize="1" noEditPoints="1" noAdjustHandles="1" noChangeArrowheads="1" noChangeShapeType="1" noTextEdit="1"/>
              </p:cNvSpPr>
              <p:nvPr/>
            </p:nvSpPr>
            <p:spPr>
              <a:xfrm>
                <a:off x="1997770" y="3256699"/>
                <a:ext cx="119778" cy="345618"/>
              </a:xfrm>
              <a:prstGeom prst="rect">
                <a:avLst/>
              </a:prstGeom>
              <a:blipFill>
                <a:blip r:embed="rId11"/>
                <a:stretch>
                  <a:fillRect l="-5263" r="-68421" b="-13157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8AC0000-E8F2-4FDB-8190-FBA919D73347}"/>
                  </a:ext>
                </a:extLst>
              </p:cNvPr>
              <p:cNvSpPr txBox="1"/>
              <p:nvPr/>
            </p:nvSpPr>
            <p:spPr>
              <a:xfrm>
                <a:off x="2958319" y="3256699"/>
                <a:ext cx="119778" cy="3456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3</m:t>
                          </m:r>
                        </m:num>
                        <m:den>
                          <m:r>
                            <a:rPr lang="en-GB" sz="2800" b="0" i="1" smtClean="0">
                              <a:latin typeface="Cambria Math" panose="02040503050406030204" pitchFamily="18" charset="0"/>
                            </a:rPr>
                            <m:t>5</m:t>
                          </m:r>
                        </m:den>
                      </m:f>
                    </m:oMath>
                  </m:oMathPara>
                </a14:m>
                <a:endParaRPr lang="en-GB" sz="4800" dirty="0"/>
              </a:p>
            </p:txBody>
          </p:sp>
        </mc:Choice>
        <mc:Fallback xmlns="">
          <p:sp>
            <p:nvSpPr>
              <p:cNvPr id="13" name="TextBox 12">
                <a:extLst>
                  <a:ext uri="{FF2B5EF4-FFF2-40B4-BE49-F238E27FC236}">
                    <a16:creationId xmlns:a16="http://schemas.microsoft.com/office/drawing/2014/main" id="{38AC0000-E8F2-4FDB-8190-FBA919D73347}"/>
                  </a:ext>
                </a:extLst>
              </p:cNvPr>
              <p:cNvSpPr txBox="1">
                <a:spLocks noRot="1" noChangeAspect="1" noMove="1" noResize="1" noEditPoints="1" noAdjustHandles="1" noChangeArrowheads="1" noChangeShapeType="1" noTextEdit="1"/>
              </p:cNvSpPr>
              <p:nvPr/>
            </p:nvSpPr>
            <p:spPr>
              <a:xfrm>
                <a:off x="2958319" y="3256699"/>
                <a:ext cx="119778" cy="345618"/>
              </a:xfrm>
              <a:prstGeom prst="rect">
                <a:avLst/>
              </a:prstGeom>
              <a:blipFill>
                <a:blip r:embed="rId12"/>
                <a:stretch>
                  <a:fillRect r="-65000" b="-13157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D44FDE0-3F9D-49B4-A7F4-8E99E212397A}"/>
                  </a:ext>
                </a:extLst>
              </p:cNvPr>
              <p:cNvSpPr txBox="1"/>
              <p:nvPr/>
            </p:nvSpPr>
            <p:spPr>
              <a:xfrm>
                <a:off x="3918868" y="3256699"/>
                <a:ext cx="119778" cy="3449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4</m:t>
                          </m:r>
                        </m:num>
                        <m:den>
                          <m:r>
                            <a:rPr lang="en-GB" sz="2800" b="0" i="1" smtClean="0">
                              <a:latin typeface="Cambria Math" panose="02040503050406030204" pitchFamily="18" charset="0"/>
                            </a:rPr>
                            <m:t>5</m:t>
                          </m:r>
                        </m:den>
                      </m:f>
                    </m:oMath>
                  </m:oMathPara>
                </a14:m>
                <a:endParaRPr lang="en-GB" sz="4800" dirty="0"/>
              </a:p>
            </p:txBody>
          </p:sp>
        </mc:Choice>
        <mc:Fallback xmlns="">
          <p:sp>
            <p:nvSpPr>
              <p:cNvPr id="14" name="TextBox 13">
                <a:extLst>
                  <a:ext uri="{FF2B5EF4-FFF2-40B4-BE49-F238E27FC236}">
                    <a16:creationId xmlns:a16="http://schemas.microsoft.com/office/drawing/2014/main" id="{8D44FDE0-3F9D-49B4-A7F4-8E99E212397A}"/>
                  </a:ext>
                </a:extLst>
              </p:cNvPr>
              <p:cNvSpPr txBox="1">
                <a:spLocks noRot="1" noChangeAspect="1" noMove="1" noResize="1" noEditPoints="1" noAdjustHandles="1" noChangeArrowheads="1" noChangeShapeType="1" noTextEdit="1"/>
              </p:cNvSpPr>
              <p:nvPr/>
            </p:nvSpPr>
            <p:spPr>
              <a:xfrm>
                <a:off x="3918868" y="3256699"/>
                <a:ext cx="119778" cy="344961"/>
              </a:xfrm>
              <a:prstGeom prst="rect">
                <a:avLst/>
              </a:prstGeom>
              <a:blipFill>
                <a:blip r:embed="rId13"/>
                <a:stretch>
                  <a:fillRect l="-5000" r="-60000" b="-13157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6716213-A1B1-4183-B404-9795C990F590}"/>
                  </a:ext>
                </a:extLst>
              </p:cNvPr>
              <p:cNvSpPr txBox="1"/>
              <p:nvPr/>
            </p:nvSpPr>
            <p:spPr>
              <a:xfrm>
                <a:off x="4879417" y="3256699"/>
                <a:ext cx="119778" cy="349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5</m:t>
                          </m:r>
                        </m:num>
                        <m:den>
                          <m:r>
                            <a:rPr lang="en-GB" sz="2800" b="0" i="1" smtClean="0">
                              <a:latin typeface="Cambria Math" panose="02040503050406030204" pitchFamily="18" charset="0"/>
                            </a:rPr>
                            <m:t>5</m:t>
                          </m:r>
                        </m:den>
                      </m:f>
                    </m:oMath>
                  </m:oMathPara>
                </a14:m>
                <a:endParaRPr lang="en-GB" sz="4800" dirty="0"/>
              </a:p>
            </p:txBody>
          </p:sp>
        </mc:Choice>
        <mc:Fallback xmlns="">
          <p:sp>
            <p:nvSpPr>
              <p:cNvPr id="15" name="TextBox 14">
                <a:extLst>
                  <a:ext uri="{FF2B5EF4-FFF2-40B4-BE49-F238E27FC236}">
                    <a16:creationId xmlns:a16="http://schemas.microsoft.com/office/drawing/2014/main" id="{76716213-A1B1-4183-B404-9795C990F590}"/>
                  </a:ext>
                </a:extLst>
              </p:cNvPr>
              <p:cNvSpPr txBox="1">
                <a:spLocks noRot="1" noChangeAspect="1" noMove="1" noResize="1" noEditPoints="1" noAdjustHandles="1" noChangeArrowheads="1" noChangeShapeType="1" noTextEdit="1"/>
              </p:cNvSpPr>
              <p:nvPr/>
            </p:nvSpPr>
            <p:spPr>
              <a:xfrm>
                <a:off x="4879417" y="3256699"/>
                <a:ext cx="119778" cy="349369"/>
              </a:xfrm>
              <a:prstGeom prst="rect">
                <a:avLst/>
              </a:prstGeom>
              <a:blipFill>
                <a:blip r:embed="rId14"/>
                <a:stretch>
                  <a:fillRect r="-65000" b="-129310"/>
                </a:stretch>
              </a:blipFill>
            </p:spPr>
            <p:txBody>
              <a:bodyPr/>
              <a:lstStyle/>
              <a:p>
                <a:r>
                  <a:rPr lang="en-GB">
                    <a:noFill/>
                  </a:rPr>
                  <a:t> </a:t>
                </a:r>
              </a:p>
            </p:txBody>
          </p:sp>
        </mc:Fallback>
      </mc:AlternateContent>
    </p:spTree>
    <p:extLst>
      <p:ext uri="{BB962C8B-B14F-4D97-AF65-F5344CB8AC3E}">
        <p14:creationId xmlns:p14="http://schemas.microsoft.com/office/powerpoint/2010/main" val="296429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1000"/>
                                  </p:stCondLst>
                                  <p:childTnLst>
                                    <p:set>
                                      <p:cBhvr>
                                        <p:cTn id="11" dur="1" fill="hold">
                                          <p:stCondLst>
                                            <p:cond delay="0"/>
                                          </p:stCondLst>
                                        </p:cTn>
                                        <p:tgtEl>
                                          <p:spTgt spid="8"/>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nodeType="afterEffect">
                                  <p:stCondLst>
                                    <p:cond delay="1000"/>
                                  </p:stCondLst>
                                  <p:childTnLst>
                                    <p:set>
                                      <p:cBhvr>
                                        <p:cTn id="17" dur="1" fill="hold">
                                          <p:stCondLst>
                                            <p:cond delay="0"/>
                                          </p:stCondLst>
                                        </p:cTn>
                                        <p:tgtEl>
                                          <p:spTgt spid="10"/>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p:stCondLst>
                              <p:cond delay="2000"/>
                            </p:stCondLst>
                            <p:childTnLst>
                              <p:par>
                                <p:cTn id="22" presetID="1" presetClass="entr" presetSubtype="0" fill="hold" nodeType="afterEffect">
                                  <p:stCondLst>
                                    <p:cond delay="1000"/>
                                  </p:stCondLst>
                                  <p:childTnLst>
                                    <p:set>
                                      <p:cBhvr>
                                        <p:cTn id="23" dur="1" fill="hold">
                                          <p:stCondLst>
                                            <p:cond delay="0"/>
                                          </p:stCondLst>
                                        </p:cTn>
                                        <p:tgtEl>
                                          <p:spTgt spid="11"/>
                                        </p:tgtEl>
                                        <p:attrNameLst>
                                          <p:attrName>style.visibility</p:attrName>
                                        </p:attrNameLst>
                                      </p:cBhvr>
                                      <p:to>
                                        <p:strVal val="visible"/>
                                      </p:to>
                                    </p:set>
                                  </p:child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900"/>
                                  </p:stCondLst>
                                  <p:childTnLst>
                                    <p:set>
                                      <p:cBhvr>
                                        <p:cTn id="29" dur="1" fill="hold">
                                          <p:stCondLst>
                                            <p:cond delay="0"/>
                                          </p:stCondLst>
                                        </p:cTn>
                                        <p:tgtEl>
                                          <p:spTgt spid="6"/>
                                        </p:tgtEl>
                                        <p:attrNameLst>
                                          <p:attrName>style.visibility</p:attrName>
                                        </p:attrNameLst>
                                      </p:cBhvr>
                                      <p:to>
                                        <p:strVal val="visible"/>
                                      </p:to>
                                    </p:set>
                                  </p:childTnLst>
                                </p:cTn>
                              </p:par>
                            </p:childTnLst>
                          </p:cTn>
                        </p:par>
                        <p:par>
                          <p:cTn id="30" fill="hold">
                            <p:stCondLst>
                              <p:cond delay="3900"/>
                            </p:stCondLst>
                            <p:childTnLst>
                              <p:par>
                                <p:cTn id="31" presetID="1"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761824" y="1755463"/>
            <a:ext cx="10683977" cy="63735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We can use </a:t>
            </a:r>
            <a:r>
              <a:rPr lang="en-GB" sz="3200" b="1" dirty="0">
                <a:solidFill>
                  <a:srgbClr val="002060"/>
                </a:solidFill>
              </a:rPr>
              <a:t>improper fractions.</a:t>
            </a:r>
            <a:r>
              <a:rPr lang="en-GB" sz="3200" dirty="0">
                <a:solidFill>
                  <a:srgbClr val="002060"/>
                </a:solidFill>
              </a:rPr>
              <a:t> Count these out loud with me.</a:t>
            </a:r>
            <a:endParaRPr lang="en-GB" sz="3200" b="1"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43" name="Picture 42">
            <a:extLst>
              <a:ext uri="{FF2B5EF4-FFF2-40B4-BE49-F238E27FC236}">
                <a16:creationId xmlns:a16="http://schemas.microsoft.com/office/drawing/2014/main" id="{910DD58F-2F61-4F65-82C3-1F168C91DEB1}"/>
              </a:ext>
            </a:extLst>
          </p:cNvPr>
          <p:cNvPicPr>
            <a:picLocks noChangeAspect="1"/>
          </p:cNvPicPr>
          <p:nvPr/>
        </p:nvPicPr>
        <p:blipFill>
          <a:blip r:embed="rId5"/>
          <a:stretch>
            <a:fillRect/>
          </a:stretch>
        </p:blipFill>
        <p:spPr>
          <a:xfrm>
            <a:off x="336426" y="3555106"/>
            <a:ext cx="788579" cy="770068"/>
          </a:xfrm>
          <a:prstGeom prst="rect">
            <a:avLst/>
          </a:prstGeom>
        </p:spPr>
      </p:pic>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21C94B18-DBB3-4EBD-B122-BA1858BC9F38}"/>
                  </a:ext>
                </a:extLst>
              </p:cNvPr>
              <p:cNvSpPr txBox="1"/>
              <p:nvPr/>
            </p:nvSpPr>
            <p:spPr>
              <a:xfrm>
                <a:off x="642046" y="2572136"/>
                <a:ext cx="119778" cy="3456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5</m:t>
                          </m:r>
                        </m:den>
                      </m:f>
                    </m:oMath>
                  </m:oMathPara>
                </a14:m>
                <a:endParaRPr lang="en-GB" sz="4800" dirty="0"/>
              </a:p>
            </p:txBody>
          </p:sp>
        </mc:Choice>
        <mc:Fallback xmlns="">
          <p:sp>
            <p:nvSpPr>
              <p:cNvPr id="44" name="TextBox 43">
                <a:extLst>
                  <a:ext uri="{FF2B5EF4-FFF2-40B4-BE49-F238E27FC236}">
                    <a16:creationId xmlns:a16="http://schemas.microsoft.com/office/drawing/2014/main" id="{21C94B18-DBB3-4EBD-B122-BA1858BC9F38}"/>
                  </a:ext>
                </a:extLst>
              </p:cNvPr>
              <p:cNvSpPr txBox="1">
                <a:spLocks noRot="1" noChangeAspect="1" noMove="1" noResize="1" noEditPoints="1" noAdjustHandles="1" noChangeArrowheads="1" noChangeShapeType="1" noTextEdit="1"/>
              </p:cNvSpPr>
              <p:nvPr/>
            </p:nvSpPr>
            <p:spPr>
              <a:xfrm>
                <a:off x="642046" y="2572136"/>
                <a:ext cx="119778" cy="345618"/>
              </a:xfrm>
              <a:prstGeom prst="rect">
                <a:avLst/>
              </a:prstGeom>
              <a:blipFill>
                <a:blip r:embed="rId6"/>
                <a:stretch>
                  <a:fillRect r="-65000" b="-131579"/>
                </a:stretch>
              </a:blipFill>
            </p:spPr>
            <p:txBody>
              <a:bodyPr/>
              <a:lstStyle/>
              <a:p>
                <a:r>
                  <a:rPr lang="en-GB">
                    <a:noFill/>
                  </a:rPr>
                  <a:t> </a:t>
                </a:r>
              </a:p>
            </p:txBody>
          </p:sp>
        </mc:Fallback>
      </mc:AlternateContent>
      <p:pic>
        <p:nvPicPr>
          <p:cNvPr id="45" name="Picture 44">
            <a:extLst>
              <a:ext uri="{FF2B5EF4-FFF2-40B4-BE49-F238E27FC236}">
                <a16:creationId xmlns:a16="http://schemas.microsoft.com/office/drawing/2014/main" id="{57C5F8EE-7451-4EFB-BC1D-C66A336807B6}"/>
              </a:ext>
            </a:extLst>
          </p:cNvPr>
          <p:cNvPicPr>
            <a:picLocks noChangeAspect="1"/>
          </p:cNvPicPr>
          <p:nvPr/>
        </p:nvPicPr>
        <p:blipFill>
          <a:blip r:embed="rId7"/>
          <a:stretch>
            <a:fillRect/>
          </a:stretch>
        </p:blipFill>
        <p:spPr>
          <a:xfrm>
            <a:off x="1303472" y="3555106"/>
            <a:ext cx="758632" cy="770068"/>
          </a:xfrm>
          <a:prstGeom prst="rect">
            <a:avLst/>
          </a:prstGeom>
        </p:spPr>
      </p:pic>
      <p:pic>
        <p:nvPicPr>
          <p:cNvPr id="48" name="Picture 47">
            <a:extLst>
              <a:ext uri="{FF2B5EF4-FFF2-40B4-BE49-F238E27FC236}">
                <a16:creationId xmlns:a16="http://schemas.microsoft.com/office/drawing/2014/main" id="{B4367795-504E-4557-9236-4BEC2D5FF65F}"/>
              </a:ext>
            </a:extLst>
          </p:cNvPr>
          <p:cNvPicPr>
            <a:picLocks noChangeAspect="1"/>
          </p:cNvPicPr>
          <p:nvPr/>
        </p:nvPicPr>
        <p:blipFill>
          <a:blip r:embed="rId8"/>
          <a:stretch>
            <a:fillRect/>
          </a:stretch>
        </p:blipFill>
        <p:spPr>
          <a:xfrm>
            <a:off x="2240571" y="3555106"/>
            <a:ext cx="847026" cy="736062"/>
          </a:xfrm>
          <a:prstGeom prst="rect">
            <a:avLst/>
          </a:prstGeom>
        </p:spPr>
      </p:pic>
      <p:pic>
        <p:nvPicPr>
          <p:cNvPr id="49" name="Picture 48">
            <a:extLst>
              <a:ext uri="{FF2B5EF4-FFF2-40B4-BE49-F238E27FC236}">
                <a16:creationId xmlns:a16="http://schemas.microsoft.com/office/drawing/2014/main" id="{7D266512-3BD0-45C3-BA34-4A37A4571816}"/>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3266065" y="3564243"/>
            <a:ext cx="758632" cy="760931"/>
          </a:xfrm>
          <a:prstGeom prst="rect">
            <a:avLst/>
          </a:prstGeom>
          <a:noFill/>
          <a:ln>
            <a:noFill/>
          </a:ln>
        </p:spPr>
      </p:pic>
      <p:pic>
        <p:nvPicPr>
          <p:cNvPr id="50" name="Picture 49">
            <a:extLst>
              <a:ext uri="{FF2B5EF4-FFF2-40B4-BE49-F238E27FC236}">
                <a16:creationId xmlns:a16="http://schemas.microsoft.com/office/drawing/2014/main" id="{DDEA33F6-EB36-4E9F-8A06-725CB146B8AD}"/>
              </a:ext>
            </a:extLst>
          </p:cNvPr>
          <p:cNvPicPr>
            <a:picLocks noChangeAspect="1"/>
          </p:cNvPicPr>
          <p:nvPr/>
        </p:nvPicPr>
        <p:blipFill>
          <a:blip r:embed="rId10"/>
          <a:stretch>
            <a:fillRect/>
          </a:stretch>
        </p:blipFill>
        <p:spPr>
          <a:xfrm>
            <a:off x="4203164" y="3535585"/>
            <a:ext cx="767490" cy="760930"/>
          </a:xfrm>
          <a:prstGeom prst="rect">
            <a:avLst/>
          </a:prstGeom>
        </p:spPr>
      </p:pic>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A539BB82-6599-4C87-A60A-789FFDA092A4}"/>
                  </a:ext>
                </a:extLst>
              </p:cNvPr>
              <p:cNvSpPr txBox="1"/>
              <p:nvPr/>
            </p:nvSpPr>
            <p:spPr>
              <a:xfrm>
                <a:off x="1602595" y="2572136"/>
                <a:ext cx="119778" cy="3456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2</m:t>
                          </m:r>
                        </m:num>
                        <m:den>
                          <m:r>
                            <a:rPr lang="en-GB" sz="2800" b="0" i="1" smtClean="0">
                              <a:latin typeface="Cambria Math" panose="02040503050406030204" pitchFamily="18" charset="0"/>
                            </a:rPr>
                            <m:t>5</m:t>
                          </m:r>
                        </m:den>
                      </m:f>
                    </m:oMath>
                  </m:oMathPara>
                </a14:m>
                <a:endParaRPr lang="en-GB" sz="4800" dirty="0"/>
              </a:p>
            </p:txBody>
          </p:sp>
        </mc:Choice>
        <mc:Fallback xmlns="">
          <p:sp>
            <p:nvSpPr>
              <p:cNvPr id="51" name="TextBox 50">
                <a:extLst>
                  <a:ext uri="{FF2B5EF4-FFF2-40B4-BE49-F238E27FC236}">
                    <a16:creationId xmlns:a16="http://schemas.microsoft.com/office/drawing/2014/main" id="{A539BB82-6599-4C87-A60A-789FFDA092A4}"/>
                  </a:ext>
                </a:extLst>
              </p:cNvPr>
              <p:cNvSpPr txBox="1">
                <a:spLocks noRot="1" noChangeAspect="1" noMove="1" noResize="1" noEditPoints="1" noAdjustHandles="1" noChangeArrowheads="1" noChangeShapeType="1" noTextEdit="1"/>
              </p:cNvSpPr>
              <p:nvPr/>
            </p:nvSpPr>
            <p:spPr>
              <a:xfrm>
                <a:off x="1602595" y="2572136"/>
                <a:ext cx="119778" cy="345618"/>
              </a:xfrm>
              <a:prstGeom prst="rect">
                <a:avLst/>
              </a:prstGeom>
              <a:blipFill>
                <a:blip r:embed="rId11"/>
                <a:stretch>
                  <a:fillRect l="-5000" r="-60000" b="-13157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BECA478A-E57C-4003-9F1F-DA805E017514}"/>
                  </a:ext>
                </a:extLst>
              </p:cNvPr>
              <p:cNvSpPr txBox="1"/>
              <p:nvPr/>
            </p:nvSpPr>
            <p:spPr>
              <a:xfrm>
                <a:off x="2563144" y="2572136"/>
                <a:ext cx="119778" cy="3456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3</m:t>
                          </m:r>
                        </m:num>
                        <m:den>
                          <m:r>
                            <a:rPr lang="en-GB" sz="2800" b="0" i="1" smtClean="0">
                              <a:latin typeface="Cambria Math" panose="02040503050406030204" pitchFamily="18" charset="0"/>
                            </a:rPr>
                            <m:t>5</m:t>
                          </m:r>
                        </m:den>
                      </m:f>
                    </m:oMath>
                  </m:oMathPara>
                </a14:m>
                <a:endParaRPr lang="en-GB" sz="4800" dirty="0"/>
              </a:p>
            </p:txBody>
          </p:sp>
        </mc:Choice>
        <mc:Fallback xmlns="">
          <p:sp>
            <p:nvSpPr>
              <p:cNvPr id="52" name="TextBox 51">
                <a:extLst>
                  <a:ext uri="{FF2B5EF4-FFF2-40B4-BE49-F238E27FC236}">
                    <a16:creationId xmlns:a16="http://schemas.microsoft.com/office/drawing/2014/main" id="{BECA478A-E57C-4003-9F1F-DA805E017514}"/>
                  </a:ext>
                </a:extLst>
              </p:cNvPr>
              <p:cNvSpPr txBox="1">
                <a:spLocks noRot="1" noChangeAspect="1" noMove="1" noResize="1" noEditPoints="1" noAdjustHandles="1" noChangeArrowheads="1" noChangeShapeType="1" noTextEdit="1"/>
              </p:cNvSpPr>
              <p:nvPr/>
            </p:nvSpPr>
            <p:spPr>
              <a:xfrm>
                <a:off x="2563144" y="2572136"/>
                <a:ext cx="119778" cy="345618"/>
              </a:xfrm>
              <a:prstGeom prst="rect">
                <a:avLst/>
              </a:prstGeom>
              <a:blipFill>
                <a:blip r:embed="rId12"/>
                <a:stretch>
                  <a:fillRect r="-65000" b="-13157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BF4211FE-B537-4CE2-BB66-9F7D52859914}"/>
                  </a:ext>
                </a:extLst>
              </p:cNvPr>
              <p:cNvSpPr txBox="1"/>
              <p:nvPr/>
            </p:nvSpPr>
            <p:spPr>
              <a:xfrm>
                <a:off x="3523693" y="2572136"/>
                <a:ext cx="119778" cy="3449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4</m:t>
                          </m:r>
                        </m:num>
                        <m:den>
                          <m:r>
                            <a:rPr lang="en-GB" sz="2800" b="0" i="1" smtClean="0">
                              <a:latin typeface="Cambria Math" panose="02040503050406030204" pitchFamily="18" charset="0"/>
                            </a:rPr>
                            <m:t>5</m:t>
                          </m:r>
                        </m:den>
                      </m:f>
                    </m:oMath>
                  </m:oMathPara>
                </a14:m>
                <a:endParaRPr lang="en-GB" sz="4800" dirty="0"/>
              </a:p>
            </p:txBody>
          </p:sp>
        </mc:Choice>
        <mc:Fallback xmlns="">
          <p:sp>
            <p:nvSpPr>
              <p:cNvPr id="53" name="TextBox 52">
                <a:extLst>
                  <a:ext uri="{FF2B5EF4-FFF2-40B4-BE49-F238E27FC236}">
                    <a16:creationId xmlns:a16="http://schemas.microsoft.com/office/drawing/2014/main" id="{BF4211FE-B537-4CE2-BB66-9F7D52859914}"/>
                  </a:ext>
                </a:extLst>
              </p:cNvPr>
              <p:cNvSpPr txBox="1">
                <a:spLocks noRot="1" noChangeAspect="1" noMove="1" noResize="1" noEditPoints="1" noAdjustHandles="1" noChangeArrowheads="1" noChangeShapeType="1" noTextEdit="1"/>
              </p:cNvSpPr>
              <p:nvPr/>
            </p:nvSpPr>
            <p:spPr>
              <a:xfrm>
                <a:off x="3523693" y="2572136"/>
                <a:ext cx="119778" cy="344961"/>
              </a:xfrm>
              <a:prstGeom prst="rect">
                <a:avLst/>
              </a:prstGeom>
              <a:blipFill>
                <a:blip r:embed="rId13"/>
                <a:stretch>
                  <a:fillRect r="-65000" b="-131579"/>
                </a:stretch>
              </a:blipFill>
            </p:spPr>
            <p:txBody>
              <a:bodyPr/>
              <a:lstStyle/>
              <a:p>
                <a:r>
                  <a:rPr lang="en-GB">
                    <a:noFill/>
                  </a:rPr>
                  <a:t> </a:t>
                </a:r>
              </a:p>
            </p:txBody>
          </p:sp>
        </mc:Fallback>
      </mc:AlternateContent>
      <p:pic>
        <p:nvPicPr>
          <p:cNvPr id="54" name="Picture 53">
            <a:extLst>
              <a:ext uri="{FF2B5EF4-FFF2-40B4-BE49-F238E27FC236}">
                <a16:creationId xmlns:a16="http://schemas.microsoft.com/office/drawing/2014/main" id="{D31FC730-29DE-4995-9A7A-0D87F1B9D23E}"/>
              </a:ext>
            </a:extLst>
          </p:cNvPr>
          <p:cNvPicPr>
            <a:picLocks noChangeAspect="1"/>
          </p:cNvPicPr>
          <p:nvPr/>
        </p:nvPicPr>
        <p:blipFill>
          <a:blip r:embed="rId10"/>
          <a:stretch>
            <a:fillRect/>
          </a:stretch>
        </p:blipFill>
        <p:spPr>
          <a:xfrm>
            <a:off x="5149121" y="3530238"/>
            <a:ext cx="767490" cy="760930"/>
          </a:xfrm>
          <a:prstGeom prst="rect">
            <a:avLst/>
          </a:prstGeom>
        </p:spPr>
      </p:pic>
      <p:pic>
        <p:nvPicPr>
          <p:cNvPr id="55" name="Picture 54">
            <a:extLst>
              <a:ext uri="{FF2B5EF4-FFF2-40B4-BE49-F238E27FC236}">
                <a16:creationId xmlns:a16="http://schemas.microsoft.com/office/drawing/2014/main" id="{311E06AD-5DE5-44F9-AF94-2D8231EF51B9}"/>
              </a:ext>
            </a:extLst>
          </p:cNvPr>
          <p:cNvPicPr>
            <a:picLocks noChangeAspect="1"/>
          </p:cNvPicPr>
          <p:nvPr/>
        </p:nvPicPr>
        <p:blipFill>
          <a:blip r:embed="rId5"/>
          <a:stretch>
            <a:fillRect/>
          </a:stretch>
        </p:blipFill>
        <p:spPr>
          <a:xfrm>
            <a:off x="5138576" y="4348440"/>
            <a:ext cx="788579" cy="770068"/>
          </a:xfrm>
          <a:prstGeom prst="rect">
            <a:avLst/>
          </a:prstGeom>
        </p:spPr>
      </p:pic>
      <p:pic>
        <p:nvPicPr>
          <p:cNvPr id="56" name="Picture 55">
            <a:extLst>
              <a:ext uri="{FF2B5EF4-FFF2-40B4-BE49-F238E27FC236}">
                <a16:creationId xmlns:a16="http://schemas.microsoft.com/office/drawing/2014/main" id="{8AD0EAFC-F640-4E39-A75C-D9C50D50A1C1}"/>
              </a:ext>
            </a:extLst>
          </p:cNvPr>
          <p:cNvPicPr>
            <a:picLocks noChangeAspect="1"/>
          </p:cNvPicPr>
          <p:nvPr/>
        </p:nvPicPr>
        <p:blipFill>
          <a:blip r:embed="rId10"/>
          <a:stretch>
            <a:fillRect/>
          </a:stretch>
        </p:blipFill>
        <p:spPr>
          <a:xfrm>
            <a:off x="6114802" y="3530238"/>
            <a:ext cx="767490" cy="760930"/>
          </a:xfrm>
          <a:prstGeom prst="rect">
            <a:avLst/>
          </a:prstGeom>
        </p:spPr>
      </p:pic>
      <p:pic>
        <p:nvPicPr>
          <p:cNvPr id="57" name="Picture 56">
            <a:extLst>
              <a:ext uri="{FF2B5EF4-FFF2-40B4-BE49-F238E27FC236}">
                <a16:creationId xmlns:a16="http://schemas.microsoft.com/office/drawing/2014/main" id="{62D5848E-2EA7-4626-A0C1-1C344350AA90}"/>
              </a:ext>
            </a:extLst>
          </p:cNvPr>
          <p:cNvPicPr>
            <a:picLocks noChangeAspect="1"/>
          </p:cNvPicPr>
          <p:nvPr/>
        </p:nvPicPr>
        <p:blipFill>
          <a:blip r:embed="rId7"/>
          <a:stretch>
            <a:fillRect/>
          </a:stretch>
        </p:blipFill>
        <p:spPr>
          <a:xfrm>
            <a:off x="6123660" y="4348440"/>
            <a:ext cx="758632" cy="770068"/>
          </a:xfrm>
          <a:prstGeom prst="rect">
            <a:avLst/>
          </a:prstGeom>
        </p:spPr>
      </p:pic>
      <p:pic>
        <p:nvPicPr>
          <p:cNvPr id="58" name="Picture 57">
            <a:extLst>
              <a:ext uri="{FF2B5EF4-FFF2-40B4-BE49-F238E27FC236}">
                <a16:creationId xmlns:a16="http://schemas.microsoft.com/office/drawing/2014/main" id="{E0741B76-DE51-4987-94BD-F26A14D11921}"/>
              </a:ext>
            </a:extLst>
          </p:cNvPr>
          <p:cNvPicPr>
            <a:picLocks noChangeAspect="1"/>
          </p:cNvPicPr>
          <p:nvPr/>
        </p:nvPicPr>
        <p:blipFill>
          <a:blip r:embed="rId10"/>
          <a:stretch>
            <a:fillRect/>
          </a:stretch>
        </p:blipFill>
        <p:spPr>
          <a:xfrm>
            <a:off x="7062601" y="3528049"/>
            <a:ext cx="767490" cy="760930"/>
          </a:xfrm>
          <a:prstGeom prst="rect">
            <a:avLst/>
          </a:prstGeom>
        </p:spPr>
      </p:pic>
      <p:pic>
        <p:nvPicPr>
          <p:cNvPr id="59" name="Picture 58">
            <a:extLst>
              <a:ext uri="{FF2B5EF4-FFF2-40B4-BE49-F238E27FC236}">
                <a16:creationId xmlns:a16="http://schemas.microsoft.com/office/drawing/2014/main" id="{5152C3D7-FF2A-46D1-9AD6-8E6FCB9CCDE9}"/>
              </a:ext>
            </a:extLst>
          </p:cNvPr>
          <p:cNvPicPr>
            <a:picLocks noChangeAspect="1"/>
          </p:cNvPicPr>
          <p:nvPr/>
        </p:nvPicPr>
        <p:blipFill>
          <a:blip r:embed="rId10"/>
          <a:stretch>
            <a:fillRect/>
          </a:stretch>
        </p:blipFill>
        <p:spPr>
          <a:xfrm>
            <a:off x="8028282" y="3528049"/>
            <a:ext cx="767490" cy="760930"/>
          </a:xfrm>
          <a:prstGeom prst="rect">
            <a:avLst/>
          </a:prstGeom>
        </p:spPr>
      </p:pic>
      <p:pic>
        <p:nvPicPr>
          <p:cNvPr id="60" name="Picture 59">
            <a:extLst>
              <a:ext uri="{FF2B5EF4-FFF2-40B4-BE49-F238E27FC236}">
                <a16:creationId xmlns:a16="http://schemas.microsoft.com/office/drawing/2014/main" id="{17EECEFB-263D-493C-91A3-5DBC9419E354}"/>
              </a:ext>
            </a:extLst>
          </p:cNvPr>
          <p:cNvPicPr>
            <a:picLocks noChangeAspect="1"/>
          </p:cNvPicPr>
          <p:nvPr/>
        </p:nvPicPr>
        <p:blipFill>
          <a:blip r:embed="rId8"/>
          <a:stretch>
            <a:fillRect/>
          </a:stretch>
        </p:blipFill>
        <p:spPr>
          <a:xfrm>
            <a:off x="7062601" y="4356110"/>
            <a:ext cx="847026" cy="736062"/>
          </a:xfrm>
          <a:prstGeom prst="rect">
            <a:avLst/>
          </a:prstGeom>
        </p:spPr>
      </p:pic>
      <p:pic>
        <p:nvPicPr>
          <p:cNvPr id="61" name="Picture 60">
            <a:extLst>
              <a:ext uri="{FF2B5EF4-FFF2-40B4-BE49-F238E27FC236}">
                <a16:creationId xmlns:a16="http://schemas.microsoft.com/office/drawing/2014/main" id="{AF0AE8F9-4468-49FA-B8B7-BB7B1CC5E6A4}"/>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8088095" y="4365247"/>
            <a:ext cx="758632" cy="760931"/>
          </a:xfrm>
          <a:prstGeom prst="rect">
            <a:avLst/>
          </a:prstGeom>
          <a:noFill/>
          <a:ln>
            <a:noFill/>
          </a:ln>
        </p:spPr>
      </p:pic>
      <p:pic>
        <p:nvPicPr>
          <p:cNvPr id="62" name="Picture 61">
            <a:extLst>
              <a:ext uri="{FF2B5EF4-FFF2-40B4-BE49-F238E27FC236}">
                <a16:creationId xmlns:a16="http://schemas.microsoft.com/office/drawing/2014/main" id="{FCBB4688-913D-48DC-8E69-56452AB03905}"/>
              </a:ext>
            </a:extLst>
          </p:cNvPr>
          <p:cNvPicPr>
            <a:picLocks noChangeAspect="1"/>
          </p:cNvPicPr>
          <p:nvPr/>
        </p:nvPicPr>
        <p:blipFill>
          <a:blip r:embed="rId10"/>
          <a:stretch>
            <a:fillRect/>
          </a:stretch>
        </p:blipFill>
        <p:spPr>
          <a:xfrm>
            <a:off x="8971703" y="3519771"/>
            <a:ext cx="767490" cy="760930"/>
          </a:xfrm>
          <a:prstGeom prst="rect">
            <a:avLst/>
          </a:prstGeom>
        </p:spPr>
      </p:pic>
      <p:pic>
        <p:nvPicPr>
          <p:cNvPr id="63" name="Picture 62">
            <a:extLst>
              <a:ext uri="{FF2B5EF4-FFF2-40B4-BE49-F238E27FC236}">
                <a16:creationId xmlns:a16="http://schemas.microsoft.com/office/drawing/2014/main" id="{6177E297-67AD-47B7-98FD-84A96EB7FFDF}"/>
              </a:ext>
            </a:extLst>
          </p:cNvPr>
          <p:cNvPicPr>
            <a:picLocks noChangeAspect="1"/>
          </p:cNvPicPr>
          <p:nvPr/>
        </p:nvPicPr>
        <p:blipFill>
          <a:blip r:embed="rId10"/>
          <a:stretch>
            <a:fillRect/>
          </a:stretch>
        </p:blipFill>
        <p:spPr>
          <a:xfrm>
            <a:off x="8971703" y="4368216"/>
            <a:ext cx="767490" cy="760930"/>
          </a:xfrm>
          <a:prstGeom prst="rect">
            <a:avLst/>
          </a:prstGeom>
        </p:spPr>
      </p:pic>
      <p:pic>
        <p:nvPicPr>
          <p:cNvPr id="64" name="Picture 63">
            <a:extLst>
              <a:ext uri="{FF2B5EF4-FFF2-40B4-BE49-F238E27FC236}">
                <a16:creationId xmlns:a16="http://schemas.microsoft.com/office/drawing/2014/main" id="{A4C88DE3-45A7-4338-AA6B-5D2D0D01548E}"/>
              </a:ext>
            </a:extLst>
          </p:cNvPr>
          <p:cNvPicPr>
            <a:picLocks noChangeAspect="1"/>
          </p:cNvPicPr>
          <p:nvPr/>
        </p:nvPicPr>
        <p:blipFill>
          <a:blip r:embed="rId10"/>
          <a:stretch>
            <a:fillRect/>
          </a:stretch>
        </p:blipFill>
        <p:spPr>
          <a:xfrm>
            <a:off x="9879951" y="3506399"/>
            <a:ext cx="767490" cy="760930"/>
          </a:xfrm>
          <a:prstGeom prst="rect">
            <a:avLst/>
          </a:prstGeom>
        </p:spPr>
      </p:pic>
      <p:pic>
        <p:nvPicPr>
          <p:cNvPr id="65" name="Picture 64">
            <a:extLst>
              <a:ext uri="{FF2B5EF4-FFF2-40B4-BE49-F238E27FC236}">
                <a16:creationId xmlns:a16="http://schemas.microsoft.com/office/drawing/2014/main" id="{EE0660D5-09BF-4DA1-AA9E-2FE2AE600E8C}"/>
              </a:ext>
            </a:extLst>
          </p:cNvPr>
          <p:cNvPicPr>
            <a:picLocks noChangeAspect="1"/>
          </p:cNvPicPr>
          <p:nvPr/>
        </p:nvPicPr>
        <p:blipFill>
          <a:blip r:embed="rId5"/>
          <a:stretch>
            <a:fillRect/>
          </a:stretch>
        </p:blipFill>
        <p:spPr>
          <a:xfrm>
            <a:off x="9879951" y="5199619"/>
            <a:ext cx="788579" cy="770068"/>
          </a:xfrm>
          <a:prstGeom prst="rect">
            <a:avLst/>
          </a:prstGeom>
        </p:spPr>
      </p:pic>
      <p:pic>
        <p:nvPicPr>
          <p:cNvPr id="66" name="Picture 65">
            <a:extLst>
              <a:ext uri="{FF2B5EF4-FFF2-40B4-BE49-F238E27FC236}">
                <a16:creationId xmlns:a16="http://schemas.microsoft.com/office/drawing/2014/main" id="{10F332FA-199A-46B5-8683-E46155764C2A}"/>
              </a:ext>
            </a:extLst>
          </p:cNvPr>
          <p:cNvPicPr>
            <a:picLocks noChangeAspect="1"/>
          </p:cNvPicPr>
          <p:nvPr/>
        </p:nvPicPr>
        <p:blipFill>
          <a:blip r:embed="rId10"/>
          <a:stretch>
            <a:fillRect/>
          </a:stretch>
        </p:blipFill>
        <p:spPr>
          <a:xfrm>
            <a:off x="10845632" y="3506399"/>
            <a:ext cx="767490" cy="760930"/>
          </a:xfrm>
          <a:prstGeom prst="rect">
            <a:avLst/>
          </a:prstGeom>
        </p:spPr>
      </p:pic>
      <p:pic>
        <p:nvPicPr>
          <p:cNvPr id="67" name="Picture 66">
            <a:extLst>
              <a:ext uri="{FF2B5EF4-FFF2-40B4-BE49-F238E27FC236}">
                <a16:creationId xmlns:a16="http://schemas.microsoft.com/office/drawing/2014/main" id="{A7AEF41A-183B-47BF-ADD4-B49DAC2A9F13}"/>
              </a:ext>
            </a:extLst>
          </p:cNvPr>
          <p:cNvPicPr>
            <a:picLocks noChangeAspect="1"/>
          </p:cNvPicPr>
          <p:nvPr/>
        </p:nvPicPr>
        <p:blipFill>
          <a:blip r:embed="rId7"/>
          <a:stretch>
            <a:fillRect/>
          </a:stretch>
        </p:blipFill>
        <p:spPr>
          <a:xfrm>
            <a:off x="10854490" y="5175019"/>
            <a:ext cx="758632" cy="770068"/>
          </a:xfrm>
          <a:prstGeom prst="rect">
            <a:avLst/>
          </a:prstGeom>
        </p:spPr>
      </p:pic>
      <p:pic>
        <p:nvPicPr>
          <p:cNvPr id="68" name="Picture 67">
            <a:extLst>
              <a:ext uri="{FF2B5EF4-FFF2-40B4-BE49-F238E27FC236}">
                <a16:creationId xmlns:a16="http://schemas.microsoft.com/office/drawing/2014/main" id="{85A3161B-902B-4FF4-927F-313E70713E2F}"/>
              </a:ext>
            </a:extLst>
          </p:cNvPr>
          <p:cNvPicPr>
            <a:picLocks noChangeAspect="1"/>
          </p:cNvPicPr>
          <p:nvPr/>
        </p:nvPicPr>
        <p:blipFill>
          <a:blip r:embed="rId10"/>
          <a:stretch>
            <a:fillRect/>
          </a:stretch>
        </p:blipFill>
        <p:spPr>
          <a:xfrm>
            <a:off x="9854532" y="4353009"/>
            <a:ext cx="767490" cy="760930"/>
          </a:xfrm>
          <a:prstGeom prst="rect">
            <a:avLst/>
          </a:prstGeom>
        </p:spPr>
      </p:pic>
      <p:pic>
        <p:nvPicPr>
          <p:cNvPr id="69" name="Picture 68">
            <a:extLst>
              <a:ext uri="{FF2B5EF4-FFF2-40B4-BE49-F238E27FC236}">
                <a16:creationId xmlns:a16="http://schemas.microsoft.com/office/drawing/2014/main" id="{2AEBB959-A0E6-41B7-8788-DB1CB67DF109}"/>
              </a:ext>
            </a:extLst>
          </p:cNvPr>
          <p:cNvPicPr>
            <a:picLocks noChangeAspect="1"/>
          </p:cNvPicPr>
          <p:nvPr/>
        </p:nvPicPr>
        <p:blipFill>
          <a:blip r:embed="rId10"/>
          <a:stretch>
            <a:fillRect/>
          </a:stretch>
        </p:blipFill>
        <p:spPr>
          <a:xfrm>
            <a:off x="10854490" y="4331242"/>
            <a:ext cx="767490" cy="760930"/>
          </a:xfrm>
          <a:prstGeom prst="rect">
            <a:avLst/>
          </a:prstGeom>
        </p:spPr>
      </p:pic>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AD445F1D-998B-4BB7-A111-A078D64427C7}"/>
                  </a:ext>
                </a:extLst>
              </p:cNvPr>
              <p:cNvSpPr txBox="1"/>
              <p:nvPr/>
            </p:nvSpPr>
            <p:spPr>
              <a:xfrm>
                <a:off x="4455648" y="2552055"/>
                <a:ext cx="280525" cy="8182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5</m:t>
                          </m:r>
                        </m:num>
                        <m:den>
                          <m:r>
                            <a:rPr lang="en-GB" sz="2800" b="0" i="1" smtClean="0">
                              <a:latin typeface="Cambria Math" panose="02040503050406030204" pitchFamily="18" charset="0"/>
                            </a:rPr>
                            <m:t>5</m:t>
                          </m:r>
                        </m:den>
                      </m:f>
                    </m:oMath>
                  </m:oMathPara>
                </a14:m>
                <a:endParaRPr lang="en-GB" sz="4800" dirty="0"/>
              </a:p>
            </p:txBody>
          </p:sp>
        </mc:Choice>
        <mc:Fallback xmlns="">
          <p:sp>
            <p:nvSpPr>
              <p:cNvPr id="70" name="TextBox 69">
                <a:extLst>
                  <a:ext uri="{FF2B5EF4-FFF2-40B4-BE49-F238E27FC236}">
                    <a16:creationId xmlns:a16="http://schemas.microsoft.com/office/drawing/2014/main" id="{AD445F1D-998B-4BB7-A111-A078D64427C7}"/>
                  </a:ext>
                </a:extLst>
              </p:cNvPr>
              <p:cNvSpPr txBox="1">
                <a:spLocks noRot="1" noChangeAspect="1" noMove="1" noResize="1" noEditPoints="1" noAdjustHandles="1" noChangeArrowheads="1" noChangeShapeType="1" noTextEdit="1"/>
              </p:cNvSpPr>
              <p:nvPr/>
            </p:nvSpPr>
            <p:spPr>
              <a:xfrm>
                <a:off x="4455648" y="2552055"/>
                <a:ext cx="280525" cy="818237"/>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AB1C89E0-F11B-4FC0-B250-A2B1591471F0}"/>
                  </a:ext>
                </a:extLst>
              </p:cNvPr>
              <p:cNvSpPr txBox="1"/>
              <p:nvPr/>
            </p:nvSpPr>
            <p:spPr>
              <a:xfrm>
                <a:off x="5416197" y="2552055"/>
                <a:ext cx="280525" cy="809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6</m:t>
                          </m:r>
                        </m:num>
                        <m:den>
                          <m:r>
                            <a:rPr lang="en-GB" sz="2800" b="0" i="1" smtClean="0">
                              <a:latin typeface="Cambria Math" panose="02040503050406030204" pitchFamily="18" charset="0"/>
                            </a:rPr>
                            <m:t>5</m:t>
                          </m:r>
                        </m:den>
                      </m:f>
                    </m:oMath>
                  </m:oMathPara>
                </a14:m>
                <a:endParaRPr lang="en-GB" sz="4800" dirty="0"/>
              </a:p>
            </p:txBody>
          </p:sp>
        </mc:Choice>
        <mc:Fallback xmlns="">
          <p:sp>
            <p:nvSpPr>
              <p:cNvPr id="71" name="TextBox 70">
                <a:extLst>
                  <a:ext uri="{FF2B5EF4-FFF2-40B4-BE49-F238E27FC236}">
                    <a16:creationId xmlns:a16="http://schemas.microsoft.com/office/drawing/2014/main" id="{AB1C89E0-F11B-4FC0-B250-A2B1591471F0}"/>
                  </a:ext>
                </a:extLst>
              </p:cNvPr>
              <p:cNvSpPr txBox="1">
                <a:spLocks noRot="1" noChangeAspect="1" noMove="1" noResize="1" noEditPoints="1" noAdjustHandles="1" noChangeArrowheads="1" noChangeShapeType="1" noTextEdit="1"/>
              </p:cNvSpPr>
              <p:nvPr/>
            </p:nvSpPr>
            <p:spPr>
              <a:xfrm>
                <a:off x="5416197" y="2552055"/>
                <a:ext cx="280525" cy="809452"/>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FE08125B-3A01-4BCB-8D93-1EA84206910D}"/>
                  </a:ext>
                </a:extLst>
              </p:cNvPr>
              <p:cNvSpPr txBox="1"/>
              <p:nvPr/>
            </p:nvSpPr>
            <p:spPr>
              <a:xfrm>
                <a:off x="6376746" y="2552055"/>
                <a:ext cx="280525" cy="8066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7</m:t>
                          </m:r>
                        </m:num>
                        <m:den>
                          <m:r>
                            <a:rPr lang="en-GB" sz="2800" b="0" i="1" smtClean="0">
                              <a:latin typeface="Cambria Math" panose="02040503050406030204" pitchFamily="18" charset="0"/>
                            </a:rPr>
                            <m:t>5</m:t>
                          </m:r>
                        </m:den>
                      </m:f>
                    </m:oMath>
                  </m:oMathPara>
                </a14:m>
                <a:endParaRPr lang="en-GB" sz="4800" dirty="0"/>
              </a:p>
            </p:txBody>
          </p:sp>
        </mc:Choice>
        <mc:Fallback xmlns="">
          <p:sp>
            <p:nvSpPr>
              <p:cNvPr id="72" name="TextBox 71">
                <a:extLst>
                  <a:ext uri="{FF2B5EF4-FFF2-40B4-BE49-F238E27FC236}">
                    <a16:creationId xmlns:a16="http://schemas.microsoft.com/office/drawing/2014/main" id="{FE08125B-3A01-4BCB-8D93-1EA84206910D}"/>
                  </a:ext>
                </a:extLst>
              </p:cNvPr>
              <p:cNvSpPr txBox="1">
                <a:spLocks noRot="1" noChangeAspect="1" noMove="1" noResize="1" noEditPoints="1" noAdjustHandles="1" noChangeArrowheads="1" noChangeShapeType="1" noTextEdit="1"/>
              </p:cNvSpPr>
              <p:nvPr/>
            </p:nvSpPr>
            <p:spPr>
              <a:xfrm>
                <a:off x="6376746" y="2552055"/>
                <a:ext cx="280525" cy="806631"/>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DC1DA1BE-62DD-4EFD-A4A9-433B974E1762}"/>
                  </a:ext>
                </a:extLst>
              </p:cNvPr>
              <p:cNvSpPr txBox="1"/>
              <p:nvPr/>
            </p:nvSpPr>
            <p:spPr>
              <a:xfrm>
                <a:off x="7337295" y="2552055"/>
                <a:ext cx="280525" cy="809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8</m:t>
                          </m:r>
                        </m:num>
                        <m:den>
                          <m:r>
                            <a:rPr lang="en-GB" sz="2800" b="0" i="1" smtClean="0">
                              <a:latin typeface="Cambria Math" panose="02040503050406030204" pitchFamily="18" charset="0"/>
                            </a:rPr>
                            <m:t>5</m:t>
                          </m:r>
                        </m:den>
                      </m:f>
                    </m:oMath>
                  </m:oMathPara>
                </a14:m>
                <a:endParaRPr lang="en-GB" sz="4800" dirty="0"/>
              </a:p>
            </p:txBody>
          </p:sp>
        </mc:Choice>
        <mc:Fallback xmlns="">
          <p:sp>
            <p:nvSpPr>
              <p:cNvPr id="73" name="TextBox 72">
                <a:extLst>
                  <a:ext uri="{FF2B5EF4-FFF2-40B4-BE49-F238E27FC236}">
                    <a16:creationId xmlns:a16="http://schemas.microsoft.com/office/drawing/2014/main" id="{DC1DA1BE-62DD-4EFD-A4A9-433B974E1762}"/>
                  </a:ext>
                </a:extLst>
              </p:cNvPr>
              <p:cNvSpPr txBox="1">
                <a:spLocks noRot="1" noChangeAspect="1" noMove="1" noResize="1" noEditPoints="1" noAdjustHandles="1" noChangeArrowheads="1" noChangeShapeType="1" noTextEdit="1"/>
              </p:cNvSpPr>
              <p:nvPr/>
            </p:nvSpPr>
            <p:spPr>
              <a:xfrm>
                <a:off x="7337295" y="2552055"/>
                <a:ext cx="280525" cy="809452"/>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D9A35E45-3C24-4CD8-9A11-424BAE814807}"/>
                  </a:ext>
                </a:extLst>
              </p:cNvPr>
              <p:cNvSpPr txBox="1"/>
              <p:nvPr/>
            </p:nvSpPr>
            <p:spPr>
              <a:xfrm>
                <a:off x="8247734" y="2552712"/>
                <a:ext cx="280525" cy="809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9</m:t>
                          </m:r>
                        </m:num>
                        <m:den>
                          <m:r>
                            <a:rPr lang="en-GB" sz="2800" b="0" i="1" smtClean="0">
                              <a:latin typeface="Cambria Math" panose="02040503050406030204" pitchFamily="18" charset="0"/>
                            </a:rPr>
                            <m:t>5</m:t>
                          </m:r>
                        </m:den>
                      </m:f>
                    </m:oMath>
                  </m:oMathPara>
                </a14:m>
                <a:endParaRPr lang="en-GB" sz="4800" dirty="0"/>
              </a:p>
            </p:txBody>
          </p:sp>
        </mc:Choice>
        <mc:Fallback xmlns="">
          <p:sp>
            <p:nvSpPr>
              <p:cNvPr id="74" name="TextBox 73">
                <a:extLst>
                  <a:ext uri="{FF2B5EF4-FFF2-40B4-BE49-F238E27FC236}">
                    <a16:creationId xmlns:a16="http://schemas.microsoft.com/office/drawing/2014/main" id="{D9A35E45-3C24-4CD8-9A11-424BAE814807}"/>
                  </a:ext>
                </a:extLst>
              </p:cNvPr>
              <p:cNvSpPr txBox="1">
                <a:spLocks noRot="1" noChangeAspect="1" noMove="1" noResize="1" noEditPoints="1" noAdjustHandles="1" noChangeArrowheads="1" noChangeShapeType="1" noTextEdit="1"/>
              </p:cNvSpPr>
              <p:nvPr/>
            </p:nvSpPr>
            <p:spPr>
              <a:xfrm>
                <a:off x="8247734" y="2552712"/>
                <a:ext cx="280525" cy="809452"/>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E53801F9-BF14-494C-BA05-EF4E307902BD}"/>
                  </a:ext>
                </a:extLst>
              </p:cNvPr>
              <p:cNvSpPr txBox="1"/>
              <p:nvPr/>
            </p:nvSpPr>
            <p:spPr>
              <a:xfrm>
                <a:off x="9095989" y="2552712"/>
                <a:ext cx="479298" cy="809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10</m:t>
                          </m:r>
                        </m:num>
                        <m:den>
                          <m:r>
                            <a:rPr lang="en-GB" sz="2800" b="0" i="1" smtClean="0">
                              <a:latin typeface="Cambria Math" panose="02040503050406030204" pitchFamily="18" charset="0"/>
                            </a:rPr>
                            <m:t>5</m:t>
                          </m:r>
                        </m:den>
                      </m:f>
                    </m:oMath>
                  </m:oMathPara>
                </a14:m>
                <a:endParaRPr lang="en-GB" sz="4800" dirty="0"/>
              </a:p>
            </p:txBody>
          </p:sp>
        </mc:Choice>
        <mc:Fallback xmlns="">
          <p:sp>
            <p:nvSpPr>
              <p:cNvPr id="75" name="TextBox 74">
                <a:extLst>
                  <a:ext uri="{FF2B5EF4-FFF2-40B4-BE49-F238E27FC236}">
                    <a16:creationId xmlns:a16="http://schemas.microsoft.com/office/drawing/2014/main" id="{E53801F9-BF14-494C-BA05-EF4E307902BD}"/>
                  </a:ext>
                </a:extLst>
              </p:cNvPr>
              <p:cNvSpPr txBox="1">
                <a:spLocks noRot="1" noChangeAspect="1" noMove="1" noResize="1" noEditPoints="1" noAdjustHandles="1" noChangeArrowheads="1" noChangeShapeType="1" noTextEdit="1"/>
              </p:cNvSpPr>
              <p:nvPr/>
            </p:nvSpPr>
            <p:spPr>
              <a:xfrm>
                <a:off x="9095989" y="2552712"/>
                <a:ext cx="479298" cy="809452"/>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4EE1BEB7-F9A0-427D-8EE5-22B2F0276DDE}"/>
                  </a:ext>
                </a:extLst>
              </p:cNvPr>
              <p:cNvSpPr txBox="1"/>
              <p:nvPr/>
            </p:nvSpPr>
            <p:spPr>
              <a:xfrm>
                <a:off x="10024454" y="2552712"/>
                <a:ext cx="479298" cy="809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11</m:t>
                          </m:r>
                        </m:num>
                        <m:den>
                          <m:r>
                            <a:rPr lang="en-GB" sz="2800" b="0" i="1" smtClean="0">
                              <a:latin typeface="Cambria Math" panose="02040503050406030204" pitchFamily="18" charset="0"/>
                            </a:rPr>
                            <m:t>5</m:t>
                          </m:r>
                        </m:den>
                      </m:f>
                    </m:oMath>
                  </m:oMathPara>
                </a14:m>
                <a:endParaRPr lang="en-GB" sz="4800" dirty="0"/>
              </a:p>
            </p:txBody>
          </p:sp>
        </mc:Choice>
        <mc:Fallback xmlns="">
          <p:sp>
            <p:nvSpPr>
              <p:cNvPr id="76" name="TextBox 75">
                <a:extLst>
                  <a:ext uri="{FF2B5EF4-FFF2-40B4-BE49-F238E27FC236}">
                    <a16:creationId xmlns:a16="http://schemas.microsoft.com/office/drawing/2014/main" id="{4EE1BEB7-F9A0-427D-8EE5-22B2F0276DDE}"/>
                  </a:ext>
                </a:extLst>
              </p:cNvPr>
              <p:cNvSpPr txBox="1">
                <a:spLocks noRot="1" noChangeAspect="1" noMove="1" noResize="1" noEditPoints="1" noAdjustHandles="1" noChangeArrowheads="1" noChangeShapeType="1" noTextEdit="1"/>
              </p:cNvSpPr>
              <p:nvPr/>
            </p:nvSpPr>
            <p:spPr>
              <a:xfrm>
                <a:off x="10024454" y="2552712"/>
                <a:ext cx="479298" cy="809452"/>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95C7DB0A-1343-4457-AF60-D1F1B294DEB7}"/>
                  </a:ext>
                </a:extLst>
              </p:cNvPr>
              <p:cNvSpPr txBox="1"/>
              <p:nvPr/>
            </p:nvSpPr>
            <p:spPr>
              <a:xfrm>
                <a:off x="11001045" y="2552712"/>
                <a:ext cx="479298" cy="809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12</m:t>
                          </m:r>
                        </m:num>
                        <m:den>
                          <m:r>
                            <a:rPr lang="en-GB" sz="2800" b="0" i="1" smtClean="0">
                              <a:latin typeface="Cambria Math" panose="02040503050406030204" pitchFamily="18" charset="0"/>
                            </a:rPr>
                            <m:t>5</m:t>
                          </m:r>
                        </m:den>
                      </m:f>
                    </m:oMath>
                  </m:oMathPara>
                </a14:m>
                <a:endParaRPr lang="en-GB" sz="4800" dirty="0"/>
              </a:p>
            </p:txBody>
          </p:sp>
        </mc:Choice>
        <mc:Fallback xmlns="">
          <p:sp>
            <p:nvSpPr>
              <p:cNvPr id="77" name="TextBox 76">
                <a:extLst>
                  <a:ext uri="{FF2B5EF4-FFF2-40B4-BE49-F238E27FC236}">
                    <a16:creationId xmlns:a16="http://schemas.microsoft.com/office/drawing/2014/main" id="{95C7DB0A-1343-4457-AF60-D1F1B294DEB7}"/>
                  </a:ext>
                </a:extLst>
              </p:cNvPr>
              <p:cNvSpPr txBox="1">
                <a:spLocks noRot="1" noChangeAspect="1" noMove="1" noResize="1" noEditPoints="1" noAdjustHandles="1" noChangeArrowheads="1" noChangeShapeType="1" noTextEdit="1"/>
              </p:cNvSpPr>
              <p:nvPr/>
            </p:nvSpPr>
            <p:spPr>
              <a:xfrm>
                <a:off x="11001045" y="2552712"/>
                <a:ext cx="479298" cy="809452"/>
              </a:xfrm>
              <a:prstGeom prst="rect">
                <a:avLst/>
              </a:prstGeom>
              <a:blipFill>
                <a:blip r:embed="rId21"/>
                <a:stretch>
                  <a:fillRect/>
                </a:stretch>
              </a:blipFill>
            </p:spPr>
            <p:txBody>
              <a:bodyPr/>
              <a:lstStyle/>
              <a:p>
                <a:r>
                  <a:rPr lang="en-GB">
                    <a:noFill/>
                  </a:rPr>
                  <a:t> </a:t>
                </a:r>
              </a:p>
            </p:txBody>
          </p:sp>
        </mc:Fallback>
      </mc:AlternateContent>
      <p:sp>
        <p:nvSpPr>
          <p:cNvPr id="40" name="Rectangle: Rounded Corners 39">
            <a:extLst>
              <a:ext uri="{FF2B5EF4-FFF2-40B4-BE49-F238E27FC236}">
                <a16:creationId xmlns:a16="http://schemas.microsoft.com/office/drawing/2014/main" id="{99A3AD82-65DD-4EE3-84FE-65201DBF17B7}"/>
              </a:ext>
            </a:extLst>
          </p:cNvPr>
          <p:cNvSpPr/>
          <p:nvPr/>
        </p:nvSpPr>
        <p:spPr>
          <a:xfrm>
            <a:off x="118897" y="5295809"/>
            <a:ext cx="9351155" cy="144765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rgbClr val="002060"/>
                </a:solidFill>
              </a:rPr>
              <a:t>We say this as “five fifths” etc. </a:t>
            </a:r>
            <a:r>
              <a:rPr lang="en-GB" sz="2600" b="1" dirty="0">
                <a:solidFill>
                  <a:srgbClr val="002060"/>
                </a:solidFill>
              </a:rPr>
              <a:t>Improper fractions </a:t>
            </a:r>
            <a:r>
              <a:rPr lang="en-GB" sz="2600" dirty="0">
                <a:solidFill>
                  <a:srgbClr val="002060"/>
                </a:solidFill>
              </a:rPr>
              <a:t>count the </a:t>
            </a:r>
            <a:r>
              <a:rPr lang="en-GB" sz="2600" b="1" dirty="0">
                <a:solidFill>
                  <a:srgbClr val="002060"/>
                </a:solidFill>
              </a:rPr>
              <a:t>total number of parts</a:t>
            </a:r>
            <a:r>
              <a:rPr lang="en-GB" sz="2600" dirty="0">
                <a:solidFill>
                  <a:srgbClr val="002060"/>
                </a:solidFill>
              </a:rPr>
              <a:t>. Notice, the pictures do not change. The fractions are the same, but they can be written in </a:t>
            </a:r>
            <a:r>
              <a:rPr lang="en-GB" sz="2600" b="1" dirty="0">
                <a:solidFill>
                  <a:srgbClr val="002060"/>
                </a:solidFill>
              </a:rPr>
              <a:t>two different ways</a:t>
            </a:r>
            <a:r>
              <a:rPr lang="en-GB" sz="2600" dirty="0">
                <a:solidFill>
                  <a:srgbClr val="002060"/>
                </a:solidFill>
              </a:rPr>
              <a:t>.</a:t>
            </a:r>
          </a:p>
        </p:txBody>
      </p:sp>
    </p:spTree>
    <p:extLst>
      <p:ext uri="{BB962C8B-B14F-4D97-AF65-F5344CB8AC3E}">
        <p14:creationId xmlns:p14="http://schemas.microsoft.com/office/powerpoint/2010/main" val="103725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54"/>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0"/>
                                          </p:stCondLst>
                                        </p:cTn>
                                        <p:tgtEl>
                                          <p:spTgt spid="5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1000"/>
                                  </p:stCondLst>
                                  <p:childTnLst>
                                    <p:set>
                                      <p:cBhvr>
                                        <p:cTn id="15" dur="1" fill="hold">
                                          <p:stCondLst>
                                            <p:cond delay="0"/>
                                          </p:stCondLst>
                                        </p:cTn>
                                        <p:tgtEl>
                                          <p:spTgt spid="56"/>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childTnLst>
                                </p:cTn>
                              </p:par>
                            </p:childTnLst>
                          </p:cTn>
                        </p:par>
                        <p:par>
                          <p:cTn id="22" fill="hold">
                            <p:stCondLst>
                              <p:cond delay="2000"/>
                            </p:stCondLst>
                            <p:childTnLst>
                              <p:par>
                                <p:cTn id="23" presetID="1" presetClass="entr" presetSubtype="0" fill="hold" nodeType="afterEffect">
                                  <p:stCondLst>
                                    <p:cond delay="1000"/>
                                  </p:stCondLst>
                                  <p:childTnLst>
                                    <p:set>
                                      <p:cBhvr>
                                        <p:cTn id="24" dur="1" fill="hold">
                                          <p:stCondLst>
                                            <p:cond delay="0"/>
                                          </p:stCondLst>
                                        </p:cTn>
                                        <p:tgtEl>
                                          <p:spTgt spid="58"/>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nodeType="afterEffect">
                                  <p:stCondLst>
                                    <p:cond delay="0"/>
                                  </p:stCondLst>
                                  <p:childTnLst>
                                    <p:set>
                                      <p:cBhvr>
                                        <p:cTn id="27" dur="1" fill="hold">
                                          <p:stCondLst>
                                            <p:cond delay="0"/>
                                          </p:stCondLst>
                                        </p:cTn>
                                        <p:tgtEl>
                                          <p:spTgt spid="60"/>
                                        </p:tgtEl>
                                        <p:attrNameLst>
                                          <p:attrName>style.visibility</p:attrName>
                                        </p:attrNameLst>
                                      </p:cBhvr>
                                      <p:to>
                                        <p:strVal val="visible"/>
                                      </p:to>
                                    </p:set>
                                  </p:childTnLst>
                                </p:cTn>
                              </p:par>
                            </p:childTnLst>
                          </p:cTn>
                        </p:par>
                        <p:par>
                          <p:cTn id="28" fill="hold">
                            <p:stCondLst>
                              <p:cond delay="3000"/>
                            </p:stCondLst>
                            <p:childTnLst>
                              <p:par>
                                <p:cTn id="29" presetID="1" presetClass="entr" presetSubtype="0" fill="hold" grpId="0" nodeType="after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childTnLst>
                          </p:cTn>
                        </p:par>
                        <p:par>
                          <p:cTn id="31" fill="hold">
                            <p:stCondLst>
                              <p:cond delay="3000"/>
                            </p:stCondLst>
                            <p:childTnLst>
                              <p:par>
                                <p:cTn id="32" presetID="1" presetClass="entr" presetSubtype="0" fill="hold" nodeType="afterEffect">
                                  <p:stCondLst>
                                    <p:cond delay="1000"/>
                                  </p:stCondLst>
                                  <p:childTnLst>
                                    <p:set>
                                      <p:cBhvr>
                                        <p:cTn id="33" dur="1" fill="hold">
                                          <p:stCondLst>
                                            <p:cond delay="0"/>
                                          </p:stCondLst>
                                        </p:cTn>
                                        <p:tgtEl>
                                          <p:spTgt spid="59"/>
                                        </p:tgtEl>
                                        <p:attrNameLst>
                                          <p:attrName>style.visibility</p:attrName>
                                        </p:attrNameLst>
                                      </p:cBhvr>
                                      <p:to>
                                        <p:strVal val="visible"/>
                                      </p:to>
                                    </p:set>
                                  </p:childTnLst>
                                </p:cTn>
                              </p:par>
                            </p:childTnLst>
                          </p:cTn>
                        </p:par>
                        <p:par>
                          <p:cTn id="34" fill="hold">
                            <p:stCondLst>
                              <p:cond delay="4000"/>
                            </p:stCondLst>
                            <p:childTnLst>
                              <p:par>
                                <p:cTn id="35" presetID="1"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childTnLst>
                          </p:cTn>
                        </p:par>
                        <p:par>
                          <p:cTn id="37" fill="hold">
                            <p:stCondLst>
                              <p:cond delay="4000"/>
                            </p:stCondLst>
                            <p:childTnLst>
                              <p:par>
                                <p:cTn id="38" presetID="1" presetClass="entr" presetSubtype="0" fill="hold" grpId="0" nodeType="afterEffect">
                                  <p:stCondLst>
                                    <p:cond delay="0"/>
                                  </p:stCondLst>
                                  <p:childTnLst>
                                    <p:set>
                                      <p:cBhvr>
                                        <p:cTn id="39" dur="1" fill="hold">
                                          <p:stCondLst>
                                            <p:cond delay="0"/>
                                          </p:stCondLst>
                                        </p:cTn>
                                        <p:tgtEl>
                                          <p:spTgt spid="74"/>
                                        </p:tgtEl>
                                        <p:attrNameLst>
                                          <p:attrName>style.visibility</p:attrName>
                                        </p:attrNameLst>
                                      </p:cBhvr>
                                      <p:to>
                                        <p:strVal val="visible"/>
                                      </p:to>
                                    </p:set>
                                  </p:childTnLst>
                                </p:cTn>
                              </p:par>
                            </p:childTnLst>
                          </p:cTn>
                        </p:par>
                        <p:par>
                          <p:cTn id="40" fill="hold">
                            <p:stCondLst>
                              <p:cond delay="4000"/>
                            </p:stCondLst>
                            <p:childTnLst>
                              <p:par>
                                <p:cTn id="41" presetID="1" presetClass="entr" presetSubtype="0" fill="hold" grpId="0" nodeType="afterEffect">
                                  <p:stCondLst>
                                    <p:cond delay="1000"/>
                                  </p:stCondLst>
                                  <p:childTnLst>
                                    <p:set>
                                      <p:cBhvr>
                                        <p:cTn id="42" dur="1" fill="hold">
                                          <p:stCondLst>
                                            <p:cond delay="0"/>
                                          </p:stCondLst>
                                        </p:cTn>
                                        <p:tgtEl>
                                          <p:spTgt spid="75"/>
                                        </p:tgtEl>
                                        <p:attrNameLst>
                                          <p:attrName>style.visibility</p:attrName>
                                        </p:attrNameLst>
                                      </p:cBhvr>
                                      <p:to>
                                        <p:strVal val="visible"/>
                                      </p:to>
                                    </p:set>
                                  </p:childTnLst>
                                </p:cTn>
                              </p:par>
                            </p:childTnLst>
                          </p:cTn>
                        </p:par>
                        <p:par>
                          <p:cTn id="43" fill="hold">
                            <p:stCondLst>
                              <p:cond delay="5000"/>
                            </p:stCondLst>
                            <p:childTnLst>
                              <p:par>
                                <p:cTn id="44" presetID="1" presetClass="entr" presetSubtype="0" fill="hold" nodeType="afterEffect">
                                  <p:stCondLst>
                                    <p:cond delay="0"/>
                                  </p:stCondLst>
                                  <p:childTnLst>
                                    <p:set>
                                      <p:cBhvr>
                                        <p:cTn id="45" dur="1" fill="hold">
                                          <p:stCondLst>
                                            <p:cond delay="0"/>
                                          </p:stCondLst>
                                        </p:cTn>
                                        <p:tgtEl>
                                          <p:spTgt spid="62"/>
                                        </p:tgtEl>
                                        <p:attrNameLst>
                                          <p:attrName>style.visibility</p:attrName>
                                        </p:attrNameLst>
                                      </p:cBhvr>
                                      <p:to>
                                        <p:strVal val="visible"/>
                                      </p:to>
                                    </p:set>
                                  </p:childTnLst>
                                </p:cTn>
                              </p:par>
                            </p:childTnLst>
                          </p:cTn>
                        </p:par>
                        <p:par>
                          <p:cTn id="46" fill="hold">
                            <p:stCondLst>
                              <p:cond delay="5000"/>
                            </p:stCondLst>
                            <p:childTnLst>
                              <p:par>
                                <p:cTn id="47" presetID="1" presetClass="entr" presetSubtype="0"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childTnLst>
                                </p:cTn>
                              </p:par>
                            </p:childTnLst>
                          </p:cTn>
                        </p:par>
                        <p:par>
                          <p:cTn id="49" fill="hold">
                            <p:stCondLst>
                              <p:cond delay="5000"/>
                            </p:stCondLst>
                            <p:childTnLst>
                              <p:par>
                                <p:cTn id="50" presetID="1" presetClass="entr" presetSubtype="0" fill="hold" nodeType="afterEffect">
                                  <p:stCondLst>
                                    <p:cond delay="1000"/>
                                  </p:stCondLst>
                                  <p:childTnLst>
                                    <p:set>
                                      <p:cBhvr>
                                        <p:cTn id="51" dur="1" fill="hold">
                                          <p:stCondLst>
                                            <p:cond delay="0"/>
                                          </p:stCondLst>
                                        </p:cTn>
                                        <p:tgtEl>
                                          <p:spTgt spid="64"/>
                                        </p:tgtEl>
                                        <p:attrNameLst>
                                          <p:attrName>style.visibility</p:attrName>
                                        </p:attrNameLst>
                                      </p:cBhvr>
                                      <p:to>
                                        <p:strVal val="visible"/>
                                      </p:to>
                                    </p:set>
                                  </p:childTnLst>
                                </p:cTn>
                              </p:par>
                            </p:childTnLst>
                          </p:cTn>
                        </p:par>
                        <p:par>
                          <p:cTn id="52" fill="hold">
                            <p:stCondLst>
                              <p:cond delay="6000"/>
                            </p:stCondLst>
                            <p:childTnLst>
                              <p:par>
                                <p:cTn id="53" presetID="1" presetClass="entr" presetSubtype="0"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childTnLst>
                                </p:cTn>
                              </p:par>
                            </p:childTnLst>
                          </p:cTn>
                        </p:par>
                        <p:par>
                          <p:cTn id="55" fill="hold">
                            <p:stCondLst>
                              <p:cond delay="6000"/>
                            </p:stCondLst>
                            <p:childTnLst>
                              <p:par>
                                <p:cTn id="56" presetID="1" presetClass="entr" presetSubtype="0" fill="hold" nodeType="afterEffect">
                                  <p:stCondLst>
                                    <p:cond delay="0"/>
                                  </p:stCondLst>
                                  <p:childTnLst>
                                    <p:set>
                                      <p:cBhvr>
                                        <p:cTn id="57" dur="1" fill="hold">
                                          <p:stCondLst>
                                            <p:cond delay="0"/>
                                          </p:stCondLst>
                                        </p:cTn>
                                        <p:tgtEl>
                                          <p:spTgt spid="68"/>
                                        </p:tgtEl>
                                        <p:attrNameLst>
                                          <p:attrName>style.visibility</p:attrName>
                                        </p:attrNameLst>
                                      </p:cBhvr>
                                      <p:to>
                                        <p:strVal val="visible"/>
                                      </p:to>
                                    </p:set>
                                  </p:child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0"/>
                                          </p:stCondLst>
                                        </p:cTn>
                                        <p:tgtEl>
                                          <p:spTgt spid="76"/>
                                        </p:tgtEl>
                                        <p:attrNameLst>
                                          <p:attrName>style.visibility</p:attrName>
                                        </p:attrNameLst>
                                      </p:cBhvr>
                                      <p:to>
                                        <p:strVal val="visible"/>
                                      </p:to>
                                    </p:set>
                                  </p:childTnLst>
                                </p:cTn>
                              </p:par>
                            </p:childTnLst>
                          </p:cTn>
                        </p:par>
                        <p:par>
                          <p:cTn id="61" fill="hold">
                            <p:stCondLst>
                              <p:cond delay="6000"/>
                            </p:stCondLst>
                            <p:childTnLst>
                              <p:par>
                                <p:cTn id="62" presetID="1" presetClass="entr" presetSubtype="0" fill="hold" nodeType="afterEffect">
                                  <p:stCondLst>
                                    <p:cond delay="1000"/>
                                  </p:stCondLst>
                                  <p:childTnLst>
                                    <p:set>
                                      <p:cBhvr>
                                        <p:cTn id="63" dur="1" fill="hold">
                                          <p:stCondLst>
                                            <p:cond delay="0"/>
                                          </p:stCondLst>
                                        </p:cTn>
                                        <p:tgtEl>
                                          <p:spTgt spid="66"/>
                                        </p:tgtEl>
                                        <p:attrNameLst>
                                          <p:attrName>style.visibility</p:attrName>
                                        </p:attrNameLst>
                                      </p:cBhvr>
                                      <p:to>
                                        <p:strVal val="visible"/>
                                      </p:to>
                                    </p:set>
                                  </p:childTnLst>
                                </p:cTn>
                              </p:par>
                            </p:childTnLst>
                          </p:cTn>
                        </p:par>
                        <p:par>
                          <p:cTn id="64" fill="hold">
                            <p:stCondLst>
                              <p:cond delay="7000"/>
                            </p:stCondLst>
                            <p:childTnLst>
                              <p:par>
                                <p:cTn id="65" presetID="1" presetClass="entr" presetSubtype="0"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childTnLst>
                                </p:cTn>
                              </p:par>
                            </p:childTnLst>
                          </p:cTn>
                        </p:par>
                        <p:par>
                          <p:cTn id="67" fill="hold">
                            <p:stCondLst>
                              <p:cond delay="7000"/>
                            </p:stCondLst>
                            <p:childTnLst>
                              <p:par>
                                <p:cTn id="68" presetID="1" presetClass="entr" presetSubtype="0" fill="hold" nodeType="afterEffect">
                                  <p:stCondLst>
                                    <p:cond delay="0"/>
                                  </p:stCondLst>
                                  <p:childTnLst>
                                    <p:set>
                                      <p:cBhvr>
                                        <p:cTn id="69" dur="1" fill="hold">
                                          <p:stCondLst>
                                            <p:cond delay="0"/>
                                          </p:stCondLst>
                                        </p:cTn>
                                        <p:tgtEl>
                                          <p:spTgt spid="69"/>
                                        </p:tgtEl>
                                        <p:attrNameLst>
                                          <p:attrName>style.visibility</p:attrName>
                                        </p:attrNameLst>
                                      </p:cBhvr>
                                      <p:to>
                                        <p:strVal val="visible"/>
                                      </p:to>
                                    </p:set>
                                  </p:childTnLst>
                                </p:cTn>
                              </p:par>
                            </p:childTnLst>
                          </p:cTn>
                        </p:par>
                        <p:par>
                          <p:cTn id="70" fill="hold">
                            <p:stCondLst>
                              <p:cond delay="7000"/>
                            </p:stCondLst>
                            <p:childTnLst>
                              <p:par>
                                <p:cTn id="71" presetID="1" presetClass="entr" presetSubtype="0" fill="hold" grpId="0" nodeType="afterEffect">
                                  <p:stCondLst>
                                    <p:cond delay="0"/>
                                  </p:stCondLst>
                                  <p:childTnLst>
                                    <p:set>
                                      <p:cBhvr>
                                        <p:cTn id="72"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73" grpId="0"/>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273208" y="1755463"/>
            <a:ext cx="11592477" cy="63735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Or we can use </a:t>
            </a:r>
            <a:r>
              <a:rPr lang="en-GB" sz="3200" b="1" dirty="0">
                <a:solidFill>
                  <a:srgbClr val="002060"/>
                </a:solidFill>
              </a:rPr>
              <a:t>mixed numbers.</a:t>
            </a:r>
            <a:r>
              <a:rPr lang="en-GB" sz="3200" dirty="0">
                <a:solidFill>
                  <a:srgbClr val="002060"/>
                </a:solidFill>
              </a:rPr>
              <a:t> Count these out loud with me.</a:t>
            </a:r>
            <a:endParaRPr lang="en-GB" sz="3200" b="1"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41" name="Picture 40">
            <a:extLst>
              <a:ext uri="{FF2B5EF4-FFF2-40B4-BE49-F238E27FC236}">
                <a16:creationId xmlns:a16="http://schemas.microsoft.com/office/drawing/2014/main" id="{38E463A6-3D0F-4634-9B75-7617F676B112}"/>
              </a:ext>
            </a:extLst>
          </p:cNvPr>
          <p:cNvPicPr>
            <a:picLocks noChangeAspect="1"/>
          </p:cNvPicPr>
          <p:nvPr/>
        </p:nvPicPr>
        <p:blipFill>
          <a:blip r:embed="rId5"/>
          <a:stretch>
            <a:fillRect/>
          </a:stretch>
        </p:blipFill>
        <p:spPr>
          <a:xfrm>
            <a:off x="160247" y="3547399"/>
            <a:ext cx="788579" cy="770068"/>
          </a:xfrm>
          <a:prstGeom prst="rect">
            <a:avLst/>
          </a:prstGeom>
        </p:spPr>
      </p:pic>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12F55C1A-80D2-4350-8A8F-92B6F5BFCC48}"/>
                  </a:ext>
                </a:extLst>
              </p:cNvPr>
              <p:cNvSpPr txBox="1"/>
              <p:nvPr/>
            </p:nvSpPr>
            <p:spPr>
              <a:xfrm>
                <a:off x="465867" y="2564429"/>
                <a:ext cx="119778" cy="3456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5</m:t>
                          </m:r>
                        </m:den>
                      </m:f>
                    </m:oMath>
                  </m:oMathPara>
                </a14:m>
                <a:endParaRPr lang="en-GB" sz="4800" dirty="0"/>
              </a:p>
            </p:txBody>
          </p:sp>
        </mc:Choice>
        <mc:Fallback xmlns="">
          <p:sp>
            <p:nvSpPr>
              <p:cNvPr id="53" name="TextBox 52">
                <a:extLst>
                  <a:ext uri="{FF2B5EF4-FFF2-40B4-BE49-F238E27FC236}">
                    <a16:creationId xmlns:a16="http://schemas.microsoft.com/office/drawing/2014/main" id="{12F55C1A-80D2-4350-8A8F-92B6F5BFCC48}"/>
                  </a:ext>
                </a:extLst>
              </p:cNvPr>
              <p:cNvSpPr txBox="1">
                <a:spLocks noRot="1" noChangeAspect="1" noMove="1" noResize="1" noEditPoints="1" noAdjustHandles="1" noChangeArrowheads="1" noChangeShapeType="1" noTextEdit="1"/>
              </p:cNvSpPr>
              <p:nvPr/>
            </p:nvSpPr>
            <p:spPr>
              <a:xfrm>
                <a:off x="465867" y="2564429"/>
                <a:ext cx="119778" cy="345618"/>
              </a:xfrm>
              <a:prstGeom prst="rect">
                <a:avLst/>
              </a:prstGeom>
              <a:blipFill>
                <a:blip r:embed="rId6"/>
                <a:stretch>
                  <a:fillRect r="-65000" b="-135714"/>
                </a:stretch>
              </a:blipFill>
            </p:spPr>
            <p:txBody>
              <a:bodyPr/>
              <a:lstStyle/>
              <a:p>
                <a:r>
                  <a:rPr lang="en-GB">
                    <a:noFill/>
                  </a:rPr>
                  <a:t> </a:t>
                </a:r>
              </a:p>
            </p:txBody>
          </p:sp>
        </mc:Fallback>
      </mc:AlternateContent>
      <p:pic>
        <p:nvPicPr>
          <p:cNvPr id="54" name="Picture 53">
            <a:extLst>
              <a:ext uri="{FF2B5EF4-FFF2-40B4-BE49-F238E27FC236}">
                <a16:creationId xmlns:a16="http://schemas.microsoft.com/office/drawing/2014/main" id="{B542FF23-C695-4339-91B1-F419972B2041}"/>
              </a:ext>
            </a:extLst>
          </p:cNvPr>
          <p:cNvPicPr>
            <a:picLocks noChangeAspect="1"/>
          </p:cNvPicPr>
          <p:nvPr/>
        </p:nvPicPr>
        <p:blipFill>
          <a:blip r:embed="rId7"/>
          <a:stretch>
            <a:fillRect/>
          </a:stretch>
        </p:blipFill>
        <p:spPr>
          <a:xfrm>
            <a:off x="1127293" y="3547399"/>
            <a:ext cx="758632" cy="770068"/>
          </a:xfrm>
          <a:prstGeom prst="rect">
            <a:avLst/>
          </a:prstGeom>
        </p:spPr>
      </p:pic>
      <p:pic>
        <p:nvPicPr>
          <p:cNvPr id="55" name="Picture 54">
            <a:extLst>
              <a:ext uri="{FF2B5EF4-FFF2-40B4-BE49-F238E27FC236}">
                <a16:creationId xmlns:a16="http://schemas.microsoft.com/office/drawing/2014/main" id="{377A297A-3C82-45CB-91E8-185428BA8AE3}"/>
              </a:ext>
            </a:extLst>
          </p:cNvPr>
          <p:cNvPicPr>
            <a:picLocks noChangeAspect="1"/>
          </p:cNvPicPr>
          <p:nvPr/>
        </p:nvPicPr>
        <p:blipFill>
          <a:blip r:embed="rId8"/>
          <a:stretch>
            <a:fillRect/>
          </a:stretch>
        </p:blipFill>
        <p:spPr>
          <a:xfrm>
            <a:off x="2064392" y="3547399"/>
            <a:ext cx="847026" cy="736062"/>
          </a:xfrm>
          <a:prstGeom prst="rect">
            <a:avLst/>
          </a:prstGeom>
        </p:spPr>
      </p:pic>
      <p:pic>
        <p:nvPicPr>
          <p:cNvPr id="56" name="Picture 55">
            <a:extLst>
              <a:ext uri="{FF2B5EF4-FFF2-40B4-BE49-F238E27FC236}">
                <a16:creationId xmlns:a16="http://schemas.microsoft.com/office/drawing/2014/main" id="{E365958E-B203-4D6D-91B5-106D9137E2FB}"/>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3089886" y="3556536"/>
            <a:ext cx="758632" cy="760931"/>
          </a:xfrm>
          <a:prstGeom prst="rect">
            <a:avLst/>
          </a:prstGeom>
          <a:noFill/>
          <a:ln>
            <a:noFill/>
          </a:ln>
        </p:spPr>
      </p:pic>
      <p:pic>
        <p:nvPicPr>
          <p:cNvPr id="57" name="Picture 56">
            <a:extLst>
              <a:ext uri="{FF2B5EF4-FFF2-40B4-BE49-F238E27FC236}">
                <a16:creationId xmlns:a16="http://schemas.microsoft.com/office/drawing/2014/main" id="{D7C42B4D-35D0-40A4-B452-E88E61BBB885}"/>
              </a:ext>
            </a:extLst>
          </p:cNvPr>
          <p:cNvPicPr>
            <a:picLocks noChangeAspect="1"/>
          </p:cNvPicPr>
          <p:nvPr/>
        </p:nvPicPr>
        <p:blipFill>
          <a:blip r:embed="rId10"/>
          <a:stretch>
            <a:fillRect/>
          </a:stretch>
        </p:blipFill>
        <p:spPr>
          <a:xfrm>
            <a:off x="4026985" y="3527878"/>
            <a:ext cx="767490" cy="760930"/>
          </a:xfrm>
          <a:prstGeom prst="rect">
            <a:avLst/>
          </a:prstGeom>
        </p:spPr>
      </p:pic>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A5C3A73-7870-43A8-A1CA-FB9EC7065C44}"/>
                  </a:ext>
                </a:extLst>
              </p:cNvPr>
              <p:cNvSpPr txBox="1"/>
              <p:nvPr/>
            </p:nvSpPr>
            <p:spPr>
              <a:xfrm>
                <a:off x="1426416" y="2564429"/>
                <a:ext cx="119778" cy="3456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2</m:t>
                          </m:r>
                        </m:num>
                        <m:den>
                          <m:r>
                            <a:rPr lang="en-GB" sz="2800" b="0" i="1" smtClean="0">
                              <a:latin typeface="Cambria Math" panose="02040503050406030204" pitchFamily="18" charset="0"/>
                            </a:rPr>
                            <m:t>5</m:t>
                          </m:r>
                        </m:den>
                      </m:f>
                    </m:oMath>
                  </m:oMathPara>
                </a14:m>
                <a:endParaRPr lang="en-GB" sz="4800" dirty="0"/>
              </a:p>
            </p:txBody>
          </p:sp>
        </mc:Choice>
        <mc:Fallback xmlns="">
          <p:sp>
            <p:nvSpPr>
              <p:cNvPr id="58" name="TextBox 57">
                <a:extLst>
                  <a:ext uri="{FF2B5EF4-FFF2-40B4-BE49-F238E27FC236}">
                    <a16:creationId xmlns:a16="http://schemas.microsoft.com/office/drawing/2014/main" id="{6A5C3A73-7870-43A8-A1CA-FB9EC7065C44}"/>
                  </a:ext>
                </a:extLst>
              </p:cNvPr>
              <p:cNvSpPr txBox="1">
                <a:spLocks noRot="1" noChangeAspect="1" noMove="1" noResize="1" noEditPoints="1" noAdjustHandles="1" noChangeArrowheads="1" noChangeShapeType="1" noTextEdit="1"/>
              </p:cNvSpPr>
              <p:nvPr/>
            </p:nvSpPr>
            <p:spPr>
              <a:xfrm>
                <a:off x="1426416" y="2564429"/>
                <a:ext cx="119778" cy="345618"/>
              </a:xfrm>
              <a:prstGeom prst="rect">
                <a:avLst/>
              </a:prstGeom>
              <a:blipFill>
                <a:blip r:embed="rId11"/>
                <a:stretch>
                  <a:fillRect l="-5000" r="-60000" b="-13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F1AE940E-806E-46ED-BD9A-04CAD5C532EE}"/>
                  </a:ext>
                </a:extLst>
              </p:cNvPr>
              <p:cNvSpPr txBox="1"/>
              <p:nvPr/>
            </p:nvSpPr>
            <p:spPr>
              <a:xfrm>
                <a:off x="2386965" y="2564429"/>
                <a:ext cx="119778" cy="3456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3</m:t>
                          </m:r>
                        </m:num>
                        <m:den>
                          <m:r>
                            <a:rPr lang="en-GB" sz="2800" b="0" i="1" smtClean="0">
                              <a:latin typeface="Cambria Math" panose="02040503050406030204" pitchFamily="18" charset="0"/>
                            </a:rPr>
                            <m:t>5</m:t>
                          </m:r>
                        </m:den>
                      </m:f>
                    </m:oMath>
                  </m:oMathPara>
                </a14:m>
                <a:endParaRPr lang="en-GB" sz="4800" dirty="0"/>
              </a:p>
            </p:txBody>
          </p:sp>
        </mc:Choice>
        <mc:Fallback xmlns="">
          <p:sp>
            <p:nvSpPr>
              <p:cNvPr id="59" name="TextBox 58">
                <a:extLst>
                  <a:ext uri="{FF2B5EF4-FFF2-40B4-BE49-F238E27FC236}">
                    <a16:creationId xmlns:a16="http://schemas.microsoft.com/office/drawing/2014/main" id="{F1AE940E-806E-46ED-BD9A-04CAD5C532EE}"/>
                  </a:ext>
                </a:extLst>
              </p:cNvPr>
              <p:cNvSpPr txBox="1">
                <a:spLocks noRot="1" noChangeAspect="1" noMove="1" noResize="1" noEditPoints="1" noAdjustHandles="1" noChangeArrowheads="1" noChangeShapeType="1" noTextEdit="1"/>
              </p:cNvSpPr>
              <p:nvPr/>
            </p:nvSpPr>
            <p:spPr>
              <a:xfrm>
                <a:off x="2386965" y="2564429"/>
                <a:ext cx="119778" cy="345618"/>
              </a:xfrm>
              <a:prstGeom prst="rect">
                <a:avLst/>
              </a:prstGeom>
              <a:blipFill>
                <a:blip r:embed="rId12"/>
                <a:stretch>
                  <a:fillRect l="-5263" r="-68421" b="-13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CEFA505F-A209-4405-AFC2-F3CB0D52FD78}"/>
                  </a:ext>
                </a:extLst>
              </p:cNvPr>
              <p:cNvSpPr txBox="1"/>
              <p:nvPr/>
            </p:nvSpPr>
            <p:spPr>
              <a:xfrm>
                <a:off x="3347514" y="2564429"/>
                <a:ext cx="119778" cy="3449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4</m:t>
                          </m:r>
                        </m:num>
                        <m:den>
                          <m:r>
                            <a:rPr lang="en-GB" sz="2800" b="0" i="1" smtClean="0">
                              <a:latin typeface="Cambria Math" panose="02040503050406030204" pitchFamily="18" charset="0"/>
                            </a:rPr>
                            <m:t>5</m:t>
                          </m:r>
                        </m:den>
                      </m:f>
                    </m:oMath>
                  </m:oMathPara>
                </a14:m>
                <a:endParaRPr lang="en-GB" sz="4800" dirty="0"/>
              </a:p>
            </p:txBody>
          </p:sp>
        </mc:Choice>
        <mc:Fallback xmlns="">
          <p:sp>
            <p:nvSpPr>
              <p:cNvPr id="60" name="TextBox 59">
                <a:extLst>
                  <a:ext uri="{FF2B5EF4-FFF2-40B4-BE49-F238E27FC236}">
                    <a16:creationId xmlns:a16="http://schemas.microsoft.com/office/drawing/2014/main" id="{CEFA505F-A209-4405-AFC2-F3CB0D52FD78}"/>
                  </a:ext>
                </a:extLst>
              </p:cNvPr>
              <p:cNvSpPr txBox="1">
                <a:spLocks noRot="1" noChangeAspect="1" noMove="1" noResize="1" noEditPoints="1" noAdjustHandles="1" noChangeArrowheads="1" noChangeShapeType="1" noTextEdit="1"/>
              </p:cNvSpPr>
              <p:nvPr/>
            </p:nvSpPr>
            <p:spPr>
              <a:xfrm>
                <a:off x="3347514" y="2564429"/>
                <a:ext cx="119778" cy="344961"/>
              </a:xfrm>
              <a:prstGeom prst="rect">
                <a:avLst/>
              </a:prstGeom>
              <a:blipFill>
                <a:blip r:embed="rId13"/>
                <a:stretch>
                  <a:fillRect r="-65000" b="-13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19C1CE70-D305-403E-8B4F-1ECE33BE7B2A}"/>
                  </a:ext>
                </a:extLst>
              </p:cNvPr>
              <p:cNvSpPr txBox="1"/>
              <p:nvPr/>
            </p:nvSpPr>
            <p:spPr>
              <a:xfrm>
                <a:off x="4225109" y="2681527"/>
                <a:ext cx="399148"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4000">
                          <a:latin typeface="Cambria Math" panose="02040503050406030204" pitchFamily="18" charset="0"/>
                        </a:rPr>
                        <m:t>1</m:t>
                      </m:r>
                    </m:oMath>
                  </m:oMathPara>
                </a14:m>
                <a:endParaRPr lang="en-GB" sz="4000" dirty="0"/>
              </a:p>
            </p:txBody>
          </p:sp>
        </mc:Choice>
        <mc:Fallback xmlns="">
          <p:sp>
            <p:nvSpPr>
              <p:cNvPr id="61" name="TextBox 60">
                <a:extLst>
                  <a:ext uri="{FF2B5EF4-FFF2-40B4-BE49-F238E27FC236}">
                    <a16:creationId xmlns:a16="http://schemas.microsoft.com/office/drawing/2014/main" id="{19C1CE70-D305-403E-8B4F-1ECE33BE7B2A}"/>
                  </a:ext>
                </a:extLst>
              </p:cNvPr>
              <p:cNvSpPr txBox="1">
                <a:spLocks noRot="1" noChangeAspect="1" noMove="1" noResize="1" noEditPoints="1" noAdjustHandles="1" noChangeArrowheads="1" noChangeShapeType="1" noTextEdit="1"/>
              </p:cNvSpPr>
              <p:nvPr/>
            </p:nvSpPr>
            <p:spPr>
              <a:xfrm>
                <a:off x="4225109" y="2681527"/>
                <a:ext cx="399148" cy="615553"/>
              </a:xfrm>
              <a:prstGeom prst="rect">
                <a:avLst/>
              </a:prstGeom>
              <a:blipFill>
                <a:blip r:embed="rId14"/>
                <a:stretch>
                  <a:fillRect/>
                </a:stretch>
              </a:blipFill>
            </p:spPr>
            <p:txBody>
              <a:bodyPr/>
              <a:lstStyle/>
              <a:p>
                <a:r>
                  <a:rPr lang="en-GB">
                    <a:noFill/>
                  </a:rPr>
                  <a:t> </a:t>
                </a:r>
              </a:p>
            </p:txBody>
          </p:sp>
        </mc:Fallback>
      </mc:AlternateContent>
      <p:pic>
        <p:nvPicPr>
          <p:cNvPr id="62" name="Picture 61">
            <a:extLst>
              <a:ext uri="{FF2B5EF4-FFF2-40B4-BE49-F238E27FC236}">
                <a16:creationId xmlns:a16="http://schemas.microsoft.com/office/drawing/2014/main" id="{354528EE-25D7-4463-B3E3-0D048C42A156}"/>
              </a:ext>
            </a:extLst>
          </p:cNvPr>
          <p:cNvPicPr>
            <a:picLocks noChangeAspect="1"/>
          </p:cNvPicPr>
          <p:nvPr/>
        </p:nvPicPr>
        <p:blipFill>
          <a:blip r:embed="rId10"/>
          <a:stretch>
            <a:fillRect/>
          </a:stretch>
        </p:blipFill>
        <p:spPr>
          <a:xfrm>
            <a:off x="4972942" y="3522531"/>
            <a:ext cx="767490" cy="760930"/>
          </a:xfrm>
          <a:prstGeom prst="rect">
            <a:avLst/>
          </a:prstGeom>
        </p:spPr>
      </p:pic>
      <p:pic>
        <p:nvPicPr>
          <p:cNvPr id="63" name="Picture 62">
            <a:extLst>
              <a:ext uri="{FF2B5EF4-FFF2-40B4-BE49-F238E27FC236}">
                <a16:creationId xmlns:a16="http://schemas.microsoft.com/office/drawing/2014/main" id="{BD504AA3-240D-4653-9FEB-23341E61E2D4}"/>
              </a:ext>
            </a:extLst>
          </p:cNvPr>
          <p:cNvPicPr>
            <a:picLocks noChangeAspect="1"/>
          </p:cNvPicPr>
          <p:nvPr/>
        </p:nvPicPr>
        <p:blipFill>
          <a:blip r:embed="rId5"/>
          <a:stretch>
            <a:fillRect/>
          </a:stretch>
        </p:blipFill>
        <p:spPr>
          <a:xfrm>
            <a:off x="4962397" y="4340733"/>
            <a:ext cx="788579" cy="770068"/>
          </a:xfrm>
          <a:prstGeom prst="rect">
            <a:avLst/>
          </a:prstGeom>
        </p:spPr>
      </p:pic>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AB165F29-3496-43CC-BB05-15823398BE60}"/>
                  </a:ext>
                </a:extLst>
              </p:cNvPr>
              <p:cNvSpPr txBox="1"/>
              <p:nvPr/>
            </p:nvSpPr>
            <p:spPr>
              <a:xfrm>
                <a:off x="5048554" y="2524904"/>
                <a:ext cx="476092" cy="873060"/>
              </a:xfrm>
              <a:prstGeom prst="rect">
                <a:avLst/>
              </a:prstGeom>
              <a:noFill/>
            </p:spPr>
            <p:txBody>
              <a:bodyPr wrap="none" lIns="0" tIns="0" rIns="0" bIns="0" rtlCol="0">
                <a:spAutoFit/>
              </a:bodyPr>
              <a:lstStyle/>
              <a:p>
                <a:r>
                  <a:rPr lang="en-GB" sz="4000" b="0" dirty="0"/>
                  <a:t>1</a:t>
                </a:r>
                <a14:m>
                  <m:oMath xmlns:m="http://schemas.openxmlformats.org/officeDocument/2006/math">
                    <m:f>
                      <m:fPr>
                        <m:ctrlPr>
                          <a:rPr lang="en-GB" sz="4000" b="0" i="1" smtClean="0">
                            <a:latin typeface="Cambria Math" panose="02040503050406030204" pitchFamily="18" charset="0"/>
                          </a:rPr>
                        </m:ctrlPr>
                      </m:fPr>
                      <m:num>
                        <m:r>
                          <a:rPr lang="en-GB" sz="4000" b="0" i="1" smtClean="0">
                            <a:latin typeface="Cambria Math" panose="02040503050406030204" pitchFamily="18" charset="0"/>
                          </a:rPr>
                          <m:t>1</m:t>
                        </m:r>
                      </m:num>
                      <m:den>
                        <m:r>
                          <a:rPr lang="en-GB" sz="4000" b="0" i="1" smtClean="0">
                            <a:latin typeface="Cambria Math" panose="02040503050406030204" pitchFamily="18" charset="0"/>
                          </a:rPr>
                          <m:t>5</m:t>
                        </m:r>
                      </m:den>
                    </m:f>
                  </m:oMath>
                </a14:m>
                <a:endParaRPr lang="en-GB" sz="6600" dirty="0"/>
              </a:p>
            </p:txBody>
          </p:sp>
        </mc:Choice>
        <mc:Fallback xmlns="">
          <p:sp>
            <p:nvSpPr>
              <p:cNvPr id="64" name="TextBox 63">
                <a:extLst>
                  <a:ext uri="{FF2B5EF4-FFF2-40B4-BE49-F238E27FC236}">
                    <a16:creationId xmlns:a16="http://schemas.microsoft.com/office/drawing/2014/main" id="{AB165F29-3496-43CC-BB05-15823398BE60}"/>
                  </a:ext>
                </a:extLst>
              </p:cNvPr>
              <p:cNvSpPr txBox="1">
                <a:spLocks noRot="1" noChangeAspect="1" noMove="1" noResize="1" noEditPoints="1" noAdjustHandles="1" noChangeArrowheads="1" noChangeShapeType="1" noTextEdit="1"/>
              </p:cNvSpPr>
              <p:nvPr/>
            </p:nvSpPr>
            <p:spPr>
              <a:xfrm>
                <a:off x="5048554" y="2524904"/>
                <a:ext cx="476092" cy="873060"/>
              </a:xfrm>
              <a:prstGeom prst="rect">
                <a:avLst/>
              </a:prstGeom>
              <a:blipFill>
                <a:blip r:embed="rId15"/>
                <a:stretch>
                  <a:fillRect l="-64103" t="-2797" r="-19231" b="-20280"/>
                </a:stretch>
              </a:blipFill>
            </p:spPr>
            <p:txBody>
              <a:bodyPr/>
              <a:lstStyle/>
              <a:p>
                <a:r>
                  <a:rPr lang="en-GB">
                    <a:noFill/>
                  </a:rPr>
                  <a:t> </a:t>
                </a:r>
              </a:p>
            </p:txBody>
          </p:sp>
        </mc:Fallback>
      </mc:AlternateContent>
      <p:pic>
        <p:nvPicPr>
          <p:cNvPr id="65" name="Picture 64">
            <a:extLst>
              <a:ext uri="{FF2B5EF4-FFF2-40B4-BE49-F238E27FC236}">
                <a16:creationId xmlns:a16="http://schemas.microsoft.com/office/drawing/2014/main" id="{CC2DC881-8D9C-4011-9C8E-3698595B4DB3}"/>
              </a:ext>
            </a:extLst>
          </p:cNvPr>
          <p:cNvPicPr>
            <a:picLocks noChangeAspect="1"/>
          </p:cNvPicPr>
          <p:nvPr/>
        </p:nvPicPr>
        <p:blipFill>
          <a:blip r:embed="rId10"/>
          <a:stretch>
            <a:fillRect/>
          </a:stretch>
        </p:blipFill>
        <p:spPr>
          <a:xfrm>
            <a:off x="5938623" y="3522531"/>
            <a:ext cx="767490" cy="760930"/>
          </a:xfrm>
          <a:prstGeom prst="rect">
            <a:avLst/>
          </a:prstGeom>
        </p:spPr>
      </p:pic>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0ACEC66D-85C9-45A9-BAE8-B4FAA6B8BBC3}"/>
                  </a:ext>
                </a:extLst>
              </p:cNvPr>
              <p:cNvSpPr txBox="1"/>
              <p:nvPr/>
            </p:nvSpPr>
            <p:spPr>
              <a:xfrm>
                <a:off x="6014235" y="2524904"/>
                <a:ext cx="476092" cy="874342"/>
              </a:xfrm>
              <a:prstGeom prst="rect">
                <a:avLst/>
              </a:prstGeom>
              <a:noFill/>
            </p:spPr>
            <p:txBody>
              <a:bodyPr wrap="none" lIns="0" tIns="0" rIns="0" bIns="0" rtlCol="0">
                <a:spAutoFit/>
              </a:bodyPr>
              <a:lstStyle/>
              <a:p>
                <a:r>
                  <a:rPr lang="en-GB" sz="4000" b="0" dirty="0"/>
                  <a:t>1</a:t>
                </a:r>
                <a14:m>
                  <m:oMath xmlns:m="http://schemas.openxmlformats.org/officeDocument/2006/math">
                    <m:f>
                      <m:fPr>
                        <m:ctrlPr>
                          <a:rPr lang="en-GB" sz="4000" b="0" i="1" smtClean="0">
                            <a:latin typeface="Cambria Math" panose="02040503050406030204" pitchFamily="18" charset="0"/>
                          </a:rPr>
                        </m:ctrlPr>
                      </m:fPr>
                      <m:num>
                        <m:r>
                          <a:rPr lang="en-GB" sz="4000" b="0" i="1" smtClean="0">
                            <a:latin typeface="Cambria Math" panose="02040503050406030204" pitchFamily="18" charset="0"/>
                          </a:rPr>
                          <m:t>2</m:t>
                        </m:r>
                      </m:num>
                      <m:den>
                        <m:r>
                          <a:rPr lang="en-GB" sz="4000" b="0" i="1" smtClean="0">
                            <a:latin typeface="Cambria Math" panose="02040503050406030204" pitchFamily="18" charset="0"/>
                          </a:rPr>
                          <m:t>5</m:t>
                        </m:r>
                      </m:den>
                    </m:f>
                  </m:oMath>
                </a14:m>
                <a:endParaRPr lang="en-GB" sz="6600" dirty="0"/>
              </a:p>
            </p:txBody>
          </p:sp>
        </mc:Choice>
        <mc:Fallback xmlns="">
          <p:sp>
            <p:nvSpPr>
              <p:cNvPr id="66" name="TextBox 65">
                <a:extLst>
                  <a:ext uri="{FF2B5EF4-FFF2-40B4-BE49-F238E27FC236}">
                    <a16:creationId xmlns:a16="http://schemas.microsoft.com/office/drawing/2014/main" id="{0ACEC66D-85C9-45A9-BAE8-B4FAA6B8BBC3}"/>
                  </a:ext>
                </a:extLst>
              </p:cNvPr>
              <p:cNvSpPr txBox="1">
                <a:spLocks noRot="1" noChangeAspect="1" noMove="1" noResize="1" noEditPoints="1" noAdjustHandles="1" noChangeArrowheads="1" noChangeShapeType="1" noTextEdit="1"/>
              </p:cNvSpPr>
              <p:nvPr/>
            </p:nvSpPr>
            <p:spPr>
              <a:xfrm>
                <a:off x="6014235" y="2524904"/>
                <a:ext cx="476092" cy="874342"/>
              </a:xfrm>
              <a:prstGeom prst="rect">
                <a:avLst/>
              </a:prstGeom>
              <a:blipFill>
                <a:blip r:embed="rId16"/>
                <a:stretch>
                  <a:fillRect l="-65385" t="-2083" r="-17949" b="-20139"/>
                </a:stretch>
              </a:blipFill>
            </p:spPr>
            <p:txBody>
              <a:bodyPr/>
              <a:lstStyle/>
              <a:p>
                <a:r>
                  <a:rPr lang="en-GB">
                    <a:noFill/>
                  </a:rPr>
                  <a:t> </a:t>
                </a:r>
              </a:p>
            </p:txBody>
          </p:sp>
        </mc:Fallback>
      </mc:AlternateContent>
      <p:pic>
        <p:nvPicPr>
          <p:cNvPr id="67" name="Picture 66">
            <a:extLst>
              <a:ext uri="{FF2B5EF4-FFF2-40B4-BE49-F238E27FC236}">
                <a16:creationId xmlns:a16="http://schemas.microsoft.com/office/drawing/2014/main" id="{5D2CBD49-20DD-4D87-84BB-A7EBD4B806F8}"/>
              </a:ext>
            </a:extLst>
          </p:cNvPr>
          <p:cNvPicPr>
            <a:picLocks noChangeAspect="1"/>
          </p:cNvPicPr>
          <p:nvPr/>
        </p:nvPicPr>
        <p:blipFill>
          <a:blip r:embed="rId7"/>
          <a:stretch>
            <a:fillRect/>
          </a:stretch>
        </p:blipFill>
        <p:spPr>
          <a:xfrm>
            <a:off x="5947481" y="4340733"/>
            <a:ext cx="758632" cy="770068"/>
          </a:xfrm>
          <a:prstGeom prst="rect">
            <a:avLst/>
          </a:prstGeom>
        </p:spPr>
      </p:pic>
      <p:pic>
        <p:nvPicPr>
          <p:cNvPr id="68" name="Picture 67">
            <a:extLst>
              <a:ext uri="{FF2B5EF4-FFF2-40B4-BE49-F238E27FC236}">
                <a16:creationId xmlns:a16="http://schemas.microsoft.com/office/drawing/2014/main" id="{5404C8DF-9B06-4D1C-956A-0F9F5F1ADE5A}"/>
              </a:ext>
            </a:extLst>
          </p:cNvPr>
          <p:cNvPicPr>
            <a:picLocks noChangeAspect="1"/>
          </p:cNvPicPr>
          <p:nvPr/>
        </p:nvPicPr>
        <p:blipFill>
          <a:blip r:embed="rId10"/>
          <a:stretch>
            <a:fillRect/>
          </a:stretch>
        </p:blipFill>
        <p:spPr>
          <a:xfrm>
            <a:off x="6886422" y="3520342"/>
            <a:ext cx="767490" cy="760930"/>
          </a:xfrm>
          <a:prstGeom prst="rect">
            <a:avLst/>
          </a:prstGeom>
        </p:spPr>
      </p:pic>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6A8A9843-D73F-4137-AC3F-D3DD27E41DD6}"/>
                  </a:ext>
                </a:extLst>
              </p:cNvPr>
              <p:cNvSpPr txBox="1"/>
              <p:nvPr/>
            </p:nvSpPr>
            <p:spPr>
              <a:xfrm>
                <a:off x="6962034" y="2522715"/>
                <a:ext cx="476092" cy="874342"/>
              </a:xfrm>
              <a:prstGeom prst="rect">
                <a:avLst/>
              </a:prstGeom>
              <a:noFill/>
            </p:spPr>
            <p:txBody>
              <a:bodyPr wrap="none" lIns="0" tIns="0" rIns="0" bIns="0" rtlCol="0">
                <a:spAutoFit/>
              </a:bodyPr>
              <a:lstStyle/>
              <a:p>
                <a:r>
                  <a:rPr lang="en-GB" sz="4000" b="0" dirty="0"/>
                  <a:t>1</a:t>
                </a:r>
                <a14:m>
                  <m:oMath xmlns:m="http://schemas.openxmlformats.org/officeDocument/2006/math">
                    <m:f>
                      <m:fPr>
                        <m:ctrlPr>
                          <a:rPr lang="en-GB" sz="4000" b="0" i="1" smtClean="0">
                            <a:latin typeface="Cambria Math" panose="02040503050406030204" pitchFamily="18" charset="0"/>
                          </a:rPr>
                        </m:ctrlPr>
                      </m:fPr>
                      <m:num>
                        <m:r>
                          <a:rPr lang="en-GB" sz="4000" b="0" i="1" smtClean="0">
                            <a:latin typeface="Cambria Math" panose="02040503050406030204" pitchFamily="18" charset="0"/>
                          </a:rPr>
                          <m:t>3</m:t>
                        </m:r>
                      </m:num>
                      <m:den>
                        <m:r>
                          <a:rPr lang="en-GB" sz="4000" b="0" i="1" smtClean="0">
                            <a:latin typeface="Cambria Math" panose="02040503050406030204" pitchFamily="18" charset="0"/>
                          </a:rPr>
                          <m:t>5</m:t>
                        </m:r>
                      </m:den>
                    </m:f>
                  </m:oMath>
                </a14:m>
                <a:endParaRPr lang="en-GB" sz="6600" dirty="0"/>
              </a:p>
            </p:txBody>
          </p:sp>
        </mc:Choice>
        <mc:Fallback xmlns="">
          <p:sp>
            <p:nvSpPr>
              <p:cNvPr id="69" name="TextBox 68">
                <a:extLst>
                  <a:ext uri="{FF2B5EF4-FFF2-40B4-BE49-F238E27FC236}">
                    <a16:creationId xmlns:a16="http://schemas.microsoft.com/office/drawing/2014/main" id="{6A8A9843-D73F-4137-AC3F-D3DD27E41DD6}"/>
                  </a:ext>
                </a:extLst>
              </p:cNvPr>
              <p:cNvSpPr txBox="1">
                <a:spLocks noRot="1" noChangeAspect="1" noMove="1" noResize="1" noEditPoints="1" noAdjustHandles="1" noChangeArrowheads="1" noChangeShapeType="1" noTextEdit="1"/>
              </p:cNvSpPr>
              <p:nvPr/>
            </p:nvSpPr>
            <p:spPr>
              <a:xfrm>
                <a:off x="6962034" y="2522715"/>
                <a:ext cx="476092" cy="874342"/>
              </a:xfrm>
              <a:prstGeom prst="rect">
                <a:avLst/>
              </a:prstGeom>
              <a:blipFill>
                <a:blip r:embed="rId17"/>
                <a:stretch>
                  <a:fillRect l="-64103" t="-2797" r="-19231" b="-20280"/>
                </a:stretch>
              </a:blipFill>
            </p:spPr>
            <p:txBody>
              <a:bodyPr/>
              <a:lstStyle/>
              <a:p>
                <a:r>
                  <a:rPr lang="en-GB">
                    <a:noFill/>
                  </a:rPr>
                  <a:t> </a:t>
                </a:r>
              </a:p>
            </p:txBody>
          </p:sp>
        </mc:Fallback>
      </mc:AlternateContent>
      <p:pic>
        <p:nvPicPr>
          <p:cNvPr id="70" name="Picture 69">
            <a:extLst>
              <a:ext uri="{FF2B5EF4-FFF2-40B4-BE49-F238E27FC236}">
                <a16:creationId xmlns:a16="http://schemas.microsoft.com/office/drawing/2014/main" id="{9484DBA1-227F-4F4D-836E-2B3874D80E2F}"/>
              </a:ext>
            </a:extLst>
          </p:cNvPr>
          <p:cNvPicPr>
            <a:picLocks noChangeAspect="1"/>
          </p:cNvPicPr>
          <p:nvPr/>
        </p:nvPicPr>
        <p:blipFill>
          <a:blip r:embed="rId10"/>
          <a:stretch>
            <a:fillRect/>
          </a:stretch>
        </p:blipFill>
        <p:spPr>
          <a:xfrm>
            <a:off x="7852103" y="3520342"/>
            <a:ext cx="767490" cy="760930"/>
          </a:xfrm>
          <a:prstGeom prst="rect">
            <a:avLst/>
          </a:prstGeom>
        </p:spPr>
      </p:pic>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A93F4E6E-EB69-49ED-8E08-7C27F898E73A}"/>
                  </a:ext>
                </a:extLst>
              </p:cNvPr>
              <p:cNvSpPr txBox="1"/>
              <p:nvPr/>
            </p:nvSpPr>
            <p:spPr>
              <a:xfrm>
                <a:off x="7927715" y="2522715"/>
                <a:ext cx="476092" cy="871777"/>
              </a:xfrm>
              <a:prstGeom prst="rect">
                <a:avLst/>
              </a:prstGeom>
              <a:noFill/>
            </p:spPr>
            <p:txBody>
              <a:bodyPr wrap="none" lIns="0" tIns="0" rIns="0" bIns="0" rtlCol="0">
                <a:spAutoFit/>
              </a:bodyPr>
              <a:lstStyle/>
              <a:p>
                <a:r>
                  <a:rPr lang="en-GB" sz="4000" b="0" dirty="0"/>
                  <a:t>1</a:t>
                </a:r>
                <a14:m>
                  <m:oMath xmlns:m="http://schemas.openxmlformats.org/officeDocument/2006/math">
                    <m:f>
                      <m:fPr>
                        <m:ctrlPr>
                          <a:rPr lang="en-GB" sz="4000" b="0" i="1" smtClean="0">
                            <a:latin typeface="Cambria Math" panose="02040503050406030204" pitchFamily="18" charset="0"/>
                          </a:rPr>
                        </m:ctrlPr>
                      </m:fPr>
                      <m:num>
                        <m:r>
                          <a:rPr lang="en-GB" sz="4000" b="0" i="1" smtClean="0">
                            <a:latin typeface="Cambria Math" panose="02040503050406030204" pitchFamily="18" charset="0"/>
                          </a:rPr>
                          <m:t>4</m:t>
                        </m:r>
                      </m:num>
                      <m:den>
                        <m:r>
                          <a:rPr lang="en-GB" sz="4000" b="0" i="1" smtClean="0">
                            <a:latin typeface="Cambria Math" panose="02040503050406030204" pitchFamily="18" charset="0"/>
                          </a:rPr>
                          <m:t>5</m:t>
                        </m:r>
                      </m:den>
                    </m:f>
                  </m:oMath>
                </a14:m>
                <a:endParaRPr lang="en-GB" sz="6600" dirty="0"/>
              </a:p>
            </p:txBody>
          </p:sp>
        </mc:Choice>
        <mc:Fallback xmlns="">
          <p:sp>
            <p:nvSpPr>
              <p:cNvPr id="71" name="TextBox 70">
                <a:extLst>
                  <a:ext uri="{FF2B5EF4-FFF2-40B4-BE49-F238E27FC236}">
                    <a16:creationId xmlns:a16="http://schemas.microsoft.com/office/drawing/2014/main" id="{A93F4E6E-EB69-49ED-8E08-7C27F898E73A}"/>
                  </a:ext>
                </a:extLst>
              </p:cNvPr>
              <p:cNvSpPr txBox="1">
                <a:spLocks noRot="1" noChangeAspect="1" noMove="1" noResize="1" noEditPoints="1" noAdjustHandles="1" noChangeArrowheads="1" noChangeShapeType="1" noTextEdit="1"/>
              </p:cNvSpPr>
              <p:nvPr/>
            </p:nvSpPr>
            <p:spPr>
              <a:xfrm>
                <a:off x="7927715" y="2522715"/>
                <a:ext cx="476092" cy="871777"/>
              </a:xfrm>
              <a:prstGeom prst="rect">
                <a:avLst/>
              </a:prstGeom>
              <a:blipFill>
                <a:blip r:embed="rId18"/>
                <a:stretch>
                  <a:fillRect l="-63291" t="-3497" r="-17722" b="-19580"/>
                </a:stretch>
              </a:blipFill>
            </p:spPr>
            <p:txBody>
              <a:bodyPr/>
              <a:lstStyle/>
              <a:p>
                <a:r>
                  <a:rPr lang="en-GB">
                    <a:noFill/>
                  </a:rPr>
                  <a:t> </a:t>
                </a:r>
              </a:p>
            </p:txBody>
          </p:sp>
        </mc:Fallback>
      </mc:AlternateContent>
      <p:pic>
        <p:nvPicPr>
          <p:cNvPr id="72" name="Picture 71">
            <a:extLst>
              <a:ext uri="{FF2B5EF4-FFF2-40B4-BE49-F238E27FC236}">
                <a16:creationId xmlns:a16="http://schemas.microsoft.com/office/drawing/2014/main" id="{0D10EE87-78B7-4808-BF28-007DB0268286}"/>
              </a:ext>
            </a:extLst>
          </p:cNvPr>
          <p:cNvPicPr>
            <a:picLocks noChangeAspect="1"/>
          </p:cNvPicPr>
          <p:nvPr/>
        </p:nvPicPr>
        <p:blipFill>
          <a:blip r:embed="rId8"/>
          <a:stretch>
            <a:fillRect/>
          </a:stretch>
        </p:blipFill>
        <p:spPr>
          <a:xfrm>
            <a:off x="6886422" y="4348403"/>
            <a:ext cx="847026" cy="736062"/>
          </a:xfrm>
          <a:prstGeom prst="rect">
            <a:avLst/>
          </a:prstGeom>
        </p:spPr>
      </p:pic>
      <p:pic>
        <p:nvPicPr>
          <p:cNvPr id="73" name="Picture 72">
            <a:extLst>
              <a:ext uri="{FF2B5EF4-FFF2-40B4-BE49-F238E27FC236}">
                <a16:creationId xmlns:a16="http://schemas.microsoft.com/office/drawing/2014/main" id="{5CEE0DBA-6FEA-47C7-8488-1E4EE8AFCBA7}"/>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7911916" y="4357540"/>
            <a:ext cx="758632" cy="760931"/>
          </a:xfrm>
          <a:prstGeom prst="rect">
            <a:avLst/>
          </a:prstGeom>
          <a:noFill/>
          <a:ln>
            <a:noFill/>
          </a:ln>
        </p:spPr>
      </p:pic>
      <p:pic>
        <p:nvPicPr>
          <p:cNvPr id="74" name="Picture 73">
            <a:extLst>
              <a:ext uri="{FF2B5EF4-FFF2-40B4-BE49-F238E27FC236}">
                <a16:creationId xmlns:a16="http://schemas.microsoft.com/office/drawing/2014/main" id="{E4051181-C884-4C36-9B11-809EF1B8C741}"/>
              </a:ext>
            </a:extLst>
          </p:cNvPr>
          <p:cNvPicPr>
            <a:picLocks noChangeAspect="1"/>
          </p:cNvPicPr>
          <p:nvPr/>
        </p:nvPicPr>
        <p:blipFill>
          <a:blip r:embed="rId10"/>
          <a:stretch>
            <a:fillRect/>
          </a:stretch>
        </p:blipFill>
        <p:spPr>
          <a:xfrm>
            <a:off x="8795524" y="3512064"/>
            <a:ext cx="767490" cy="760930"/>
          </a:xfrm>
          <a:prstGeom prst="rect">
            <a:avLst/>
          </a:prstGeom>
        </p:spPr>
      </p:pic>
      <p:sp>
        <p:nvSpPr>
          <p:cNvPr id="75" name="TextBox 74">
            <a:extLst>
              <a:ext uri="{FF2B5EF4-FFF2-40B4-BE49-F238E27FC236}">
                <a16:creationId xmlns:a16="http://schemas.microsoft.com/office/drawing/2014/main" id="{ED08558D-D6C2-4A07-A67E-CEF5BFCD5731}"/>
              </a:ext>
            </a:extLst>
          </p:cNvPr>
          <p:cNvSpPr txBox="1"/>
          <p:nvPr/>
        </p:nvSpPr>
        <p:spPr>
          <a:xfrm>
            <a:off x="9000979" y="2656748"/>
            <a:ext cx="259686" cy="615553"/>
          </a:xfrm>
          <a:prstGeom prst="rect">
            <a:avLst/>
          </a:prstGeom>
          <a:noFill/>
        </p:spPr>
        <p:txBody>
          <a:bodyPr wrap="none" lIns="0" tIns="0" rIns="0" bIns="0" rtlCol="0">
            <a:spAutoFit/>
          </a:bodyPr>
          <a:lstStyle/>
          <a:p>
            <a:r>
              <a:rPr lang="en-GB" sz="4000" dirty="0"/>
              <a:t>2</a:t>
            </a:r>
            <a:endParaRPr lang="en-GB" sz="6600" dirty="0"/>
          </a:p>
        </p:txBody>
      </p:sp>
      <p:pic>
        <p:nvPicPr>
          <p:cNvPr id="76" name="Picture 75">
            <a:extLst>
              <a:ext uri="{FF2B5EF4-FFF2-40B4-BE49-F238E27FC236}">
                <a16:creationId xmlns:a16="http://schemas.microsoft.com/office/drawing/2014/main" id="{5019D9C8-9BF2-4374-BC5D-71ECCFD74B01}"/>
              </a:ext>
            </a:extLst>
          </p:cNvPr>
          <p:cNvPicPr>
            <a:picLocks noChangeAspect="1"/>
          </p:cNvPicPr>
          <p:nvPr/>
        </p:nvPicPr>
        <p:blipFill>
          <a:blip r:embed="rId10"/>
          <a:stretch>
            <a:fillRect/>
          </a:stretch>
        </p:blipFill>
        <p:spPr>
          <a:xfrm>
            <a:off x="8795524" y="4360509"/>
            <a:ext cx="767490" cy="760930"/>
          </a:xfrm>
          <a:prstGeom prst="rect">
            <a:avLst/>
          </a:prstGeom>
        </p:spPr>
      </p:pic>
      <p:pic>
        <p:nvPicPr>
          <p:cNvPr id="77" name="Picture 76">
            <a:extLst>
              <a:ext uri="{FF2B5EF4-FFF2-40B4-BE49-F238E27FC236}">
                <a16:creationId xmlns:a16="http://schemas.microsoft.com/office/drawing/2014/main" id="{CBA4CC97-F0F8-4105-83A5-B7AFB510E8EF}"/>
              </a:ext>
            </a:extLst>
          </p:cNvPr>
          <p:cNvPicPr>
            <a:picLocks noChangeAspect="1"/>
          </p:cNvPicPr>
          <p:nvPr/>
        </p:nvPicPr>
        <p:blipFill>
          <a:blip r:embed="rId10"/>
          <a:stretch>
            <a:fillRect/>
          </a:stretch>
        </p:blipFill>
        <p:spPr>
          <a:xfrm>
            <a:off x="9703772" y="3498692"/>
            <a:ext cx="767490" cy="760930"/>
          </a:xfrm>
          <a:prstGeom prst="rect">
            <a:avLst/>
          </a:prstGeom>
        </p:spPr>
      </p:pic>
      <p:pic>
        <p:nvPicPr>
          <p:cNvPr id="78" name="Picture 77">
            <a:extLst>
              <a:ext uri="{FF2B5EF4-FFF2-40B4-BE49-F238E27FC236}">
                <a16:creationId xmlns:a16="http://schemas.microsoft.com/office/drawing/2014/main" id="{61D9FFCF-7B91-4BEA-9638-0F793E97665F}"/>
              </a:ext>
            </a:extLst>
          </p:cNvPr>
          <p:cNvPicPr>
            <a:picLocks noChangeAspect="1"/>
          </p:cNvPicPr>
          <p:nvPr/>
        </p:nvPicPr>
        <p:blipFill>
          <a:blip r:embed="rId5"/>
          <a:stretch>
            <a:fillRect/>
          </a:stretch>
        </p:blipFill>
        <p:spPr>
          <a:xfrm>
            <a:off x="9703772" y="5191912"/>
            <a:ext cx="788579" cy="770068"/>
          </a:xfrm>
          <a:prstGeom prst="rect">
            <a:avLst/>
          </a:prstGeom>
        </p:spPr>
      </p:pic>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3EB7D91-421A-4A42-8CF6-70E15B4EB9EE}"/>
                  </a:ext>
                </a:extLst>
              </p:cNvPr>
              <p:cNvSpPr txBox="1"/>
              <p:nvPr/>
            </p:nvSpPr>
            <p:spPr>
              <a:xfrm>
                <a:off x="9779384" y="2501065"/>
                <a:ext cx="476092" cy="873060"/>
              </a:xfrm>
              <a:prstGeom prst="rect">
                <a:avLst/>
              </a:prstGeom>
              <a:noFill/>
            </p:spPr>
            <p:txBody>
              <a:bodyPr wrap="none" lIns="0" tIns="0" rIns="0" bIns="0" rtlCol="0">
                <a:spAutoFit/>
              </a:bodyPr>
              <a:lstStyle/>
              <a:p>
                <a:r>
                  <a:rPr lang="en-GB" sz="4000" dirty="0"/>
                  <a:t>2</a:t>
                </a:r>
                <a14:m>
                  <m:oMath xmlns:m="http://schemas.openxmlformats.org/officeDocument/2006/math">
                    <m:f>
                      <m:fPr>
                        <m:ctrlPr>
                          <a:rPr lang="en-GB" sz="4000" b="0" i="1" smtClean="0">
                            <a:latin typeface="Cambria Math" panose="02040503050406030204" pitchFamily="18" charset="0"/>
                          </a:rPr>
                        </m:ctrlPr>
                      </m:fPr>
                      <m:num>
                        <m:r>
                          <a:rPr lang="en-GB" sz="4000" b="0" i="1" smtClean="0">
                            <a:latin typeface="Cambria Math" panose="02040503050406030204" pitchFamily="18" charset="0"/>
                          </a:rPr>
                          <m:t>1</m:t>
                        </m:r>
                      </m:num>
                      <m:den>
                        <m:r>
                          <a:rPr lang="en-GB" sz="4000" b="0" i="1" smtClean="0">
                            <a:latin typeface="Cambria Math" panose="02040503050406030204" pitchFamily="18" charset="0"/>
                          </a:rPr>
                          <m:t>5</m:t>
                        </m:r>
                      </m:den>
                    </m:f>
                  </m:oMath>
                </a14:m>
                <a:endParaRPr lang="en-GB" sz="6600" dirty="0"/>
              </a:p>
            </p:txBody>
          </p:sp>
        </mc:Choice>
        <mc:Fallback xmlns="">
          <p:sp>
            <p:nvSpPr>
              <p:cNvPr id="79" name="TextBox 78">
                <a:extLst>
                  <a:ext uri="{FF2B5EF4-FFF2-40B4-BE49-F238E27FC236}">
                    <a16:creationId xmlns:a16="http://schemas.microsoft.com/office/drawing/2014/main" id="{73EB7D91-421A-4A42-8CF6-70E15B4EB9EE}"/>
                  </a:ext>
                </a:extLst>
              </p:cNvPr>
              <p:cNvSpPr txBox="1">
                <a:spLocks noRot="1" noChangeAspect="1" noMove="1" noResize="1" noEditPoints="1" noAdjustHandles="1" noChangeArrowheads="1" noChangeShapeType="1" noTextEdit="1"/>
              </p:cNvSpPr>
              <p:nvPr/>
            </p:nvSpPr>
            <p:spPr>
              <a:xfrm>
                <a:off x="9779384" y="2501065"/>
                <a:ext cx="476092" cy="873060"/>
              </a:xfrm>
              <a:prstGeom prst="rect">
                <a:avLst/>
              </a:prstGeom>
              <a:blipFill>
                <a:blip r:embed="rId19"/>
                <a:stretch>
                  <a:fillRect l="-64103" t="-2797" r="-19231" b="-20280"/>
                </a:stretch>
              </a:blipFill>
            </p:spPr>
            <p:txBody>
              <a:bodyPr/>
              <a:lstStyle/>
              <a:p>
                <a:r>
                  <a:rPr lang="en-GB">
                    <a:noFill/>
                  </a:rPr>
                  <a:t> </a:t>
                </a:r>
              </a:p>
            </p:txBody>
          </p:sp>
        </mc:Fallback>
      </mc:AlternateContent>
      <p:pic>
        <p:nvPicPr>
          <p:cNvPr id="80" name="Picture 79">
            <a:extLst>
              <a:ext uri="{FF2B5EF4-FFF2-40B4-BE49-F238E27FC236}">
                <a16:creationId xmlns:a16="http://schemas.microsoft.com/office/drawing/2014/main" id="{C0BEFED0-C085-4C76-B4E5-698434AB9A2B}"/>
              </a:ext>
            </a:extLst>
          </p:cNvPr>
          <p:cNvPicPr>
            <a:picLocks noChangeAspect="1"/>
          </p:cNvPicPr>
          <p:nvPr/>
        </p:nvPicPr>
        <p:blipFill>
          <a:blip r:embed="rId10"/>
          <a:stretch>
            <a:fillRect/>
          </a:stretch>
        </p:blipFill>
        <p:spPr>
          <a:xfrm>
            <a:off x="10669453" y="3498692"/>
            <a:ext cx="767490" cy="760930"/>
          </a:xfrm>
          <a:prstGeom prst="rect">
            <a:avLst/>
          </a:prstGeom>
        </p:spPr>
      </p:pic>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F251D40F-80F1-4988-BB76-3920B1FBFE4F}"/>
                  </a:ext>
                </a:extLst>
              </p:cNvPr>
              <p:cNvSpPr txBox="1"/>
              <p:nvPr/>
            </p:nvSpPr>
            <p:spPr>
              <a:xfrm>
                <a:off x="10745065" y="2501065"/>
                <a:ext cx="476092" cy="874342"/>
              </a:xfrm>
              <a:prstGeom prst="rect">
                <a:avLst/>
              </a:prstGeom>
              <a:noFill/>
            </p:spPr>
            <p:txBody>
              <a:bodyPr wrap="none" lIns="0" tIns="0" rIns="0" bIns="0" rtlCol="0">
                <a:spAutoFit/>
              </a:bodyPr>
              <a:lstStyle/>
              <a:p>
                <a:r>
                  <a:rPr lang="en-GB" sz="4000" dirty="0"/>
                  <a:t>2</a:t>
                </a:r>
                <a14:m>
                  <m:oMath xmlns:m="http://schemas.openxmlformats.org/officeDocument/2006/math">
                    <m:f>
                      <m:fPr>
                        <m:ctrlPr>
                          <a:rPr lang="en-GB" sz="4000" b="0" i="1" smtClean="0">
                            <a:latin typeface="Cambria Math" panose="02040503050406030204" pitchFamily="18" charset="0"/>
                          </a:rPr>
                        </m:ctrlPr>
                      </m:fPr>
                      <m:num>
                        <m:r>
                          <a:rPr lang="en-GB" sz="4000" b="0" i="1" smtClean="0">
                            <a:latin typeface="Cambria Math" panose="02040503050406030204" pitchFamily="18" charset="0"/>
                          </a:rPr>
                          <m:t>2</m:t>
                        </m:r>
                      </m:num>
                      <m:den>
                        <m:r>
                          <a:rPr lang="en-GB" sz="4000" b="0" i="1" smtClean="0">
                            <a:latin typeface="Cambria Math" panose="02040503050406030204" pitchFamily="18" charset="0"/>
                          </a:rPr>
                          <m:t>5</m:t>
                        </m:r>
                      </m:den>
                    </m:f>
                  </m:oMath>
                </a14:m>
                <a:endParaRPr lang="en-GB" sz="6600" dirty="0"/>
              </a:p>
            </p:txBody>
          </p:sp>
        </mc:Choice>
        <mc:Fallback xmlns="">
          <p:sp>
            <p:nvSpPr>
              <p:cNvPr id="81" name="TextBox 80">
                <a:extLst>
                  <a:ext uri="{FF2B5EF4-FFF2-40B4-BE49-F238E27FC236}">
                    <a16:creationId xmlns:a16="http://schemas.microsoft.com/office/drawing/2014/main" id="{F251D40F-80F1-4988-BB76-3920B1FBFE4F}"/>
                  </a:ext>
                </a:extLst>
              </p:cNvPr>
              <p:cNvSpPr txBox="1">
                <a:spLocks noRot="1" noChangeAspect="1" noMove="1" noResize="1" noEditPoints="1" noAdjustHandles="1" noChangeArrowheads="1" noChangeShapeType="1" noTextEdit="1"/>
              </p:cNvSpPr>
              <p:nvPr/>
            </p:nvSpPr>
            <p:spPr>
              <a:xfrm>
                <a:off x="10745065" y="2501065"/>
                <a:ext cx="476092" cy="874342"/>
              </a:xfrm>
              <a:prstGeom prst="rect">
                <a:avLst/>
              </a:prstGeom>
              <a:blipFill>
                <a:blip r:embed="rId20"/>
                <a:stretch>
                  <a:fillRect l="-65385" t="-2083" r="-17949" b="-20139"/>
                </a:stretch>
              </a:blipFill>
            </p:spPr>
            <p:txBody>
              <a:bodyPr/>
              <a:lstStyle/>
              <a:p>
                <a:r>
                  <a:rPr lang="en-GB">
                    <a:noFill/>
                  </a:rPr>
                  <a:t> </a:t>
                </a:r>
              </a:p>
            </p:txBody>
          </p:sp>
        </mc:Fallback>
      </mc:AlternateContent>
      <p:pic>
        <p:nvPicPr>
          <p:cNvPr id="82" name="Picture 81">
            <a:extLst>
              <a:ext uri="{FF2B5EF4-FFF2-40B4-BE49-F238E27FC236}">
                <a16:creationId xmlns:a16="http://schemas.microsoft.com/office/drawing/2014/main" id="{43952F4F-E833-443F-B71A-A0698D3B5FBB}"/>
              </a:ext>
            </a:extLst>
          </p:cNvPr>
          <p:cNvPicPr>
            <a:picLocks noChangeAspect="1"/>
          </p:cNvPicPr>
          <p:nvPr/>
        </p:nvPicPr>
        <p:blipFill>
          <a:blip r:embed="rId7"/>
          <a:stretch>
            <a:fillRect/>
          </a:stretch>
        </p:blipFill>
        <p:spPr>
          <a:xfrm>
            <a:off x="10678311" y="5167312"/>
            <a:ext cx="758632" cy="770068"/>
          </a:xfrm>
          <a:prstGeom prst="rect">
            <a:avLst/>
          </a:prstGeom>
        </p:spPr>
      </p:pic>
      <p:pic>
        <p:nvPicPr>
          <p:cNvPr id="83" name="Picture 82">
            <a:extLst>
              <a:ext uri="{FF2B5EF4-FFF2-40B4-BE49-F238E27FC236}">
                <a16:creationId xmlns:a16="http://schemas.microsoft.com/office/drawing/2014/main" id="{ECE5AC2B-2FF6-4DBE-8F34-60BE9D7ED73C}"/>
              </a:ext>
            </a:extLst>
          </p:cNvPr>
          <p:cNvPicPr>
            <a:picLocks noChangeAspect="1"/>
          </p:cNvPicPr>
          <p:nvPr/>
        </p:nvPicPr>
        <p:blipFill>
          <a:blip r:embed="rId10"/>
          <a:stretch>
            <a:fillRect/>
          </a:stretch>
        </p:blipFill>
        <p:spPr>
          <a:xfrm>
            <a:off x="9678353" y="4345302"/>
            <a:ext cx="767490" cy="760930"/>
          </a:xfrm>
          <a:prstGeom prst="rect">
            <a:avLst/>
          </a:prstGeom>
        </p:spPr>
      </p:pic>
      <p:pic>
        <p:nvPicPr>
          <p:cNvPr id="84" name="Picture 83">
            <a:extLst>
              <a:ext uri="{FF2B5EF4-FFF2-40B4-BE49-F238E27FC236}">
                <a16:creationId xmlns:a16="http://schemas.microsoft.com/office/drawing/2014/main" id="{9B1FCBC9-F64D-4808-B7CC-BE759921543C}"/>
              </a:ext>
            </a:extLst>
          </p:cNvPr>
          <p:cNvPicPr>
            <a:picLocks noChangeAspect="1"/>
          </p:cNvPicPr>
          <p:nvPr/>
        </p:nvPicPr>
        <p:blipFill>
          <a:blip r:embed="rId10"/>
          <a:stretch>
            <a:fillRect/>
          </a:stretch>
        </p:blipFill>
        <p:spPr>
          <a:xfrm>
            <a:off x="10678311" y="4323535"/>
            <a:ext cx="767490" cy="760930"/>
          </a:xfrm>
          <a:prstGeom prst="rect">
            <a:avLst/>
          </a:prstGeom>
        </p:spPr>
      </p:pic>
      <p:sp>
        <p:nvSpPr>
          <p:cNvPr id="40" name="Rectangle: Rounded Corners 39">
            <a:extLst>
              <a:ext uri="{FF2B5EF4-FFF2-40B4-BE49-F238E27FC236}">
                <a16:creationId xmlns:a16="http://schemas.microsoft.com/office/drawing/2014/main" id="{C12BD6AB-FB6D-4BE6-86EA-2513A63A83C7}"/>
              </a:ext>
            </a:extLst>
          </p:cNvPr>
          <p:cNvSpPr/>
          <p:nvPr/>
        </p:nvSpPr>
        <p:spPr>
          <a:xfrm>
            <a:off x="576737" y="5213555"/>
            <a:ext cx="7589024" cy="144765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We say this as “one and one fifth” etc. </a:t>
            </a:r>
          </a:p>
          <a:p>
            <a:pPr algn="ctr"/>
            <a:r>
              <a:rPr lang="en-GB" sz="2800" b="1" dirty="0">
                <a:solidFill>
                  <a:srgbClr val="002060"/>
                </a:solidFill>
              </a:rPr>
              <a:t>Mixed numbers </a:t>
            </a:r>
            <a:r>
              <a:rPr lang="en-GB" sz="2800" dirty="0">
                <a:solidFill>
                  <a:srgbClr val="002060"/>
                </a:solidFill>
              </a:rPr>
              <a:t>tell us how many </a:t>
            </a:r>
            <a:r>
              <a:rPr lang="en-GB" sz="2800" b="1" dirty="0">
                <a:solidFill>
                  <a:srgbClr val="002060"/>
                </a:solidFill>
              </a:rPr>
              <a:t>wholes</a:t>
            </a:r>
            <a:r>
              <a:rPr lang="en-GB" sz="2800" dirty="0">
                <a:solidFill>
                  <a:srgbClr val="002060"/>
                </a:solidFill>
              </a:rPr>
              <a:t> there are and how many </a:t>
            </a:r>
            <a:r>
              <a:rPr lang="en-GB" sz="2800" b="1" dirty="0">
                <a:solidFill>
                  <a:srgbClr val="002060"/>
                </a:solidFill>
              </a:rPr>
              <a:t>extra parts </a:t>
            </a:r>
            <a:r>
              <a:rPr lang="en-GB" sz="2800" dirty="0">
                <a:solidFill>
                  <a:srgbClr val="002060"/>
                </a:solidFill>
              </a:rPr>
              <a:t>separately.</a:t>
            </a:r>
          </a:p>
        </p:txBody>
      </p:sp>
    </p:spTree>
    <p:extLst>
      <p:ext uri="{BB962C8B-B14F-4D97-AF65-F5344CB8AC3E}">
        <p14:creationId xmlns:p14="http://schemas.microsoft.com/office/powerpoint/2010/main" val="142168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63"/>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6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6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6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68"/>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69"/>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7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70"/>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74"/>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76"/>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79"/>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77"/>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78"/>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83"/>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80"/>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81"/>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82"/>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8" grpId="0"/>
      <p:bldP spid="59" grpId="0"/>
      <p:bldP spid="60" grpId="0"/>
      <p:bldP spid="61" grpId="0"/>
      <p:bldP spid="64" grpId="0"/>
      <p:bldP spid="66" grpId="0"/>
      <p:bldP spid="69" grpId="0"/>
      <p:bldP spid="71" grpId="0"/>
      <p:bldP spid="75" grpId="0"/>
      <p:bldP spid="79" grpId="0"/>
      <p:bldP spid="8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1159074" y="1935625"/>
            <a:ext cx="3294592"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Let’s draw the fraction circles for the following </a:t>
            </a:r>
            <a:r>
              <a:rPr lang="en-GB" sz="3600" b="1" dirty="0">
                <a:solidFill>
                  <a:srgbClr val="002060"/>
                </a:solidFill>
              </a:rPr>
              <a:t>mixed number</a:t>
            </a:r>
            <a:r>
              <a:rPr lang="en-GB" sz="3600" dirty="0">
                <a:solidFill>
                  <a:srgbClr val="002060"/>
                </a:solidFill>
              </a:rPr>
              <a:t>.</a:t>
            </a: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B037ED3D-4640-4C99-BD8E-7128C709FBE2}"/>
                  </a:ext>
                </a:extLst>
              </p:cNvPr>
              <p:cNvSpPr/>
              <p:nvPr/>
            </p:nvSpPr>
            <p:spPr>
              <a:xfrm>
                <a:off x="7379922" y="2014218"/>
                <a:ext cx="2054534" cy="229960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altLang="en-US" sz="5400" b="0" i="1" smtClean="0">
                          <a:solidFill>
                            <a:schemeClr val="tx2"/>
                          </a:solidFill>
                          <a:latin typeface="Cambria Math" panose="02040503050406030204" pitchFamily="18" charset="0"/>
                          <a:cs typeface="Arial" panose="020B0604020202020204" pitchFamily="34" charset="0"/>
                        </a:rPr>
                        <m:t>3</m:t>
                      </m:r>
                      <m:f>
                        <m:fPr>
                          <m:ctrlPr>
                            <a:rPr lang="en-GB" altLang="en-US" sz="5400" b="0" i="1" smtClean="0">
                              <a:solidFill>
                                <a:schemeClr val="tx2"/>
                              </a:solidFill>
                              <a:latin typeface="Cambria Math" panose="02040503050406030204" pitchFamily="18" charset="0"/>
                              <a:cs typeface="Arial" panose="020B0604020202020204" pitchFamily="34" charset="0"/>
                            </a:rPr>
                          </m:ctrlPr>
                        </m:fPr>
                        <m:num>
                          <m:r>
                            <a:rPr lang="en-GB" altLang="en-US" sz="5400" b="0" i="1" smtClean="0">
                              <a:solidFill>
                                <a:schemeClr val="tx2"/>
                              </a:solidFill>
                              <a:latin typeface="Cambria Math" panose="02040503050406030204" pitchFamily="18" charset="0"/>
                              <a:cs typeface="Arial" panose="020B0604020202020204" pitchFamily="34" charset="0"/>
                            </a:rPr>
                            <m:t>1</m:t>
                          </m:r>
                        </m:num>
                        <m:den>
                          <m:r>
                            <a:rPr lang="en-GB" altLang="en-US" sz="5400" b="0" i="1" smtClean="0">
                              <a:solidFill>
                                <a:schemeClr val="tx2"/>
                              </a:solidFill>
                              <a:latin typeface="Cambria Math" panose="02040503050406030204" pitchFamily="18" charset="0"/>
                              <a:cs typeface="Arial" panose="020B0604020202020204" pitchFamily="34" charset="0"/>
                            </a:rPr>
                            <m:t>2</m:t>
                          </m:r>
                        </m:den>
                      </m:f>
                    </m:oMath>
                  </m:oMathPara>
                </a14:m>
                <a:endParaRPr lang="en-US" altLang="en-US" sz="5400" dirty="0">
                  <a:solidFill>
                    <a:schemeClr val="tx2"/>
                  </a:solidFill>
                  <a:cs typeface="Arial" panose="020B0604020202020204" pitchFamily="34" charset="0"/>
                </a:endParaRPr>
              </a:p>
            </p:txBody>
          </p:sp>
        </mc:Choice>
        <mc:Fallback xmlns="">
          <p:sp>
            <p:nvSpPr>
              <p:cNvPr id="8" name="Rectangle: Rounded Corners 7">
                <a:extLst>
                  <a:ext uri="{FF2B5EF4-FFF2-40B4-BE49-F238E27FC236}">
                    <a16:creationId xmlns:a16="http://schemas.microsoft.com/office/drawing/2014/main" id="{B037ED3D-4640-4C99-BD8E-7128C709FBE2}"/>
                  </a:ext>
                </a:extLst>
              </p:cNvPr>
              <p:cNvSpPr>
                <a:spLocks noRot="1" noChangeAspect="1" noMove="1" noResize="1" noEditPoints="1" noAdjustHandles="1" noChangeArrowheads="1" noChangeShapeType="1" noTextEdit="1"/>
              </p:cNvSpPr>
              <p:nvPr/>
            </p:nvSpPr>
            <p:spPr>
              <a:xfrm>
                <a:off x="7379922" y="2014218"/>
                <a:ext cx="2054534" cy="2299600"/>
              </a:xfrm>
              <a:prstGeom prst="roundRect">
                <a:avLst/>
              </a:prstGeom>
              <a:blipFill>
                <a:blip r:embed="rId4"/>
                <a:stretch>
                  <a:fillRect/>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3908355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1159074" y="1935625"/>
            <a:ext cx="3294592"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First, we draw the ones. These are the whole numbers.</a:t>
            </a: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B037ED3D-4640-4C99-BD8E-7128C709FBE2}"/>
                  </a:ext>
                </a:extLst>
              </p:cNvPr>
              <p:cNvSpPr/>
              <p:nvPr/>
            </p:nvSpPr>
            <p:spPr>
              <a:xfrm>
                <a:off x="7379922" y="2014218"/>
                <a:ext cx="2054534" cy="229960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altLang="en-US" sz="5400" b="0" i="1" smtClean="0">
                          <a:solidFill>
                            <a:schemeClr val="tx2"/>
                          </a:solidFill>
                          <a:latin typeface="Cambria Math" panose="02040503050406030204" pitchFamily="18" charset="0"/>
                          <a:cs typeface="Arial" panose="020B0604020202020204" pitchFamily="34" charset="0"/>
                        </a:rPr>
                        <m:t>3</m:t>
                      </m:r>
                      <m:f>
                        <m:fPr>
                          <m:ctrlPr>
                            <a:rPr lang="en-GB" altLang="en-US" sz="5400" b="0" i="1" smtClean="0">
                              <a:solidFill>
                                <a:schemeClr val="tx2"/>
                              </a:solidFill>
                              <a:latin typeface="Cambria Math" panose="02040503050406030204" pitchFamily="18" charset="0"/>
                              <a:cs typeface="Arial" panose="020B0604020202020204" pitchFamily="34" charset="0"/>
                            </a:rPr>
                          </m:ctrlPr>
                        </m:fPr>
                        <m:num>
                          <m:r>
                            <a:rPr lang="en-GB" altLang="en-US" sz="5400" b="0" i="1" smtClean="0">
                              <a:solidFill>
                                <a:schemeClr val="tx2"/>
                              </a:solidFill>
                              <a:latin typeface="Cambria Math" panose="02040503050406030204" pitchFamily="18" charset="0"/>
                              <a:cs typeface="Arial" panose="020B0604020202020204" pitchFamily="34" charset="0"/>
                            </a:rPr>
                            <m:t>1</m:t>
                          </m:r>
                        </m:num>
                        <m:den>
                          <m:r>
                            <a:rPr lang="en-GB" altLang="en-US" sz="5400" b="0" i="1" smtClean="0">
                              <a:solidFill>
                                <a:schemeClr val="tx2"/>
                              </a:solidFill>
                              <a:latin typeface="Cambria Math" panose="02040503050406030204" pitchFamily="18" charset="0"/>
                              <a:cs typeface="Arial" panose="020B0604020202020204" pitchFamily="34" charset="0"/>
                            </a:rPr>
                            <m:t>2</m:t>
                          </m:r>
                        </m:den>
                      </m:f>
                    </m:oMath>
                  </m:oMathPara>
                </a14:m>
                <a:endParaRPr lang="en-US" altLang="en-US" sz="5400" dirty="0">
                  <a:solidFill>
                    <a:schemeClr val="tx2"/>
                  </a:solidFill>
                  <a:cs typeface="Arial" panose="020B0604020202020204" pitchFamily="34" charset="0"/>
                </a:endParaRPr>
              </a:p>
            </p:txBody>
          </p:sp>
        </mc:Choice>
        <mc:Fallback xmlns="">
          <p:sp>
            <p:nvSpPr>
              <p:cNvPr id="8" name="Rectangle: Rounded Corners 7">
                <a:extLst>
                  <a:ext uri="{FF2B5EF4-FFF2-40B4-BE49-F238E27FC236}">
                    <a16:creationId xmlns:a16="http://schemas.microsoft.com/office/drawing/2014/main" id="{B037ED3D-4640-4C99-BD8E-7128C709FBE2}"/>
                  </a:ext>
                </a:extLst>
              </p:cNvPr>
              <p:cNvSpPr>
                <a:spLocks noRot="1" noChangeAspect="1" noMove="1" noResize="1" noEditPoints="1" noAdjustHandles="1" noChangeArrowheads="1" noChangeShapeType="1" noTextEdit="1"/>
              </p:cNvSpPr>
              <p:nvPr/>
            </p:nvSpPr>
            <p:spPr>
              <a:xfrm>
                <a:off x="7379922" y="2014218"/>
                <a:ext cx="2054534" cy="2299600"/>
              </a:xfrm>
              <a:prstGeom prst="roundRect">
                <a:avLst/>
              </a:prstGeom>
              <a:blipFill>
                <a:blip r:embed="rId4"/>
                <a:stretch>
                  <a:fillRect/>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D81A56B8-7425-47E4-87DC-9A83C8B904EA}"/>
              </a:ext>
            </a:extLst>
          </p:cNvPr>
          <p:cNvPicPr>
            <a:picLocks noChangeAspect="1"/>
          </p:cNvPicPr>
          <p:nvPr/>
        </p:nvPicPr>
        <p:blipFill>
          <a:blip r:embed="rId6"/>
          <a:stretch>
            <a:fillRect/>
          </a:stretch>
        </p:blipFill>
        <p:spPr>
          <a:xfrm>
            <a:off x="5284264" y="4659745"/>
            <a:ext cx="1409700" cy="1400175"/>
          </a:xfrm>
          <a:prstGeom prst="rect">
            <a:avLst/>
          </a:prstGeom>
        </p:spPr>
      </p:pic>
      <p:pic>
        <p:nvPicPr>
          <p:cNvPr id="10" name="Picture 9">
            <a:extLst>
              <a:ext uri="{FF2B5EF4-FFF2-40B4-BE49-F238E27FC236}">
                <a16:creationId xmlns:a16="http://schemas.microsoft.com/office/drawing/2014/main" id="{B3424A66-0495-452A-BC70-BB0743DB451D}"/>
              </a:ext>
            </a:extLst>
          </p:cNvPr>
          <p:cNvPicPr>
            <a:picLocks noChangeAspect="1"/>
          </p:cNvPicPr>
          <p:nvPr/>
        </p:nvPicPr>
        <p:blipFill>
          <a:blip r:embed="rId6"/>
          <a:stretch>
            <a:fillRect/>
          </a:stretch>
        </p:blipFill>
        <p:spPr>
          <a:xfrm>
            <a:off x="6865639" y="4659745"/>
            <a:ext cx="1409700" cy="1400175"/>
          </a:xfrm>
          <a:prstGeom prst="rect">
            <a:avLst/>
          </a:prstGeom>
        </p:spPr>
      </p:pic>
      <p:pic>
        <p:nvPicPr>
          <p:cNvPr id="11" name="Picture 10">
            <a:extLst>
              <a:ext uri="{FF2B5EF4-FFF2-40B4-BE49-F238E27FC236}">
                <a16:creationId xmlns:a16="http://schemas.microsoft.com/office/drawing/2014/main" id="{32F4A1FE-AD0D-4086-AB2C-B2ADECA2A06D}"/>
              </a:ext>
            </a:extLst>
          </p:cNvPr>
          <p:cNvPicPr>
            <a:picLocks noChangeAspect="1"/>
          </p:cNvPicPr>
          <p:nvPr/>
        </p:nvPicPr>
        <p:blipFill>
          <a:blip r:embed="rId6"/>
          <a:stretch>
            <a:fillRect/>
          </a:stretch>
        </p:blipFill>
        <p:spPr>
          <a:xfrm>
            <a:off x="8447014" y="4659744"/>
            <a:ext cx="1409700" cy="1400175"/>
          </a:xfrm>
          <a:prstGeom prst="rect">
            <a:avLst/>
          </a:prstGeom>
        </p:spPr>
      </p:pic>
    </p:spTree>
    <p:extLst>
      <p:ext uri="{BB962C8B-B14F-4D97-AF65-F5344CB8AC3E}">
        <p14:creationId xmlns:p14="http://schemas.microsoft.com/office/powerpoint/2010/main" val="2616139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728767" y="1935625"/>
            <a:ext cx="3724899"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Then, we draw the proper fraction. </a:t>
            </a:r>
          </a:p>
          <a:p>
            <a:pPr algn="ctr"/>
            <a:endParaRPr lang="en-GB" sz="3600" dirty="0">
              <a:solidFill>
                <a:srgbClr val="002060"/>
              </a:solidFill>
            </a:endParaRPr>
          </a:p>
          <a:p>
            <a:pPr algn="ctr"/>
            <a:r>
              <a:rPr lang="en-GB" sz="3600" dirty="0">
                <a:solidFill>
                  <a:srgbClr val="002060"/>
                </a:solidFill>
              </a:rPr>
              <a:t>This is one part out of 2 equal parts of the whole.</a:t>
            </a: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B037ED3D-4640-4C99-BD8E-7128C709FBE2}"/>
                  </a:ext>
                </a:extLst>
              </p:cNvPr>
              <p:cNvSpPr/>
              <p:nvPr/>
            </p:nvSpPr>
            <p:spPr>
              <a:xfrm>
                <a:off x="7379922" y="2014218"/>
                <a:ext cx="2054534" cy="229960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altLang="en-US" sz="5400" b="0" i="1" smtClean="0">
                          <a:solidFill>
                            <a:schemeClr val="tx2"/>
                          </a:solidFill>
                          <a:latin typeface="Cambria Math" panose="02040503050406030204" pitchFamily="18" charset="0"/>
                          <a:cs typeface="Arial" panose="020B0604020202020204" pitchFamily="34" charset="0"/>
                        </a:rPr>
                        <m:t>3</m:t>
                      </m:r>
                      <m:f>
                        <m:fPr>
                          <m:ctrlPr>
                            <a:rPr lang="en-GB" altLang="en-US" sz="5400" b="0" i="1" smtClean="0">
                              <a:solidFill>
                                <a:schemeClr val="tx2"/>
                              </a:solidFill>
                              <a:latin typeface="Cambria Math" panose="02040503050406030204" pitchFamily="18" charset="0"/>
                              <a:cs typeface="Arial" panose="020B0604020202020204" pitchFamily="34" charset="0"/>
                            </a:rPr>
                          </m:ctrlPr>
                        </m:fPr>
                        <m:num>
                          <m:r>
                            <a:rPr lang="en-GB" altLang="en-US" sz="5400" b="0" i="1" smtClean="0">
                              <a:solidFill>
                                <a:schemeClr val="tx2"/>
                              </a:solidFill>
                              <a:latin typeface="Cambria Math" panose="02040503050406030204" pitchFamily="18" charset="0"/>
                              <a:cs typeface="Arial" panose="020B0604020202020204" pitchFamily="34" charset="0"/>
                            </a:rPr>
                            <m:t>1</m:t>
                          </m:r>
                        </m:num>
                        <m:den>
                          <m:r>
                            <a:rPr lang="en-GB" altLang="en-US" sz="5400" b="0" i="1" smtClean="0">
                              <a:solidFill>
                                <a:schemeClr val="tx2"/>
                              </a:solidFill>
                              <a:latin typeface="Cambria Math" panose="02040503050406030204" pitchFamily="18" charset="0"/>
                              <a:cs typeface="Arial" panose="020B0604020202020204" pitchFamily="34" charset="0"/>
                            </a:rPr>
                            <m:t>2</m:t>
                          </m:r>
                        </m:den>
                      </m:f>
                    </m:oMath>
                  </m:oMathPara>
                </a14:m>
                <a:endParaRPr lang="en-US" altLang="en-US" sz="5400" dirty="0">
                  <a:solidFill>
                    <a:schemeClr val="tx2"/>
                  </a:solidFill>
                  <a:cs typeface="Arial" panose="020B0604020202020204" pitchFamily="34" charset="0"/>
                </a:endParaRPr>
              </a:p>
            </p:txBody>
          </p:sp>
        </mc:Choice>
        <mc:Fallback xmlns="">
          <p:sp>
            <p:nvSpPr>
              <p:cNvPr id="8" name="Rectangle: Rounded Corners 7">
                <a:extLst>
                  <a:ext uri="{FF2B5EF4-FFF2-40B4-BE49-F238E27FC236}">
                    <a16:creationId xmlns:a16="http://schemas.microsoft.com/office/drawing/2014/main" id="{B037ED3D-4640-4C99-BD8E-7128C709FBE2}"/>
                  </a:ext>
                </a:extLst>
              </p:cNvPr>
              <p:cNvSpPr>
                <a:spLocks noRot="1" noChangeAspect="1" noMove="1" noResize="1" noEditPoints="1" noAdjustHandles="1" noChangeArrowheads="1" noChangeShapeType="1" noTextEdit="1"/>
              </p:cNvSpPr>
              <p:nvPr/>
            </p:nvSpPr>
            <p:spPr>
              <a:xfrm>
                <a:off x="7379922" y="2014218"/>
                <a:ext cx="2054534" cy="2299600"/>
              </a:xfrm>
              <a:prstGeom prst="roundRect">
                <a:avLst/>
              </a:prstGeom>
              <a:blipFill>
                <a:blip r:embed="rId4"/>
                <a:stretch>
                  <a:fillRect/>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D81A56B8-7425-47E4-87DC-9A83C8B904EA}"/>
              </a:ext>
            </a:extLst>
          </p:cNvPr>
          <p:cNvPicPr>
            <a:picLocks noChangeAspect="1"/>
          </p:cNvPicPr>
          <p:nvPr/>
        </p:nvPicPr>
        <p:blipFill>
          <a:blip r:embed="rId6"/>
          <a:stretch>
            <a:fillRect/>
          </a:stretch>
        </p:blipFill>
        <p:spPr>
          <a:xfrm>
            <a:off x="5402595" y="4659743"/>
            <a:ext cx="1409700" cy="1400175"/>
          </a:xfrm>
          <a:prstGeom prst="rect">
            <a:avLst/>
          </a:prstGeom>
        </p:spPr>
      </p:pic>
      <p:pic>
        <p:nvPicPr>
          <p:cNvPr id="10" name="Picture 9">
            <a:extLst>
              <a:ext uri="{FF2B5EF4-FFF2-40B4-BE49-F238E27FC236}">
                <a16:creationId xmlns:a16="http://schemas.microsoft.com/office/drawing/2014/main" id="{B3424A66-0495-452A-BC70-BB0743DB451D}"/>
              </a:ext>
            </a:extLst>
          </p:cNvPr>
          <p:cNvPicPr>
            <a:picLocks noChangeAspect="1"/>
          </p:cNvPicPr>
          <p:nvPr/>
        </p:nvPicPr>
        <p:blipFill>
          <a:blip r:embed="rId6"/>
          <a:stretch>
            <a:fillRect/>
          </a:stretch>
        </p:blipFill>
        <p:spPr>
          <a:xfrm>
            <a:off x="6983970" y="4659743"/>
            <a:ext cx="1409700" cy="1400175"/>
          </a:xfrm>
          <a:prstGeom prst="rect">
            <a:avLst/>
          </a:prstGeom>
        </p:spPr>
      </p:pic>
      <p:pic>
        <p:nvPicPr>
          <p:cNvPr id="11" name="Picture 10">
            <a:extLst>
              <a:ext uri="{FF2B5EF4-FFF2-40B4-BE49-F238E27FC236}">
                <a16:creationId xmlns:a16="http://schemas.microsoft.com/office/drawing/2014/main" id="{32F4A1FE-AD0D-4086-AB2C-B2ADECA2A06D}"/>
              </a:ext>
            </a:extLst>
          </p:cNvPr>
          <p:cNvPicPr>
            <a:picLocks noChangeAspect="1"/>
          </p:cNvPicPr>
          <p:nvPr/>
        </p:nvPicPr>
        <p:blipFill>
          <a:blip r:embed="rId6"/>
          <a:stretch>
            <a:fillRect/>
          </a:stretch>
        </p:blipFill>
        <p:spPr>
          <a:xfrm>
            <a:off x="8565345" y="4659742"/>
            <a:ext cx="1409700" cy="1400175"/>
          </a:xfrm>
          <a:prstGeom prst="rect">
            <a:avLst/>
          </a:prstGeom>
        </p:spPr>
      </p:pic>
      <p:pic>
        <p:nvPicPr>
          <p:cNvPr id="12" name="Picture 11">
            <a:extLst>
              <a:ext uri="{FF2B5EF4-FFF2-40B4-BE49-F238E27FC236}">
                <a16:creationId xmlns:a16="http://schemas.microsoft.com/office/drawing/2014/main" id="{13E74C09-CB64-4CD7-8BAF-54C752A24330}"/>
              </a:ext>
            </a:extLst>
          </p:cNvPr>
          <p:cNvPicPr>
            <a:picLocks noChangeAspect="1"/>
          </p:cNvPicPr>
          <p:nvPr/>
        </p:nvPicPr>
        <p:blipFill>
          <a:blip r:embed="rId7"/>
          <a:stretch>
            <a:fillRect/>
          </a:stretch>
        </p:blipFill>
        <p:spPr>
          <a:xfrm>
            <a:off x="10147961" y="4644434"/>
            <a:ext cx="1315272" cy="1415484"/>
          </a:xfrm>
          <a:prstGeom prst="rect">
            <a:avLst/>
          </a:prstGeom>
        </p:spPr>
      </p:pic>
    </p:spTree>
    <p:extLst>
      <p:ext uri="{BB962C8B-B14F-4D97-AF65-F5344CB8AC3E}">
        <p14:creationId xmlns:p14="http://schemas.microsoft.com/office/powerpoint/2010/main" val="2621177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1159074" y="1935625"/>
            <a:ext cx="3294592"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Draw the fraction circles for the following mixed number.</a:t>
            </a: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B037ED3D-4640-4C99-BD8E-7128C709FBE2}"/>
                  </a:ext>
                </a:extLst>
              </p:cNvPr>
              <p:cNvSpPr/>
              <p:nvPr/>
            </p:nvSpPr>
            <p:spPr>
              <a:xfrm>
                <a:off x="7379922" y="2014218"/>
                <a:ext cx="2054534" cy="229960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altLang="en-US" sz="5400" i="1">
                          <a:solidFill>
                            <a:schemeClr val="tx2"/>
                          </a:solidFill>
                          <a:latin typeface="Cambria Math" panose="02040503050406030204" pitchFamily="18" charset="0"/>
                          <a:cs typeface="Arial" panose="020B0604020202020204" pitchFamily="34" charset="0"/>
                        </a:rPr>
                        <m:t>4</m:t>
                      </m:r>
                      <m:f>
                        <m:fPr>
                          <m:ctrlPr>
                            <a:rPr lang="en-GB" altLang="en-US" sz="5400" b="0" i="1" smtClean="0">
                              <a:solidFill>
                                <a:schemeClr val="tx2"/>
                              </a:solidFill>
                              <a:latin typeface="Cambria Math" panose="02040503050406030204" pitchFamily="18" charset="0"/>
                              <a:cs typeface="Arial" panose="020B0604020202020204" pitchFamily="34" charset="0"/>
                            </a:rPr>
                          </m:ctrlPr>
                        </m:fPr>
                        <m:num>
                          <m:r>
                            <a:rPr lang="en-GB" altLang="en-US" sz="5400" b="0" i="1" smtClean="0">
                              <a:solidFill>
                                <a:schemeClr val="tx2"/>
                              </a:solidFill>
                              <a:latin typeface="Cambria Math" panose="02040503050406030204" pitchFamily="18" charset="0"/>
                              <a:cs typeface="Arial" panose="020B0604020202020204" pitchFamily="34" charset="0"/>
                            </a:rPr>
                            <m:t>1</m:t>
                          </m:r>
                        </m:num>
                        <m:den>
                          <m:r>
                            <a:rPr lang="en-GB" altLang="en-US" sz="5400" b="0" i="1" smtClean="0">
                              <a:solidFill>
                                <a:schemeClr val="tx2"/>
                              </a:solidFill>
                              <a:latin typeface="Cambria Math" panose="02040503050406030204" pitchFamily="18" charset="0"/>
                              <a:cs typeface="Arial" panose="020B0604020202020204" pitchFamily="34" charset="0"/>
                            </a:rPr>
                            <m:t>2</m:t>
                          </m:r>
                        </m:den>
                      </m:f>
                    </m:oMath>
                  </m:oMathPara>
                </a14:m>
                <a:endParaRPr lang="en-US" altLang="en-US" sz="5400" dirty="0">
                  <a:solidFill>
                    <a:schemeClr val="tx2"/>
                  </a:solidFill>
                  <a:cs typeface="Arial" panose="020B0604020202020204" pitchFamily="34" charset="0"/>
                </a:endParaRPr>
              </a:p>
            </p:txBody>
          </p:sp>
        </mc:Choice>
        <mc:Fallback xmlns="">
          <p:sp>
            <p:nvSpPr>
              <p:cNvPr id="8" name="Rectangle: Rounded Corners 7">
                <a:extLst>
                  <a:ext uri="{FF2B5EF4-FFF2-40B4-BE49-F238E27FC236}">
                    <a16:creationId xmlns:a16="http://schemas.microsoft.com/office/drawing/2014/main" id="{B037ED3D-4640-4C99-BD8E-7128C709FBE2}"/>
                  </a:ext>
                </a:extLst>
              </p:cNvPr>
              <p:cNvSpPr>
                <a:spLocks noRot="1" noChangeAspect="1" noMove="1" noResize="1" noEditPoints="1" noAdjustHandles="1" noChangeArrowheads="1" noChangeShapeType="1" noTextEdit="1"/>
              </p:cNvSpPr>
              <p:nvPr/>
            </p:nvSpPr>
            <p:spPr>
              <a:xfrm>
                <a:off x="7379922" y="2014218"/>
                <a:ext cx="2054534" cy="2299600"/>
              </a:xfrm>
              <a:prstGeom prst="roundRect">
                <a:avLst/>
              </a:prstGeom>
              <a:blipFill>
                <a:blip r:embed="rId4"/>
                <a:stretch>
                  <a:fillRect/>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2938663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1159074" y="1935625"/>
            <a:ext cx="3294592"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Draw the fraction circles for the following mixed number.</a:t>
            </a: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B037ED3D-4640-4C99-BD8E-7128C709FBE2}"/>
                  </a:ext>
                </a:extLst>
              </p:cNvPr>
              <p:cNvSpPr/>
              <p:nvPr/>
            </p:nvSpPr>
            <p:spPr>
              <a:xfrm>
                <a:off x="7379922" y="2014218"/>
                <a:ext cx="2054534" cy="229960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altLang="en-US" sz="5400" i="1">
                          <a:solidFill>
                            <a:schemeClr val="tx2"/>
                          </a:solidFill>
                          <a:latin typeface="Cambria Math" panose="02040503050406030204" pitchFamily="18" charset="0"/>
                          <a:cs typeface="Arial" panose="020B0604020202020204" pitchFamily="34" charset="0"/>
                        </a:rPr>
                        <m:t>4</m:t>
                      </m:r>
                      <m:f>
                        <m:fPr>
                          <m:ctrlPr>
                            <a:rPr lang="en-GB" altLang="en-US" sz="5400" b="0" i="1" smtClean="0">
                              <a:solidFill>
                                <a:schemeClr val="tx2"/>
                              </a:solidFill>
                              <a:latin typeface="Cambria Math" panose="02040503050406030204" pitchFamily="18" charset="0"/>
                              <a:cs typeface="Arial" panose="020B0604020202020204" pitchFamily="34" charset="0"/>
                            </a:rPr>
                          </m:ctrlPr>
                        </m:fPr>
                        <m:num>
                          <m:r>
                            <a:rPr lang="en-GB" altLang="en-US" sz="5400" b="0" i="1" smtClean="0">
                              <a:solidFill>
                                <a:schemeClr val="tx2"/>
                              </a:solidFill>
                              <a:latin typeface="Cambria Math" panose="02040503050406030204" pitchFamily="18" charset="0"/>
                              <a:cs typeface="Arial" panose="020B0604020202020204" pitchFamily="34" charset="0"/>
                            </a:rPr>
                            <m:t>1</m:t>
                          </m:r>
                        </m:num>
                        <m:den>
                          <m:r>
                            <a:rPr lang="en-GB" altLang="en-US" sz="5400" b="0" i="1" smtClean="0">
                              <a:solidFill>
                                <a:schemeClr val="tx2"/>
                              </a:solidFill>
                              <a:latin typeface="Cambria Math" panose="02040503050406030204" pitchFamily="18" charset="0"/>
                              <a:cs typeface="Arial" panose="020B0604020202020204" pitchFamily="34" charset="0"/>
                            </a:rPr>
                            <m:t>2</m:t>
                          </m:r>
                        </m:den>
                      </m:f>
                    </m:oMath>
                  </m:oMathPara>
                </a14:m>
                <a:endParaRPr lang="en-US" altLang="en-US" sz="5400" dirty="0">
                  <a:solidFill>
                    <a:schemeClr val="tx2"/>
                  </a:solidFill>
                  <a:cs typeface="Arial" panose="020B0604020202020204" pitchFamily="34" charset="0"/>
                </a:endParaRPr>
              </a:p>
            </p:txBody>
          </p:sp>
        </mc:Choice>
        <mc:Fallback xmlns="">
          <p:sp>
            <p:nvSpPr>
              <p:cNvPr id="8" name="Rectangle: Rounded Corners 7">
                <a:extLst>
                  <a:ext uri="{FF2B5EF4-FFF2-40B4-BE49-F238E27FC236}">
                    <a16:creationId xmlns:a16="http://schemas.microsoft.com/office/drawing/2014/main" id="{B037ED3D-4640-4C99-BD8E-7128C709FBE2}"/>
                  </a:ext>
                </a:extLst>
              </p:cNvPr>
              <p:cNvSpPr>
                <a:spLocks noRot="1" noChangeAspect="1" noMove="1" noResize="1" noEditPoints="1" noAdjustHandles="1" noChangeArrowheads="1" noChangeShapeType="1" noTextEdit="1"/>
              </p:cNvSpPr>
              <p:nvPr/>
            </p:nvSpPr>
            <p:spPr>
              <a:xfrm>
                <a:off x="7379922" y="2014218"/>
                <a:ext cx="2054534" cy="2299600"/>
              </a:xfrm>
              <a:prstGeom prst="roundRect">
                <a:avLst/>
              </a:prstGeom>
              <a:blipFill>
                <a:blip r:embed="rId4"/>
                <a:stretch>
                  <a:fillRect/>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F975135C-6220-4C9A-BA84-5DDD8D344F5F}"/>
              </a:ext>
            </a:extLst>
          </p:cNvPr>
          <p:cNvPicPr>
            <a:picLocks noChangeAspect="1"/>
          </p:cNvPicPr>
          <p:nvPr/>
        </p:nvPicPr>
        <p:blipFill>
          <a:blip r:embed="rId6"/>
          <a:stretch>
            <a:fillRect/>
          </a:stretch>
        </p:blipFill>
        <p:spPr>
          <a:xfrm>
            <a:off x="6466700" y="4659744"/>
            <a:ext cx="1202791" cy="1194664"/>
          </a:xfrm>
          <a:prstGeom prst="rect">
            <a:avLst/>
          </a:prstGeom>
        </p:spPr>
      </p:pic>
      <p:pic>
        <p:nvPicPr>
          <p:cNvPr id="10" name="Picture 9">
            <a:extLst>
              <a:ext uri="{FF2B5EF4-FFF2-40B4-BE49-F238E27FC236}">
                <a16:creationId xmlns:a16="http://schemas.microsoft.com/office/drawing/2014/main" id="{F708EDCE-815B-4A64-9EB3-21DE08093FE4}"/>
              </a:ext>
            </a:extLst>
          </p:cNvPr>
          <p:cNvPicPr>
            <a:picLocks noChangeAspect="1"/>
          </p:cNvPicPr>
          <p:nvPr/>
        </p:nvPicPr>
        <p:blipFill>
          <a:blip r:embed="rId6"/>
          <a:stretch>
            <a:fillRect/>
          </a:stretch>
        </p:blipFill>
        <p:spPr>
          <a:xfrm>
            <a:off x="7824546" y="4659744"/>
            <a:ext cx="1202791" cy="1194664"/>
          </a:xfrm>
          <a:prstGeom prst="rect">
            <a:avLst/>
          </a:prstGeom>
        </p:spPr>
      </p:pic>
      <p:pic>
        <p:nvPicPr>
          <p:cNvPr id="11" name="Picture 10">
            <a:extLst>
              <a:ext uri="{FF2B5EF4-FFF2-40B4-BE49-F238E27FC236}">
                <a16:creationId xmlns:a16="http://schemas.microsoft.com/office/drawing/2014/main" id="{CE84863C-578D-49CC-926F-E37DDA67B71A}"/>
              </a:ext>
            </a:extLst>
          </p:cNvPr>
          <p:cNvPicPr>
            <a:picLocks noChangeAspect="1"/>
          </p:cNvPicPr>
          <p:nvPr/>
        </p:nvPicPr>
        <p:blipFill>
          <a:blip r:embed="rId6"/>
          <a:stretch>
            <a:fillRect/>
          </a:stretch>
        </p:blipFill>
        <p:spPr>
          <a:xfrm>
            <a:off x="9197883" y="4659744"/>
            <a:ext cx="1202791" cy="1194664"/>
          </a:xfrm>
          <a:prstGeom prst="rect">
            <a:avLst/>
          </a:prstGeom>
        </p:spPr>
      </p:pic>
      <p:pic>
        <p:nvPicPr>
          <p:cNvPr id="12" name="Picture 11">
            <a:extLst>
              <a:ext uri="{FF2B5EF4-FFF2-40B4-BE49-F238E27FC236}">
                <a16:creationId xmlns:a16="http://schemas.microsoft.com/office/drawing/2014/main" id="{7C5B1814-BFE8-46CD-9BFD-BBBEB6B02331}"/>
              </a:ext>
            </a:extLst>
          </p:cNvPr>
          <p:cNvPicPr>
            <a:picLocks noChangeAspect="1"/>
          </p:cNvPicPr>
          <p:nvPr/>
        </p:nvPicPr>
        <p:blipFill>
          <a:blip r:embed="rId7"/>
          <a:stretch>
            <a:fillRect/>
          </a:stretch>
        </p:blipFill>
        <p:spPr>
          <a:xfrm>
            <a:off x="10577662" y="4644434"/>
            <a:ext cx="1122223" cy="1207726"/>
          </a:xfrm>
          <a:prstGeom prst="rect">
            <a:avLst/>
          </a:prstGeom>
        </p:spPr>
      </p:pic>
      <p:pic>
        <p:nvPicPr>
          <p:cNvPr id="13" name="Picture 12">
            <a:extLst>
              <a:ext uri="{FF2B5EF4-FFF2-40B4-BE49-F238E27FC236}">
                <a16:creationId xmlns:a16="http://schemas.microsoft.com/office/drawing/2014/main" id="{7024340E-761A-4324-AC8E-4FDFD166AD3D}"/>
              </a:ext>
            </a:extLst>
          </p:cNvPr>
          <p:cNvPicPr>
            <a:picLocks noChangeAspect="1"/>
          </p:cNvPicPr>
          <p:nvPr/>
        </p:nvPicPr>
        <p:blipFill>
          <a:blip r:embed="rId6"/>
          <a:stretch>
            <a:fillRect/>
          </a:stretch>
        </p:blipFill>
        <p:spPr>
          <a:xfrm>
            <a:off x="5108854" y="4644434"/>
            <a:ext cx="1202791" cy="1194664"/>
          </a:xfrm>
          <a:prstGeom prst="rect">
            <a:avLst/>
          </a:prstGeom>
        </p:spPr>
      </p:pic>
    </p:spTree>
    <p:extLst>
      <p:ext uri="{BB962C8B-B14F-4D97-AF65-F5344CB8AC3E}">
        <p14:creationId xmlns:p14="http://schemas.microsoft.com/office/powerpoint/2010/main" val="120613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1159074" y="1935625"/>
            <a:ext cx="3294592"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Draw the fraction circles for the following mixed number.</a:t>
            </a: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B037ED3D-4640-4C99-BD8E-7128C709FBE2}"/>
                  </a:ext>
                </a:extLst>
              </p:cNvPr>
              <p:cNvSpPr/>
              <p:nvPr/>
            </p:nvSpPr>
            <p:spPr>
              <a:xfrm>
                <a:off x="7379922" y="2014218"/>
                <a:ext cx="2054534" cy="229960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altLang="en-US" sz="5400" i="1" smtClean="0">
                          <a:solidFill>
                            <a:schemeClr val="tx2"/>
                          </a:solidFill>
                          <a:latin typeface="Cambria Math" panose="02040503050406030204" pitchFamily="18" charset="0"/>
                          <a:cs typeface="Arial" panose="020B0604020202020204" pitchFamily="34" charset="0"/>
                        </a:rPr>
                        <m:t>1</m:t>
                      </m:r>
                      <m:f>
                        <m:fPr>
                          <m:ctrlPr>
                            <a:rPr lang="en-GB" altLang="en-US" sz="5400" b="0" i="1" smtClean="0">
                              <a:solidFill>
                                <a:schemeClr val="tx2"/>
                              </a:solidFill>
                              <a:latin typeface="Cambria Math" panose="02040503050406030204" pitchFamily="18" charset="0"/>
                              <a:cs typeface="Arial" panose="020B0604020202020204" pitchFamily="34" charset="0"/>
                            </a:rPr>
                          </m:ctrlPr>
                        </m:fPr>
                        <m:num>
                          <m:r>
                            <a:rPr lang="en-GB" altLang="en-US" sz="5400" b="0" i="1" smtClean="0">
                              <a:solidFill>
                                <a:schemeClr val="tx2"/>
                              </a:solidFill>
                              <a:latin typeface="Cambria Math" panose="02040503050406030204" pitchFamily="18" charset="0"/>
                              <a:cs typeface="Arial" panose="020B0604020202020204" pitchFamily="34" charset="0"/>
                            </a:rPr>
                            <m:t>1</m:t>
                          </m:r>
                        </m:num>
                        <m:den>
                          <m:r>
                            <a:rPr lang="en-GB" altLang="en-US" sz="5400" b="0" i="1" smtClean="0">
                              <a:solidFill>
                                <a:schemeClr val="tx2"/>
                              </a:solidFill>
                              <a:latin typeface="Cambria Math" panose="02040503050406030204" pitchFamily="18" charset="0"/>
                              <a:cs typeface="Arial" panose="020B0604020202020204" pitchFamily="34" charset="0"/>
                            </a:rPr>
                            <m:t>4</m:t>
                          </m:r>
                        </m:den>
                      </m:f>
                    </m:oMath>
                  </m:oMathPara>
                </a14:m>
                <a:endParaRPr lang="en-US" altLang="en-US" sz="5400" dirty="0">
                  <a:solidFill>
                    <a:schemeClr val="tx2"/>
                  </a:solidFill>
                  <a:cs typeface="Arial" panose="020B0604020202020204" pitchFamily="34" charset="0"/>
                </a:endParaRPr>
              </a:p>
            </p:txBody>
          </p:sp>
        </mc:Choice>
        <mc:Fallback xmlns="">
          <p:sp>
            <p:nvSpPr>
              <p:cNvPr id="8" name="Rectangle: Rounded Corners 7">
                <a:extLst>
                  <a:ext uri="{FF2B5EF4-FFF2-40B4-BE49-F238E27FC236}">
                    <a16:creationId xmlns:a16="http://schemas.microsoft.com/office/drawing/2014/main" id="{B037ED3D-4640-4C99-BD8E-7128C709FBE2}"/>
                  </a:ext>
                </a:extLst>
              </p:cNvPr>
              <p:cNvSpPr>
                <a:spLocks noRot="1" noChangeAspect="1" noMove="1" noResize="1" noEditPoints="1" noAdjustHandles="1" noChangeArrowheads="1" noChangeShapeType="1" noTextEdit="1"/>
              </p:cNvSpPr>
              <p:nvPr/>
            </p:nvSpPr>
            <p:spPr>
              <a:xfrm>
                <a:off x="7379922" y="2014218"/>
                <a:ext cx="2054534" cy="2299600"/>
              </a:xfrm>
              <a:prstGeom prst="roundRect">
                <a:avLst/>
              </a:prstGeom>
              <a:blipFill>
                <a:blip r:embed="rId4"/>
                <a:stretch>
                  <a:fillRect/>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2665087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376D-388B-42B4-8FDC-F31CA81FB1ED}"/>
              </a:ext>
            </a:extLst>
          </p:cNvPr>
          <p:cNvSpPr>
            <a:spLocks noGrp="1"/>
          </p:cNvSpPr>
          <p:nvPr>
            <p:ph type="title"/>
          </p:nvPr>
        </p:nvSpPr>
        <p:spPr>
          <a:xfrm>
            <a:off x="838200" y="365126"/>
            <a:ext cx="10515600" cy="886234"/>
          </a:xfrm>
        </p:spPr>
        <p:txBody>
          <a:bodyPr/>
          <a:lstStyle/>
          <a:p>
            <a:pPr algn="ctr"/>
            <a:r>
              <a:rPr lang="en-GB" dirty="0">
                <a:solidFill>
                  <a:srgbClr val="002060"/>
                </a:solidFill>
              </a:rPr>
              <a:t>Teachers’ Notes</a:t>
            </a:r>
          </a:p>
        </p:txBody>
      </p:sp>
      <p:sp>
        <p:nvSpPr>
          <p:cNvPr id="3" name="Content Placeholder 2">
            <a:extLst>
              <a:ext uri="{FF2B5EF4-FFF2-40B4-BE49-F238E27FC236}">
                <a16:creationId xmlns:a16="http://schemas.microsoft.com/office/drawing/2014/main" id="{175A3911-D43C-4A93-B4BD-61D5D7DCE8E0}"/>
              </a:ext>
            </a:extLst>
          </p:cNvPr>
          <p:cNvSpPr>
            <a:spLocks noGrp="1"/>
          </p:cNvSpPr>
          <p:nvPr>
            <p:ph idx="1"/>
          </p:nvPr>
        </p:nvSpPr>
        <p:spPr>
          <a:xfrm>
            <a:off x="672353" y="1318523"/>
            <a:ext cx="10681447" cy="4456636"/>
          </a:xfrm>
          <a:solidFill>
            <a:srgbClr val="FFFED8"/>
          </a:solidFill>
        </p:spPr>
        <p:txBody>
          <a:bodyPr>
            <a:normAutofit/>
          </a:bodyPr>
          <a:lstStyle/>
          <a:p>
            <a:pPr>
              <a:buFont typeface="Wingdings" panose="05000000000000000000" pitchFamily="2" charset="2"/>
              <a:buChar char="q"/>
            </a:pPr>
            <a:r>
              <a:rPr lang="en-GB" sz="2400" dirty="0">
                <a:solidFill>
                  <a:srgbClr val="002060"/>
                </a:solidFill>
              </a:rPr>
              <a:t>The </a:t>
            </a:r>
            <a:r>
              <a:rPr lang="en-GB" sz="2400" dirty="0" err="1">
                <a:solidFill>
                  <a:srgbClr val="002060"/>
                </a:solidFill>
              </a:rPr>
              <a:t>PiXL</a:t>
            </a:r>
            <a:r>
              <a:rPr lang="en-GB" sz="2400" dirty="0">
                <a:solidFill>
                  <a:srgbClr val="002060"/>
                </a:solidFill>
              </a:rPr>
              <a:t> therapies can be taught to a whole class or a target group. Year 3-5 therapies are designed to take approximately 30-40 minutes. However, this is flexible: it may be that only part of the therapy is taught or it could, of course, be adapted or extended.</a:t>
            </a:r>
          </a:p>
          <a:p>
            <a:pPr>
              <a:buFont typeface="Wingdings" panose="05000000000000000000" pitchFamily="2" charset="2"/>
              <a:buChar char="q"/>
            </a:pPr>
            <a:r>
              <a:rPr lang="en-GB" sz="2400" dirty="0">
                <a:solidFill>
                  <a:srgbClr val="002060"/>
                </a:solidFill>
              </a:rPr>
              <a:t>Each therapy begins with a LORIC activity to develop relevant learning behaviours. </a:t>
            </a:r>
          </a:p>
          <a:p>
            <a:pPr>
              <a:buFont typeface="Wingdings" panose="05000000000000000000" pitchFamily="2" charset="2"/>
              <a:buChar char="q"/>
            </a:pPr>
            <a:r>
              <a:rPr lang="en-GB" sz="2400" dirty="0">
                <a:solidFill>
                  <a:srgbClr val="002060"/>
                </a:solidFill>
              </a:rPr>
              <a:t>This is followed by a vocabulary task, which uses the </a:t>
            </a:r>
            <a:r>
              <a:rPr lang="en-GB" sz="2400" dirty="0" err="1">
                <a:solidFill>
                  <a:srgbClr val="002060"/>
                </a:solidFill>
              </a:rPr>
              <a:t>PiXL</a:t>
            </a:r>
            <a:r>
              <a:rPr lang="en-GB" sz="2400" dirty="0">
                <a:solidFill>
                  <a:srgbClr val="002060"/>
                </a:solidFill>
              </a:rPr>
              <a:t> 5-phase approach to teach key mathematical vocabulary. Further resources to develop vocabulary can be found in the Whole School area. </a:t>
            </a:r>
          </a:p>
          <a:p>
            <a:pPr>
              <a:buFont typeface="Wingdings" panose="05000000000000000000" pitchFamily="2" charset="2"/>
              <a:buChar char="q"/>
            </a:pPr>
            <a:r>
              <a:rPr lang="en-GB" sz="2400" dirty="0">
                <a:solidFill>
                  <a:srgbClr val="002060"/>
                </a:solidFill>
              </a:rPr>
              <a:t>Each therapy adopts the ‘Teach, model and apply’ process with opportunities for pupils to demonstrate the taught skill independently.</a:t>
            </a:r>
          </a:p>
          <a:p>
            <a:pPr>
              <a:buFont typeface="Wingdings" panose="05000000000000000000" pitchFamily="2" charset="2"/>
              <a:buChar char="q"/>
            </a:pPr>
            <a:r>
              <a:rPr lang="en-GB" sz="2400" dirty="0">
                <a:solidFill>
                  <a:srgbClr val="002060"/>
                </a:solidFill>
              </a:rPr>
              <a:t> Problem solving and reasoning activities are an integral part of each therapy.</a:t>
            </a:r>
          </a:p>
        </p:txBody>
      </p:sp>
      <p:sp>
        <p:nvSpPr>
          <p:cNvPr id="4" name="5-Point Star 4">
            <a:extLst>
              <a:ext uri="{FF2B5EF4-FFF2-40B4-BE49-F238E27FC236}">
                <a16:creationId xmlns:a16="http://schemas.microsoft.com/office/drawing/2014/main" id="{8B3E8FF2-5177-4593-ACA3-98E208BBB75E}"/>
              </a:ext>
            </a:extLst>
          </p:cNvPr>
          <p:cNvSpPr/>
          <p:nvPr/>
        </p:nvSpPr>
        <p:spPr>
          <a:xfrm>
            <a:off x="3051110" y="365126"/>
            <a:ext cx="859708" cy="780090"/>
          </a:xfrm>
          <a:prstGeom prst="star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1715725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1159074" y="1935625"/>
            <a:ext cx="3294592"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Draw the fraction circles for the following mixed number.</a:t>
            </a: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B037ED3D-4640-4C99-BD8E-7128C709FBE2}"/>
                  </a:ext>
                </a:extLst>
              </p:cNvPr>
              <p:cNvSpPr/>
              <p:nvPr/>
            </p:nvSpPr>
            <p:spPr>
              <a:xfrm>
                <a:off x="7379922" y="2014218"/>
                <a:ext cx="2054534" cy="229960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altLang="en-US" sz="5400" i="1" smtClean="0">
                          <a:solidFill>
                            <a:schemeClr val="tx2"/>
                          </a:solidFill>
                          <a:latin typeface="Cambria Math" panose="02040503050406030204" pitchFamily="18" charset="0"/>
                          <a:cs typeface="Arial" panose="020B0604020202020204" pitchFamily="34" charset="0"/>
                        </a:rPr>
                        <m:t>1</m:t>
                      </m:r>
                      <m:f>
                        <m:fPr>
                          <m:ctrlPr>
                            <a:rPr lang="en-GB" altLang="en-US" sz="5400" b="0" i="1" smtClean="0">
                              <a:solidFill>
                                <a:schemeClr val="tx2"/>
                              </a:solidFill>
                              <a:latin typeface="Cambria Math" panose="02040503050406030204" pitchFamily="18" charset="0"/>
                              <a:cs typeface="Arial" panose="020B0604020202020204" pitchFamily="34" charset="0"/>
                            </a:rPr>
                          </m:ctrlPr>
                        </m:fPr>
                        <m:num>
                          <m:r>
                            <a:rPr lang="en-GB" altLang="en-US" sz="5400" b="0" i="1" smtClean="0">
                              <a:solidFill>
                                <a:schemeClr val="tx2"/>
                              </a:solidFill>
                              <a:latin typeface="Cambria Math" panose="02040503050406030204" pitchFamily="18" charset="0"/>
                              <a:cs typeface="Arial" panose="020B0604020202020204" pitchFamily="34" charset="0"/>
                            </a:rPr>
                            <m:t>1</m:t>
                          </m:r>
                        </m:num>
                        <m:den>
                          <m:r>
                            <a:rPr lang="en-GB" altLang="en-US" sz="5400" b="0" i="1" smtClean="0">
                              <a:solidFill>
                                <a:schemeClr val="tx2"/>
                              </a:solidFill>
                              <a:latin typeface="Cambria Math" panose="02040503050406030204" pitchFamily="18" charset="0"/>
                              <a:cs typeface="Arial" panose="020B0604020202020204" pitchFamily="34" charset="0"/>
                            </a:rPr>
                            <m:t>4</m:t>
                          </m:r>
                        </m:den>
                      </m:f>
                    </m:oMath>
                  </m:oMathPara>
                </a14:m>
                <a:endParaRPr lang="en-US" altLang="en-US" sz="5400" dirty="0">
                  <a:solidFill>
                    <a:schemeClr val="tx2"/>
                  </a:solidFill>
                  <a:cs typeface="Arial" panose="020B0604020202020204" pitchFamily="34" charset="0"/>
                </a:endParaRPr>
              </a:p>
            </p:txBody>
          </p:sp>
        </mc:Choice>
        <mc:Fallback xmlns="">
          <p:sp>
            <p:nvSpPr>
              <p:cNvPr id="8" name="Rectangle: Rounded Corners 7">
                <a:extLst>
                  <a:ext uri="{FF2B5EF4-FFF2-40B4-BE49-F238E27FC236}">
                    <a16:creationId xmlns:a16="http://schemas.microsoft.com/office/drawing/2014/main" id="{B037ED3D-4640-4C99-BD8E-7128C709FBE2}"/>
                  </a:ext>
                </a:extLst>
              </p:cNvPr>
              <p:cNvSpPr>
                <a:spLocks noRot="1" noChangeAspect="1" noMove="1" noResize="1" noEditPoints="1" noAdjustHandles="1" noChangeArrowheads="1" noChangeShapeType="1" noTextEdit="1"/>
              </p:cNvSpPr>
              <p:nvPr/>
            </p:nvSpPr>
            <p:spPr>
              <a:xfrm>
                <a:off x="7379922" y="2014218"/>
                <a:ext cx="2054534" cy="2299600"/>
              </a:xfrm>
              <a:prstGeom prst="roundRect">
                <a:avLst/>
              </a:prstGeom>
              <a:blipFill>
                <a:blip r:embed="rId4"/>
                <a:stretch>
                  <a:fillRect/>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pic>
        <p:nvPicPr>
          <p:cNvPr id="5" name="Picture 4">
            <a:extLst>
              <a:ext uri="{FF2B5EF4-FFF2-40B4-BE49-F238E27FC236}">
                <a16:creationId xmlns:a16="http://schemas.microsoft.com/office/drawing/2014/main" id="{7AD6EA0D-23DA-4AB2-BFDB-808C2935C2E7}"/>
              </a:ext>
            </a:extLst>
          </p:cNvPr>
          <p:cNvPicPr>
            <a:picLocks noChangeAspect="1"/>
          </p:cNvPicPr>
          <p:nvPr/>
        </p:nvPicPr>
        <p:blipFill>
          <a:blip r:embed="rId6"/>
          <a:stretch>
            <a:fillRect/>
          </a:stretch>
        </p:blipFill>
        <p:spPr>
          <a:xfrm>
            <a:off x="6657974" y="4619289"/>
            <a:ext cx="1743747" cy="1714192"/>
          </a:xfrm>
          <a:prstGeom prst="rect">
            <a:avLst/>
          </a:prstGeom>
        </p:spPr>
      </p:pic>
      <p:pic>
        <p:nvPicPr>
          <p:cNvPr id="13" name="Picture 12">
            <a:extLst>
              <a:ext uri="{FF2B5EF4-FFF2-40B4-BE49-F238E27FC236}">
                <a16:creationId xmlns:a16="http://schemas.microsoft.com/office/drawing/2014/main" id="{8190D74D-C4F9-427D-A064-DAE55396D67A}"/>
              </a:ext>
            </a:extLst>
          </p:cNvPr>
          <p:cNvPicPr>
            <a:picLocks noChangeAspect="1"/>
          </p:cNvPicPr>
          <p:nvPr/>
        </p:nvPicPr>
        <p:blipFill>
          <a:blip r:embed="rId7"/>
          <a:stretch>
            <a:fillRect/>
          </a:stretch>
        </p:blipFill>
        <p:spPr>
          <a:xfrm>
            <a:off x="8553416" y="4619289"/>
            <a:ext cx="1758146" cy="1714192"/>
          </a:xfrm>
          <a:prstGeom prst="rect">
            <a:avLst/>
          </a:prstGeom>
        </p:spPr>
      </p:pic>
    </p:spTree>
    <p:extLst>
      <p:ext uri="{BB962C8B-B14F-4D97-AF65-F5344CB8AC3E}">
        <p14:creationId xmlns:p14="http://schemas.microsoft.com/office/powerpoint/2010/main" val="2005225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1159074" y="1935625"/>
            <a:ext cx="3294592"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Draw the fraction circles for the following mixed number.</a:t>
            </a: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B037ED3D-4640-4C99-BD8E-7128C709FBE2}"/>
                  </a:ext>
                </a:extLst>
              </p:cNvPr>
              <p:cNvSpPr/>
              <p:nvPr/>
            </p:nvSpPr>
            <p:spPr>
              <a:xfrm>
                <a:off x="7379922" y="2014218"/>
                <a:ext cx="2054534" cy="229960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altLang="en-US" sz="5400" i="1">
                          <a:solidFill>
                            <a:schemeClr val="tx2"/>
                          </a:solidFill>
                          <a:latin typeface="Cambria Math" panose="02040503050406030204" pitchFamily="18" charset="0"/>
                          <a:cs typeface="Arial" panose="020B0604020202020204" pitchFamily="34" charset="0"/>
                        </a:rPr>
                        <m:t>2</m:t>
                      </m:r>
                      <m:f>
                        <m:fPr>
                          <m:ctrlPr>
                            <a:rPr lang="en-GB" altLang="en-US" sz="5400" b="0" i="1" smtClean="0">
                              <a:solidFill>
                                <a:schemeClr val="tx2"/>
                              </a:solidFill>
                              <a:latin typeface="Cambria Math" panose="02040503050406030204" pitchFamily="18" charset="0"/>
                              <a:cs typeface="Arial" panose="020B0604020202020204" pitchFamily="34" charset="0"/>
                            </a:rPr>
                          </m:ctrlPr>
                        </m:fPr>
                        <m:num>
                          <m:r>
                            <a:rPr lang="en-GB" altLang="en-US" sz="5400" b="0" i="1" smtClean="0">
                              <a:solidFill>
                                <a:schemeClr val="tx2"/>
                              </a:solidFill>
                              <a:latin typeface="Cambria Math" panose="02040503050406030204" pitchFamily="18" charset="0"/>
                              <a:cs typeface="Arial" panose="020B0604020202020204" pitchFamily="34" charset="0"/>
                            </a:rPr>
                            <m:t>3</m:t>
                          </m:r>
                        </m:num>
                        <m:den>
                          <m:r>
                            <a:rPr lang="en-GB" altLang="en-US" sz="5400" b="0" i="1" smtClean="0">
                              <a:solidFill>
                                <a:schemeClr val="tx2"/>
                              </a:solidFill>
                              <a:latin typeface="Cambria Math" panose="02040503050406030204" pitchFamily="18" charset="0"/>
                              <a:cs typeface="Arial" panose="020B0604020202020204" pitchFamily="34" charset="0"/>
                            </a:rPr>
                            <m:t>4</m:t>
                          </m:r>
                        </m:den>
                      </m:f>
                    </m:oMath>
                  </m:oMathPara>
                </a14:m>
                <a:endParaRPr lang="en-US" altLang="en-US" sz="5400" dirty="0">
                  <a:solidFill>
                    <a:schemeClr val="tx2"/>
                  </a:solidFill>
                  <a:cs typeface="Arial" panose="020B0604020202020204" pitchFamily="34" charset="0"/>
                </a:endParaRPr>
              </a:p>
            </p:txBody>
          </p:sp>
        </mc:Choice>
        <mc:Fallback xmlns="">
          <p:sp>
            <p:nvSpPr>
              <p:cNvPr id="8" name="Rectangle: Rounded Corners 7">
                <a:extLst>
                  <a:ext uri="{FF2B5EF4-FFF2-40B4-BE49-F238E27FC236}">
                    <a16:creationId xmlns:a16="http://schemas.microsoft.com/office/drawing/2014/main" id="{B037ED3D-4640-4C99-BD8E-7128C709FBE2}"/>
                  </a:ext>
                </a:extLst>
              </p:cNvPr>
              <p:cNvSpPr>
                <a:spLocks noRot="1" noChangeAspect="1" noMove="1" noResize="1" noEditPoints="1" noAdjustHandles="1" noChangeArrowheads="1" noChangeShapeType="1" noTextEdit="1"/>
              </p:cNvSpPr>
              <p:nvPr/>
            </p:nvSpPr>
            <p:spPr>
              <a:xfrm>
                <a:off x="7379922" y="2014218"/>
                <a:ext cx="2054534" cy="2299600"/>
              </a:xfrm>
              <a:prstGeom prst="roundRect">
                <a:avLst/>
              </a:prstGeom>
              <a:blipFill>
                <a:blip r:embed="rId4"/>
                <a:stretch>
                  <a:fillRect/>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2564579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1159074" y="1935625"/>
            <a:ext cx="3294592"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Draw the fraction circles for the following mixed number.</a:t>
            </a: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B037ED3D-4640-4C99-BD8E-7128C709FBE2}"/>
                  </a:ext>
                </a:extLst>
              </p:cNvPr>
              <p:cNvSpPr/>
              <p:nvPr/>
            </p:nvSpPr>
            <p:spPr>
              <a:xfrm>
                <a:off x="7379922" y="2014218"/>
                <a:ext cx="2054534" cy="229960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altLang="en-US" sz="5400" i="1" smtClean="0">
                          <a:solidFill>
                            <a:schemeClr val="tx2"/>
                          </a:solidFill>
                          <a:latin typeface="Cambria Math" panose="02040503050406030204" pitchFamily="18" charset="0"/>
                          <a:cs typeface="Arial" panose="020B0604020202020204" pitchFamily="34" charset="0"/>
                        </a:rPr>
                        <m:t>2</m:t>
                      </m:r>
                      <m:f>
                        <m:fPr>
                          <m:ctrlPr>
                            <a:rPr lang="en-GB" altLang="en-US" sz="5400" b="0" i="1" smtClean="0">
                              <a:solidFill>
                                <a:schemeClr val="tx2"/>
                              </a:solidFill>
                              <a:latin typeface="Cambria Math" panose="02040503050406030204" pitchFamily="18" charset="0"/>
                              <a:cs typeface="Arial" panose="020B0604020202020204" pitchFamily="34" charset="0"/>
                            </a:rPr>
                          </m:ctrlPr>
                        </m:fPr>
                        <m:num>
                          <m:r>
                            <a:rPr lang="en-GB" altLang="en-US" sz="5400" b="0" i="1" smtClean="0">
                              <a:solidFill>
                                <a:schemeClr val="tx2"/>
                              </a:solidFill>
                              <a:latin typeface="Cambria Math" panose="02040503050406030204" pitchFamily="18" charset="0"/>
                              <a:cs typeface="Arial" panose="020B0604020202020204" pitchFamily="34" charset="0"/>
                            </a:rPr>
                            <m:t>3</m:t>
                          </m:r>
                        </m:num>
                        <m:den>
                          <m:r>
                            <a:rPr lang="en-GB" altLang="en-US" sz="5400" b="0" i="1" smtClean="0">
                              <a:solidFill>
                                <a:schemeClr val="tx2"/>
                              </a:solidFill>
                              <a:latin typeface="Cambria Math" panose="02040503050406030204" pitchFamily="18" charset="0"/>
                              <a:cs typeface="Arial" panose="020B0604020202020204" pitchFamily="34" charset="0"/>
                            </a:rPr>
                            <m:t>4</m:t>
                          </m:r>
                        </m:den>
                      </m:f>
                    </m:oMath>
                  </m:oMathPara>
                </a14:m>
                <a:endParaRPr lang="en-US" altLang="en-US" sz="5400" dirty="0">
                  <a:solidFill>
                    <a:schemeClr val="tx2"/>
                  </a:solidFill>
                  <a:cs typeface="Arial" panose="020B0604020202020204" pitchFamily="34" charset="0"/>
                </a:endParaRPr>
              </a:p>
            </p:txBody>
          </p:sp>
        </mc:Choice>
        <mc:Fallback xmlns="">
          <p:sp>
            <p:nvSpPr>
              <p:cNvPr id="8" name="Rectangle: Rounded Corners 7">
                <a:extLst>
                  <a:ext uri="{FF2B5EF4-FFF2-40B4-BE49-F238E27FC236}">
                    <a16:creationId xmlns:a16="http://schemas.microsoft.com/office/drawing/2014/main" id="{B037ED3D-4640-4C99-BD8E-7128C709FBE2}"/>
                  </a:ext>
                </a:extLst>
              </p:cNvPr>
              <p:cNvSpPr>
                <a:spLocks noRot="1" noChangeAspect="1" noMove="1" noResize="1" noEditPoints="1" noAdjustHandles="1" noChangeArrowheads="1" noChangeShapeType="1" noTextEdit="1"/>
              </p:cNvSpPr>
              <p:nvPr/>
            </p:nvSpPr>
            <p:spPr>
              <a:xfrm>
                <a:off x="7379922" y="2014218"/>
                <a:ext cx="2054534" cy="2299600"/>
              </a:xfrm>
              <a:prstGeom prst="roundRect">
                <a:avLst/>
              </a:prstGeom>
              <a:blipFill>
                <a:blip r:embed="rId4"/>
                <a:stretch>
                  <a:fillRect/>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pic>
        <p:nvPicPr>
          <p:cNvPr id="5" name="Picture 4">
            <a:extLst>
              <a:ext uri="{FF2B5EF4-FFF2-40B4-BE49-F238E27FC236}">
                <a16:creationId xmlns:a16="http://schemas.microsoft.com/office/drawing/2014/main" id="{7AD6EA0D-23DA-4AB2-BFDB-808C2935C2E7}"/>
              </a:ext>
            </a:extLst>
          </p:cNvPr>
          <p:cNvPicPr>
            <a:picLocks noChangeAspect="1"/>
          </p:cNvPicPr>
          <p:nvPr/>
        </p:nvPicPr>
        <p:blipFill>
          <a:blip r:embed="rId6"/>
          <a:stretch>
            <a:fillRect/>
          </a:stretch>
        </p:blipFill>
        <p:spPr>
          <a:xfrm>
            <a:off x="7681542" y="4619289"/>
            <a:ext cx="1743747" cy="1714192"/>
          </a:xfrm>
          <a:prstGeom prst="rect">
            <a:avLst/>
          </a:prstGeom>
        </p:spPr>
      </p:pic>
      <p:pic>
        <p:nvPicPr>
          <p:cNvPr id="10" name="Picture 9">
            <a:extLst>
              <a:ext uri="{FF2B5EF4-FFF2-40B4-BE49-F238E27FC236}">
                <a16:creationId xmlns:a16="http://schemas.microsoft.com/office/drawing/2014/main" id="{7D0053E7-CCDA-4913-97FE-BA6D0C085B31}"/>
              </a:ext>
            </a:extLst>
          </p:cNvPr>
          <p:cNvPicPr>
            <a:picLocks noChangeAspect="1"/>
          </p:cNvPicPr>
          <p:nvPr/>
        </p:nvPicPr>
        <p:blipFill>
          <a:blip r:embed="rId6"/>
          <a:stretch>
            <a:fillRect/>
          </a:stretch>
        </p:blipFill>
        <p:spPr>
          <a:xfrm>
            <a:off x="5786100" y="4619289"/>
            <a:ext cx="1743747" cy="1714192"/>
          </a:xfrm>
          <a:prstGeom prst="rect">
            <a:avLst/>
          </a:prstGeom>
        </p:spPr>
      </p:pic>
      <p:pic>
        <p:nvPicPr>
          <p:cNvPr id="11" name="Picture 10">
            <a:extLst>
              <a:ext uri="{FF2B5EF4-FFF2-40B4-BE49-F238E27FC236}">
                <a16:creationId xmlns:a16="http://schemas.microsoft.com/office/drawing/2014/main" id="{2EBF462E-66D9-4702-A2E4-72F22D479AEC}"/>
              </a:ext>
            </a:extLst>
          </p:cNvPr>
          <p:cNvPicPr>
            <a:picLocks noChangeAspect="1"/>
          </p:cNvPicPr>
          <p:nvPr/>
        </p:nvPicPr>
        <p:blipFill>
          <a:blip r:embed="rId7"/>
          <a:stretch>
            <a:fillRect/>
          </a:stretch>
        </p:blipFill>
        <p:spPr>
          <a:xfrm>
            <a:off x="9576984" y="4619289"/>
            <a:ext cx="1803628" cy="1714192"/>
          </a:xfrm>
          <a:prstGeom prst="rect">
            <a:avLst/>
          </a:prstGeom>
        </p:spPr>
      </p:pic>
    </p:spTree>
    <p:extLst>
      <p:ext uri="{BB962C8B-B14F-4D97-AF65-F5344CB8AC3E}">
        <p14:creationId xmlns:p14="http://schemas.microsoft.com/office/powerpoint/2010/main" val="2396750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1159074" y="1935625"/>
            <a:ext cx="3294592"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Draw the fraction circles for the following </a:t>
            </a:r>
            <a:r>
              <a:rPr lang="en-GB" sz="3600" b="1" dirty="0">
                <a:solidFill>
                  <a:srgbClr val="002060"/>
                </a:solidFill>
              </a:rPr>
              <a:t>improper fraction</a:t>
            </a:r>
            <a:r>
              <a:rPr lang="en-GB" sz="3600" dirty="0">
                <a:solidFill>
                  <a:srgbClr val="002060"/>
                </a:solidFill>
              </a:rPr>
              <a:t>.</a:t>
            </a: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B037ED3D-4640-4C99-BD8E-7128C709FBE2}"/>
                  </a:ext>
                </a:extLst>
              </p:cNvPr>
              <p:cNvSpPr/>
              <p:nvPr/>
            </p:nvSpPr>
            <p:spPr>
              <a:xfrm>
                <a:off x="7379922" y="2014218"/>
                <a:ext cx="2054534" cy="229960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GB" altLang="en-US" sz="5400" b="0" i="1" smtClean="0">
                              <a:solidFill>
                                <a:schemeClr val="tx2"/>
                              </a:solidFill>
                              <a:latin typeface="Cambria Math" panose="02040503050406030204" pitchFamily="18" charset="0"/>
                              <a:cs typeface="Arial" panose="020B0604020202020204" pitchFamily="34" charset="0"/>
                            </a:rPr>
                          </m:ctrlPr>
                        </m:fPr>
                        <m:num>
                          <m:r>
                            <a:rPr lang="en-GB" altLang="en-US" sz="5400" b="0" i="1" smtClean="0">
                              <a:solidFill>
                                <a:schemeClr val="tx2"/>
                              </a:solidFill>
                              <a:latin typeface="Cambria Math" panose="02040503050406030204" pitchFamily="18" charset="0"/>
                              <a:cs typeface="Arial" panose="020B0604020202020204" pitchFamily="34" charset="0"/>
                            </a:rPr>
                            <m:t>5</m:t>
                          </m:r>
                        </m:num>
                        <m:den>
                          <m:r>
                            <a:rPr lang="en-GB" altLang="en-US" sz="5400" b="0" i="1" smtClean="0">
                              <a:solidFill>
                                <a:schemeClr val="tx2"/>
                              </a:solidFill>
                              <a:latin typeface="Cambria Math" panose="02040503050406030204" pitchFamily="18" charset="0"/>
                              <a:cs typeface="Arial" panose="020B0604020202020204" pitchFamily="34" charset="0"/>
                            </a:rPr>
                            <m:t>2</m:t>
                          </m:r>
                        </m:den>
                      </m:f>
                    </m:oMath>
                  </m:oMathPara>
                </a14:m>
                <a:endParaRPr lang="en-US" altLang="en-US" sz="5400" dirty="0">
                  <a:solidFill>
                    <a:schemeClr val="tx2"/>
                  </a:solidFill>
                  <a:cs typeface="Arial" panose="020B0604020202020204" pitchFamily="34" charset="0"/>
                </a:endParaRPr>
              </a:p>
            </p:txBody>
          </p:sp>
        </mc:Choice>
        <mc:Fallback xmlns="">
          <p:sp>
            <p:nvSpPr>
              <p:cNvPr id="8" name="Rectangle: Rounded Corners 7">
                <a:extLst>
                  <a:ext uri="{FF2B5EF4-FFF2-40B4-BE49-F238E27FC236}">
                    <a16:creationId xmlns:a16="http://schemas.microsoft.com/office/drawing/2014/main" id="{B037ED3D-4640-4C99-BD8E-7128C709FBE2}"/>
                  </a:ext>
                </a:extLst>
              </p:cNvPr>
              <p:cNvSpPr>
                <a:spLocks noRot="1" noChangeAspect="1" noMove="1" noResize="1" noEditPoints="1" noAdjustHandles="1" noChangeArrowheads="1" noChangeShapeType="1" noTextEdit="1"/>
              </p:cNvSpPr>
              <p:nvPr/>
            </p:nvSpPr>
            <p:spPr>
              <a:xfrm>
                <a:off x="7379922" y="2014218"/>
                <a:ext cx="2054534" cy="2299600"/>
              </a:xfrm>
              <a:prstGeom prst="roundRect">
                <a:avLst/>
              </a:prstGeom>
              <a:blipFill>
                <a:blip r:embed="rId4"/>
                <a:stretch>
                  <a:fillRect/>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3948030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1159074" y="1935625"/>
            <a:ext cx="3294592"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Draw the fraction circles for the following </a:t>
            </a:r>
            <a:r>
              <a:rPr lang="en-GB" sz="3600" b="1" dirty="0">
                <a:solidFill>
                  <a:srgbClr val="002060"/>
                </a:solidFill>
              </a:rPr>
              <a:t>improper fraction</a:t>
            </a:r>
            <a:r>
              <a:rPr lang="en-GB" sz="3600" dirty="0">
                <a:solidFill>
                  <a:srgbClr val="002060"/>
                </a:solidFill>
              </a:rPr>
              <a:t>.</a:t>
            </a: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B037ED3D-4640-4C99-BD8E-7128C709FBE2}"/>
                  </a:ext>
                </a:extLst>
              </p:cNvPr>
              <p:cNvSpPr/>
              <p:nvPr/>
            </p:nvSpPr>
            <p:spPr>
              <a:xfrm>
                <a:off x="7379922" y="2014218"/>
                <a:ext cx="2054534" cy="229960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GB" altLang="en-US" sz="5400" b="0" i="1" smtClean="0">
                              <a:solidFill>
                                <a:schemeClr val="tx2"/>
                              </a:solidFill>
                              <a:latin typeface="Cambria Math" panose="02040503050406030204" pitchFamily="18" charset="0"/>
                              <a:cs typeface="Arial" panose="020B0604020202020204" pitchFamily="34" charset="0"/>
                            </a:rPr>
                          </m:ctrlPr>
                        </m:fPr>
                        <m:num>
                          <m:r>
                            <a:rPr lang="en-GB" altLang="en-US" sz="5400" b="0" i="1" smtClean="0">
                              <a:solidFill>
                                <a:schemeClr val="tx2"/>
                              </a:solidFill>
                              <a:latin typeface="Cambria Math" panose="02040503050406030204" pitchFamily="18" charset="0"/>
                              <a:cs typeface="Arial" panose="020B0604020202020204" pitchFamily="34" charset="0"/>
                            </a:rPr>
                            <m:t>5</m:t>
                          </m:r>
                        </m:num>
                        <m:den>
                          <m:r>
                            <a:rPr lang="en-GB" altLang="en-US" sz="5400" b="0" i="1" smtClean="0">
                              <a:solidFill>
                                <a:schemeClr val="tx2"/>
                              </a:solidFill>
                              <a:latin typeface="Cambria Math" panose="02040503050406030204" pitchFamily="18" charset="0"/>
                              <a:cs typeface="Arial" panose="020B0604020202020204" pitchFamily="34" charset="0"/>
                            </a:rPr>
                            <m:t>2</m:t>
                          </m:r>
                        </m:den>
                      </m:f>
                    </m:oMath>
                  </m:oMathPara>
                </a14:m>
                <a:endParaRPr lang="en-US" altLang="en-US" sz="5400" dirty="0">
                  <a:solidFill>
                    <a:schemeClr val="tx2"/>
                  </a:solidFill>
                  <a:cs typeface="Arial" panose="020B0604020202020204" pitchFamily="34" charset="0"/>
                </a:endParaRPr>
              </a:p>
            </p:txBody>
          </p:sp>
        </mc:Choice>
        <mc:Fallback xmlns="">
          <p:sp>
            <p:nvSpPr>
              <p:cNvPr id="8" name="Rectangle: Rounded Corners 7">
                <a:extLst>
                  <a:ext uri="{FF2B5EF4-FFF2-40B4-BE49-F238E27FC236}">
                    <a16:creationId xmlns:a16="http://schemas.microsoft.com/office/drawing/2014/main" id="{B037ED3D-4640-4C99-BD8E-7128C709FBE2}"/>
                  </a:ext>
                </a:extLst>
              </p:cNvPr>
              <p:cNvSpPr>
                <a:spLocks noRot="1" noChangeAspect="1" noMove="1" noResize="1" noEditPoints="1" noAdjustHandles="1" noChangeArrowheads="1" noChangeShapeType="1" noTextEdit="1"/>
              </p:cNvSpPr>
              <p:nvPr/>
            </p:nvSpPr>
            <p:spPr>
              <a:xfrm>
                <a:off x="7379922" y="2014218"/>
                <a:ext cx="2054534" cy="2299600"/>
              </a:xfrm>
              <a:prstGeom prst="roundRect">
                <a:avLst/>
              </a:prstGeom>
              <a:blipFill>
                <a:blip r:embed="rId4"/>
                <a:stretch>
                  <a:fillRect/>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sp>
        <p:nvSpPr>
          <p:cNvPr id="7" name="Rectangle: Rounded Corners 6">
            <a:extLst>
              <a:ext uri="{FF2B5EF4-FFF2-40B4-BE49-F238E27FC236}">
                <a16:creationId xmlns:a16="http://schemas.microsoft.com/office/drawing/2014/main" id="{EF749233-AB7A-46D6-8C3B-5E3DC917488C}"/>
              </a:ext>
            </a:extLst>
          </p:cNvPr>
          <p:cNvSpPr/>
          <p:nvPr/>
        </p:nvSpPr>
        <p:spPr>
          <a:xfrm>
            <a:off x="4961989" y="4599991"/>
            <a:ext cx="6484147" cy="183704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First, think about what this improper fraction means. This improper fraction is </a:t>
            </a:r>
            <a:r>
              <a:rPr lang="en-GB" sz="3600" b="1" dirty="0">
                <a:solidFill>
                  <a:srgbClr val="002060"/>
                </a:solidFill>
              </a:rPr>
              <a:t>five halves</a:t>
            </a:r>
            <a:r>
              <a:rPr lang="en-GB" sz="3600" dirty="0">
                <a:solidFill>
                  <a:srgbClr val="002060"/>
                </a:solidFill>
              </a:rPr>
              <a:t>.</a:t>
            </a:r>
          </a:p>
        </p:txBody>
      </p:sp>
    </p:spTree>
    <p:extLst>
      <p:ext uri="{BB962C8B-B14F-4D97-AF65-F5344CB8AC3E}">
        <p14:creationId xmlns:p14="http://schemas.microsoft.com/office/powerpoint/2010/main" val="84050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1159074" y="1935625"/>
            <a:ext cx="3294592"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Draw the fraction circles for the following improper fraction.</a:t>
            </a: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B037ED3D-4640-4C99-BD8E-7128C709FBE2}"/>
                  </a:ext>
                </a:extLst>
              </p:cNvPr>
              <p:cNvSpPr/>
              <p:nvPr/>
            </p:nvSpPr>
            <p:spPr>
              <a:xfrm>
                <a:off x="5217635" y="1910099"/>
                <a:ext cx="2054534" cy="229960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GB" altLang="en-US" sz="5400" b="0" i="1" smtClean="0">
                              <a:solidFill>
                                <a:schemeClr val="tx2"/>
                              </a:solidFill>
                              <a:latin typeface="Cambria Math" panose="02040503050406030204" pitchFamily="18" charset="0"/>
                              <a:cs typeface="Arial" panose="020B0604020202020204" pitchFamily="34" charset="0"/>
                            </a:rPr>
                          </m:ctrlPr>
                        </m:fPr>
                        <m:num>
                          <m:r>
                            <a:rPr lang="en-GB" altLang="en-US" sz="5400" b="0" i="1" smtClean="0">
                              <a:solidFill>
                                <a:schemeClr val="tx2"/>
                              </a:solidFill>
                              <a:latin typeface="Cambria Math" panose="02040503050406030204" pitchFamily="18" charset="0"/>
                              <a:cs typeface="Arial" panose="020B0604020202020204" pitchFamily="34" charset="0"/>
                            </a:rPr>
                            <m:t>5</m:t>
                          </m:r>
                        </m:num>
                        <m:den>
                          <m:r>
                            <a:rPr lang="en-GB" altLang="en-US" sz="5400" b="0" i="1" smtClean="0">
                              <a:solidFill>
                                <a:schemeClr val="tx2"/>
                              </a:solidFill>
                              <a:latin typeface="Cambria Math" panose="02040503050406030204" pitchFamily="18" charset="0"/>
                              <a:cs typeface="Arial" panose="020B0604020202020204" pitchFamily="34" charset="0"/>
                            </a:rPr>
                            <m:t>2</m:t>
                          </m:r>
                        </m:den>
                      </m:f>
                    </m:oMath>
                  </m:oMathPara>
                </a14:m>
                <a:endParaRPr lang="en-US" altLang="en-US" sz="5400" dirty="0">
                  <a:solidFill>
                    <a:schemeClr val="tx2"/>
                  </a:solidFill>
                  <a:cs typeface="Arial" panose="020B0604020202020204" pitchFamily="34" charset="0"/>
                </a:endParaRPr>
              </a:p>
            </p:txBody>
          </p:sp>
        </mc:Choice>
        <mc:Fallback xmlns="">
          <p:sp>
            <p:nvSpPr>
              <p:cNvPr id="8" name="Rectangle: Rounded Corners 7">
                <a:extLst>
                  <a:ext uri="{FF2B5EF4-FFF2-40B4-BE49-F238E27FC236}">
                    <a16:creationId xmlns:a16="http://schemas.microsoft.com/office/drawing/2014/main" id="{B037ED3D-4640-4C99-BD8E-7128C709FBE2}"/>
                  </a:ext>
                </a:extLst>
              </p:cNvPr>
              <p:cNvSpPr>
                <a:spLocks noRot="1" noChangeAspect="1" noMove="1" noResize="1" noEditPoints="1" noAdjustHandles="1" noChangeArrowheads="1" noChangeShapeType="1" noTextEdit="1"/>
              </p:cNvSpPr>
              <p:nvPr/>
            </p:nvSpPr>
            <p:spPr>
              <a:xfrm>
                <a:off x="5217635" y="1910099"/>
                <a:ext cx="2054534" cy="2299600"/>
              </a:xfrm>
              <a:prstGeom prst="roundRect">
                <a:avLst/>
              </a:prstGeom>
              <a:blipFill>
                <a:blip r:embed="rId4"/>
                <a:stretch>
                  <a:fillRect/>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sp>
        <p:nvSpPr>
          <p:cNvPr id="7" name="Rectangle: Rounded Corners 6">
            <a:extLst>
              <a:ext uri="{FF2B5EF4-FFF2-40B4-BE49-F238E27FC236}">
                <a16:creationId xmlns:a16="http://schemas.microsoft.com/office/drawing/2014/main" id="{EF749233-AB7A-46D6-8C3B-5E3DC917488C}"/>
              </a:ext>
            </a:extLst>
          </p:cNvPr>
          <p:cNvSpPr/>
          <p:nvPr/>
        </p:nvSpPr>
        <p:spPr>
          <a:xfrm>
            <a:off x="4961989" y="4599991"/>
            <a:ext cx="6484147" cy="183704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Then we can sketch the five halves, </a:t>
            </a:r>
            <a:r>
              <a:rPr lang="en-GB" sz="3600" b="1" dirty="0">
                <a:solidFill>
                  <a:srgbClr val="002060"/>
                </a:solidFill>
              </a:rPr>
              <a:t>grouping every two halves</a:t>
            </a:r>
            <a:r>
              <a:rPr lang="en-GB" sz="3600" dirty="0">
                <a:solidFill>
                  <a:srgbClr val="002060"/>
                </a:solidFill>
              </a:rPr>
              <a:t> to make one whole.</a:t>
            </a:r>
          </a:p>
        </p:txBody>
      </p:sp>
      <p:pic>
        <p:nvPicPr>
          <p:cNvPr id="10" name="Picture 9">
            <a:extLst>
              <a:ext uri="{FF2B5EF4-FFF2-40B4-BE49-F238E27FC236}">
                <a16:creationId xmlns:a16="http://schemas.microsoft.com/office/drawing/2014/main" id="{4685BA1E-E8D3-42C5-9BC3-D88E8450BF31}"/>
              </a:ext>
            </a:extLst>
          </p:cNvPr>
          <p:cNvPicPr>
            <a:picLocks noChangeAspect="1"/>
          </p:cNvPicPr>
          <p:nvPr/>
        </p:nvPicPr>
        <p:blipFill>
          <a:blip r:embed="rId6"/>
          <a:stretch>
            <a:fillRect/>
          </a:stretch>
        </p:blipFill>
        <p:spPr>
          <a:xfrm>
            <a:off x="7961010" y="2527861"/>
            <a:ext cx="1059728" cy="1052568"/>
          </a:xfrm>
          <a:prstGeom prst="rect">
            <a:avLst/>
          </a:prstGeom>
        </p:spPr>
      </p:pic>
      <p:pic>
        <p:nvPicPr>
          <p:cNvPr id="11" name="Picture 10">
            <a:extLst>
              <a:ext uri="{FF2B5EF4-FFF2-40B4-BE49-F238E27FC236}">
                <a16:creationId xmlns:a16="http://schemas.microsoft.com/office/drawing/2014/main" id="{65CBA5B2-956A-4AD7-9D0E-EC7990EFC39C}"/>
              </a:ext>
            </a:extLst>
          </p:cNvPr>
          <p:cNvPicPr>
            <a:picLocks noChangeAspect="1"/>
          </p:cNvPicPr>
          <p:nvPr/>
        </p:nvPicPr>
        <p:blipFill>
          <a:blip r:embed="rId6"/>
          <a:stretch>
            <a:fillRect/>
          </a:stretch>
        </p:blipFill>
        <p:spPr>
          <a:xfrm>
            <a:off x="9230415" y="2527861"/>
            <a:ext cx="1059728" cy="1052568"/>
          </a:xfrm>
          <a:prstGeom prst="rect">
            <a:avLst/>
          </a:prstGeom>
        </p:spPr>
      </p:pic>
      <p:pic>
        <p:nvPicPr>
          <p:cNvPr id="12" name="Picture 11">
            <a:extLst>
              <a:ext uri="{FF2B5EF4-FFF2-40B4-BE49-F238E27FC236}">
                <a16:creationId xmlns:a16="http://schemas.microsoft.com/office/drawing/2014/main" id="{10EB44DD-C59D-44B5-B769-84E857692A0B}"/>
              </a:ext>
            </a:extLst>
          </p:cNvPr>
          <p:cNvPicPr>
            <a:picLocks noChangeAspect="1"/>
          </p:cNvPicPr>
          <p:nvPr/>
        </p:nvPicPr>
        <p:blipFill>
          <a:blip r:embed="rId7"/>
          <a:stretch>
            <a:fillRect/>
          </a:stretch>
        </p:blipFill>
        <p:spPr>
          <a:xfrm>
            <a:off x="10499820" y="2516353"/>
            <a:ext cx="988743" cy="1064076"/>
          </a:xfrm>
          <a:prstGeom prst="rect">
            <a:avLst/>
          </a:prstGeom>
        </p:spPr>
      </p:pic>
    </p:spTree>
    <p:extLst>
      <p:ext uri="{BB962C8B-B14F-4D97-AF65-F5344CB8AC3E}">
        <p14:creationId xmlns:p14="http://schemas.microsoft.com/office/powerpoint/2010/main" val="702298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1159074" y="1935625"/>
            <a:ext cx="3294592"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Draw the fraction circles for the following improper fraction.</a:t>
            </a: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B037ED3D-4640-4C99-BD8E-7128C709FBE2}"/>
                  </a:ext>
                </a:extLst>
              </p:cNvPr>
              <p:cNvSpPr/>
              <p:nvPr/>
            </p:nvSpPr>
            <p:spPr>
              <a:xfrm>
                <a:off x="7379922" y="2014218"/>
                <a:ext cx="2054534" cy="229960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GB" altLang="en-US" sz="5400" b="0" i="1" smtClean="0">
                              <a:solidFill>
                                <a:schemeClr val="tx2"/>
                              </a:solidFill>
                              <a:latin typeface="Cambria Math" panose="02040503050406030204" pitchFamily="18" charset="0"/>
                              <a:cs typeface="Arial" panose="020B0604020202020204" pitchFamily="34" charset="0"/>
                            </a:rPr>
                          </m:ctrlPr>
                        </m:fPr>
                        <m:num>
                          <m:r>
                            <a:rPr lang="en-GB" altLang="en-US" sz="5400" b="0" i="1" smtClean="0">
                              <a:solidFill>
                                <a:schemeClr val="tx2"/>
                              </a:solidFill>
                              <a:latin typeface="Cambria Math" panose="02040503050406030204" pitchFamily="18" charset="0"/>
                              <a:cs typeface="Arial" panose="020B0604020202020204" pitchFamily="34" charset="0"/>
                            </a:rPr>
                            <m:t>5</m:t>
                          </m:r>
                        </m:num>
                        <m:den>
                          <m:r>
                            <a:rPr lang="en-GB" altLang="en-US" sz="5400" b="0" i="1" smtClean="0">
                              <a:solidFill>
                                <a:schemeClr val="tx2"/>
                              </a:solidFill>
                              <a:latin typeface="Cambria Math" panose="02040503050406030204" pitchFamily="18" charset="0"/>
                              <a:cs typeface="Arial" panose="020B0604020202020204" pitchFamily="34" charset="0"/>
                            </a:rPr>
                            <m:t>4</m:t>
                          </m:r>
                        </m:den>
                      </m:f>
                    </m:oMath>
                  </m:oMathPara>
                </a14:m>
                <a:endParaRPr lang="en-US" altLang="en-US" sz="5400" dirty="0">
                  <a:solidFill>
                    <a:schemeClr val="tx2"/>
                  </a:solidFill>
                  <a:cs typeface="Arial" panose="020B0604020202020204" pitchFamily="34" charset="0"/>
                </a:endParaRPr>
              </a:p>
            </p:txBody>
          </p:sp>
        </mc:Choice>
        <mc:Fallback xmlns="">
          <p:sp>
            <p:nvSpPr>
              <p:cNvPr id="8" name="Rectangle: Rounded Corners 7">
                <a:extLst>
                  <a:ext uri="{FF2B5EF4-FFF2-40B4-BE49-F238E27FC236}">
                    <a16:creationId xmlns:a16="http://schemas.microsoft.com/office/drawing/2014/main" id="{B037ED3D-4640-4C99-BD8E-7128C709FBE2}"/>
                  </a:ext>
                </a:extLst>
              </p:cNvPr>
              <p:cNvSpPr>
                <a:spLocks noRot="1" noChangeAspect="1" noMove="1" noResize="1" noEditPoints="1" noAdjustHandles="1" noChangeArrowheads="1" noChangeShapeType="1" noTextEdit="1"/>
              </p:cNvSpPr>
              <p:nvPr/>
            </p:nvSpPr>
            <p:spPr>
              <a:xfrm>
                <a:off x="7379922" y="2014218"/>
                <a:ext cx="2054534" cy="2299600"/>
              </a:xfrm>
              <a:prstGeom prst="roundRect">
                <a:avLst/>
              </a:prstGeom>
              <a:blipFill>
                <a:blip r:embed="rId4"/>
                <a:stretch>
                  <a:fillRect/>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3331194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1159074" y="1935625"/>
            <a:ext cx="3294592"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Draw the fraction circles for the following mixed number.</a:t>
            </a: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B037ED3D-4640-4C99-BD8E-7128C709FBE2}"/>
                  </a:ext>
                </a:extLst>
              </p:cNvPr>
              <p:cNvSpPr/>
              <p:nvPr/>
            </p:nvSpPr>
            <p:spPr>
              <a:xfrm>
                <a:off x="7379922" y="2014218"/>
                <a:ext cx="2054534" cy="229960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GB" altLang="en-US" sz="5400" b="0" i="1" smtClean="0">
                              <a:solidFill>
                                <a:schemeClr val="tx2"/>
                              </a:solidFill>
                              <a:latin typeface="Cambria Math" panose="02040503050406030204" pitchFamily="18" charset="0"/>
                              <a:cs typeface="Arial" panose="020B0604020202020204" pitchFamily="34" charset="0"/>
                            </a:rPr>
                          </m:ctrlPr>
                        </m:fPr>
                        <m:num>
                          <m:r>
                            <a:rPr lang="en-GB" altLang="en-US" sz="5400" b="0" i="1" smtClean="0">
                              <a:solidFill>
                                <a:schemeClr val="tx2"/>
                              </a:solidFill>
                              <a:latin typeface="Cambria Math" panose="02040503050406030204" pitchFamily="18" charset="0"/>
                              <a:cs typeface="Arial" panose="020B0604020202020204" pitchFamily="34" charset="0"/>
                            </a:rPr>
                            <m:t>5</m:t>
                          </m:r>
                        </m:num>
                        <m:den>
                          <m:r>
                            <a:rPr lang="en-GB" altLang="en-US" sz="5400" b="0" i="1" smtClean="0">
                              <a:solidFill>
                                <a:schemeClr val="tx2"/>
                              </a:solidFill>
                              <a:latin typeface="Cambria Math" panose="02040503050406030204" pitchFamily="18" charset="0"/>
                              <a:cs typeface="Arial" panose="020B0604020202020204" pitchFamily="34" charset="0"/>
                            </a:rPr>
                            <m:t>4</m:t>
                          </m:r>
                        </m:den>
                      </m:f>
                    </m:oMath>
                  </m:oMathPara>
                </a14:m>
                <a:endParaRPr lang="en-US" altLang="en-US" sz="5400" dirty="0">
                  <a:solidFill>
                    <a:schemeClr val="tx2"/>
                  </a:solidFill>
                  <a:cs typeface="Arial" panose="020B0604020202020204" pitchFamily="34" charset="0"/>
                </a:endParaRPr>
              </a:p>
            </p:txBody>
          </p:sp>
        </mc:Choice>
        <mc:Fallback xmlns="">
          <p:sp>
            <p:nvSpPr>
              <p:cNvPr id="8" name="Rectangle: Rounded Corners 7">
                <a:extLst>
                  <a:ext uri="{FF2B5EF4-FFF2-40B4-BE49-F238E27FC236}">
                    <a16:creationId xmlns:a16="http://schemas.microsoft.com/office/drawing/2014/main" id="{B037ED3D-4640-4C99-BD8E-7128C709FBE2}"/>
                  </a:ext>
                </a:extLst>
              </p:cNvPr>
              <p:cNvSpPr>
                <a:spLocks noRot="1" noChangeAspect="1" noMove="1" noResize="1" noEditPoints="1" noAdjustHandles="1" noChangeArrowheads="1" noChangeShapeType="1" noTextEdit="1"/>
              </p:cNvSpPr>
              <p:nvPr/>
            </p:nvSpPr>
            <p:spPr>
              <a:xfrm>
                <a:off x="7379922" y="2014218"/>
                <a:ext cx="2054534" cy="2299600"/>
              </a:xfrm>
              <a:prstGeom prst="roundRect">
                <a:avLst/>
              </a:prstGeom>
              <a:blipFill>
                <a:blip r:embed="rId4"/>
                <a:stretch>
                  <a:fillRect/>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pic>
        <p:nvPicPr>
          <p:cNvPr id="5" name="Picture 4">
            <a:extLst>
              <a:ext uri="{FF2B5EF4-FFF2-40B4-BE49-F238E27FC236}">
                <a16:creationId xmlns:a16="http://schemas.microsoft.com/office/drawing/2014/main" id="{7AD6EA0D-23DA-4AB2-BFDB-808C2935C2E7}"/>
              </a:ext>
            </a:extLst>
          </p:cNvPr>
          <p:cNvPicPr>
            <a:picLocks noChangeAspect="1"/>
          </p:cNvPicPr>
          <p:nvPr/>
        </p:nvPicPr>
        <p:blipFill>
          <a:blip r:embed="rId6"/>
          <a:stretch>
            <a:fillRect/>
          </a:stretch>
        </p:blipFill>
        <p:spPr>
          <a:xfrm>
            <a:off x="6657974" y="4619289"/>
            <a:ext cx="1743747" cy="1714192"/>
          </a:xfrm>
          <a:prstGeom prst="rect">
            <a:avLst/>
          </a:prstGeom>
        </p:spPr>
      </p:pic>
      <p:pic>
        <p:nvPicPr>
          <p:cNvPr id="13" name="Picture 12">
            <a:extLst>
              <a:ext uri="{FF2B5EF4-FFF2-40B4-BE49-F238E27FC236}">
                <a16:creationId xmlns:a16="http://schemas.microsoft.com/office/drawing/2014/main" id="{8190D74D-C4F9-427D-A064-DAE55396D67A}"/>
              </a:ext>
            </a:extLst>
          </p:cNvPr>
          <p:cNvPicPr>
            <a:picLocks noChangeAspect="1"/>
          </p:cNvPicPr>
          <p:nvPr/>
        </p:nvPicPr>
        <p:blipFill>
          <a:blip r:embed="rId7"/>
          <a:stretch>
            <a:fillRect/>
          </a:stretch>
        </p:blipFill>
        <p:spPr>
          <a:xfrm>
            <a:off x="8553416" y="4619289"/>
            <a:ext cx="1758146" cy="1714192"/>
          </a:xfrm>
          <a:prstGeom prst="rect">
            <a:avLst/>
          </a:prstGeom>
        </p:spPr>
      </p:pic>
    </p:spTree>
    <p:extLst>
      <p:ext uri="{BB962C8B-B14F-4D97-AF65-F5344CB8AC3E}">
        <p14:creationId xmlns:p14="http://schemas.microsoft.com/office/powerpoint/2010/main" val="2972530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1159074" y="1935625"/>
            <a:ext cx="3294592"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Draw the fraction circles for the following improper fraction.</a:t>
            </a: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B037ED3D-4640-4C99-BD8E-7128C709FBE2}"/>
                  </a:ext>
                </a:extLst>
              </p:cNvPr>
              <p:cNvSpPr/>
              <p:nvPr/>
            </p:nvSpPr>
            <p:spPr>
              <a:xfrm>
                <a:off x="7379922" y="2014218"/>
                <a:ext cx="2054534" cy="229960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GB" altLang="en-US" sz="5400" b="0" i="1" smtClean="0">
                              <a:solidFill>
                                <a:schemeClr val="tx2"/>
                              </a:solidFill>
                              <a:latin typeface="Cambria Math" panose="02040503050406030204" pitchFamily="18" charset="0"/>
                              <a:cs typeface="Arial" panose="020B0604020202020204" pitchFamily="34" charset="0"/>
                            </a:rPr>
                          </m:ctrlPr>
                        </m:fPr>
                        <m:num>
                          <m:r>
                            <a:rPr lang="en-GB" altLang="en-US" sz="5400" b="0" i="1" smtClean="0">
                              <a:solidFill>
                                <a:schemeClr val="tx2"/>
                              </a:solidFill>
                              <a:latin typeface="Cambria Math" panose="02040503050406030204" pitchFamily="18" charset="0"/>
                              <a:cs typeface="Arial" panose="020B0604020202020204" pitchFamily="34" charset="0"/>
                            </a:rPr>
                            <m:t>7</m:t>
                          </m:r>
                        </m:num>
                        <m:den>
                          <m:r>
                            <a:rPr lang="en-GB" altLang="en-US" sz="5400" b="0" i="1" smtClean="0">
                              <a:solidFill>
                                <a:schemeClr val="tx2"/>
                              </a:solidFill>
                              <a:latin typeface="Cambria Math" panose="02040503050406030204" pitchFamily="18" charset="0"/>
                              <a:cs typeface="Arial" panose="020B0604020202020204" pitchFamily="34" charset="0"/>
                            </a:rPr>
                            <m:t>5</m:t>
                          </m:r>
                        </m:den>
                      </m:f>
                    </m:oMath>
                  </m:oMathPara>
                </a14:m>
                <a:endParaRPr lang="en-US" altLang="en-US" sz="5400" dirty="0">
                  <a:solidFill>
                    <a:schemeClr val="tx2"/>
                  </a:solidFill>
                  <a:cs typeface="Arial" panose="020B0604020202020204" pitchFamily="34" charset="0"/>
                </a:endParaRPr>
              </a:p>
            </p:txBody>
          </p:sp>
        </mc:Choice>
        <mc:Fallback xmlns="">
          <p:sp>
            <p:nvSpPr>
              <p:cNvPr id="8" name="Rectangle: Rounded Corners 7">
                <a:extLst>
                  <a:ext uri="{FF2B5EF4-FFF2-40B4-BE49-F238E27FC236}">
                    <a16:creationId xmlns:a16="http://schemas.microsoft.com/office/drawing/2014/main" id="{B037ED3D-4640-4C99-BD8E-7128C709FBE2}"/>
                  </a:ext>
                </a:extLst>
              </p:cNvPr>
              <p:cNvSpPr>
                <a:spLocks noRot="1" noChangeAspect="1" noMove="1" noResize="1" noEditPoints="1" noAdjustHandles="1" noChangeArrowheads="1" noChangeShapeType="1" noTextEdit="1"/>
              </p:cNvSpPr>
              <p:nvPr/>
            </p:nvSpPr>
            <p:spPr>
              <a:xfrm>
                <a:off x="7379922" y="2014218"/>
                <a:ext cx="2054534" cy="2299600"/>
              </a:xfrm>
              <a:prstGeom prst="roundRect">
                <a:avLst/>
              </a:prstGeom>
              <a:blipFill>
                <a:blip r:embed="rId4"/>
                <a:stretch>
                  <a:fillRect/>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2038057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1159074" y="1935625"/>
            <a:ext cx="3294592"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Draw the fraction circles for the following improper fraction.</a:t>
            </a: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B037ED3D-4640-4C99-BD8E-7128C709FBE2}"/>
                  </a:ext>
                </a:extLst>
              </p:cNvPr>
              <p:cNvSpPr/>
              <p:nvPr/>
            </p:nvSpPr>
            <p:spPr>
              <a:xfrm>
                <a:off x="7379922" y="2014218"/>
                <a:ext cx="2054534" cy="229960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GB" altLang="en-US" sz="5400" b="0" i="1" smtClean="0">
                              <a:solidFill>
                                <a:schemeClr val="tx2"/>
                              </a:solidFill>
                              <a:latin typeface="Cambria Math" panose="02040503050406030204" pitchFamily="18" charset="0"/>
                              <a:cs typeface="Arial" panose="020B0604020202020204" pitchFamily="34" charset="0"/>
                            </a:rPr>
                          </m:ctrlPr>
                        </m:fPr>
                        <m:num>
                          <m:r>
                            <a:rPr lang="en-GB" altLang="en-US" sz="5400" b="0" i="1" smtClean="0">
                              <a:solidFill>
                                <a:schemeClr val="tx2"/>
                              </a:solidFill>
                              <a:latin typeface="Cambria Math" panose="02040503050406030204" pitchFamily="18" charset="0"/>
                              <a:cs typeface="Arial" panose="020B0604020202020204" pitchFamily="34" charset="0"/>
                            </a:rPr>
                            <m:t>7</m:t>
                          </m:r>
                        </m:num>
                        <m:den>
                          <m:r>
                            <a:rPr lang="en-GB" altLang="en-US" sz="5400" b="0" i="1" smtClean="0">
                              <a:solidFill>
                                <a:schemeClr val="tx2"/>
                              </a:solidFill>
                              <a:latin typeface="Cambria Math" panose="02040503050406030204" pitchFamily="18" charset="0"/>
                              <a:cs typeface="Arial" panose="020B0604020202020204" pitchFamily="34" charset="0"/>
                            </a:rPr>
                            <m:t>5</m:t>
                          </m:r>
                        </m:den>
                      </m:f>
                    </m:oMath>
                  </m:oMathPara>
                </a14:m>
                <a:endParaRPr lang="en-US" altLang="en-US" sz="5400" dirty="0">
                  <a:solidFill>
                    <a:schemeClr val="tx2"/>
                  </a:solidFill>
                  <a:cs typeface="Arial" panose="020B0604020202020204" pitchFamily="34" charset="0"/>
                </a:endParaRPr>
              </a:p>
            </p:txBody>
          </p:sp>
        </mc:Choice>
        <mc:Fallback xmlns="">
          <p:sp>
            <p:nvSpPr>
              <p:cNvPr id="8" name="Rectangle: Rounded Corners 7">
                <a:extLst>
                  <a:ext uri="{FF2B5EF4-FFF2-40B4-BE49-F238E27FC236}">
                    <a16:creationId xmlns:a16="http://schemas.microsoft.com/office/drawing/2014/main" id="{B037ED3D-4640-4C99-BD8E-7128C709FBE2}"/>
                  </a:ext>
                </a:extLst>
              </p:cNvPr>
              <p:cNvSpPr>
                <a:spLocks noRot="1" noChangeAspect="1" noMove="1" noResize="1" noEditPoints="1" noAdjustHandles="1" noChangeArrowheads="1" noChangeShapeType="1" noTextEdit="1"/>
              </p:cNvSpPr>
              <p:nvPr/>
            </p:nvSpPr>
            <p:spPr>
              <a:xfrm>
                <a:off x="7379922" y="2014218"/>
                <a:ext cx="2054534" cy="2299600"/>
              </a:xfrm>
              <a:prstGeom prst="roundRect">
                <a:avLst/>
              </a:prstGeom>
              <a:blipFill>
                <a:blip r:embed="rId4"/>
                <a:stretch>
                  <a:fillRect/>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pic>
        <p:nvPicPr>
          <p:cNvPr id="10" name="Picture 9">
            <a:extLst>
              <a:ext uri="{FF2B5EF4-FFF2-40B4-BE49-F238E27FC236}">
                <a16:creationId xmlns:a16="http://schemas.microsoft.com/office/drawing/2014/main" id="{0DF2C92B-19AF-48FE-B947-C68225E132F6}"/>
              </a:ext>
            </a:extLst>
          </p:cNvPr>
          <p:cNvPicPr>
            <a:picLocks noChangeAspect="1"/>
          </p:cNvPicPr>
          <p:nvPr/>
        </p:nvPicPr>
        <p:blipFill>
          <a:blip r:embed="rId6"/>
          <a:stretch>
            <a:fillRect/>
          </a:stretch>
        </p:blipFill>
        <p:spPr>
          <a:xfrm>
            <a:off x="8566754" y="4584981"/>
            <a:ext cx="1672731" cy="1697947"/>
          </a:xfrm>
          <a:prstGeom prst="rect">
            <a:avLst/>
          </a:prstGeom>
        </p:spPr>
      </p:pic>
      <p:pic>
        <p:nvPicPr>
          <p:cNvPr id="11" name="Picture 10">
            <a:extLst>
              <a:ext uri="{FF2B5EF4-FFF2-40B4-BE49-F238E27FC236}">
                <a16:creationId xmlns:a16="http://schemas.microsoft.com/office/drawing/2014/main" id="{5E4ED3ED-9AC5-4E6E-A845-CD4CE41B7524}"/>
              </a:ext>
            </a:extLst>
          </p:cNvPr>
          <p:cNvPicPr>
            <a:picLocks noChangeAspect="1"/>
          </p:cNvPicPr>
          <p:nvPr/>
        </p:nvPicPr>
        <p:blipFill>
          <a:blip r:embed="rId7"/>
          <a:stretch>
            <a:fillRect/>
          </a:stretch>
        </p:blipFill>
        <p:spPr>
          <a:xfrm>
            <a:off x="6523398" y="4584981"/>
            <a:ext cx="1713048" cy="1670576"/>
          </a:xfrm>
          <a:prstGeom prst="rect">
            <a:avLst/>
          </a:prstGeom>
        </p:spPr>
      </p:pic>
    </p:spTree>
    <p:extLst>
      <p:ext uri="{BB962C8B-B14F-4D97-AF65-F5344CB8AC3E}">
        <p14:creationId xmlns:p14="http://schemas.microsoft.com/office/powerpoint/2010/main" val="2243323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4689F8-0C3A-4726-BA8E-75FFDFF2B471}"/>
              </a:ext>
            </a:extLst>
          </p:cNvPr>
          <p:cNvSpPr>
            <a:spLocks noGrp="1"/>
          </p:cNvSpPr>
          <p:nvPr>
            <p:ph type="title"/>
          </p:nvPr>
        </p:nvSpPr>
        <p:spPr>
          <a:xfrm>
            <a:off x="698500" y="393700"/>
            <a:ext cx="10777538" cy="1143000"/>
          </a:xfrm>
        </p:spPr>
        <p:txBody>
          <a:bodyPr/>
          <a:lstStyle/>
          <a:p>
            <a:r>
              <a:rPr lang="en-GB" dirty="0">
                <a:solidFill>
                  <a:srgbClr val="002060"/>
                </a:solidFill>
              </a:rPr>
              <a:t>Progress across amber – the 4-stage model</a:t>
            </a:r>
          </a:p>
        </p:txBody>
      </p:sp>
      <p:graphicFrame>
        <p:nvGraphicFramePr>
          <p:cNvPr id="5" name="Table 4">
            <a:extLst>
              <a:ext uri="{FF2B5EF4-FFF2-40B4-BE49-F238E27FC236}">
                <a16:creationId xmlns:a16="http://schemas.microsoft.com/office/drawing/2014/main" id="{CAC7E47D-C58C-4734-8F8A-588C184F595A}"/>
              </a:ext>
            </a:extLst>
          </p:cNvPr>
          <p:cNvGraphicFramePr>
            <a:graphicFrameLocks noGrp="1"/>
          </p:cNvGraphicFramePr>
          <p:nvPr>
            <p:extLst>
              <p:ext uri="{D42A27DB-BD31-4B8C-83A1-F6EECF244321}">
                <p14:modId xmlns:p14="http://schemas.microsoft.com/office/powerpoint/2010/main" val="4033951473"/>
              </p:ext>
            </p:extLst>
          </p:nvPr>
        </p:nvGraphicFramePr>
        <p:xfrm>
          <a:off x="2373306" y="2708007"/>
          <a:ext cx="9397218" cy="3291840"/>
        </p:xfrm>
        <a:graphic>
          <a:graphicData uri="http://schemas.openxmlformats.org/drawingml/2006/table">
            <a:tbl>
              <a:tblPr firstRow="1" bandRow="1">
                <a:tableStyleId>{93296810-A885-4BE3-A3E7-6D5BEEA58F35}</a:tableStyleId>
              </a:tblPr>
              <a:tblGrid>
                <a:gridCol w="9397218">
                  <a:extLst>
                    <a:ext uri="{9D8B030D-6E8A-4147-A177-3AD203B41FA5}">
                      <a16:colId xmlns:a16="http://schemas.microsoft.com/office/drawing/2014/main" val="2951888512"/>
                    </a:ext>
                  </a:extLst>
                </a:gridCol>
              </a:tblGrid>
              <a:tr h="370840">
                <a:tc>
                  <a:txBody>
                    <a:bodyPr/>
                    <a:lstStyle/>
                    <a:p>
                      <a:r>
                        <a:rPr lang="en-GB" sz="2400" b="0" dirty="0">
                          <a:solidFill>
                            <a:schemeClr val="tx1"/>
                          </a:solidFill>
                        </a:rPr>
                        <a:t>A child has successfully completed a therapy test independently, following a set of therapy sessions.</a:t>
                      </a:r>
                      <a:endParaRPr lang="en-GB" sz="2400" dirty="0">
                        <a:solidFill>
                          <a:schemeClr val="tx1"/>
                        </a:solidFill>
                      </a:endParaRPr>
                    </a:p>
                  </a:txBody>
                  <a:tcPr>
                    <a:solidFill>
                      <a:srgbClr val="FFC000"/>
                    </a:solidFill>
                  </a:tcPr>
                </a:tc>
                <a:extLst>
                  <a:ext uri="{0D108BD9-81ED-4DB2-BD59-A6C34878D82A}">
                    <a16:rowId xmlns:a16="http://schemas.microsoft.com/office/drawing/2014/main" val="1017021122"/>
                  </a:ext>
                </a:extLst>
              </a:tr>
              <a:tr h="370840">
                <a:tc>
                  <a:txBody>
                    <a:bodyPr/>
                    <a:lstStyle/>
                    <a:p>
                      <a:r>
                        <a:rPr lang="en-GB" sz="2400" b="0" dirty="0"/>
                        <a:t>A child has successfully completed a therapy test independently, a period after the relevant therapy sessions – we would advise about 2 weeks.</a:t>
                      </a:r>
                      <a:endParaRPr lang="en-GB" sz="2400" dirty="0"/>
                    </a:p>
                  </a:txBody>
                  <a:tcPr>
                    <a:solidFill>
                      <a:srgbClr val="FFC000"/>
                    </a:solidFill>
                  </a:tcPr>
                </a:tc>
                <a:extLst>
                  <a:ext uri="{0D108BD9-81ED-4DB2-BD59-A6C34878D82A}">
                    <a16:rowId xmlns:a16="http://schemas.microsoft.com/office/drawing/2014/main" val="17322575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A child has successfully applied their knowledge or skill in an unfamiliar context. This may be application across the curriculum or in a problem.</a:t>
                      </a:r>
                    </a:p>
                  </a:txBody>
                  <a:tcPr>
                    <a:solidFill>
                      <a:srgbClr val="F89A10"/>
                    </a:solidFill>
                  </a:tcPr>
                </a:tc>
                <a:extLst>
                  <a:ext uri="{0D108BD9-81ED-4DB2-BD59-A6C34878D82A}">
                    <a16:rowId xmlns:a16="http://schemas.microsoft.com/office/drawing/2014/main" val="31830365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t>A pupil has </a:t>
                      </a:r>
                      <a:r>
                        <a:rPr lang="en-GB" sz="2400" b="0" u="sng" dirty="0">
                          <a:solidFill>
                            <a:schemeClr val="tx1"/>
                          </a:solidFill>
                        </a:rPr>
                        <a:t>successfully re-visited the skills at a later point, and applies these in an unfamiliar context or problem, or across the curriculum.</a:t>
                      </a:r>
                    </a:p>
                  </a:txBody>
                  <a:tcPr>
                    <a:solidFill>
                      <a:srgbClr val="66FF66"/>
                    </a:solidFill>
                  </a:tcPr>
                </a:tc>
                <a:extLst>
                  <a:ext uri="{0D108BD9-81ED-4DB2-BD59-A6C34878D82A}">
                    <a16:rowId xmlns:a16="http://schemas.microsoft.com/office/drawing/2014/main" val="731018175"/>
                  </a:ext>
                </a:extLst>
              </a:tr>
            </a:tbl>
          </a:graphicData>
        </a:graphic>
      </p:graphicFrame>
      <p:sp>
        <p:nvSpPr>
          <p:cNvPr id="6" name="Oval 5">
            <a:extLst>
              <a:ext uri="{FF2B5EF4-FFF2-40B4-BE49-F238E27FC236}">
                <a16:creationId xmlns:a16="http://schemas.microsoft.com/office/drawing/2014/main" id="{B7C6A851-0154-48F5-8207-47FA4C6FFC67}"/>
              </a:ext>
            </a:extLst>
          </p:cNvPr>
          <p:cNvSpPr/>
          <p:nvPr/>
        </p:nvSpPr>
        <p:spPr>
          <a:xfrm>
            <a:off x="1426867" y="2742122"/>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0" name="Oval 9">
            <a:extLst>
              <a:ext uri="{FF2B5EF4-FFF2-40B4-BE49-F238E27FC236}">
                <a16:creationId xmlns:a16="http://schemas.microsoft.com/office/drawing/2014/main" id="{FA476F67-0853-4B67-BCBA-F468BCCBAFBC}"/>
              </a:ext>
            </a:extLst>
          </p:cNvPr>
          <p:cNvSpPr/>
          <p:nvPr/>
        </p:nvSpPr>
        <p:spPr>
          <a:xfrm>
            <a:off x="1425920" y="3576591"/>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1" name="Oval 10">
            <a:extLst>
              <a:ext uri="{FF2B5EF4-FFF2-40B4-BE49-F238E27FC236}">
                <a16:creationId xmlns:a16="http://schemas.microsoft.com/office/drawing/2014/main" id="{E8C30849-73C6-4D5A-8148-C862E000E0AA}"/>
              </a:ext>
            </a:extLst>
          </p:cNvPr>
          <p:cNvSpPr/>
          <p:nvPr/>
        </p:nvSpPr>
        <p:spPr>
          <a:xfrm>
            <a:off x="1425920" y="4374839"/>
            <a:ext cx="769888" cy="724729"/>
          </a:xfrm>
          <a:prstGeom prst="ellipse">
            <a:avLst/>
          </a:prstGeom>
          <a:solidFill>
            <a:srgbClr val="F89A1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sym typeface="Wingdings" panose="05000000000000000000" pitchFamily="2" charset="2"/>
              </a:rPr>
              <a:t>DA</a:t>
            </a:r>
            <a:endParaRPr lang="en-GB" sz="2400" dirty="0">
              <a:solidFill>
                <a:schemeClr val="tx1"/>
              </a:solidFill>
            </a:endParaRPr>
          </a:p>
        </p:txBody>
      </p:sp>
      <p:sp>
        <p:nvSpPr>
          <p:cNvPr id="12" name="Oval 11">
            <a:extLst>
              <a:ext uri="{FF2B5EF4-FFF2-40B4-BE49-F238E27FC236}">
                <a16:creationId xmlns:a16="http://schemas.microsoft.com/office/drawing/2014/main" id="{A2101EFF-0E1F-42A3-9F84-B574E6CBEF5C}"/>
              </a:ext>
            </a:extLst>
          </p:cNvPr>
          <p:cNvSpPr/>
          <p:nvPr/>
        </p:nvSpPr>
        <p:spPr>
          <a:xfrm>
            <a:off x="1426867" y="5231056"/>
            <a:ext cx="769888" cy="724729"/>
          </a:xfrm>
          <a:prstGeom prst="ellipse">
            <a:avLst/>
          </a:prstGeom>
          <a:solidFill>
            <a:srgbClr val="66FF66"/>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G</a:t>
            </a:r>
            <a:endParaRPr lang="en-GB" sz="3200" dirty="0">
              <a:solidFill>
                <a:schemeClr val="tx1"/>
              </a:solidFill>
            </a:endParaRPr>
          </a:p>
        </p:txBody>
      </p:sp>
      <p:sp>
        <p:nvSpPr>
          <p:cNvPr id="2" name="Rectangle 1">
            <a:extLst>
              <a:ext uri="{FF2B5EF4-FFF2-40B4-BE49-F238E27FC236}">
                <a16:creationId xmlns:a16="http://schemas.microsoft.com/office/drawing/2014/main" id="{9E5E9217-7DF5-41CB-84D4-48056C3F206A}"/>
              </a:ext>
            </a:extLst>
          </p:cNvPr>
          <p:cNvSpPr/>
          <p:nvPr/>
        </p:nvSpPr>
        <p:spPr>
          <a:xfrm>
            <a:off x="698500" y="1379620"/>
            <a:ext cx="10948068" cy="11035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solidFill>
                  <a:srgbClr val="002060"/>
                </a:solidFill>
              </a:rPr>
              <a:t>The three therapy tests which accompany this resource can be used to revisit the taught skill to check that the pupil is able to perform it independently and consistently. </a:t>
            </a:r>
          </a:p>
        </p:txBody>
      </p:sp>
    </p:spTree>
    <p:extLst>
      <p:ext uri="{BB962C8B-B14F-4D97-AF65-F5344CB8AC3E}">
        <p14:creationId xmlns:p14="http://schemas.microsoft.com/office/powerpoint/2010/main" val="3495078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1159074" y="1935625"/>
            <a:ext cx="3294592"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Draw the fraction circles for the following improper fraction.</a:t>
            </a: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B037ED3D-4640-4C99-BD8E-7128C709FBE2}"/>
                  </a:ext>
                </a:extLst>
              </p:cNvPr>
              <p:cNvSpPr/>
              <p:nvPr/>
            </p:nvSpPr>
            <p:spPr>
              <a:xfrm>
                <a:off x="7379922" y="2014218"/>
                <a:ext cx="2054534" cy="229960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GB" altLang="en-US" sz="5400" b="0" i="1" smtClean="0">
                              <a:solidFill>
                                <a:schemeClr val="tx2"/>
                              </a:solidFill>
                              <a:latin typeface="Cambria Math" panose="02040503050406030204" pitchFamily="18" charset="0"/>
                              <a:cs typeface="Arial" panose="020B0604020202020204" pitchFamily="34" charset="0"/>
                            </a:rPr>
                          </m:ctrlPr>
                        </m:fPr>
                        <m:num>
                          <m:r>
                            <a:rPr lang="en-GB" altLang="en-US" sz="5400" b="0" i="1" smtClean="0">
                              <a:solidFill>
                                <a:schemeClr val="tx2"/>
                              </a:solidFill>
                              <a:latin typeface="Cambria Math" panose="02040503050406030204" pitchFamily="18" charset="0"/>
                              <a:cs typeface="Arial" panose="020B0604020202020204" pitchFamily="34" charset="0"/>
                            </a:rPr>
                            <m:t>6</m:t>
                          </m:r>
                        </m:num>
                        <m:den>
                          <m:r>
                            <a:rPr lang="en-GB" altLang="en-US" sz="5400" b="0" i="1" smtClean="0">
                              <a:solidFill>
                                <a:schemeClr val="tx2"/>
                              </a:solidFill>
                              <a:latin typeface="Cambria Math" panose="02040503050406030204" pitchFamily="18" charset="0"/>
                              <a:cs typeface="Arial" panose="020B0604020202020204" pitchFamily="34" charset="0"/>
                            </a:rPr>
                            <m:t>2</m:t>
                          </m:r>
                        </m:den>
                      </m:f>
                    </m:oMath>
                  </m:oMathPara>
                </a14:m>
                <a:endParaRPr lang="en-US" altLang="en-US" sz="5400" dirty="0">
                  <a:solidFill>
                    <a:schemeClr val="tx2"/>
                  </a:solidFill>
                  <a:cs typeface="Arial" panose="020B0604020202020204" pitchFamily="34" charset="0"/>
                </a:endParaRPr>
              </a:p>
            </p:txBody>
          </p:sp>
        </mc:Choice>
        <mc:Fallback xmlns="">
          <p:sp>
            <p:nvSpPr>
              <p:cNvPr id="8" name="Rectangle: Rounded Corners 7">
                <a:extLst>
                  <a:ext uri="{FF2B5EF4-FFF2-40B4-BE49-F238E27FC236}">
                    <a16:creationId xmlns:a16="http://schemas.microsoft.com/office/drawing/2014/main" id="{B037ED3D-4640-4C99-BD8E-7128C709FBE2}"/>
                  </a:ext>
                </a:extLst>
              </p:cNvPr>
              <p:cNvSpPr>
                <a:spLocks noRot="1" noChangeAspect="1" noMove="1" noResize="1" noEditPoints="1" noAdjustHandles="1" noChangeArrowheads="1" noChangeShapeType="1" noTextEdit="1"/>
              </p:cNvSpPr>
              <p:nvPr/>
            </p:nvSpPr>
            <p:spPr>
              <a:xfrm>
                <a:off x="7379922" y="2014218"/>
                <a:ext cx="2054534" cy="2299600"/>
              </a:xfrm>
              <a:prstGeom prst="roundRect">
                <a:avLst/>
              </a:prstGeom>
              <a:blipFill>
                <a:blip r:embed="rId4"/>
                <a:stretch>
                  <a:fillRect/>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3289064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1159074" y="1935625"/>
            <a:ext cx="3294592"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Draw the fraction circles for the following improper fraction.</a:t>
            </a: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B037ED3D-4640-4C99-BD8E-7128C709FBE2}"/>
                  </a:ext>
                </a:extLst>
              </p:cNvPr>
              <p:cNvSpPr/>
              <p:nvPr/>
            </p:nvSpPr>
            <p:spPr>
              <a:xfrm>
                <a:off x="7379922" y="2014218"/>
                <a:ext cx="2054534" cy="229960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GB" altLang="en-US" sz="5400" b="0" i="1" smtClean="0">
                              <a:solidFill>
                                <a:schemeClr val="tx2"/>
                              </a:solidFill>
                              <a:latin typeface="Cambria Math" panose="02040503050406030204" pitchFamily="18" charset="0"/>
                              <a:cs typeface="Arial" panose="020B0604020202020204" pitchFamily="34" charset="0"/>
                            </a:rPr>
                          </m:ctrlPr>
                        </m:fPr>
                        <m:num>
                          <m:r>
                            <a:rPr lang="en-GB" altLang="en-US" sz="5400" b="0" i="1" smtClean="0">
                              <a:solidFill>
                                <a:schemeClr val="tx2"/>
                              </a:solidFill>
                              <a:latin typeface="Cambria Math" panose="02040503050406030204" pitchFamily="18" charset="0"/>
                              <a:cs typeface="Arial" panose="020B0604020202020204" pitchFamily="34" charset="0"/>
                            </a:rPr>
                            <m:t>6</m:t>
                          </m:r>
                        </m:num>
                        <m:den>
                          <m:r>
                            <a:rPr lang="en-GB" altLang="en-US" sz="5400" b="0" i="1" smtClean="0">
                              <a:solidFill>
                                <a:schemeClr val="tx2"/>
                              </a:solidFill>
                              <a:latin typeface="Cambria Math" panose="02040503050406030204" pitchFamily="18" charset="0"/>
                              <a:cs typeface="Arial" panose="020B0604020202020204" pitchFamily="34" charset="0"/>
                            </a:rPr>
                            <m:t>2</m:t>
                          </m:r>
                        </m:den>
                      </m:f>
                    </m:oMath>
                  </m:oMathPara>
                </a14:m>
                <a:endParaRPr lang="en-US" altLang="en-US" sz="5400" dirty="0">
                  <a:solidFill>
                    <a:schemeClr val="tx2"/>
                  </a:solidFill>
                  <a:cs typeface="Arial" panose="020B0604020202020204" pitchFamily="34" charset="0"/>
                </a:endParaRPr>
              </a:p>
            </p:txBody>
          </p:sp>
        </mc:Choice>
        <mc:Fallback xmlns="">
          <p:sp>
            <p:nvSpPr>
              <p:cNvPr id="8" name="Rectangle: Rounded Corners 7">
                <a:extLst>
                  <a:ext uri="{FF2B5EF4-FFF2-40B4-BE49-F238E27FC236}">
                    <a16:creationId xmlns:a16="http://schemas.microsoft.com/office/drawing/2014/main" id="{B037ED3D-4640-4C99-BD8E-7128C709FBE2}"/>
                  </a:ext>
                </a:extLst>
              </p:cNvPr>
              <p:cNvSpPr>
                <a:spLocks noRot="1" noChangeAspect="1" noMove="1" noResize="1" noEditPoints="1" noAdjustHandles="1" noChangeArrowheads="1" noChangeShapeType="1" noTextEdit="1"/>
              </p:cNvSpPr>
              <p:nvPr/>
            </p:nvSpPr>
            <p:spPr>
              <a:xfrm>
                <a:off x="7379922" y="2014218"/>
                <a:ext cx="2054534" cy="2299600"/>
              </a:xfrm>
              <a:prstGeom prst="roundRect">
                <a:avLst/>
              </a:prstGeom>
              <a:blipFill>
                <a:blip r:embed="rId4"/>
                <a:stretch>
                  <a:fillRect/>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pic>
        <p:nvPicPr>
          <p:cNvPr id="12" name="Picture 11">
            <a:extLst>
              <a:ext uri="{FF2B5EF4-FFF2-40B4-BE49-F238E27FC236}">
                <a16:creationId xmlns:a16="http://schemas.microsoft.com/office/drawing/2014/main" id="{0363B642-AF3A-4682-BACD-9A4B76C5775B}"/>
              </a:ext>
            </a:extLst>
          </p:cNvPr>
          <p:cNvPicPr>
            <a:picLocks noChangeAspect="1"/>
          </p:cNvPicPr>
          <p:nvPr/>
        </p:nvPicPr>
        <p:blipFill>
          <a:blip r:embed="rId6"/>
          <a:stretch>
            <a:fillRect/>
          </a:stretch>
        </p:blipFill>
        <p:spPr>
          <a:xfrm>
            <a:off x="6090689" y="4647235"/>
            <a:ext cx="1409700" cy="1400175"/>
          </a:xfrm>
          <a:prstGeom prst="rect">
            <a:avLst/>
          </a:prstGeom>
        </p:spPr>
      </p:pic>
      <p:pic>
        <p:nvPicPr>
          <p:cNvPr id="13" name="Picture 12">
            <a:extLst>
              <a:ext uri="{FF2B5EF4-FFF2-40B4-BE49-F238E27FC236}">
                <a16:creationId xmlns:a16="http://schemas.microsoft.com/office/drawing/2014/main" id="{34971E05-BDD4-4DA1-B3B3-D6E574DB1FD4}"/>
              </a:ext>
            </a:extLst>
          </p:cNvPr>
          <p:cNvPicPr>
            <a:picLocks noChangeAspect="1"/>
          </p:cNvPicPr>
          <p:nvPr/>
        </p:nvPicPr>
        <p:blipFill>
          <a:blip r:embed="rId6"/>
          <a:stretch>
            <a:fillRect/>
          </a:stretch>
        </p:blipFill>
        <p:spPr>
          <a:xfrm>
            <a:off x="7770359" y="4644546"/>
            <a:ext cx="1409700" cy="1400175"/>
          </a:xfrm>
          <a:prstGeom prst="rect">
            <a:avLst/>
          </a:prstGeom>
        </p:spPr>
      </p:pic>
      <p:pic>
        <p:nvPicPr>
          <p:cNvPr id="14" name="Picture 13">
            <a:extLst>
              <a:ext uri="{FF2B5EF4-FFF2-40B4-BE49-F238E27FC236}">
                <a16:creationId xmlns:a16="http://schemas.microsoft.com/office/drawing/2014/main" id="{E7697EC8-97F6-44C5-BF75-130BA488102B}"/>
              </a:ext>
            </a:extLst>
          </p:cNvPr>
          <p:cNvPicPr>
            <a:picLocks noChangeAspect="1"/>
          </p:cNvPicPr>
          <p:nvPr/>
        </p:nvPicPr>
        <p:blipFill>
          <a:blip r:embed="rId6"/>
          <a:stretch>
            <a:fillRect/>
          </a:stretch>
        </p:blipFill>
        <p:spPr>
          <a:xfrm>
            <a:off x="9450029" y="4644545"/>
            <a:ext cx="1409700" cy="1400175"/>
          </a:xfrm>
          <a:prstGeom prst="rect">
            <a:avLst/>
          </a:prstGeom>
        </p:spPr>
      </p:pic>
    </p:spTree>
    <p:extLst>
      <p:ext uri="{BB962C8B-B14F-4D97-AF65-F5344CB8AC3E}">
        <p14:creationId xmlns:p14="http://schemas.microsoft.com/office/powerpoint/2010/main" val="3881716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mc:AlternateContent xmlns:mc="http://schemas.openxmlformats.org/markup-compatibility/2006" xmlns:a14="http://schemas.microsoft.com/office/drawing/2010/main">
        <mc:Choice Requires="a14">
          <p:sp>
            <p:nvSpPr>
              <p:cNvPr id="3" name="Rectangle: Rounded Corners 2">
                <a:extLst>
                  <a:ext uri="{FF2B5EF4-FFF2-40B4-BE49-F238E27FC236}">
                    <a16:creationId xmlns:a16="http://schemas.microsoft.com/office/drawing/2014/main" id="{675A7142-34F1-4E54-A85B-FF703025B360}"/>
                  </a:ext>
                </a:extLst>
              </p:cNvPr>
              <p:cNvSpPr/>
              <p:nvPr/>
            </p:nvSpPr>
            <p:spPr>
              <a:xfrm>
                <a:off x="1159073" y="1935625"/>
                <a:ext cx="8737961"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Abdul says this diagram shows </a:t>
                </a:r>
                <a14:m>
                  <m:oMath xmlns:m="http://schemas.openxmlformats.org/officeDocument/2006/math">
                    <m:r>
                      <a:rPr lang="en-GB" sz="3600" b="0" i="1" smtClean="0">
                        <a:solidFill>
                          <a:srgbClr val="002060"/>
                        </a:solidFill>
                        <a:latin typeface="Cambria Math" panose="02040503050406030204" pitchFamily="18" charset="0"/>
                      </a:rPr>
                      <m:t>4</m:t>
                    </m:r>
                    <m:f>
                      <m:fPr>
                        <m:ctrlPr>
                          <a:rPr lang="en-GB" sz="3600" b="0" i="1" smtClean="0">
                            <a:solidFill>
                              <a:srgbClr val="002060"/>
                            </a:solidFill>
                            <a:latin typeface="Cambria Math" panose="02040503050406030204" pitchFamily="18" charset="0"/>
                          </a:rPr>
                        </m:ctrlPr>
                      </m:fPr>
                      <m:num>
                        <m:r>
                          <a:rPr lang="en-GB" sz="3600" b="0" i="1" smtClean="0">
                            <a:solidFill>
                              <a:srgbClr val="002060"/>
                            </a:solidFill>
                            <a:latin typeface="Cambria Math" panose="02040503050406030204" pitchFamily="18" charset="0"/>
                          </a:rPr>
                          <m:t>1</m:t>
                        </m:r>
                      </m:num>
                      <m:den>
                        <m:r>
                          <a:rPr lang="en-GB" sz="3600" b="0" i="1" smtClean="0">
                            <a:solidFill>
                              <a:srgbClr val="002060"/>
                            </a:solidFill>
                            <a:latin typeface="Cambria Math" panose="02040503050406030204" pitchFamily="18" charset="0"/>
                          </a:rPr>
                          <m:t>3</m:t>
                        </m:r>
                      </m:den>
                    </m:f>
                  </m:oMath>
                </a14:m>
                <a:r>
                  <a:rPr lang="en-GB" sz="3600" dirty="0">
                    <a:solidFill>
                      <a:srgbClr val="002060"/>
                    </a:solidFill>
                  </a:rPr>
                  <a:t>.</a:t>
                </a:r>
              </a:p>
              <a:p>
                <a:pPr algn="ctr"/>
                <a:endParaRPr lang="en-GB" sz="3600" dirty="0">
                  <a:solidFill>
                    <a:srgbClr val="002060"/>
                  </a:solidFill>
                </a:endParaRPr>
              </a:p>
              <a:p>
                <a:pPr algn="ctr"/>
                <a:endParaRPr lang="en-GB" sz="3600" dirty="0">
                  <a:solidFill>
                    <a:srgbClr val="002060"/>
                  </a:solidFill>
                </a:endParaRPr>
              </a:p>
              <a:p>
                <a:pPr algn="ctr"/>
                <a:endParaRPr lang="en-GB" sz="3600" dirty="0">
                  <a:solidFill>
                    <a:srgbClr val="002060"/>
                  </a:solidFill>
                </a:endParaRPr>
              </a:p>
              <a:p>
                <a:pPr algn="ctr"/>
                <a:r>
                  <a:rPr lang="en-GB" sz="3600" dirty="0">
                    <a:solidFill>
                      <a:srgbClr val="002060"/>
                    </a:solidFill>
                  </a:rPr>
                  <a:t>Do you agree?</a:t>
                </a:r>
              </a:p>
              <a:p>
                <a:pPr algn="ctr"/>
                <a:r>
                  <a:rPr lang="en-GB" sz="3600" dirty="0">
                    <a:solidFill>
                      <a:srgbClr val="002060"/>
                    </a:solidFill>
                  </a:rPr>
                  <a:t>Explain your answer.</a:t>
                </a:r>
              </a:p>
            </p:txBody>
          </p:sp>
        </mc:Choice>
        <mc:Fallback xmlns="">
          <p:sp>
            <p:nvSpPr>
              <p:cNvPr id="3" name="Rectangle: Rounded Corners 2">
                <a:extLst>
                  <a:ext uri="{FF2B5EF4-FFF2-40B4-BE49-F238E27FC236}">
                    <a16:creationId xmlns:a16="http://schemas.microsoft.com/office/drawing/2014/main" id="{675A7142-34F1-4E54-A85B-FF703025B360}"/>
                  </a:ext>
                </a:extLst>
              </p:cNvPr>
              <p:cNvSpPr>
                <a:spLocks noRot="1" noChangeAspect="1" noMove="1" noResize="1" noEditPoints="1" noAdjustHandles="1" noChangeArrowheads="1" noChangeShapeType="1" noTextEdit="1"/>
              </p:cNvSpPr>
              <p:nvPr/>
            </p:nvSpPr>
            <p:spPr>
              <a:xfrm>
                <a:off x="1159073" y="1935625"/>
                <a:ext cx="8737961" cy="4557251"/>
              </a:xfrm>
              <a:prstGeom prst="roundRect">
                <a:avLst/>
              </a:prstGeom>
              <a:blipFill>
                <a:blip r:embed="rId4"/>
                <a:stretch>
                  <a:fillRect/>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pic>
        <p:nvPicPr>
          <p:cNvPr id="5" name="Picture 4">
            <a:extLst>
              <a:ext uri="{FF2B5EF4-FFF2-40B4-BE49-F238E27FC236}">
                <a16:creationId xmlns:a16="http://schemas.microsoft.com/office/drawing/2014/main" id="{FAF9A02A-BD07-411F-BED5-864236E688CE}"/>
              </a:ext>
            </a:extLst>
          </p:cNvPr>
          <p:cNvPicPr>
            <a:picLocks noChangeAspect="1"/>
          </p:cNvPicPr>
          <p:nvPr/>
        </p:nvPicPr>
        <p:blipFill>
          <a:blip r:embed="rId6"/>
          <a:stretch>
            <a:fillRect/>
          </a:stretch>
        </p:blipFill>
        <p:spPr>
          <a:xfrm>
            <a:off x="2932803" y="3442447"/>
            <a:ext cx="990600" cy="1047750"/>
          </a:xfrm>
          <a:prstGeom prst="rect">
            <a:avLst/>
          </a:prstGeom>
        </p:spPr>
      </p:pic>
      <p:pic>
        <p:nvPicPr>
          <p:cNvPr id="6" name="Picture 5">
            <a:extLst>
              <a:ext uri="{FF2B5EF4-FFF2-40B4-BE49-F238E27FC236}">
                <a16:creationId xmlns:a16="http://schemas.microsoft.com/office/drawing/2014/main" id="{CB1134BC-13CC-4BA5-9E39-9BBD1A17E20A}"/>
              </a:ext>
            </a:extLst>
          </p:cNvPr>
          <p:cNvPicPr>
            <a:picLocks noChangeAspect="1"/>
          </p:cNvPicPr>
          <p:nvPr/>
        </p:nvPicPr>
        <p:blipFill>
          <a:blip r:embed="rId6"/>
          <a:stretch>
            <a:fillRect/>
          </a:stretch>
        </p:blipFill>
        <p:spPr>
          <a:xfrm>
            <a:off x="4438874" y="3429000"/>
            <a:ext cx="990600" cy="1047750"/>
          </a:xfrm>
          <a:prstGeom prst="rect">
            <a:avLst/>
          </a:prstGeom>
        </p:spPr>
      </p:pic>
      <p:pic>
        <p:nvPicPr>
          <p:cNvPr id="7" name="Picture 6">
            <a:extLst>
              <a:ext uri="{FF2B5EF4-FFF2-40B4-BE49-F238E27FC236}">
                <a16:creationId xmlns:a16="http://schemas.microsoft.com/office/drawing/2014/main" id="{80484E12-603F-4971-BD0D-0587EA20ECD4}"/>
              </a:ext>
            </a:extLst>
          </p:cNvPr>
          <p:cNvPicPr>
            <a:picLocks noChangeAspect="1"/>
          </p:cNvPicPr>
          <p:nvPr/>
        </p:nvPicPr>
        <p:blipFill>
          <a:blip r:embed="rId6"/>
          <a:stretch>
            <a:fillRect/>
          </a:stretch>
        </p:blipFill>
        <p:spPr>
          <a:xfrm>
            <a:off x="5775288" y="3429000"/>
            <a:ext cx="990600" cy="1047750"/>
          </a:xfrm>
          <a:prstGeom prst="rect">
            <a:avLst/>
          </a:prstGeom>
        </p:spPr>
      </p:pic>
      <p:pic>
        <p:nvPicPr>
          <p:cNvPr id="15" name="Picture 14">
            <a:extLst>
              <a:ext uri="{FF2B5EF4-FFF2-40B4-BE49-F238E27FC236}">
                <a16:creationId xmlns:a16="http://schemas.microsoft.com/office/drawing/2014/main" id="{A856AF60-D03C-418C-A0AD-F265C8F23A09}"/>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7187329" y="3444875"/>
            <a:ext cx="1045845" cy="1014095"/>
          </a:xfrm>
          <a:prstGeom prst="rect">
            <a:avLst/>
          </a:prstGeom>
          <a:noFill/>
          <a:ln>
            <a:noFill/>
          </a:ln>
        </p:spPr>
      </p:pic>
    </p:spTree>
    <p:extLst>
      <p:ext uri="{BB962C8B-B14F-4D97-AF65-F5344CB8AC3E}">
        <p14:creationId xmlns:p14="http://schemas.microsoft.com/office/powerpoint/2010/main" val="1773003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mc:AlternateContent xmlns:mc="http://schemas.openxmlformats.org/markup-compatibility/2006" xmlns:a14="http://schemas.microsoft.com/office/drawing/2010/main">
        <mc:Choice Requires="a14">
          <p:sp>
            <p:nvSpPr>
              <p:cNvPr id="3" name="Rectangle: Rounded Corners 2">
                <a:extLst>
                  <a:ext uri="{FF2B5EF4-FFF2-40B4-BE49-F238E27FC236}">
                    <a16:creationId xmlns:a16="http://schemas.microsoft.com/office/drawing/2014/main" id="{675A7142-34F1-4E54-A85B-FF703025B360}"/>
                  </a:ext>
                </a:extLst>
              </p:cNvPr>
              <p:cNvSpPr/>
              <p:nvPr/>
            </p:nvSpPr>
            <p:spPr>
              <a:xfrm>
                <a:off x="1159073" y="1935625"/>
                <a:ext cx="8737961"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Olivia says this diagram shows </a:t>
                </a:r>
                <a14:m>
                  <m:oMath xmlns:m="http://schemas.openxmlformats.org/officeDocument/2006/math">
                    <m:f>
                      <m:fPr>
                        <m:ctrlPr>
                          <a:rPr lang="en-GB" sz="3600" b="0" i="1" smtClean="0">
                            <a:solidFill>
                              <a:srgbClr val="002060"/>
                            </a:solidFill>
                            <a:latin typeface="Cambria Math" panose="02040503050406030204" pitchFamily="18" charset="0"/>
                          </a:rPr>
                        </m:ctrlPr>
                      </m:fPr>
                      <m:num>
                        <m:r>
                          <a:rPr lang="en-GB" sz="3600" b="0" i="1" smtClean="0">
                            <a:solidFill>
                              <a:srgbClr val="002060"/>
                            </a:solidFill>
                            <a:latin typeface="Cambria Math" panose="02040503050406030204" pitchFamily="18" charset="0"/>
                          </a:rPr>
                          <m:t>7</m:t>
                        </m:r>
                      </m:num>
                      <m:den>
                        <m:r>
                          <a:rPr lang="en-GB" sz="3600" b="0" i="1" smtClean="0">
                            <a:solidFill>
                              <a:srgbClr val="002060"/>
                            </a:solidFill>
                            <a:latin typeface="Cambria Math" panose="02040503050406030204" pitchFamily="18" charset="0"/>
                          </a:rPr>
                          <m:t>4</m:t>
                        </m:r>
                      </m:den>
                    </m:f>
                  </m:oMath>
                </a14:m>
                <a:r>
                  <a:rPr lang="en-GB" sz="3600" dirty="0">
                    <a:solidFill>
                      <a:srgbClr val="002060"/>
                    </a:solidFill>
                  </a:rPr>
                  <a:t>.</a:t>
                </a:r>
              </a:p>
              <a:p>
                <a:pPr algn="ctr"/>
                <a:endParaRPr lang="en-GB" sz="3600" dirty="0">
                  <a:solidFill>
                    <a:srgbClr val="002060"/>
                  </a:solidFill>
                </a:endParaRPr>
              </a:p>
              <a:p>
                <a:pPr algn="ctr"/>
                <a:endParaRPr lang="en-GB" sz="3600" dirty="0">
                  <a:solidFill>
                    <a:srgbClr val="002060"/>
                  </a:solidFill>
                </a:endParaRPr>
              </a:p>
              <a:p>
                <a:pPr algn="ctr"/>
                <a:endParaRPr lang="en-GB" sz="3600" dirty="0">
                  <a:solidFill>
                    <a:srgbClr val="002060"/>
                  </a:solidFill>
                </a:endParaRPr>
              </a:p>
              <a:p>
                <a:pPr algn="ctr"/>
                <a:r>
                  <a:rPr lang="en-GB" sz="3600" dirty="0">
                    <a:solidFill>
                      <a:srgbClr val="002060"/>
                    </a:solidFill>
                  </a:rPr>
                  <a:t>Do you agree?</a:t>
                </a:r>
              </a:p>
              <a:p>
                <a:pPr algn="ctr"/>
                <a:r>
                  <a:rPr lang="en-GB" sz="3600" dirty="0">
                    <a:solidFill>
                      <a:srgbClr val="002060"/>
                    </a:solidFill>
                  </a:rPr>
                  <a:t>Explain your answer.</a:t>
                </a:r>
              </a:p>
            </p:txBody>
          </p:sp>
        </mc:Choice>
        <mc:Fallback xmlns="">
          <p:sp>
            <p:nvSpPr>
              <p:cNvPr id="3" name="Rectangle: Rounded Corners 2">
                <a:extLst>
                  <a:ext uri="{FF2B5EF4-FFF2-40B4-BE49-F238E27FC236}">
                    <a16:creationId xmlns:a16="http://schemas.microsoft.com/office/drawing/2014/main" id="{675A7142-34F1-4E54-A85B-FF703025B360}"/>
                  </a:ext>
                </a:extLst>
              </p:cNvPr>
              <p:cNvSpPr>
                <a:spLocks noRot="1" noChangeAspect="1" noMove="1" noResize="1" noEditPoints="1" noAdjustHandles="1" noChangeArrowheads="1" noChangeShapeType="1" noTextEdit="1"/>
              </p:cNvSpPr>
              <p:nvPr/>
            </p:nvSpPr>
            <p:spPr>
              <a:xfrm>
                <a:off x="1159073" y="1935625"/>
                <a:ext cx="8737961" cy="4557251"/>
              </a:xfrm>
              <a:prstGeom prst="roundRect">
                <a:avLst/>
              </a:prstGeom>
              <a:blipFill>
                <a:blip r:embed="rId4"/>
                <a:stretch>
                  <a:fillRect/>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pic>
        <p:nvPicPr>
          <p:cNvPr id="10" name="Picture 9">
            <a:extLst>
              <a:ext uri="{FF2B5EF4-FFF2-40B4-BE49-F238E27FC236}">
                <a16:creationId xmlns:a16="http://schemas.microsoft.com/office/drawing/2014/main" id="{356BC501-573F-4C9F-8962-1CBA92E07646}"/>
              </a:ext>
            </a:extLst>
          </p:cNvPr>
          <p:cNvPicPr>
            <a:picLocks noChangeAspect="1"/>
          </p:cNvPicPr>
          <p:nvPr/>
        </p:nvPicPr>
        <p:blipFill>
          <a:blip r:embed="rId6"/>
          <a:stretch>
            <a:fillRect/>
          </a:stretch>
        </p:blipFill>
        <p:spPr>
          <a:xfrm>
            <a:off x="4172929" y="3429000"/>
            <a:ext cx="1123950" cy="1104900"/>
          </a:xfrm>
          <a:prstGeom prst="rect">
            <a:avLst/>
          </a:prstGeom>
        </p:spPr>
      </p:pic>
      <p:pic>
        <p:nvPicPr>
          <p:cNvPr id="11" name="Picture 10">
            <a:extLst>
              <a:ext uri="{FF2B5EF4-FFF2-40B4-BE49-F238E27FC236}">
                <a16:creationId xmlns:a16="http://schemas.microsoft.com/office/drawing/2014/main" id="{D6F1C94E-53BD-4D05-9B48-D144138D16BA}"/>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5691950" y="3429000"/>
            <a:ext cx="1127760" cy="1160780"/>
          </a:xfrm>
          <a:prstGeom prst="rect">
            <a:avLst/>
          </a:prstGeom>
          <a:noFill/>
          <a:ln>
            <a:noFill/>
          </a:ln>
        </p:spPr>
      </p:pic>
    </p:spTree>
    <p:extLst>
      <p:ext uri="{BB962C8B-B14F-4D97-AF65-F5344CB8AC3E}">
        <p14:creationId xmlns:p14="http://schemas.microsoft.com/office/powerpoint/2010/main" val="3203534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mc:AlternateContent xmlns:mc="http://schemas.openxmlformats.org/markup-compatibility/2006" xmlns:a14="http://schemas.microsoft.com/office/drawing/2010/main">
        <mc:Choice Requires="a14">
          <p:sp>
            <p:nvSpPr>
              <p:cNvPr id="3" name="Rectangle: Rounded Corners 2">
                <a:extLst>
                  <a:ext uri="{FF2B5EF4-FFF2-40B4-BE49-F238E27FC236}">
                    <a16:creationId xmlns:a16="http://schemas.microsoft.com/office/drawing/2014/main" id="{675A7142-34F1-4E54-A85B-FF703025B360}"/>
                  </a:ext>
                </a:extLst>
              </p:cNvPr>
              <p:cNvSpPr/>
              <p:nvPr/>
            </p:nvSpPr>
            <p:spPr>
              <a:xfrm>
                <a:off x="1603717" y="1935625"/>
                <a:ext cx="8737961"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Jenny likes oranges.</a:t>
                </a:r>
              </a:p>
              <a:p>
                <a:pPr algn="ctr"/>
                <a:endParaRPr lang="en-GB" sz="3600" dirty="0">
                  <a:solidFill>
                    <a:srgbClr val="002060"/>
                  </a:solidFill>
                </a:endParaRPr>
              </a:p>
              <a:p>
                <a:pPr algn="ctr"/>
                <a:r>
                  <a:rPr lang="en-GB" sz="3600" dirty="0">
                    <a:solidFill>
                      <a:srgbClr val="002060"/>
                    </a:solidFill>
                  </a:rPr>
                  <a:t>Should she have  </a:t>
                </a:r>
                <a14:m>
                  <m:oMath xmlns:m="http://schemas.openxmlformats.org/officeDocument/2006/math">
                    <m:f>
                      <m:fPr>
                        <m:ctrlPr>
                          <a:rPr lang="en-GB" sz="3600" b="0" i="1" smtClean="0">
                            <a:solidFill>
                              <a:srgbClr val="002060"/>
                            </a:solidFill>
                            <a:latin typeface="Cambria Math" panose="02040503050406030204" pitchFamily="18" charset="0"/>
                          </a:rPr>
                        </m:ctrlPr>
                      </m:fPr>
                      <m:num>
                        <m:r>
                          <a:rPr lang="en-GB" sz="3600" b="0" i="1" smtClean="0">
                            <a:solidFill>
                              <a:srgbClr val="002060"/>
                            </a:solidFill>
                            <a:latin typeface="Cambria Math" panose="02040503050406030204" pitchFamily="18" charset="0"/>
                          </a:rPr>
                          <m:t>5</m:t>
                        </m:r>
                      </m:num>
                      <m:den>
                        <m:r>
                          <a:rPr lang="en-GB" sz="3600" b="0" i="1" smtClean="0">
                            <a:solidFill>
                              <a:srgbClr val="002060"/>
                            </a:solidFill>
                            <a:latin typeface="Cambria Math" panose="02040503050406030204" pitchFamily="18" charset="0"/>
                          </a:rPr>
                          <m:t>2</m:t>
                        </m:r>
                      </m:den>
                    </m:f>
                  </m:oMath>
                </a14:m>
                <a:r>
                  <a:rPr lang="en-GB" sz="3600" dirty="0">
                    <a:solidFill>
                      <a:srgbClr val="002060"/>
                    </a:solidFill>
                  </a:rPr>
                  <a:t> oranges or </a:t>
                </a:r>
                <a14:m>
                  <m:oMath xmlns:m="http://schemas.openxmlformats.org/officeDocument/2006/math">
                    <m:r>
                      <a:rPr lang="en-GB" sz="3600" i="1" dirty="0" smtClean="0">
                        <a:solidFill>
                          <a:srgbClr val="002060"/>
                        </a:solidFill>
                        <a:latin typeface="Cambria Math" panose="02040503050406030204" pitchFamily="18" charset="0"/>
                      </a:rPr>
                      <m:t>1</m:t>
                    </m:r>
                    <m:f>
                      <m:fPr>
                        <m:ctrlPr>
                          <a:rPr lang="en-GB" sz="3600" i="1">
                            <a:solidFill>
                              <a:srgbClr val="002060"/>
                            </a:solidFill>
                            <a:latin typeface="Cambria Math" panose="02040503050406030204" pitchFamily="18" charset="0"/>
                          </a:rPr>
                        </m:ctrlPr>
                      </m:fPr>
                      <m:num>
                        <m:r>
                          <a:rPr lang="en-GB" sz="3600" i="1">
                            <a:solidFill>
                              <a:srgbClr val="002060"/>
                            </a:solidFill>
                            <a:latin typeface="Cambria Math" panose="02040503050406030204" pitchFamily="18" charset="0"/>
                          </a:rPr>
                          <m:t>1</m:t>
                        </m:r>
                      </m:num>
                      <m:den>
                        <m:r>
                          <a:rPr lang="en-GB" sz="3600" b="0" i="1" smtClean="0">
                            <a:solidFill>
                              <a:srgbClr val="002060"/>
                            </a:solidFill>
                            <a:latin typeface="Cambria Math" panose="02040503050406030204" pitchFamily="18" charset="0"/>
                          </a:rPr>
                          <m:t>2</m:t>
                        </m:r>
                      </m:den>
                    </m:f>
                  </m:oMath>
                </a14:m>
                <a:r>
                  <a:rPr lang="en-GB" sz="3600" dirty="0">
                    <a:solidFill>
                      <a:srgbClr val="002060"/>
                    </a:solidFill>
                  </a:rPr>
                  <a:t> oranges?</a:t>
                </a:r>
              </a:p>
              <a:p>
                <a:pPr algn="ctr"/>
                <a:endParaRPr lang="en-GB" sz="3600" dirty="0">
                  <a:solidFill>
                    <a:srgbClr val="002060"/>
                  </a:solidFill>
                </a:endParaRPr>
              </a:p>
              <a:p>
                <a:pPr algn="ctr"/>
                <a:r>
                  <a:rPr lang="en-GB" sz="3600" dirty="0">
                    <a:solidFill>
                      <a:srgbClr val="002060"/>
                    </a:solidFill>
                  </a:rPr>
                  <a:t>Explain your answer.</a:t>
                </a:r>
              </a:p>
            </p:txBody>
          </p:sp>
        </mc:Choice>
        <mc:Fallback xmlns="">
          <p:sp>
            <p:nvSpPr>
              <p:cNvPr id="3" name="Rectangle: Rounded Corners 2">
                <a:extLst>
                  <a:ext uri="{FF2B5EF4-FFF2-40B4-BE49-F238E27FC236}">
                    <a16:creationId xmlns:a16="http://schemas.microsoft.com/office/drawing/2014/main" id="{675A7142-34F1-4E54-A85B-FF703025B360}"/>
                  </a:ext>
                </a:extLst>
              </p:cNvPr>
              <p:cNvSpPr>
                <a:spLocks noRot="1" noChangeAspect="1" noMove="1" noResize="1" noEditPoints="1" noAdjustHandles="1" noChangeArrowheads="1" noChangeShapeType="1" noTextEdit="1"/>
              </p:cNvSpPr>
              <p:nvPr/>
            </p:nvSpPr>
            <p:spPr>
              <a:xfrm>
                <a:off x="1603717" y="1935625"/>
                <a:ext cx="8737961" cy="4557251"/>
              </a:xfrm>
              <a:prstGeom prst="roundRect">
                <a:avLst/>
              </a:prstGeom>
              <a:blipFill>
                <a:blip r:embed="rId4"/>
                <a:stretch>
                  <a:fillRect/>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1237176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3699827"/>
            <a:ext cx="4001644" cy="209312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2400" dirty="0">
                <a:solidFill>
                  <a:srgbClr val="002060"/>
                </a:solidFill>
              </a:rPr>
              <a:t>Use this activity to help children develop their </a:t>
            </a:r>
            <a:r>
              <a:rPr lang="en-GB" sz="2400" b="1" dirty="0">
                <a:solidFill>
                  <a:srgbClr val="002060"/>
                </a:solidFill>
              </a:rPr>
              <a:t>communication</a:t>
            </a:r>
            <a:r>
              <a:rPr lang="en-GB" sz="2400" dirty="0">
                <a:solidFill>
                  <a:srgbClr val="002060"/>
                </a:solidFill>
              </a:rPr>
              <a:t> skills before you begin the therapy.</a:t>
            </a:r>
            <a:endParaRPr lang="en-GB" sz="2400" i="1"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11" name="Content Placeholder 6" descr="Screen Clipping">
            <a:extLst>
              <a:ext uri="{FF2B5EF4-FFF2-40B4-BE49-F238E27FC236}">
                <a16:creationId xmlns:a16="http://schemas.microsoft.com/office/drawing/2014/main" id="{43BD575D-BFED-4C2F-A00C-749D5C3F689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712747" y="1704608"/>
            <a:ext cx="6370872" cy="1453566"/>
          </a:xfrm>
        </p:spPr>
      </p:pic>
      <p:sp>
        <p:nvSpPr>
          <p:cNvPr id="7" name="Rectangle: Rounded Corners 6">
            <a:extLst>
              <a:ext uri="{FF2B5EF4-FFF2-40B4-BE49-F238E27FC236}">
                <a16:creationId xmlns:a16="http://schemas.microsoft.com/office/drawing/2014/main" id="{D61F7EE6-3EC6-4DD0-95BF-7C00BD833C14}"/>
              </a:ext>
            </a:extLst>
          </p:cNvPr>
          <p:cNvSpPr/>
          <p:nvPr/>
        </p:nvSpPr>
        <p:spPr>
          <a:xfrm>
            <a:off x="5404777" y="3526936"/>
            <a:ext cx="6089018" cy="294552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2400" dirty="0">
                <a:solidFill>
                  <a:srgbClr val="002060"/>
                </a:solidFill>
              </a:rPr>
              <a:t>Play Guess the Fraction. Get into pairs. Each child chooses a fraction from the top of the next slide and writes it secretly on their whiteboard. Children take turns to ask ‘yes’ or ‘no’ questions until the fraction is guessed. Example questions are on the next slide.</a:t>
            </a:r>
            <a:endParaRPr lang="en-GB" sz="2400" i="1" dirty="0">
              <a:solidFill>
                <a:srgbClr val="002060"/>
              </a:solidFill>
            </a:endParaRPr>
          </a:p>
        </p:txBody>
      </p:sp>
    </p:spTree>
    <p:extLst>
      <p:ext uri="{BB962C8B-B14F-4D97-AF65-F5344CB8AC3E}">
        <p14:creationId xmlns:p14="http://schemas.microsoft.com/office/powerpoint/2010/main" val="2517911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61EC750-B8FE-4E46-BFE3-557B8D154FD1}"/>
                  </a:ext>
                </a:extLst>
              </p:cNvPr>
              <p:cNvSpPr/>
              <p:nvPr/>
            </p:nvSpPr>
            <p:spPr>
              <a:xfrm>
                <a:off x="2242574" y="2128059"/>
                <a:ext cx="465192" cy="9017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sz="2800" i="1" smtClean="0">
                              <a:latin typeface="Cambria Math" panose="02040503050406030204" pitchFamily="18" charset="0"/>
                            </a:rPr>
                          </m:ctrlPr>
                        </m:fPr>
                        <m:num>
                          <m:r>
                            <a:rPr lang="en-GB" sz="2800" b="0" i="1" smtClean="0">
                              <a:latin typeface="Cambria Math" panose="02040503050406030204" pitchFamily="18" charset="0"/>
                            </a:rPr>
                            <m:t>3</m:t>
                          </m:r>
                        </m:num>
                        <m:den>
                          <m:r>
                            <a:rPr lang="en-GB" sz="2800" b="0" i="1" smtClean="0">
                              <a:latin typeface="Cambria Math" panose="02040503050406030204" pitchFamily="18" charset="0"/>
                            </a:rPr>
                            <m:t>8</m:t>
                          </m:r>
                        </m:den>
                      </m:f>
                    </m:oMath>
                  </m:oMathPara>
                </a14:m>
                <a:endParaRPr lang="en-GB" dirty="0"/>
              </a:p>
            </p:txBody>
          </p:sp>
        </mc:Choice>
        <mc:Fallback xmlns="">
          <p:sp>
            <p:nvSpPr>
              <p:cNvPr id="6" name="Rectangle 5">
                <a:extLst>
                  <a:ext uri="{FF2B5EF4-FFF2-40B4-BE49-F238E27FC236}">
                    <a16:creationId xmlns:a16="http://schemas.microsoft.com/office/drawing/2014/main" id="{D61EC750-B8FE-4E46-BFE3-557B8D154FD1}"/>
                  </a:ext>
                </a:extLst>
              </p:cNvPr>
              <p:cNvSpPr>
                <a:spLocks noRot="1" noChangeAspect="1" noMove="1" noResize="1" noEditPoints="1" noAdjustHandles="1" noChangeArrowheads="1" noChangeShapeType="1" noTextEdit="1"/>
              </p:cNvSpPr>
              <p:nvPr/>
            </p:nvSpPr>
            <p:spPr>
              <a:xfrm>
                <a:off x="2242574" y="2128059"/>
                <a:ext cx="465192" cy="90178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7962EEA8-C1D9-4B3C-96CB-01AC36A09FF2}"/>
                  </a:ext>
                </a:extLst>
              </p:cNvPr>
              <p:cNvSpPr/>
              <p:nvPr/>
            </p:nvSpPr>
            <p:spPr>
              <a:xfrm>
                <a:off x="3610358" y="2128058"/>
                <a:ext cx="465192" cy="898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sz="280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4</m:t>
                          </m:r>
                        </m:den>
                      </m:f>
                    </m:oMath>
                  </m:oMathPara>
                </a14:m>
                <a:endParaRPr lang="en-GB" dirty="0"/>
              </a:p>
            </p:txBody>
          </p:sp>
        </mc:Choice>
        <mc:Fallback xmlns="">
          <p:sp>
            <p:nvSpPr>
              <p:cNvPr id="12" name="Rectangle 11">
                <a:extLst>
                  <a:ext uri="{FF2B5EF4-FFF2-40B4-BE49-F238E27FC236}">
                    <a16:creationId xmlns:a16="http://schemas.microsoft.com/office/drawing/2014/main" id="{7962EEA8-C1D9-4B3C-96CB-01AC36A09FF2}"/>
                  </a:ext>
                </a:extLst>
              </p:cNvPr>
              <p:cNvSpPr>
                <a:spLocks noRot="1" noChangeAspect="1" noMove="1" noResize="1" noEditPoints="1" noAdjustHandles="1" noChangeArrowheads="1" noChangeShapeType="1" noTextEdit="1"/>
              </p:cNvSpPr>
              <p:nvPr/>
            </p:nvSpPr>
            <p:spPr>
              <a:xfrm>
                <a:off x="3610358" y="2128058"/>
                <a:ext cx="465192" cy="898964"/>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6CC73259-5BBB-42D7-8B8B-29E52D892C6F}"/>
                  </a:ext>
                </a:extLst>
              </p:cNvPr>
              <p:cNvSpPr/>
              <p:nvPr/>
            </p:nvSpPr>
            <p:spPr>
              <a:xfrm>
                <a:off x="4978142" y="2125237"/>
                <a:ext cx="465192" cy="9017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sz="2800" i="1" smtClean="0">
                              <a:latin typeface="Cambria Math" panose="02040503050406030204" pitchFamily="18" charset="0"/>
                            </a:rPr>
                          </m:ctrlPr>
                        </m:fPr>
                        <m:num>
                          <m:r>
                            <a:rPr lang="en-GB" sz="2800" b="0" i="1" smtClean="0">
                              <a:latin typeface="Cambria Math" panose="02040503050406030204" pitchFamily="18" charset="0"/>
                            </a:rPr>
                            <m:t>3</m:t>
                          </m:r>
                        </m:num>
                        <m:den>
                          <m:r>
                            <a:rPr lang="en-GB" sz="2800" b="0" i="1" smtClean="0">
                              <a:latin typeface="Cambria Math" panose="02040503050406030204" pitchFamily="18" charset="0"/>
                            </a:rPr>
                            <m:t>6</m:t>
                          </m:r>
                        </m:den>
                      </m:f>
                    </m:oMath>
                  </m:oMathPara>
                </a14:m>
                <a:endParaRPr lang="en-GB" dirty="0"/>
              </a:p>
            </p:txBody>
          </p:sp>
        </mc:Choice>
        <mc:Fallback xmlns="">
          <p:sp>
            <p:nvSpPr>
              <p:cNvPr id="13" name="Rectangle 12">
                <a:extLst>
                  <a:ext uri="{FF2B5EF4-FFF2-40B4-BE49-F238E27FC236}">
                    <a16:creationId xmlns:a16="http://schemas.microsoft.com/office/drawing/2014/main" id="{6CC73259-5BBB-42D7-8B8B-29E52D892C6F}"/>
                  </a:ext>
                </a:extLst>
              </p:cNvPr>
              <p:cNvSpPr>
                <a:spLocks noRot="1" noChangeAspect="1" noMove="1" noResize="1" noEditPoints="1" noAdjustHandles="1" noChangeArrowheads="1" noChangeShapeType="1" noTextEdit="1"/>
              </p:cNvSpPr>
              <p:nvPr/>
            </p:nvSpPr>
            <p:spPr>
              <a:xfrm>
                <a:off x="4978142" y="2125237"/>
                <a:ext cx="465192" cy="901785"/>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FAF0A2FC-7CB8-402E-AD85-ED2D7D30A327}"/>
                  </a:ext>
                </a:extLst>
              </p:cNvPr>
              <p:cNvSpPr/>
              <p:nvPr/>
            </p:nvSpPr>
            <p:spPr>
              <a:xfrm>
                <a:off x="6345926" y="2128059"/>
                <a:ext cx="465192" cy="900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sz="2800" i="1" smtClean="0">
                              <a:latin typeface="Cambria Math" panose="02040503050406030204" pitchFamily="18" charset="0"/>
                            </a:rPr>
                          </m:ctrlPr>
                        </m:fPr>
                        <m:num>
                          <m:r>
                            <a:rPr lang="en-GB" sz="2800" b="0" i="1" smtClean="0">
                              <a:latin typeface="Cambria Math" panose="02040503050406030204" pitchFamily="18" charset="0"/>
                            </a:rPr>
                            <m:t>4</m:t>
                          </m:r>
                        </m:num>
                        <m:den>
                          <m:r>
                            <a:rPr lang="en-GB" sz="2800" b="0" i="1" smtClean="0">
                              <a:latin typeface="Cambria Math" panose="02040503050406030204" pitchFamily="18" charset="0"/>
                            </a:rPr>
                            <m:t>8</m:t>
                          </m:r>
                        </m:den>
                      </m:f>
                    </m:oMath>
                  </m:oMathPara>
                </a14:m>
                <a:endParaRPr lang="en-GB" dirty="0"/>
              </a:p>
            </p:txBody>
          </p:sp>
        </mc:Choice>
        <mc:Fallback xmlns="">
          <p:sp>
            <p:nvSpPr>
              <p:cNvPr id="14" name="Rectangle 13">
                <a:extLst>
                  <a:ext uri="{FF2B5EF4-FFF2-40B4-BE49-F238E27FC236}">
                    <a16:creationId xmlns:a16="http://schemas.microsoft.com/office/drawing/2014/main" id="{FAF0A2FC-7CB8-402E-AD85-ED2D7D30A327}"/>
                  </a:ext>
                </a:extLst>
              </p:cNvPr>
              <p:cNvSpPr>
                <a:spLocks noRot="1" noChangeAspect="1" noMove="1" noResize="1" noEditPoints="1" noAdjustHandles="1" noChangeArrowheads="1" noChangeShapeType="1" noTextEdit="1"/>
              </p:cNvSpPr>
              <p:nvPr/>
            </p:nvSpPr>
            <p:spPr>
              <a:xfrm>
                <a:off x="6345926" y="2128059"/>
                <a:ext cx="465192" cy="900246"/>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7A173479-25F1-4224-9063-0BAC1923185F}"/>
                  </a:ext>
                </a:extLst>
              </p:cNvPr>
              <p:cNvSpPr/>
              <p:nvPr/>
            </p:nvSpPr>
            <p:spPr>
              <a:xfrm>
                <a:off x="7713710" y="2125237"/>
                <a:ext cx="465192" cy="9017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sz="2800" i="1" smtClean="0">
                              <a:latin typeface="Cambria Math" panose="02040503050406030204" pitchFamily="18" charset="0"/>
                            </a:rPr>
                          </m:ctrlPr>
                        </m:fPr>
                        <m:num>
                          <m:r>
                            <a:rPr lang="en-GB" sz="2800" b="0" i="1" smtClean="0">
                              <a:latin typeface="Cambria Math" panose="02040503050406030204" pitchFamily="18" charset="0"/>
                            </a:rPr>
                            <m:t>6</m:t>
                          </m:r>
                        </m:num>
                        <m:den>
                          <m:r>
                            <a:rPr lang="en-GB" sz="2800" b="0" i="1" smtClean="0">
                              <a:latin typeface="Cambria Math" panose="02040503050406030204" pitchFamily="18" charset="0"/>
                            </a:rPr>
                            <m:t>9</m:t>
                          </m:r>
                        </m:den>
                      </m:f>
                    </m:oMath>
                  </m:oMathPara>
                </a14:m>
                <a:endParaRPr lang="en-GB" dirty="0"/>
              </a:p>
            </p:txBody>
          </p:sp>
        </mc:Choice>
        <mc:Fallback xmlns="">
          <p:sp>
            <p:nvSpPr>
              <p:cNvPr id="15" name="Rectangle 14">
                <a:extLst>
                  <a:ext uri="{FF2B5EF4-FFF2-40B4-BE49-F238E27FC236}">
                    <a16:creationId xmlns:a16="http://schemas.microsoft.com/office/drawing/2014/main" id="{7A173479-25F1-4224-9063-0BAC1923185F}"/>
                  </a:ext>
                </a:extLst>
              </p:cNvPr>
              <p:cNvSpPr>
                <a:spLocks noRot="1" noChangeAspect="1" noMove="1" noResize="1" noEditPoints="1" noAdjustHandles="1" noChangeArrowheads="1" noChangeShapeType="1" noTextEdit="1"/>
              </p:cNvSpPr>
              <p:nvPr/>
            </p:nvSpPr>
            <p:spPr>
              <a:xfrm>
                <a:off x="7713710" y="2125237"/>
                <a:ext cx="465192" cy="901785"/>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A20C89E8-FB78-4C93-AB04-2DD26A1F4434}"/>
                  </a:ext>
                </a:extLst>
              </p:cNvPr>
              <p:cNvSpPr/>
              <p:nvPr/>
            </p:nvSpPr>
            <p:spPr>
              <a:xfrm>
                <a:off x="9081494" y="2125237"/>
                <a:ext cx="663963" cy="898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sz="2800" i="1" smtClean="0">
                              <a:latin typeface="Cambria Math" panose="02040503050406030204" pitchFamily="18" charset="0"/>
                            </a:rPr>
                          </m:ctrlPr>
                        </m:fPr>
                        <m:num>
                          <m:r>
                            <a:rPr lang="en-GB" sz="2800" b="0" i="1" smtClean="0">
                              <a:latin typeface="Cambria Math" panose="02040503050406030204" pitchFamily="18" charset="0"/>
                            </a:rPr>
                            <m:t>8</m:t>
                          </m:r>
                        </m:num>
                        <m:den>
                          <m:r>
                            <a:rPr lang="en-GB" sz="2800" b="0" i="1" smtClean="0">
                              <a:latin typeface="Cambria Math" panose="02040503050406030204" pitchFamily="18" charset="0"/>
                            </a:rPr>
                            <m:t>12</m:t>
                          </m:r>
                        </m:den>
                      </m:f>
                    </m:oMath>
                  </m:oMathPara>
                </a14:m>
                <a:endParaRPr lang="en-GB" dirty="0"/>
              </a:p>
            </p:txBody>
          </p:sp>
        </mc:Choice>
        <mc:Fallback xmlns="">
          <p:sp>
            <p:nvSpPr>
              <p:cNvPr id="16" name="Rectangle 15">
                <a:extLst>
                  <a:ext uri="{FF2B5EF4-FFF2-40B4-BE49-F238E27FC236}">
                    <a16:creationId xmlns:a16="http://schemas.microsoft.com/office/drawing/2014/main" id="{A20C89E8-FB78-4C93-AB04-2DD26A1F4434}"/>
                  </a:ext>
                </a:extLst>
              </p:cNvPr>
              <p:cNvSpPr>
                <a:spLocks noRot="1" noChangeAspect="1" noMove="1" noResize="1" noEditPoints="1" noAdjustHandles="1" noChangeArrowheads="1" noChangeShapeType="1" noTextEdit="1"/>
              </p:cNvSpPr>
              <p:nvPr/>
            </p:nvSpPr>
            <p:spPr>
              <a:xfrm>
                <a:off x="9081494" y="2125237"/>
                <a:ext cx="663963" cy="898964"/>
              </a:xfrm>
              <a:prstGeom prst="rect">
                <a:avLst/>
              </a:prstGeom>
              <a:blipFill>
                <a:blip r:embed="rId10"/>
                <a:stretch>
                  <a:fillRect/>
                </a:stretch>
              </a:blipFill>
            </p:spPr>
            <p:txBody>
              <a:bodyPr/>
              <a:lstStyle/>
              <a:p>
                <a:r>
                  <a:rPr lang="en-GB">
                    <a:noFill/>
                  </a:rPr>
                  <a:t> </a:t>
                </a:r>
              </a:p>
            </p:txBody>
          </p:sp>
        </mc:Fallback>
      </mc:AlternateContent>
      <p:sp>
        <p:nvSpPr>
          <p:cNvPr id="17" name="Rectangle: Rounded Corners 16">
            <a:extLst>
              <a:ext uri="{FF2B5EF4-FFF2-40B4-BE49-F238E27FC236}">
                <a16:creationId xmlns:a16="http://schemas.microsoft.com/office/drawing/2014/main" id="{01055161-5F9A-45E3-8D98-565CF9049D74}"/>
              </a:ext>
            </a:extLst>
          </p:cNvPr>
          <p:cNvSpPr/>
          <p:nvPr/>
        </p:nvSpPr>
        <p:spPr>
          <a:xfrm>
            <a:off x="3506694" y="3561907"/>
            <a:ext cx="6089018" cy="2812616"/>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GB" sz="2400" b="1" dirty="0">
                <a:solidFill>
                  <a:srgbClr val="002060"/>
                </a:solidFill>
              </a:rPr>
              <a:t>Example questions:</a:t>
            </a:r>
          </a:p>
          <a:p>
            <a:pPr lvl="1" algn="ctr"/>
            <a:r>
              <a:rPr lang="en-GB" sz="2400" dirty="0">
                <a:solidFill>
                  <a:srgbClr val="002060"/>
                </a:solidFill>
              </a:rPr>
              <a:t>Is the denominator a multiple of 2?</a:t>
            </a:r>
          </a:p>
          <a:p>
            <a:pPr lvl="1" algn="ctr"/>
            <a:r>
              <a:rPr lang="en-GB" sz="2400" dirty="0">
                <a:solidFill>
                  <a:srgbClr val="002060"/>
                </a:solidFill>
              </a:rPr>
              <a:t>Is the denominator a multiple of 3?</a:t>
            </a:r>
          </a:p>
          <a:p>
            <a:pPr lvl="1" algn="ctr"/>
            <a:r>
              <a:rPr lang="en-GB" sz="2400" dirty="0">
                <a:solidFill>
                  <a:srgbClr val="002060"/>
                </a:solidFill>
              </a:rPr>
              <a:t>Is the denominator a multiple of 4?</a:t>
            </a:r>
          </a:p>
          <a:p>
            <a:pPr lvl="1" algn="ctr"/>
            <a:r>
              <a:rPr lang="en-GB" sz="2400" dirty="0">
                <a:solidFill>
                  <a:srgbClr val="002060"/>
                </a:solidFill>
              </a:rPr>
              <a:t>Is the numerator a multiple of 3?</a:t>
            </a:r>
          </a:p>
          <a:p>
            <a:pPr lvl="1" algn="ctr"/>
            <a:r>
              <a:rPr lang="en-GB" sz="2400" dirty="0">
                <a:solidFill>
                  <a:srgbClr val="002060"/>
                </a:solidFill>
              </a:rPr>
              <a:t>Is the numerator a multiple of 4?</a:t>
            </a:r>
          </a:p>
          <a:p>
            <a:pPr lvl="1" algn="ctr"/>
            <a:r>
              <a:rPr lang="en-GB" sz="2400" dirty="0">
                <a:solidFill>
                  <a:srgbClr val="002060"/>
                </a:solidFill>
              </a:rPr>
              <a:t>Is the fraction less than half?</a:t>
            </a:r>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132EFC69-2DBF-4304-B298-E97A546BB3B2}"/>
                  </a:ext>
                </a:extLst>
              </p:cNvPr>
              <p:cNvSpPr/>
              <p:nvPr/>
            </p:nvSpPr>
            <p:spPr>
              <a:xfrm>
                <a:off x="934699" y="2128059"/>
                <a:ext cx="405283" cy="90178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2800" i="1" smtClean="0">
                              <a:latin typeface="Cambria Math" panose="02040503050406030204" pitchFamily="18" charset="0"/>
                            </a:rPr>
                          </m:ctrlPr>
                        </m:fPr>
                        <m:num>
                          <m:r>
                            <a:rPr lang="en-GB" sz="2800" b="0" i="1" smtClean="0">
                              <a:latin typeface="Cambria Math" panose="02040503050406030204" pitchFamily="18" charset="0"/>
                            </a:rPr>
                            <m:t>9</m:t>
                          </m:r>
                        </m:num>
                        <m:den>
                          <m:r>
                            <a:rPr lang="en-GB" sz="2800" b="0" i="1" smtClean="0">
                              <a:latin typeface="Cambria Math" panose="02040503050406030204" pitchFamily="18" charset="0"/>
                            </a:rPr>
                            <m:t>20</m:t>
                          </m:r>
                        </m:den>
                      </m:f>
                    </m:oMath>
                  </m:oMathPara>
                </a14:m>
                <a:endParaRPr lang="en-GB" dirty="0"/>
              </a:p>
            </p:txBody>
          </p:sp>
        </mc:Choice>
        <mc:Fallback xmlns="">
          <p:sp>
            <p:nvSpPr>
              <p:cNvPr id="18" name="Rectangle 17">
                <a:extLst>
                  <a:ext uri="{FF2B5EF4-FFF2-40B4-BE49-F238E27FC236}">
                    <a16:creationId xmlns:a16="http://schemas.microsoft.com/office/drawing/2014/main" id="{132EFC69-2DBF-4304-B298-E97A546BB3B2}"/>
                  </a:ext>
                </a:extLst>
              </p:cNvPr>
              <p:cNvSpPr>
                <a:spLocks noRot="1" noChangeAspect="1" noMove="1" noResize="1" noEditPoints="1" noAdjustHandles="1" noChangeArrowheads="1" noChangeShapeType="1" noTextEdit="1"/>
              </p:cNvSpPr>
              <p:nvPr/>
            </p:nvSpPr>
            <p:spPr>
              <a:xfrm>
                <a:off x="934699" y="2128059"/>
                <a:ext cx="405283" cy="901785"/>
              </a:xfrm>
              <a:prstGeom prst="rect">
                <a:avLst/>
              </a:prstGeom>
              <a:blipFill>
                <a:blip r:embed="rId11"/>
                <a:stretch>
                  <a:fillRect r="-208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5F489AA4-FC89-43CB-A5B1-244AC2A6662C}"/>
                  </a:ext>
                </a:extLst>
              </p:cNvPr>
              <p:cNvSpPr/>
              <p:nvPr/>
            </p:nvSpPr>
            <p:spPr>
              <a:xfrm>
                <a:off x="10648050" y="2128059"/>
                <a:ext cx="663963" cy="9017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sz="2800" i="1" smtClean="0">
                              <a:latin typeface="Cambria Math" panose="02040503050406030204" pitchFamily="18" charset="0"/>
                            </a:rPr>
                          </m:ctrlPr>
                        </m:fPr>
                        <m:num>
                          <m:r>
                            <a:rPr lang="en-GB" sz="2800" b="0" i="1" smtClean="0">
                              <a:latin typeface="Cambria Math" panose="02040503050406030204" pitchFamily="18" charset="0"/>
                            </a:rPr>
                            <m:t>12</m:t>
                          </m:r>
                        </m:num>
                        <m:den>
                          <m:r>
                            <a:rPr lang="en-GB" sz="2800" b="0" i="1" smtClean="0">
                              <a:latin typeface="Cambria Math" panose="02040503050406030204" pitchFamily="18" charset="0"/>
                            </a:rPr>
                            <m:t>18</m:t>
                          </m:r>
                        </m:den>
                      </m:f>
                    </m:oMath>
                  </m:oMathPara>
                </a14:m>
                <a:endParaRPr lang="en-GB" dirty="0"/>
              </a:p>
            </p:txBody>
          </p:sp>
        </mc:Choice>
        <mc:Fallback xmlns="">
          <p:sp>
            <p:nvSpPr>
              <p:cNvPr id="19" name="Rectangle 18">
                <a:extLst>
                  <a:ext uri="{FF2B5EF4-FFF2-40B4-BE49-F238E27FC236}">
                    <a16:creationId xmlns:a16="http://schemas.microsoft.com/office/drawing/2014/main" id="{5F489AA4-FC89-43CB-A5B1-244AC2A6662C}"/>
                  </a:ext>
                </a:extLst>
              </p:cNvPr>
              <p:cNvSpPr>
                <a:spLocks noRot="1" noChangeAspect="1" noMove="1" noResize="1" noEditPoints="1" noAdjustHandles="1" noChangeArrowheads="1" noChangeShapeType="1" noTextEdit="1"/>
              </p:cNvSpPr>
              <p:nvPr/>
            </p:nvSpPr>
            <p:spPr>
              <a:xfrm>
                <a:off x="10648050" y="2128059"/>
                <a:ext cx="663963" cy="901785"/>
              </a:xfrm>
              <a:prstGeom prst="rect">
                <a:avLst/>
              </a:prstGeom>
              <a:blipFill>
                <a:blip r:embed="rId1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7857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423877" y="235976"/>
            <a:ext cx="7333625"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Vocabulary activity</a:t>
            </a:r>
            <a:endParaRPr lang="en-GB" sz="2400" b="1"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344517" y="2054356"/>
            <a:ext cx="2518400" cy="410613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mixed numbers</a:t>
            </a:r>
          </a:p>
          <a:p>
            <a:pPr algn="ctr"/>
            <a:endParaRPr lang="en-GB" sz="3600" dirty="0">
              <a:solidFill>
                <a:srgbClr val="002060"/>
              </a:solidFill>
            </a:endParaRPr>
          </a:p>
          <a:p>
            <a:pPr algn="ctr"/>
            <a:r>
              <a:rPr lang="en-GB" sz="3600" dirty="0">
                <a:solidFill>
                  <a:srgbClr val="002060"/>
                </a:solidFill>
              </a:rPr>
              <a:t>improper fractions</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7" name="Rectangle: Rounded Corners 6">
            <a:extLst>
              <a:ext uri="{FF2B5EF4-FFF2-40B4-BE49-F238E27FC236}">
                <a16:creationId xmlns:a16="http://schemas.microsoft.com/office/drawing/2014/main" id="{818E8EFF-CEFE-417F-A416-50C4D50D611C}"/>
              </a:ext>
            </a:extLst>
          </p:cNvPr>
          <p:cNvSpPr/>
          <p:nvPr/>
        </p:nvSpPr>
        <p:spPr>
          <a:xfrm>
            <a:off x="3363132" y="1592823"/>
            <a:ext cx="7988979" cy="502920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800" b="1" u="sng" dirty="0">
                <a:solidFill>
                  <a:srgbClr val="002060"/>
                </a:solidFill>
                <a:cs typeface="Arial" panose="020B0604020202020204" pitchFamily="34" charset="0"/>
              </a:rPr>
              <a:t>Connect Two</a:t>
            </a:r>
          </a:p>
          <a:p>
            <a:pPr algn="ctr"/>
            <a:r>
              <a:rPr lang="en-GB" altLang="en-US" sz="2800" dirty="0">
                <a:solidFill>
                  <a:srgbClr val="002060"/>
                </a:solidFill>
                <a:cs typeface="Arial" panose="020B0604020202020204" pitchFamily="34" charset="0"/>
              </a:rPr>
              <a:t>Make connections between the two words and explain this using the sentence frame:</a:t>
            </a:r>
          </a:p>
          <a:p>
            <a:pPr algn="ctr"/>
            <a:endParaRPr lang="en-GB" altLang="en-US" sz="2800" dirty="0">
              <a:solidFill>
                <a:srgbClr val="002060"/>
              </a:solidFill>
              <a:cs typeface="Arial" panose="020B0604020202020204" pitchFamily="34" charset="0"/>
            </a:endParaRPr>
          </a:p>
          <a:p>
            <a:pPr algn="ctr"/>
            <a:r>
              <a:rPr lang="en-GB" altLang="en-US" sz="2800" b="1" i="1" dirty="0">
                <a:solidFill>
                  <a:srgbClr val="002060"/>
                </a:solidFill>
                <a:cs typeface="Arial" panose="020B0604020202020204" pitchFamily="34" charset="0"/>
              </a:rPr>
              <a:t>Mixed numbers and improper fractions are connected because…</a:t>
            </a:r>
          </a:p>
          <a:p>
            <a:pPr algn="ctr"/>
            <a:r>
              <a:rPr lang="en-GB" altLang="en-US" sz="2800" dirty="0">
                <a:solidFill>
                  <a:srgbClr val="002060"/>
                </a:solidFill>
                <a:cs typeface="Arial" panose="020B0604020202020204" pitchFamily="34" charset="0"/>
              </a:rPr>
              <a:t> </a:t>
            </a:r>
          </a:p>
          <a:p>
            <a:pPr algn="ctr"/>
            <a:r>
              <a:rPr lang="en-GB" altLang="en-US" sz="2800" dirty="0">
                <a:solidFill>
                  <a:srgbClr val="002060"/>
                </a:solidFill>
                <a:cs typeface="Arial" panose="020B0604020202020204" pitchFamily="34" charset="0"/>
              </a:rPr>
              <a:t>To challenge pupils further, ask them to change one word and then reconnect this to their original word. How much do they have to change the connection that they made? </a:t>
            </a:r>
          </a:p>
        </p:txBody>
      </p:sp>
    </p:spTree>
    <p:extLst>
      <p:ext uri="{BB962C8B-B14F-4D97-AF65-F5344CB8AC3E}">
        <p14:creationId xmlns:p14="http://schemas.microsoft.com/office/powerpoint/2010/main" val="2448256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2557568" y="1828800"/>
            <a:ext cx="288813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What is a fraction?</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77410E1-5CAC-49CE-887A-DFE7E7A47A9D}"/>
                  </a:ext>
                </a:extLst>
              </p:cNvPr>
              <p:cNvSpPr txBox="1"/>
              <p:nvPr/>
            </p:nvSpPr>
            <p:spPr>
              <a:xfrm>
                <a:off x="7243600" y="3228835"/>
                <a:ext cx="480901" cy="13876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4800" b="0" i="1" smtClean="0">
                              <a:latin typeface="Cambria Math" panose="02040503050406030204" pitchFamily="18" charset="0"/>
                            </a:rPr>
                          </m:ctrlPr>
                        </m:fPr>
                        <m:num>
                          <m:r>
                            <a:rPr lang="en-GB" sz="4800" b="0" i="1" smtClean="0">
                              <a:latin typeface="Cambria Math" panose="02040503050406030204" pitchFamily="18" charset="0"/>
                            </a:rPr>
                            <m:t>1</m:t>
                          </m:r>
                        </m:num>
                        <m:den>
                          <m:r>
                            <a:rPr lang="en-GB" sz="4800" b="0" i="1" smtClean="0">
                              <a:latin typeface="Cambria Math" panose="02040503050406030204" pitchFamily="18" charset="0"/>
                            </a:rPr>
                            <m:t>5</m:t>
                          </m:r>
                        </m:den>
                      </m:f>
                    </m:oMath>
                  </m:oMathPara>
                </a14:m>
                <a:endParaRPr lang="en-GB" sz="4800" dirty="0"/>
              </a:p>
            </p:txBody>
          </p:sp>
        </mc:Choice>
        <mc:Fallback xmlns="">
          <p:sp>
            <p:nvSpPr>
              <p:cNvPr id="5" name="TextBox 4">
                <a:extLst>
                  <a:ext uri="{FF2B5EF4-FFF2-40B4-BE49-F238E27FC236}">
                    <a16:creationId xmlns:a16="http://schemas.microsoft.com/office/drawing/2014/main" id="{877410E1-5CAC-49CE-887A-DFE7E7A47A9D}"/>
                  </a:ext>
                </a:extLst>
              </p:cNvPr>
              <p:cNvSpPr txBox="1">
                <a:spLocks noRot="1" noChangeAspect="1" noMove="1" noResize="1" noEditPoints="1" noAdjustHandles="1" noChangeArrowheads="1" noChangeShapeType="1" noTextEdit="1"/>
              </p:cNvSpPr>
              <p:nvPr/>
            </p:nvSpPr>
            <p:spPr>
              <a:xfrm>
                <a:off x="7243600" y="3228835"/>
                <a:ext cx="480901" cy="1387688"/>
              </a:xfrm>
              <a:prstGeom prst="rect">
                <a:avLst/>
              </a:prstGeom>
              <a:blipFill>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294557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2557568" y="1828800"/>
            <a:ext cx="288813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A fraction tells us a proportion of a whole.</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4B191889-16D3-4D47-BCB4-1CC3924AA13F}"/>
              </a:ext>
            </a:extLst>
          </p:cNvPr>
          <p:cNvPicPr>
            <a:picLocks noChangeAspect="1"/>
          </p:cNvPicPr>
          <p:nvPr/>
        </p:nvPicPr>
        <p:blipFill>
          <a:blip r:embed="rId5"/>
          <a:stretch>
            <a:fillRect/>
          </a:stretch>
        </p:blipFill>
        <p:spPr>
          <a:xfrm>
            <a:off x="9522400" y="3020913"/>
            <a:ext cx="1846886" cy="1803532"/>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77410E1-5CAC-49CE-887A-DFE7E7A47A9D}"/>
                  </a:ext>
                </a:extLst>
              </p:cNvPr>
              <p:cNvSpPr txBox="1"/>
              <p:nvPr/>
            </p:nvSpPr>
            <p:spPr>
              <a:xfrm>
                <a:off x="7243600" y="3228835"/>
                <a:ext cx="480901" cy="13876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4800" b="0" i="1" smtClean="0">
                              <a:latin typeface="Cambria Math" panose="02040503050406030204" pitchFamily="18" charset="0"/>
                            </a:rPr>
                          </m:ctrlPr>
                        </m:fPr>
                        <m:num>
                          <m:r>
                            <a:rPr lang="en-GB" sz="4800" b="0" i="1" smtClean="0">
                              <a:latin typeface="Cambria Math" panose="02040503050406030204" pitchFamily="18" charset="0"/>
                            </a:rPr>
                            <m:t>1</m:t>
                          </m:r>
                        </m:num>
                        <m:den>
                          <m:r>
                            <a:rPr lang="en-GB" sz="4800" b="0" i="1" smtClean="0">
                              <a:latin typeface="Cambria Math" panose="02040503050406030204" pitchFamily="18" charset="0"/>
                            </a:rPr>
                            <m:t>5</m:t>
                          </m:r>
                        </m:den>
                      </m:f>
                    </m:oMath>
                  </m:oMathPara>
                </a14:m>
                <a:endParaRPr lang="en-GB" sz="4800" dirty="0"/>
              </a:p>
            </p:txBody>
          </p:sp>
        </mc:Choice>
        <mc:Fallback xmlns="">
          <p:sp>
            <p:nvSpPr>
              <p:cNvPr id="5" name="TextBox 4">
                <a:extLst>
                  <a:ext uri="{FF2B5EF4-FFF2-40B4-BE49-F238E27FC236}">
                    <a16:creationId xmlns:a16="http://schemas.microsoft.com/office/drawing/2014/main" id="{877410E1-5CAC-49CE-887A-DFE7E7A47A9D}"/>
                  </a:ext>
                </a:extLst>
              </p:cNvPr>
              <p:cNvSpPr txBox="1">
                <a:spLocks noRot="1" noChangeAspect="1" noMove="1" noResize="1" noEditPoints="1" noAdjustHandles="1" noChangeArrowheads="1" noChangeShapeType="1" noTextEdit="1"/>
              </p:cNvSpPr>
              <p:nvPr/>
            </p:nvSpPr>
            <p:spPr>
              <a:xfrm>
                <a:off x="7243600" y="3228835"/>
                <a:ext cx="480901" cy="1387688"/>
              </a:xfrm>
              <a:prstGeom prst="rect">
                <a:avLst/>
              </a:prstGeom>
              <a:blipFill>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857628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2843268" y="1828800"/>
            <a:ext cx="6295976" cy="95743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We can count in fractions.</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4B191889-16D3-4D47-BCB4-1CC3924AA13F}"/>
              </a:ext>
            </a:extLst>
          </p:cNvPr>
          <p:cNvPicPr>
            <a:picLocks noChangeAspect="1"/>
          </p:cNvPicPr>
          <p:nvPr/>
        </p:nvPicPr>
        <p:blipFill>
          <a:blip r:embed="rId5"/>
          <a:stretch>
            <a:fillRect/>
          </a:stretch>
        </p:blipFill>
        <p:spPr>
          <a:xfrm>
            <a:off x="776187" y="4824445"/>
            <a:ext cx="1846886" cy="1803532"/>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77410E1-5CAC-49CE-887A-DFE7E7A47A9D}"/>
                  </a:ext>
                </a:extLst>
              </p:cNvPr>
              <p:cNvSpPr txBox="1"/>
              <p:nvPr/>
            </p:nvSpPr>
            <p:spPr>
              <a:xfrm>
                <a:off x="1491962" y="3227759"/>
                <a:ext cx="480901" cy="13876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4800" b="0" i="1" smtClean="0">
                              <a:latin typeface="Cambria Math" panose="02040503050406030204" pitchFamily="18" charset="0"/>
                            </a:rPr>
                          </m:ctrlPr>
                        </m:fPr>
                        <m:num>
                          <m:r>
                            <a:rPr lang="en-GB" sz="4800" b="0" i="1" smtClean="0">
                              <a:latin typeface="Cambria Math" panose="02040503050406030204" pitchFamily="18" charset="0"/>
                            </a:rPr>
                            <m:t>1</m:t>
                          </m:r>
                        </m:num>
                        <m:den>
                          <m:r>
                            <a:rPr lang="en-GB" sz="4800" b="0" i="1" smtClean="0">
                              <a:latin typeface="Cambria Math" panose="02040503050406030204" pitchFamily="18" charset="0"/>
                            </a:rPr>
                            <m:t>5</m:t>
                          </m:r>
                        </m:den>
                      </m:f>
                    </m:oMath>
                  </m:oMathPara>
                </a14:m>
                <a:endParaRPr lang="en-GB" sz="4800" dirty="0"/>
              </a:p>
            </p:txBody>
          </p:sp>
        </mc:Choice>
        <mc:Fallback xmlns="">
          <p:sp>
            <p:nvSpPr>
              <p:cNvPr id="5" name="TextBox 4">
                <a:extLst>
                  <a:ext uri="{FF2B5EF4-FFF2-40B4-BE49-F238E27FC236}">
                    <a16:creationId xmlns:a16="http://schemas.microsoft.com/office/drawing/2014/main" id="{877410E1-5CAC-49CE-887A-DFE7E7A47A9D}"/>
                  </a:ext>
                </a:extLst>
              </p:cNvPr>
              <p:cNvSpPr txBox="1">
                <a:spLocks noRot="1" noChangeAspect="1" noMove="1" noResize="1" noEditPoints="1" noAdjustHandles="1" noChangeArrowheads="1" noChangeShapeType="1" noTextEdit="1"/>
              </p:cNvSpPr>
              <p:nvPr/>
            </p:nvSpPr>
            <p:spPr>
              <a:xfrm>
                <a:off x="1491962" y="3227759"/>
                <a:ext cx="480901" cy="1387688"/>
              </a:xfrm>
              <a:prstGeom prst="rect">
                <a:avLst/>
              </a:prstGeom>
              <a:blipFill>
                <a:blip r:embed="rId6"/>
                <a:stretch>
                  <a:fillRect/>
                </a:stretch>
              </a:blipFill>
            </p:spPr>
            <p:txBody>
              <a:bodyPr/>
              <a:lstStyle/>
              <a:p>
                <a:r>
                  <a:rPr lang="en-GB">
                    <a:noFill/>
                  </a:rPr>
                  <a:t> </a:t>
                </a:r>
              </a:p>
            </p:txBody>
          </p:sp>
        </mc:Fallback>
      </mc:AlternateContent>
      <p:pic>
        <p:nvPicPr>
          <p:cNvPr id="8" name="Picture 7">
            <a:extLst>
              <a:ext uri="{FF2B5EF4-FFF2-40B4-BE49-F238E27FC236}">
                <a16:creationId xmlns:a16="http://schemas.microsoft.com/office/drawing/2014/main" id="{8D6C4720-19C1-41BC-B3DF-22CD51554152}"/>
              </a:ext>
            </a:extLst>
          </p:cNvPr>
          <p:cNvPicPr>
            <a:picLocks noChangeAspect="1"/>
          </p:cNvPicPr>
          <p:nvPr/>
        </p:nvPicPr>
        <p:blipFill>
          <a:blip r:embed="rId7"/>
          <a:stretch>
            <a:fillRect/>
          </a:stretch>
        </p:blipFill>
        <p:spPr>
          <a:xfrm>
            <a:off x="3041051" y="4824445"/>
            <a:ext cx="1776748" cy="1803532"/>
          </a:xfrm>
          <a:prstGeom prst="rect">
            <a:avLst/>
          </a:prstGeom>
        </p:spPr>
      </p:pic>
      <p:pic>
        <p:nvPicPr>
          <p:cNvPr id="10" name="Picture 9">
            <a:extLst>
              <a:ext uri="{FF2B5EF4-FFF2-40B4-BE49-F238E27FC236}">
                <a16:creationId xmlns:a16="http://schemas.microsoft.com/office/drawing/2014/main" id="{34D9FB10-26B3-4F20-84AC-F606DBCDABE6}"/>
              </a:ext>
            </a:extLst>
          </p:cNvPr>
          <p:cNvPicPr>
            <a:picLocks noChangeAspect="1"/>
          </p:cNvPicPr>
          <p:nvPr/>
        </p:nvPicPr>
        <p:blipFill>
          <a:blip r:embed="rId8"/>
          <a:stretch>
            <a:fillRect/>
          </a:stretch>
        </p:blipFill>
        <p:spPr>
          <a:xfrm>
            <a:off x="5235777" y="4824445"/>
            <a:ext cx="1983772" cy="1723889"/>
          </a:xfrm>
          <a:prstGeom prst="rect">
            <a:avLst/>
          </a:prstGeom>
        </p:spPr>
      </p:pic>
      <p:pic>
        <p:nvPicPr>
          <p:cNvPr id="11" name="Picture 10">
            <a:extLst>
              <a:ext uri="{FF2B5EF4-FFF2-40B4-BE49-F238E27FC236}">
                <a16:creationId xmlns:a16="http://schemas.microsoft.com/office/drawing/2014/main" id="{C43155CF-766E-4910-9FFF-7776DEF39C7C}"/>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7637527" y="4845844"/>
            <a:ext cx="1776748" cy="1782133"/>
          </a:xfrm>
          <a:prstGeom prst="rect">
            <a:avLst/>
          </a:prstGeom>
          <a:noFill/>
          <a:ln>
            <a:noFill/>
          </a:ln>
        </p:spPr>
      </p:pic>
      <p:pic>
        <p:nvPicPr>
          <p:cNvPr id="6" name="Picture 5">
            <a:extLst>
              <a:ext uri="{FF2B5EF4-FFF2-40B4-BE49-F238E27FC236}">
                <a16:creationId xmlns:a16="http://schemas.microsoft.com/office/drawing/2014/main" id="{67FD7D99-1668-4B5A-9FFA-31F8EB933984}"/>
              </a:ext>
            </a:extLst>
          </p:cNvPr>
          <p:cNvPicPr>
            <a:picLocks noChangeAspect="1"/>
          </p:cNvPicPr>
          <p:nvPr/>
        </p:nvPicPr>
        <p:blipFill>
          <a:blip r:embed="rId10"/>
          <a:stretch>
            <a:fillRect/>
          </a:stretch>
        </p:blipFill>
        <p:spPr>
          <a:xfrm>
            <a:off x="9832254" y="4778725"/>
            <a:ext cx="1797495" cy="1782132"/>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A50B53A-E7C4-4935-814B-940DED3E8439}"/>
                  </a:ext>
                </a:extLst>
              </p:cNvPr>
              <p:cNvSpPr txBox="1"/>
              <p:nvPr/>
            </p:nvSpPr>
            <p:spPr>
              <a:xfrm>
                <a:off x="3741609" y="3227759"/>
                <a:ext cx="480901" cy="13876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4800" b="0" i="1" smtClean="0">
                              <a:latin typeface="Cambria Math" panose="02040503050406030204" pitchFamily="18" charset="0"/>
                            </a:rPr>
                          </m:ctrlPr>
                        </m:fPr>
                        <m:num>
                          <m:r>
                            <a:rPr lang="en-GB" sz="4800" b="0" i="1" smtClean="0">
                              <a:latin typeface="Cambria Math" panose="02040503050406030204" pitchFamily="18" charset="0"/>
                            </a:rPr>
                            <m:t>2</m:t>
                          </m:r>
                        </m:num>
                        <m:den>
                          <m:r>
                            <a:rPr lang="en-GB" sz="4800" b="0" i="1" smtClean="0">
                              <a:latin typeface="Cambria Math" panose="02040503050406030204" pitchFamily="18" charset="0"/>
                            </a:rPr>
                            <m:t>5</m:t>
                          </m:r>
                        </m:den>
                      </m:f>
                    </m:oMath>
                  </m:oMathPara>
                </a14:m>
                <a:endParaRPr lang="en-GB" sz="4800" dirty="0"/>
              </a:p>
            </p:txBody>
          </p:sp>
        </mc:Choice>
        <mc:Fallback xmlns="">
          <p:sp>
            <p:nvSpPr>
              <p:cNvPr id="12" name="TextBox 11">
                <a:extLst>
                  <a:ext uri="{FF2B5EF4-FFF2-40B4-BE49-F238E27FC236}">
                    <a16:creationId xmlns:a16="http://schemas.microsoft.com/office/drawing/2014/main" id="{5A50B53A-E7C4-4935-814B-940DED3E8439}"/>
                  </a:ext>
                </a:extLst>
              </p:cNvPr>
              <p:cNvSpPr txBox="1">
                <a:spLocks noRot="1" noChangeAspect="1" noMove="1" noResize="1" noEditPoints="1" noAdjustHandles="1" noChangeArrowheads="1" noChangeShapeType="1" noTextEdit="1"/>
              </p:cNvSpPr>
              <p:nvPr/>
            </p:nvSpPr>
            <p:spPr>
              <a:xfrm>
                <a:off x="3741609" y="3227759"/>
                <a:ext cx="480901" cy="1387688"/>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8AC0000-E8F2-4FDB-8190-FBA919D73347}"/>
                  </a:ext>
                </a:extLst>
              </p:cNvPr>
              <p:cNvSpPr txBox="1"/>
              <p:nvPr/>
            </p:nvSpPr>
            <p:spPr>
              <a:xfrm>
                <a:off x="5991256" y="3227759"/>
                <a:ext cx="480901" cy="13876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4800" b="0" i="1" smtClean="0">
                              <a:latin typeface="Cambria Math" panose="02040503050406030204" pitchFamily="18" charset="0"/>
                            </a:rPr>
                          </m:ctrlPr>
                        </m:fPr>
                        <m:num>
                          <m:r>
                            <a:rPr lang="en-GB" sz="4800" b="0" i="1" smtClean="0">
                              <a:latin typeface="Cambria Math" panose="02040503050406030204" pitchFamily="18" charset="0"/>
                            </a:rPr>
                            <m:t>3</m:t>
                          </m:r>
                        </m:num>
                        <m:den>
                          <m:r>
                            <a:rPr lang="en-GB" sz="4800" b="0" i="1" smtClean="0">
                              <a:latin typeface="Cambria Math" panose="02040503050406030204" pitchFamily="18" charset="0"/>
                            </a:rPr>
                            <m:t>5</m:t>
                          </m:r>
                        </m:den>
                      </m:f>
                    </m:oMath>
                  </m:oMathPara>
                </a14:m>
                <a:endParaRPr lang="en-GB" sz="4800" dirty="0"/>
              </a:p>
            </p:txBody>
          </p:sp>
        </mc:Choice>
        <mc:Fallback xmlns="">
          <p:sp>
            <p:nvSpPr>
              <p:cNvPr id="13" name="TextBox 12">
                <a:extLst>
                  <a:ext uri="{FF2B5EF4-FFF2-40B4-BE49-F238E27FC236}">
                    <a16:creationId xmlns:a16="http://schemas.microsoft.com/office/drawing/2014/main" id="{38AC0000-E8F2-4FDB-8190-FBA919D73347}"/>
                  </a:ext>
                </a:extLst>
              </p:cNvPr>
              <p:cNvSpPr txBox="1">
                <a:spLocks noRot="1" noChangeAspect="1" noMove="1" noResize="1" noEditPoints="1" noAdjustHandles="1" noChangeArrowheads="1" noChangeShapeType="1" noTextEdit="1"/>
              </p:cNvSpPr>
              <p:nvPr/>
            </p:nvSpPr>
            <p:spPr>
              <a:xfrm>
                <a:off x="5991256" y="3227759"/>
                <a:ext cx="480901" cy="1387688"/>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D44FDE0-3F9D-49B4-A7F4-8E99E212397A}"/>
                  </a:ext>
                </a:extLst>
              </p:cNvPr>
              <p:cNvSpPr txBox="1"/>
              <p:nvPr/>
            </p:nvSpPr>
            <p:spPr>
              <a:xfrm>
                <a:off x="8240903" y="3227759"/>
                <a:ext cx="480901" cy="13849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4800" b="0" i="1" smtClean="0">
                              <a:latin typeface="Cambria Math" panose="02040503050406030204" pitchFamily="18" charset="0"/>
                            </a:rPr>
                          </m:ctrlPr>
                        </m:fPr>
                        <m:num>
                          <m:r>
                            <a:rPr lang="en-GB" sz="4800" b="0" i="1" smtClean="0">
                              <a:latin typeface="Cambria Math" panose="02040503050406030204" pitchFamily="18" charset="0"/>
                            </a:rPr>
                            <m:t>4</m:t>
                          </m:r>
                        </m:num>
                        <m:den>
                          <m:r>
                            <a:rPr lang="en-GB" sz="4800" b="0" i="1" smtClean="0">
                              <a:latin typeface="Cambria Math" panose="02040503050406030204" pitchFamily="18" charset="0"/>
                            </a:rPr>
                            <m:t>5</m:t>
                          </m:r>
                        </m:den>
                      </m:f>
                    </m:oMath>
                  </m:oMathPara>
                </a14:m>
                <a:endParaRPr lang="en-GB" sz="4800" dirty="0"/>
              </a:p>
            </p:txBody>
          </p:sp>
        </mc:Choice>
        <mc:Fallback xmlns="">
          <p:sp>
            <p:nvSpPr>
              <p:cNvPr id="14" name="TextBox 13">
                <a:extLst>
                  <a:ext uri="{FF2B5EF4-FFF2-40B4-BE49-F238E27FC236}">
                    <a16:creationId xmlns:a16="http://schemas.microsoft.com/office/drawing/2014/main" id="{8D44FDE0-3F9D-49B4-A7F4-8E99E212397A}"/>
                  </a:ext>
                </a:extLst>
              </p:cNvPr>
              <p:cNvSpPr txBox="1">
                <a:spLocks noRot="1" noChangeAspect="1" noMove="1" noResize="1" noEditPoints="1" noAdjustHandles="1" noChangeArrowheads="1" noChangeShapeType="1" noTextEdit="1"/>
              </p:cNvSpPr>
              <p:nvPr/>
            </p:nvSpPr>
            <p:spPr>
              <a:xfrm>
                <a:off x="8240903" y="3227759"/>
                <a:ext cx="480901" cy="1384995"/>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6716213-A1B1-4183-B404-9795C990F590}"/>
                  </a:ext>
                </a:extLst>
              </p:cNvPr>
              <p:cNvSpPr txBox="1"/>
              <p:nvPr/>
            </p:nvSpPr>
            <p:spPr>
              <a:xfrm>
                <a:off x="10490550" y="3227759"/>
                <a:ext cx="480901" cy="14027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4800" b="0" i="1" smtClean="0">
                              <a:latin typeface="Cambria Math" panose="02040503050406030204" pitchFamily="18" charset="0"/>
                            </a:rPr>
                          </m:ctrlPr>
                        </m:fPr>
                        <m:num>
                          <m:r>
                            <a:rPr lang="en-GB" sz="4800" b="0" i="1" smtClean="0">
                              <a:latin typeface="Cambria Math" panose="02040503050406030204" pitchFamily="18" charset="0"/>
                            </a:rPr>
                            <m:t>5</m:t>
                          </m:r>
                        </m:num>
                        <m:den>
                          <m:r>
                            <a:rPr lang="en-GB" sz="4800" b="0" i="1" smtClean="0">
                              <a:latin typeface="Cambria Math" panose="02040503050406030204" pitchFamily="18" charset="0"/>
                            </a:rPr>
                            <m:t>5</m:t>
                          </m:r>
                        </m:den>
                      </m:f>
                    </m:oMath>
                  </m:oMathPara>
                </a14:m>
                <a:endParaRPr lang="en-GB" sz="4800" dirty="0"/>
              </a:p>
            </p:txBody>
          </p:sp>
        </mc:Choice>
        <mc:Fallback xmlns="">
          <p:sp>
            <p:nvSpPr>
              <p:cNvPr id="15" name="TextBox 14">
                <a:extLst>
                  <a:ext uri="{FF2B5EF4-FFF2-40B4-BE49-F238E27FC236}">
                    <a16:creationId xmlns:a16="http://schemas.microsoft.com/office/drawing/2014/main" id="{76716213-A1B1-4183-B404-9795C990F590}"/>
                  </a:ext>
                </a:extLst>
              </p:cNvPr>
              <p:cNvSpPr txBox="1">
                <a:spLocks noRot="1" noChangeAspect="1" noMove="1" noResize="1" noEditPoints="1" noAdjustHandles="1" noChangeArrowheads="1" noChangeShapeType="1" noTextEdit="1"/>
              </p:cNvSpPr>
              <p:nvPr/>
            </p:nvSpPr>
            <p:spPr>
              <a:xfrm>
                <a:off x="10490550" y="3227759"/>
                <a:ext cx="480901" cy="1402756"/>
              </a:xfrm>
              <a:prstGeom prst="rect">
                <a:avLst/>
              </a:prstGeom>
              <a:blipFill>
                <a:blip r:embed="rId1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3644960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2082</TotalTime>
  <Words>1185</Words>
  <Application>Microsoft Office PowerPoint</Application>
  <PresentationFormat>Widescreen</PresentationFormat>
  <Paragraphs>221</Paragraphs>
  <Slides>34</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Cambria Math</vt:lpstr>
      <vt:lpstr>Wingdings</vt:lpstr>
      <vt:lpstr>Office Theme</vt:lpstr>
      <vt:lpstr>PowerPoint Presentation</vt:lpstr>
      <vt:lpstr>Teachers’ Notes</vt:lpstr>
      <vt:lpstr>Progress across amber – the 4-stage model</vt:lpstr>
      <vt:lpstr>LORIC task</vt:lpstr>
      <vt:lpstr>LORIC task</vt:lpstr>
      <vt:lpstr>Vocabulary activity</vt:lpstr>
      <vt:lpstr>Teach</vt:lpstr>
      <vt:lpstr>Teach</vt:lpstr>
      <vt:lpstr>Teach</vt:lpstr>
      <vt:lpstr>Teach</vt:lpstr>
      <vt:lpstr>Teach</vt:lpstr>
      <vt:lpstr>Teach</vt:lpstr>
      <vt:lpstr>Teach</vt:lpstr>
      <vt:lpstr>Model</vt:lpstr>
      <vt:lpstr>Model</vt:lpstr>
      <vt:lpstr>Model</vt:lpstr>
      <vt:lpstr>Apply</vt:lpstr>
      <vt:lpstr>Apply</vt:lpstr>
      <vt:lpstr>Apply</vt:lpstr>
      <vt:lpstr>Apply</vt:lpstr>
      <vt:lpstr>Apply</vt:lpstr>
      <vt:lpstr>Apply</vt:lpstr>
      <vt:lpstr>Model</vt:lpstr>
      <vt:lpstr>Model</vt:lpstr>
      <vt:lpstr>Model</vt:lpstr>
      <vt:lpstr>Apply</vt:lpstr>
      <vt:lpstr>Apply</vt:lpstr>
      <vt:lpstr>Apply</vt:lpstr>
      <vt:lpstr>Apply</vt:lpstr>
      <vt:lpstr>Apply</vt:lpstr>
      <vt:lpstr>Apply</vt:lpstr>
      <vt:lpstr>Apply</vt:lpstr>
      <vt:lpstr>Apply</vt:lpstr>
      <vt:lpstr>Apply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152</cp:revision>
  <dcterms:created xsi:type="dcterms:W3CDTF">2017-03-29T13:14:03Z</dcterms:created>
  <dcterms:modified xsi:type="dcterms:W3CDTF">2020-04-22T14:31:49Z</dcterms:modified>
</cp:coreProperties>
</file>