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00" r:id="rId4"/>
    <p:sldId id="321" r:id="rId5"/>
    <p:sldId id="301" r:id="rId6"/>
    <p:sldId id="327" r:id="rId7"/>
    <p:sldId id="322" r:id="rId8"/>
    <p:sldId id="324" r:id="rId9"/>
    <p:sldId id="325" r:id="rId10"/>
    <p:sldId id="326" r:id="rId11"/>
    <p:sldId id="268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15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FED8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83758" autoAdjust="0"/>
  </p:normalViewPr>
  <p:slideViewPr>
    <p:cSldViewPr snapToGrid="0" snapToObjects="1">
      <p:cViewPr varScale="1">
        <p:scale>
          <a:sx n="38" d="100"/>
          <a:sy n="38" d="100"/>
        </p:scale>
        <p:origin x="10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5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41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223" y="663390"/>
            <a:ext cx="9144000" cy="14953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Y5 Therapy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2"/>
            <a:ext cx="9513223" cy="205447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4f. Can subtract fractions with the same denominator and denominators that are multiples of the same number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AFA695-AD2F-264B-AD5F-016DED278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3583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300" dirty="0">
                <a:solidFill>
                  <a:srgbClr val="0070C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85282" y="1530351"/>
            <a:ext cx="7488237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fraction on top is the total of the two fractions in the squares at the bottom. Work out the missing fraction.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563690" y="438560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48950" y="3298207"/>
                <a:ext cx="1334530" cy="10873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50" y="3298207"/>
                <a:ext cx="1334530" cy="1087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823254" y="4385603"/>
            <a:ext cx="1334530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22/3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7784" y="4385603"/>
            <a:ext cx="1334530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29981" y="4490558"/>
                <a:ext cx="999419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81" y="4490558"/>
                <a:ext cx="999419" cy="877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7F96B85-7F73-5F45-A055-F5CEA8E1B3F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292907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/>
          <a:lstStyle/>
          <a:p>
            <a:pPr algn="ctr" eaLnBrk="1" hangingPunct="1"/>
            <a:r>
              <a:rPr lang="en-GB" altLang="en-US" sz="3600" b="1" dirty="0">
                <a:latin typeface="Calibri" panose="020F0502020204030204" pitchFamily="34" charset="0"/>
              </a:rPr>
              <a:t> </a:t>
            </a:r>
            <a:r>
              <a:rPr lang="en-GB" altLang="en-US" sz="3300" dirty="0">
                <a:solidFill>
                  <a:srgbClr val="0070C0"/>
                </a:solidFill>
                <a:latin typeface="+mn-lt"/>
              </a:rPr>
              <a:t>Problem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6132A173-126A-489C-AB67-DD706CD6666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0073" y="1579119"/>
                <a:ext cx="8474381" cy="4781550"/>
              </a:xfrm>
              <a:solidFill>
                <a:srgbClr val="FFFED8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>
                  <a:buNone/>
                </a:pPr>
                <a:r>
                  <a:rPr lang="en-GB" sz="3200" dirty="0">
                    <a:solidFill>
                      <a:srgbClr val="002060"/>
                    </a:solidFill>
                  </a:rPr>
                  <a:t>Write a pair of fractions, with different denominators that are multiples of the same number, that could give the answer below when subtracted. </a:t>
                </a:r>
              </a:p>
              <a:p>
                <a:pPr algn="ctr" eaLnBrk="1" hangingPunct="1">
                  <a:buFontTx/>
                  <a:buNone/>
                </a:pPr>
                <a:endParaRPr lang="en-GB" altLang="en-US" sz="32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GB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        -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altLang="en-US" sz="32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6132A173-126A-489C-AB67-DD706CD66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0073" y="1579119"/>
                <a:ext cx="8474381" cy="4781550"/>
              </a:xfrm>
              <a:blipFill>
                <a:blip r:embed="rId2"/>
                <a:stretch>
                  <a:fillRect r="-222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477703" y="446453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8785" y="4231799"/>
            <a:ext cx="963827" cy="892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59033" y="4231799"/>
            <a:ext cx="963827" cy="892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9FA4F-7E90-0D45-9A98-8AF674C689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54" y="245240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B4AD9F-5E0C-4F7D-8F3C-F288D138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2063" y="223081"/>
            <a:ext cx="256011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300" b="1" dirty="0">
                <a:solidFill>
                  <a:srgbClr val="0070C0"/>
                </a:solidFill>
                <a:latin typeface="Calibri" panose="020F0502020204030204" pitchFamily="34" charset="0"/>
              </a:rPr>
              <a:t>   </a:t>
            </a:r>
            <a:r>
              <a:rPr lang="en-GB" altLang="en-US" sz="3300" dirty="0">
                <a:solidFill>
                  <a:srgbClr val="0070C0"/>
                </a:solidFill>
                <a:latin typeface="Calibri" panose="020F0502020204030204" pitchFamily="34" charset="0"/>
              </a:rPr>
              <a:t>Reasoning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85E71556-2AC8-4A68-89E8-311A79E77D8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31938" y="1334456"/>
                <a:ext cx="7920037" cy="4781550"/>
              </a:xfrm>
              <a:solidFill>
                <a:srgbClr val="FDFEDA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altLang="en-US" sz="36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6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>
                  <a:spcBef>
                    <a:spcPct val="0"/>
                  </a:spcBef>
                  <a:buNone/>
                </a:pPr>
                <a:r>
                  <a:rPr lang="en-US" sz="3600" dirty="0">
                    <a:solidFill>
                      <a:srgbClr val="002060"/>
                    </a:solidFill>
                  </a:rPr>
                  <a:t>Is this calculation correct? </a:t>
                </a: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Explain how you know.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85E71556-2AC8-4A68-89E8-311A79E77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31938" y="1334456"/>
                <a:ext cx="7920037" cy="4781550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0" name="Picture 1">
            <a:extLst>
              <a:ext uri="{FF2B5EF4-FFF2-40B4-BE49-F238E27FC236}">
                <a16:creationId xmlns:a16="http://schemas.microsoft.com/office/drawing/2014/main" id="{C25A450A-336A-4072-B0BB-BBB81467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Image result for Discuss Clip Art">
            <a:extLst>
              <a:ext uri="{FF2B5EF4-FFF2-40B4-BE49-F238E27FC236}">
                <a16:creationId xmlns:a16="http://schemas.microsoft.com/office/drawing/2014/main" id="{F79887EF-2BBD-4AA3-BF7B-1FD91C5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162811" y="4325172"/>
            <a:ext cx="1650130" cy="1563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1DAB6-B280-BF49-9EBB-152497F4547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4" y="271567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980" y="334154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denominator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numerator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multiples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equivalent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FC4AA-505C-4444-8B84-5D7EC866AE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5124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963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94" y="1461266"/>
                <a:ext cx="6971305" cy="883860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963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994" y="1461266"/>
                <a:ext cx="6971305" cy="883860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b="-544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831854" y="169376"/>
            <a:ext cx="8529637" cy="1223862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subtract fractions with the same denominator</a:t>
            </a:r>
            <a:endParaRPr lang="en-US" sz="33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269357" y="1673340"/>
            <a:ext cx="3737113" cy="2739807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Tell your partner which number is the </a:t>
            </a:r>
            <a:r>
              <a:rPr lang="en-GB" sz="2800" b="1" dirty="0">
                <a:solidFill>
                  <a:srgbClr val="002060"/>
                </a:solidFill>
              </a:rPr>
              <a:t>denominator</a:t>
            </a:r>
            <a:r>
              <a:rPr lang="en-GB" sz="2800" dirty="0">
                <a:solidFill>
                  <a:srgbClr val="002060"/>
                </a:solidFill>
              </a:rPr>
              <a:t>. </a:t>
            </a:r>
            <a:endParaRPr lang="en-GB" sz="2800" dirty="0"/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76" y="5306097"/>
            <a:ext cx="11819594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To subtract fractions with the same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denominator,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 simply subtract the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numerators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. The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denominator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 remains the same.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09" y="2421003"/>
            <a:ext cx="6971305" cy="28263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90271"/>
              </p:ext>
            </p:extLst>
          </p:nvPr>
        </p:nvGraphicFramePr>
        <p:xfrm>
          <a:off x="1221293" y="2648149"/>
          <a:ext cx="1456324" cy="2219960"/>
        </p:xfrm>
        <a:graphic>
          <a:graphicData uri="http://schemas.openxmlformats.org/drawingml/2006/table">
            <a:tbl>
              <a:tblPr firstRow="1" bandRow="1"/>
              <a:tblGrid>
                <a:gridCol w="145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69808"/>
              </p:ext>
            </p:extLst>
          </p:nvPr>
        </p:nvGraphicFramePr>
        <p:xfrm>
          <a:off x="3105183" y="2665504"/>
          <a:ext cx="1456324" cy="2225040"/>
        </p:xfrm>
        <a:graphic>
          <a:graphicData uri="http://schemas.openxmlformats.org/drawingml/2006/table">
            <a:tbl>
              <a:tblPr firstRow="1" bandRow="1"/>
              <a:tblGrid>
                <a:gridCol w="145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05672"/>
              </p:ext>
            </p:extLst>
          </p:nvPr>
        </p:nvGraphicFramePr>
        <p:xfrm>
          <a:off x="5137705" y="2665504"/>
          <a:ext cx="1456324" cy="2225040"/>
        </p:xfrm>
        <a:graphic>
          <a:graphicData uri="http://schemas.openxmlformats.org/drawingml/2006/table">
            <a:tbl>
              <a:tblPr firstRow="1" bandRow="1"/>
              <a:tblGrid>
                <a:gridCol w="145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0984" y="3519399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5745" y="35193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03F08-D1D9-0B4B-9A66-677988899C4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5" y="298724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2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358544"/>
            <a:ext cx="8250641" cy="1223964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+mn-lt"/>
              </a:rPr>
              <a:t>Now 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433" y="1706192"/>
                <a:ext cx="3084946" cy="466814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=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+mn-lt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=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+mn-lt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mr-IN" altLang="en-US" dirty="0">
                    <a:solidFill>
                      <a:srgbClr val="002060"/>
                    </a:solidFill>
                    <a:latin typeface="+mn-lt"/>
                  </a:rPr>
                  <a:t>–</a:t>
                </a:r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=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mr-IN" altLang="en-US" dirty="0">
                    <a:solidFill>
                      <a:srgbClr val="002060"/>
                    </a:solidFill>
                    <a:latin typeface="+mn-lt"/>
                  </a:rPr>
                  <a:t>–</a:t>
                </a:r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+mn-lt"/>
                  </a:rPr>
                  <a:t> = </a:t>
                </a:r>
              </a:p>
            </p:txBody>
          </p:sp>
        </mc:Choice>
        <mc:Fallback xmlns="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433" y="1706192"/>
                <a:ext cx="3084946" cy="466814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4A34C68-03A5-4C4B-ACB8-7AA2D4C53F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366" y="423269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subtract fractions with denominators that are multiples of the same number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65" y="3045464"/>
            <a:ext cx="10492509" cy="350734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Twinkl"/>
              </a:rPr>
              <a:t>To subtract fractions with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winkl"/>
              </a:rPr>
              <a:t>denominators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Twinkl"/>
              </a:rPr>
              <a:t> that are multiples of the same number, you must convert the fractions into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winkl"/>
              </a:rPr>
              <a:t>equivalent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Twinkl"/>
              </a:rPr>
              <a:t> fractions with the same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winkl"/>
              </a:rPr>
              <a:t>denominator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Twinkl"/>
              </a:rPr>
              <a:t>.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Twinkl"/>
              </a:rPr>
              <a:t>Then subtract the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winkl"/>
              </a:rPr>
              <a:t>numerators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Twink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65" y="1798564"/>
                <a:ext cx="10492509" cy="1066675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j-lt"/>
                    <a:cs typeface="Twink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j-lt"/>
                    <a:cs typeface="Twinkl"/>
                  </a:rPr>
                  <a:t> = </a:t>
                </a:r>
                <a:endParaRPr lang="en-US" sz="4000" dirty="0">
                  <a:solidFill>
                    <a:srgbClr val="000000"/>
                  </a:solidFill>
                  <a:latin typeface="+mj-lt"/>
                  <a:cs typeface="Twinkl"/>
                </a:endParaRPr>
              </a:p>
            </p:txBody>
          </p:sp>
        </mc:Choice>
        <mc:Fallback xmlns="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65" y="1798564"/>
                <a:ext cx="10492509" cy="1066675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7345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678C483-BB97-6545-B403-2C98A8F58C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5443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subtract fractions with denominators that are multiples of the same number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34" y="2689899"/>
            <a:ext cx="10492509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GB" dirty="0">
                <a:solidFill>
                  <a:srgbClr val="002060"/>
                </a:solidFill>
                <a:latin typeface="+mn-lt"/>
              </a:rPr>
              <a:t>How would you subtract these fractions? Why is it more challenging?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GB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n-GB" dirty="0">
              <a:latin typeface="+mn-lt"/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65" y="1634069"/>
                <a:ext cx="10492509" cy="87378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:endParaRPr lang="en-US" dirty="0">
                  <a:solidFill>
                    <a:srgbClr val="000000"/>
                  </a:solidFill>
                  <a:latin typeface="+mn-lt"/>
                  <a:cs typeface="Twinkl"/>
                </a:endParaRPr>
              </a:p>
            </p:txBody>
          </p:sp>
        </mc:Choice>
        <mc:Fallback xmlns="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65" y="1634069"/>
                <a:ext cx="10492509" cy="87378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620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62208"/>
              </p:ext>
            </p:extLst>
          </p:nvPr>
        </p:nvGraphicFramePr>
        <p:xfrm>
          <a:off x="2300224" y="4084658"/>
          <a:ext cx="2223008" cy="1854200"/>
        </p:xfrm>
        <a:graphic>
          <a:graphicData uri="http://schemas.openxmlformats.org/drawingml/2006/table">
            <a:tbl>
              <a:tblPr firstRow="1" bandRow="1"/>
              <a:tblGrid>
                <a:gridCol w="222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6648"/>
              </p:ext>
            </p:extLst>
          </p:nvPr>
        </p:nvGraphicFramePr>
        <p:xfrm>
          <a:off x="6811264" y="4084658"/>
          <a:ext cx="2381504" cy="1849120"/>
        </p:xfrm>
        <a:graphic>
          <a:graphicData uri="http://schemas.openxmlformats.org/drawingml/2006/table">
            <a:tbl>
              <a:tblPr firstRow="1" bandRow="1"/>
              <a:tblGrid>
                <a:gridCol w="119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AB5022B-403F-F941-BD4B-1252010877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22" y="339759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denominators that are multiples of the same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10" y="1726726"/>
                <a:ext cx="6536137" cy="4514995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What denominator is a multiple of both numbers? Tenths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must be converted into tenths.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Look at the denominator (5 x ? = 10). The answer is 2. So the numerator must be multiplied by  2.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</a:t>
                </a:r>
                <a:endParaRPr lang="en-US" sz="2800" dirty="0">
                  <a:solidFill>
                    <a:srgbClr val="000000"/>
                  </a:solidFill>
                  <a:latin typeface="+mn-lt"/>
                  <a:cs typeface="Twinkl"/>
                </a:endParaRP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010" y="1726726"/>
                <a:ext cx="6536137" cy="4514995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926" y="1910712"/>
            <a:ext cx="4157473" cy="343923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wink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1572" y="2077736"/>
            <a:ext cx="720396" cy="42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ea typeface="Times New Roman" charset="0"/>
                <a:cs typeface="Times New Roman" charset="0"/>
              </a:rPr>
              <a:t>X 2</a:t>
            </a:r>
            <a:endParaRPr lang="en-GB" sz="3200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4189" y="4213734"/>
            <a:ext cx="807567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ea typeface="Times New Roman" charset="0"/>
                <a:cs typeface="Times New Roman" charset="0"/>
              </a:rPr>
              <a:t>X 2</a:t>
            </a:r>
            <a:endParaRPr lang="en-GB" sz="3200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0" name="Arrow: Curved Down 4"/>
          <p:cNvSpPr/>
          <p:nvPr/>
        </p:nvSpPr>
        <p:spPr>
          <a:xfrm>
            <a:off x="9311929" y="2759394"/>
            <a:ext cx="663245" cy="3266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Arrow: Curved Up 2"/>
          <p:cNvSpPr/>
          <p:nvPr/>
        </p:nvSpPr>
        <p:spPr>
          <a:xfrm>
            <a:off x="9360430" y="3708164"/>
            <a:ext cx="566241" cy="2835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454182" y="30776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4888" y="27593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4888" y="3337945"/>
            <a:ext cx="37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81537" y="3399228"/>
            <a:ext cx="78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7352" y="2820282"/>
            <a:ext cx="78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430076" y="3344169"/>
            <a:ext cx="517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61756" y="3389467"/>
            <a:ext cx="517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72DCF7D-24EA-8B4C-974E-C6574B19C11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22" y="339759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denominators that are multiples of the same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43" y="1614725"/>
                <a:ext cx="10898660" cy="4408441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lvl="0" indent="-514350">
                  <a:spcBef>
                    <a:spcPct val="0"/>
                  </a:spcBef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  <a:cs typeface="Twinkl"/>
                  </a:rPr>
                  <a:t>     </a:t>
                </a: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Finally, now the fractions have the same denominator, the numerators can be subtracted from each other.</a:t>
                </a:r>
              </a:p>
              <a:p>
                <a:pPr marL="514350" lvl="0" indent="-514350">
                  <a:spcBef>
                    <a:spcPct val="0"/>
                  </a:spcBef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</a:t>
                </a:r>
              </a:p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  <a:latin typeface="+mn-lt"/>
                  <a:cs typeface="Twinkl"/>
                </a:endParaRPr>
              </a:p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:endParaRPr lang="en-US" sz="4000" dirty="0">
                  <a:solidFill>
                    <a:srgbClr val="002060"/>
                  </a:solidFill>
                  <a:latin typeface="+mn-lt"/>
                  <a:cs typeface="Twinkl"/>
                </a:endParaRPr>
              </a:p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  <a:latin typeface="+mn-lt"/>
                  <a:cs typeface="Twinkl"/>
                </a:endParaRP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843" y="1614725"/>
                <a:ext cx="10898660" cy="440844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78B86B-498F-6E47-A02F-B55E89FA72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45" y="339759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358544"/>
            <a:ext cx="8250641" cy="1223964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Now 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885" y="2162319"/>
                <a:ext cx="3814118" cy="3454137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sz="40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7885" y="2162319"/>
                <a:ext cx="3814118" cy="345413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CED3B47-75B3-7E47-A698-2EE9C8A741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71406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548</Words>
  <Application>Microsoft Office PowerPoint</Application>
  <PresentationFormat>Widescreen</PresentationFormat>
  <Paragraphs>96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Twinkl</vt:lpstr>
      <vt:lpstr>Office Theme</vt:lpstr>
      <vt:lpstr>Y5 Therapy </vt:lpstr>
      <vt:lpstr>Vocabulary: fractions</vt:lpstr>
      <vt:lpstr>PowerPoint Presentation</vt:lpstr>
      <vt:lpstr>Now your turn: </vt:lpstr>
      <vt:lpstr>PowerPoint Presentation</vt:lpstr>
      <vt:lpstr>PowerPoint Presentation</vt:lpstr>
      <vt:lpstr>PowerPoint Presentation</vt:lpstr>
      <vt:lpstr>PowerPoint Presentation</vt:lpstr>
      <vt:lpstr>Now your turn: </vt:lpstr>
      <vt:lpstr> Problem solving</vt:lpstr>
      <vt:lpstr> Problem solving</vt:lpstr>
      <vt:lpstr>   Reasoning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131</cp:revision>
  <dcterms:created xsi:type="dcterms:W3CDTF">2017-03-29T13:14:03Z</dcterms:created>
  <dcterms:modified xsi:type="dcterms:W3CDTF">2020-04-22T14:33:22Z</dcterms:modified>
</cp:coreProperties>
</file>