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14" r:id="rId3"/>
    <p:sldId id="274" r:id="rId4"/>
    <p:sldId id="258" r:id="rId5"/>
    <p:sldId id="259" r:id="rId6"/>
    <p:sldId id="315" r:id="rId7"/>
    <p:sldId id="319" r:id="rId8"/>
    <p:sldId id="320" r:id="rId9"/>
    <p:sldId id="321" r:id="rId10"/>
    <p:sldId id="261" r:id="rId11"/>
    <p:sldId id="322" r:id="rId12"/>
    <p:sldId id="323" r:id="rId13"/>
    <p:sldId id="324" r:id="rId14"/>
    <p:sldId id="325" r:id="rId15"/>
    <p:sldId id="327" r:id="rId16"/>
    <p:sldId id="329" r:id="rId17"/>
    <p:sldId id="330" r:id="rId18"/>
    <p:sldId id="260" r:id="rId19"/>
    <p:sldId id="331" r:id="rId20"/>
    <p:sldId id="332" r:id="rId21"/>
    <p:sldId id="333" r:id="rId22"/>
    <p:sldId id="334" r:id="rId23"/>
    <p:sldId id="335" r:id="rId24"/>
    <p:sldId id="262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1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A"/>
    <a:srgbClr val="FFEBB3"/>
    <a:srgbClr val="FFF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A4589-C165-4D1D-805D-F253FB36F562}" v="4" dt="2019-08-27T10:02:44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83571" autoAdjust="0"/>
  </p:normalViewPr>
  <p:slideViewPr>
    <p:cSldViewPr snapToGrid="0" snapToObjects="1">
      <p:cViewPr varScale="1">
        <p:scale>
          <a:sx n="37" d="100"/>
          <a:sy n="37" d="100"/>
        </p:scale>
        <p:origin x="12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78D55-79F3-4BCA-906E-5F1D28F338CB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FFA8D40-882E-4081-860D-29EF3CC9E58C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The word is…</a:t>
          </a:r>
        </a:p>
        <a:p>
          <a:endParaRPr lang="en-GB" sz="1600" b="1" dirty="0">
            <a:solidFill>
              <a:schemeClr val="tx1"/>
            </a:solidFill>
          </a:endParaRPr>
        </a:p>
      </dgm:t>
    </dgm:pt>
    <dgm:pt modelId="{149784C3-530C-4140-9C69-765267697B2D}" type="parTrans" cxnId="{D58A7102-17D3-43E9-BD15-89A1B386D812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52B781BE-094F-4945-B73C-9C32CF6C7070}" type="sibTrans" cxnId="{D58A7102-17D3-43E9-BD15-89A1B386D812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0F6E5B6C-E9D5-4877-8A0B-C9F37FD1BA3C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Act it out</a:t>
          </a:r>
        </a:p>
      </dgm:t>
    </dgm:pt>
    <dgm:pt modelId="{1D54E030-CFE4-48A7-BB3F-4E99BE1AC522}" type="parTrans" cxnId="{5F2C942D-C7A7-4867-BA41-8287AF63D9F8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D48790DA-8843-4F24-8400-762112458022}" type="sibTrans" cxnId="{5F2C942D-C7A7-4867-BA41-8287AF63D9F8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721BC245-9817-4A29-A86A-6CAF2C95DB5A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Give a definition or use it in a sentence</a:t>
          </a:r>
        </a:p>
      </dgm:t>
    </dgm:pt>
    <dgm:pt modelId="{EF4CEDF5-CF46-4908-906B-4772A478D762}" type="parTrans" cxnId="{FA10BFDE-37B0-41CC-9400-BEE57C1F2761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9945CE83-C7BA-4DC1-96ED-4EC6417B5040}" type="sibTrans" cxnId="{FA10BFDE-37B0-41CC-9400-BEE57C1F2761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E57F412B-0F3A-4677-9AC2-D5140FB9B6B0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Draw a picture of it</a:t>
          </a:r>
        </a:p>
      </dgm:t>
    </dgm:pt>
    <dgm:pt modelId="{679409D7-4B10-49B8-AE3C-379232241E06}" type="parTrans" cxnId="{67ADB157-4379-49E4-A10C-77B75EC84235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67E24846-ADE9-4F1C-A9B3-ADB38F740B90}" type="sibTrans" cxnId="{67ADB157-4379-49E4-A10C-77B75EC84235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16455778-C2E3-4058-B71C-24F73D71DC54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Describe it without saying the word itself</a:t>
          </a:r>
        </a:p>
      </dgm:t>
    </dgm:pt>
    <dgm:pt modelId="{7C1038A3-6C39-4C8D-9D12-216BA982DDA4}" type="parTrans" cxnId="{3F2184E4-93FF-4C56-AA57-EF82FA1DDD64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B75DAC16-6211-4C26-B17B-A1EFEAC22C31}" type="sibTrans" cxnId="{3F2184E4-93FF-4C56-AA57-EF82FA1DDD64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B41B3039-E4E1-4A49-AA89-7C0CA3A413A8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Give examples of similar spellings/ rhyming words</a:t>
          </a:r>
        </a:p>
      </dgm:t>
    </dgm:pt>
    <dgm:pt modelId="{D541A586-F30B-45B9-8E3A-70BC91E32546}" type="parTrans" cxnId="{78F8C652-A96E-409A-A245-852B864B26C8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37F82048-6ADC-42E0-8B3D-6A021A7B5987}" type="sibTrans" cxnId="{78F8C652-A96E-409A-A245-852B864B26C8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0ADAD557-0585-41F3-8A03-0EE590D0EF27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Give words that are similar</a:t>
          </a:r>
        </a:p>
      </dgm:t>
    </dgm:pt>
    <dgm:pt modelId="{805B3694-0DDF-4FCE-9FE4-2B4D1C90EE30}" type="sibTrans" cxnId="{DD1B227E-04D0-4C26-8DF0-574A7A3EA0B9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56E374A9-9F01-407A-A15C-EEF0AC4A6BBF}" type="parTrans" cxnId="{DD1B227E-04D0-4C26-8DF0-574A7A3EA0B9}">
      <dgm:prSet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</dgm:t>
    </dgm:pt>
    <dgm:pt modelId="{721C5091-70AA-4ED1-8683-2A6264B9664C}" type="pres">
      <dgm:prSet presAssocID="{E9778D55-79F3-4BCA-906E-5F1D28F338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B90F2A0-E763-40CD-A951-F9B9369A8C6F}" type="pres">
      <dgm:prSet presAssocID="{7FFA8D40-882E-4081-860D-29EF3CC9E58C}" presName="Parent" presStyleLbl="node0" presStyleIdx="0" presStyleCnt="1">
        <dgm:presLayoutVars>
          <dgm:chMax val="6"/>
          <dgm:chPref val="6"/>
        </dgm:presLayoutVars>
      </dgm:prSet>
      <dgm:spPr/>
    </dgm:pt>
    <dgm:pt modelId="{661E2D45-9931-4BE4-AB10-866D1159A8C0}" type="pres">
      <dgm:prSet presAssocID="{0F6E5B6C-E9D5-4877-8A0B-C9F37FD1BA3C}" presName="Accent1" presStyleCnt="0"/>
      <dgm:spPr/>
    </dgm:pt>
    <dgm:pt modelId="{F9B47C1F-25D8-4AAD-AF8B-B208719A412E}" type="pres">
      <dgm:prSet presAssocID="{0F6E5B6C-E9D5-4877-8A0B-C9F37FD1BA3C}" presName="Accent" presStyleLbl="bgShp" presStyleIdx="0" presStyleCnt="6"/>
      <dgm:spPr/>
    </dgm:pt>
    <dgm:pt modelId="{1281A377-2D85-47EF-9EB7-CE15D8A57E4E}" type="pres">
      <dgm:prSet presAssocID="{0F6E5B6C-E9D5-4877-8A0B-C9F37FD1BA3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7A2321D-64B1-4544-A1BD-196807B204F0}" type="pres">
      <dgm:prSet presAssocID="{721BC245-9817-4A29-A86A-6CAF2C95DB5A}" presName="Accent2" presStyleCnt="0"/>
      <dgm:spPr/>
    </dgm:pt>
    <dgm:pt modelId="{F10735A4-FC90-4762-B3C5-F45EB4E0DD4D}" type="pres">
      <dgm:prSet presAssocID="{721BC245-9817-4A29-A86A-6CAF2C95DB5A}" presName="Accent" presStyleLbl="bgShp" presStyleIdx="1" presStyleCnt="6"/>
      <dgm:spPr/>
    </dgm:pt>
    <dgm:pt modelId="{9CF3B4AE-722C-4E2F-82B5-3137868DBA64}" type="pres">
      <dgm:prSet presAssocID="{721BC245-9817-4A29-A86A-6CAF2C95DB5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F536E9-CA71-44AA-BD68-4E86BC3D362D}" type="pres">
      <dgm:prSet presAssocID="{0ADAD557-0585-41F3-8A03-0EE590D0EF27}" presName="Accent3" presStyleCnt="0"/>
      <dgm:spPr/>
    </dgm:pt>
    <dgm:pt modelId="{49CC2BD0-8555-4476-9C35-6C50554727C9}" type="pres">
      <dgm:prSet presAssocID="{0ADAD557-0585-41F3-8A03-0EE590D0EF27}" presName="Accent" presStyleLbl="bgShp" presStyleIdx="2" presStyleCnt="6"/>
      <dgm:spPr/>
    </dgm:pt>
    <dgm:pt modelId="{EE9D61D4-611C-4AC9-A2D2-BFC5D64AB299}" type="pres">
      <dgm:prSet presAssocID="{0ADAD557-0585-41F3-8A03-0EE590D0EF2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815E42F-6F91-4B6B-8DE3-5FCD6BA694C5}" type="pres">
      <dgm:prSet presAssocID="{E57F412B-0F3A-4677-9AC2-D5140FB9B6B0}" presName="Accent4" presStyleCnt="0"/>
      <dgm:spPr/>
    </dgm:pt>
    <dgm:pt modelId="{6B842320-4AD6-4DA8-81BC-728A8F242682}" type="pres">
      <dgm:prSet presAssocID="{E57F412B-0F3A-4677-9AC2-D5140FB9B6B0}" presName="Accent" presStyleLbl="bgShp" presStyleIdx="3" presStyleCnt="6"/>
      <dgm:spPr/>
    </dgm:pt>
    <dgm:pt modelId="{ECCB927E-1324-4ACA-9A31-A157D751281A}" type="pres">
      <dgm:prSet presAssocID="{E57F412B-0F3A-4677-9AC2-D5140FB9B6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BABA9D5-60E8-4370-A901-6F56C81C13A2}" type="pres">
      <dgm:prSet presAssocID="{16455778-C2E3-4058-B71C-24F73D71DC54}" presName="Accent5" presStyleCnt="0"/>
      <dgm:spPr/>
    </dgm:pt>
    <dgm:pt modelId="{EE222706-5F28-4C72-87CF-79FE68FA114C}" type="pres">
      <dgm:prSet presAssocID="{16455778-C2E3-4058-B71C-24F73D71DC54}" presName="Accent" presStyleLbl="bgShp" presStyleIdx="4" presStyleCnt="6"/>
      <dgm:spPr/>
    </dgm:pt>
    <dgm:pt modelId="{F02E27E3-709B-4CBA-B476-192CABEC719C}" type="pres">
      <dgm:prSet presAssocID="{16455778-C2E3-4058-B71C-24F73D71DC5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ABD44FB-71FE-47D3-B4E3-3B4399FE6075}" type="pres">
      <dgm:prSet presAssocID="{B41B3039-E4E1-4A49-AA89-7C0CA3A413A8}" presName="Accent6" presStyleCnt="0"/>
      <dgm:spPr/>
    </dgm:pt>
    <dgm:pt modelId="{DDB98800-045E-4FDA-9AFF-5EB7D36AAB4D}" type="pres">
      <dgm:prSet presAssocID="{B41B3039-E4E1-4A49-AA89-7C0CA3A413A8}" presName="Accent" presStyleLbl="bgShp" presStyleIdx="5" presStyleCnt="6"/>
      <dgm:spPr/>
    </dgm:pt>
    <dgm:pt modelId="{187BA79B-4132-43ED-AB23-12E4FC2C7FAA}" type="pres">
      <dgm:prSet presAssocID="{B41B3039-E4E1-4A49-AA89-7C0CA3A413A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58A7102-17D3-43E9-BD15-89A1B386D812}" srcId="{E9778D55-79F3-4BCA-906E-5F1D28F338CB}" destId="{7FFA8D40-882E-4081-860D-29EF3CC9E58C}" srcOrd="0" destOrd="0" parTransId="{149784C3-530C-4140-9C69-765267697B2D}" sibTransId="{52B781BE-094F-4945-B73C-9C32CF6C7070}"/>
    <dgm:cxn modelId="{5F2C942D-C7A7-4867-BA41-8287AF63D9F8}" srcId="{7FFA8D40-882E-4081-860D-29EF3CC9E58C}" destId="{0F6E5B6C-E9D5-4877-8A0B-C9F37FD1BA3C}" srcOrd="0" destOrd="0" parTransId="{1D54E030-CFE4-48A7-BB3F-4E99BE1AC522}" sibTransId="{D48790DA-8843-4F24-8400-762112458022}"/>
    <dgm:cxn modelId="{8BF74E5C-0232-4D00-9838-2E31770CDF9F}" type="presOf" srcId="{0F6E5B6C-E9D5-4877-8A0B-C9F37FD1BA3C}" destId="{1281A377-2D85-47EF-9EB7-CE15D8A57E4E}" srcOrd="0" destOrd="0" presId="urn:microsoft.com/office/officeart/2011/layout/HexagonRadial"/>
    <dgm:cxn modelId="{6537D74D-7F8E-4341-8E45-3AC363483BA7}" type="presOf" srcId="{0ADAD557-0585-41F3-8A03-0EE590D0EF27}" destId="{EE9D61D4-611C-4AC9-A2D2-BFC5D64AB299}" srcOrd="0" destOrd="0" presId="urn:microsoft.com/office/officeart/2011/layout/HexagonRadial"/>
    <dgm:cxn modelId="{78F8C652-A96E-409A-A245-852B864B26C8}" srcId="{7FFA8D40-882E-4081-860D-29EF3CC9E58C}" destId="{B41B3039-E4E1-4A49-AA89-7C0CA3A413A8}" srcOrd="5" destOrd="0" parTransId="{D541A586-F30B-45B9-8E3A-70BC91E32546}" sibTransId="{37F82048-6ADC-42E0-8B3D-6A021A7B5987}"/>
    <dgm:cxn modelId="{67ADB157-4379-49E4-A10C-77B75EC84235}" srcId="{7FFA8D40-882E-4081-860D-29EF3CC9E58C}" destId="{E57F412B-0F3A-4677-9AC2-D5140FB9B6B0}" srcOrd="3" destOrd="0" parTransId="{679409D7-4B10-49B8-AE3C-379232241E06}" sibTransId="{67E24846-ADE9-4F1C-A9B3-ADB38F740B90}"/>
    <dgm:cxn modelId="{FE383E7D-E13E-4A4C-9408-A64CBCD81326}" type="presOf" srcId="{E9778D55-79F3-4BCA-906E-5F1D28F338CB}" destId="{721C5091-70AA-4ED1-8683-2A6264B9664C}" srcOrd="0" destOrd="0" presId="urn:microsoft.com/office/officeart/2011/layout/HexagonRadial"/>
    <dgm:cxn modelId="{DD1B227E-04D0-4C26-8DF0-574A7A3EA0B9}" srcId="{7FFA8D40-882E-4081-860D-29EF3CC9E58C}" destId="{0ADAD557-0585-41F3-8A03-0EE590D0EF27}" srcOrd="2" destOrd="0" parTransId="{56E374A9-9F01-407A-A15C-EEF0AC4A6BBF}" sibTransId="{805B3694-0DDF-4FCE-9FE4-2B4D1C90EE30}"/>
    <dgm:cxn modelId="{7FE87B9D-958F-4617-8B98-55FF5429475D}" type="presOf" srcId="{16455778-C2E3-4058-B71C-24F73D71DC54}" destId="{F02E27E3-709B-4CBA-B476-192CABEC719C}" srcOrd="0" destOrd="0" presId="urn:microsoft.com/office/officeart/2011/layout/HexagonRadial"/>
    <dgm:cxn modelId="{BB28BFA5-8161-49F4-8B41-6CF93C454477}" type="presOf" srcId="{E57F412B-0F3A-4677-9AC2-D5140FB9B6B0}" destId="{ECCB927E-1324-4ACA-9A31-A157D751281A}" srcOrd="0" destOrd="0" presId="urn:microsoft.com/office/officeart/2011/layout/HexagonRadial"/>
    <dgm:cxn modelId="{BD7530BD-D84A-44B9-BEDE-79F97F2E61D5}" type="presOf" srcId="{7FFA8D40-882E-4081-860D-29EF3CC9E58C}" destId="{8B90F2A0-E763-40CD-A951-F9B9369A8C6F}" srcOrd="0" destOrd="0" presId="urn:microsoft.com/office/officeart/2011/layout/HexagonRadial"/>
    <dgm:cxn modelId="{53F711C3-E0A1-4C55-94F8-16BF295434EE}" type="presOf" srcId="{B41B3039-E4E1-4A49-AA89-7C0CA3A413A8}" destId="{187BA79B-4132-43ED-AB23-12E4FC2C7FAA}" srcOrd="0" destOrd="0" presId="urn:microsoft.com/office/officeart/2011/layout/HexagonRadial"/>
    <dgm:cxn modelId="{1FB5A1CA-8D83-4579-AF04-4AFE26B9FDDF}" type="presOf" srcId="{721BC245-9817-4A29-A86A-6CAF2C95DB5A}" destId="{9CF3B4AE-722C-4E2F-82B5-3137868DBA64}" srcOrd="0" destOrd="0" presId="urn:microsoft.com/office/officeart/2011/layout/HexagonRadial"/>
    <dgm:cxn modelId="{FA10BFDE-37B0-41CC-9400-BEE57C1F2761}" srcId="{7FFA8D40-882E-4081-860D-29EF3CC9E58C}" destId="{721BC245-9817-4A29-A86A-6CAF2C95DB5A}" srcOrd="1" destOrd="0" parTransId="{EF4CEDF5-CF46-4908-906B-4772A478D762}" sibTransId="{9945CE83-C7BA-4DC1-96ED-4EC6417B5040}"/>
    <dgm:cxn modelId="{3F2184E4-93FF-4C56-AA57-EF82FA1DDD64}" srcId="{7FFA8D40-882E-4081-860D-29EF3CC9E58C}" destId="{16455778-C2E3-4058-B71C-24F73D71DC54}" srcOrd="4" destOrd="0" parTransId="{7C1038A3-6C39-4C8D-9D12-216BA982DDA4}" sibTransId="{B75DAC16-6211-4C26-B17B-A1EFEAC22C31}"/>
    <dgm:cxn modelId="{E417191E-0C7D-4CAD-A957-1959752B11B9}" type="presParOf" srcId="{721C5091-70AA-4ED1-8683-2A6264B9664C}" destId="{8B90F2A0-E763-40CD-A951-F9B9369A8C6F}" srcOrd="0" destOrd="0" presId="urn:microsoft.com/office/officeart/2011/layout/HexagonRadial"/>
    <dgm:cxn modelId="{E55371B2-7190-4E28-A667-408F008AA25A}" type="presParOf" srcId="{721C5091-70AA-4ED1-8683-2A6264B9664C}" destId="{661E2D45-9931-4BE4-AB10-866D1159A8C0}" srcOrd="1" destOrd="0" presId="urn:microsoft.com/office/officeart/2011/layout/HexagonRadial"/>
    <dgm:cxn modelId="{4A64C059-FB09-411F-B9A5-260D921FDA8E}" type="presParOf" srcId="{661E2D45-9931-4BE4-AB10-866D1159A8C0}" destId="{F9B47C1F-25D8-4AAD-AF8B-B208719A412E}" srcOrd="0" destOrd="0" presId="urn:microsoft.com/office/officeart/2011/layout/HexagonRadial"/>
    <dgm:cxn modelId="{5B75DDB7-7C70-489C-A387-4F52D69A2C53}" type="presParOf" srcId="{721C5091-70AA-4ED1-8683-2A6264B9664C}" destId="{1281A377-2D85-47EF-9EB7-CE15D8A57E4E}" srcOrd="2" destOrd="0" presId="urn:microsoft.com/office/officeart/2011/layout/HexagonRadial"/>
    <dgm:cxn modelId="{CB80B963-5912-4395-9AAF-DEED0A6A33DC}" type="presParOf" srcId="{721C5091-70AA-4ED1-8683-2A6264B9664C}" destId="{37A2321D-64B1-4544-A1BD-196807B204F0}" srcOrd="3" destOrd="0" presId="urn:microsoft.com/office/officeart/2011/layout/HexagonRadial"/>
    <dgm:cxn modelId="{A2A84B16-5507-4DDD-8AF1-238180615996}" type="presParOf" srcId="{37A2321D-64B1-4544-A1BD-196807B204F0}" destId="{F10735A4-FC90-4762-B3C5-F45EB4E0DD4D}" srcOrd="0" destOrd="0" presId="urn:microsoft.com/office/officeart/2011/layout/HexagonRadial"/>
    <dgm:cxn modelId="{88626437-F23F-49B6-9166-D225B3398DE9}" type="presParOf" srcId="{721C5091-70AA-4ED1-8683-2A6264B9664C}" destId="{9CF3B4AE-722C-4E2F-82B5-3137868DBA64}" srcOrd="4" destOrd="0" presId="urn:microsoft.com/office/officeart/2011/layout/HexagonRadial"/>
    <dgm:cxn modelId="{A2E5B7B4-9EB2-4F43-9FF0-29E9567AD216}" type="presParOf" srcId="{721C5091-70AA-4ED1-8683-2A6264B9664C}" destId="{D8F536E9-CA71-44AA-BD68-4E86BC3D362D}" srcOrd="5" destOrd="0" presId="urn:microsoft.com/office/officeart/2011/layout/HexagonRadial"/>
    <dgm:cxn modelId="{B9FAF70E-8004-4B6F-86A9-01D9AD4BCCB3}" type="presParOf" srcId="{D8F536E9-CA71-44AA-BD68-4E86BC3D362D}" destId="{49CC2BD0-8555-4476-9C35-6C50554727C9}" srcOrd="0" destOrd="0" presId="urn:microsoft.com/office/officeart/2011/layout/HexagonRadial"/>
    <dgm:cxn modelId="{CDBCEBD4-1C11-4E4B-95CE-2F0459EAE149}" type="presParOf" srcId="{721C5091-70AA-4ED1-8683-2A6264B9664C}" destId="{EE9D61D4-611C-4AC9-A2D2-BFC5D64AB299}" srcOrd="6" destOrd="0" presId="urn:microsoft.com/office/officeart/2011/layout/HexagonRadial"/>
    <dgm:cxn modelId="{D9619B64-68E6-41E3-94DF-BAFD22264DBE}" type="presParOf" srcId="{721C5091-70AA-4ED1-8683-2A6264B9664C}" destId="{7815E42F-6F91-4B6B-8DE3-5FCD6BA694C5}" srcOrd="7" destOrd="0" presId="urn:microsoft.com/office/officeart/2011/layout/HexagonRadial"/>
    <dgm:cxn modelId="{0E1E8A4F-32A6-4597-A794-2BF328D7BA5A}" type="presParOf" srcId="{7815E42F-6F91-4B6B-8DE3-5FCD6BA694C5}" destId="{6B842320-4AD6-4DA8-81BC-728A8F242682}" srcOrd="0" destOrd="0" presId="urn:microsoft.com/office/officeart/2011/layout/HexagonRadial"/>
    <dgm:cxn modelId="{C30FA461-2800-42DA-946C-2BE797FB6FBE}" type="presParOf" srcId="{721C5091-70AA-4ED1-8683-2A6264B9664C}" destId="{ECCB927E-1324-4ACA-9A31-A157D751281A}" srcOrd="8" destOrd="0" presId="urn:microsoft.com/office/officeart/2011/layout/HexagonRadial"/>
    <dgm:cxn modelId="{8B1AF8CD-9640-4CB1-854E-02D2896A16EB}" type="presParOf" srcId="{721C5091-70AA-4ED1-8683-2A6264B9664C}" destId="{BBABA9D5-60E8-4370-A901-6F56C81C13A2}" srcOrd="9" destOrd="0" presId="urn:microsoft.com/office/officeart/2011/layout/HexagonRadial"/>
    <dgm:cxn modelId="{8561B639-FF27-49E2-AC60-4590DE8F66C3}" type="presParOf" srcId="{BBABA9D5-60E8-4370-A901-6F56C81C13A2}" destId="{EE222706-5F28-4C72-87CF-79FE68FA114C}" srcOrd="0" destOrd="0" presId="urn:microsoft.com/office/officeart/2011/layout/HexagonRadial"/>
    <dgm:cxn modelId="{DE283425-7B48-4264-A4F5-C96EF00569A5}" type="presParOf" srcId="{721C5091-70AA-4ED1-8683-2A6264B9664C}" destId="{F02E27E3-709B-4CBA-B476-192CABEC719C}" srcOrd="10" destOrd="0" presId="urn:microsoft.com/office/officeart/2011/layout/HexagonRadial"/>
    <dgm:cxn modelId="{5B7CDC76-737A-4CB4-87EF-FFAE2AC2441A}" type="presParOf" srcId="{721C5091-70AA-4ED1-8683-2A6264B9664C}" destId="{FABD44FB-71FE-47D3-B4E3-3B4399FE6075}" srcOrd="11" destOrd="0" presId="urn:microsoft.com/office/officeart/2011/layout/HexagonRadial"/>
    <dgm:cxn modelId="{64F97563-2F6E-4913-BD32-A608FE4B470F}" type="presParOf" srcId="{FABD44FB-71FE-47D3-B4E3-3B4399FE6075}" destId="{DDB98800-045E-4FDA-9AFF-5EB7D36AAB4D}" srcOrd="0" destOrd="0" presId="urn:microsoft.com/office/officeart/2011/layout/HexagonRadial"/>
    <dgm:cxn modelId="{F4894162-83DB-4E2D-9C8A-6A4E2DCF9EAD}" type="presParOf" srcId="{721C5091-70AA-4ED1-8683-2A6264B9664C}" destId="{187BA79B-4132-43ED-AB23-12E4FC2C7FA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0F2A0-E763-40CD-A951-F9B9369A8C6F}">
      <dsp:nvSpPr>
        <dsp:cNvPr id="0" name=""/>
        <dsp:cNvSpPr/>
      </dsp:nvSpPr>
      <dsp:spPr>
        <a:xfrm>
          <a:off x="2680109" y="1510918"/>
          <a:ext cx="1920443" cy="166126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The word is…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>
            <a:solidFill>
              <a:schemeClr val="tx1"/>
            </a:solidFill>
          </a:endParaRPr>
        </a:p>
      </dsp:txBody>
      <dsp:txXfrm>
        <a:off x="2998353" y="1786212"/>
        <a:ext cx="1283955" cy="1110673"/>
      </dsp:txXfrm>
    </dsp:sp>
    <dsp:sp modelId="{F10735A4-FC90-4762-B3C5-F45EB4E0DD4D}">
      <dsp:nvSpPr>
        <dsp:cNvPr id="0" name=""/>
        <dsp:cNvSpPr/>
      </dsp:nvSpPr>
      <dsp:spPr>
        <a:xfrm>
          <a:off x="3882676" y="716117"/>
          <a:ext cx="724577" cy="62431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1A377-2D85-47EF-9EB7-CE15D8A57E4E}">
      <dsp:nvSpPr>
        <dsp:cNvPr id="0" name=""/>
        <dsp:cNvSpPr/>
      </dsp:nvSpPr>
      <dsp:spPr>
        <a:xfrm>
          <a:off x="2857010" y="0"/>
          <a:ext cx="1573789" cy="13615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Act it out</a:t>
          </a:r>
        </a:p>
      </dsp:txBody>
      <dsp:txXfrm>
        <a:off x="3117820" y="225632"/>
        <a:ext cx="1052169" cy="910248"/>
      </dsp:txXfrm>
    </dsp:sp>
    <dsp:sp modelId="{49CC2BD0-8555-4476-9C35-6C50554727C9}">
      <dsp:nvSpPr>
        <dsp:cNvPr id="0" name=""/>
        <dsp:cNvSpPr/>
      </dsp:nvSpPr>
      <dsp:spPr>
        <a:xfrm>
          <a:off x="4728314" y="1883262"/>
          <a:ext cx="724577" cy="62431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3B4AE-722C-4E2F-82B5-3137868DBA64}">
      <dsp:nvSpPr>
        <dsp:cNvPr id="0" name=""/>
        <dsp:cNvSpPr/>
      </dsp:nvSpPr>
      <dsp:spPr>
        <a:xfrm>
          <a:off x="4300358" y="837421"/>
          <a:ext cx="1573789" cy="13615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Give a definition or use it in a sentence</a:t>
          </a:r>
        </a:p>
      </dsp:txBody>
      <dsp:txXfrm>
        <a:off x="4561168" y="1063053"/>
        <a:ext cx="1052169" cy="910248"/>
      </dsp:txXfrm>
    </dsp:sp>
    <dsp:sp modelId="{6B842320-4AD6-4DA8-81BC-728A8F242682}">
      <dsp:nvSpPr>
        <dsp:cNvPr id="0" name=""/>
        <dsp:cNvSpPr/>
      </dsp:nvSpPr>
      <dsp:spPr>
        <a:xfrm>
          <a:off x="4140879" y="3200749"/>
          <a:ext cx="724577" cy="62431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D61D4-611C-4AC9-A2D2-BFC5D64AB299}">
      <dsp:nvSpPr>
        <dsp:cNvPr id="0" name=""/>
        <dsp:cNvSpPr/>
      </dsp:nvSpPr>
      <dsp:spPr>
        <a:xfrm>
          <a:off x="4300358" y="2483695"/>
          <a:ext cx="1573789" cy="13615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Give words that are similar</a:t>
          </a:r>
        </a:p>
      </dsp:txBody>
      <dsp:txXfrm>
        <a:off x="4561168" y="2709327"/>
        <a:ext cx="1052169" cy="910248"/>
      </dsp:txXfrm>
    </dsp:sp>
    <dsp:sp modelId="{EE222706-5F28-4C72-87CF-79FE68FA114C}">
      <dsp:nvSpPr>
        <dsp:cNvPr id="0" name=""/>
        <dsp:cNvSpPr/>
      </dsp:nvSpPr>
      <dsp:spPr>
        <a:xfrm>
          <a:off x="2683683" y="3337509"/>
          <a:ext cx="724577" cy="62431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B927E-1324-4ACA-9A31-A157D751281A}">
      <dsp:nvSpPr>
        <dsp:cNvPr id="0" name=""/>
        <dsp:cNvSpPr/>
      </dsp:nvSpPr>
      <dsp:spPr>
        <a:xfrm>
          <a:off x="2857010" y="3322054"/>
          <a:ext cx="1573789" cy="13615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Draw a picture of it</a:t>
          </a:r>
        </a:p>
      </dsp:txBody>
      <dsp:txXfrm>
        <a:off x="3117820" y="3547686"/>
        <a:ext cx="1052169" cy="910248"/>
      </dsp:txXfrm>
    </dsp:sp>
    <dsp:sp modelId="{DDB98800-045E-4FDA-9AFF-5EB7D36AAB4D}">
      <dsp:nvSpPr>
        <dsp:cNvPr id="0" name=""/>
        <dsp:cNvSpPr/>
      </dsp:nvSpPr>
      <dsp:spPr>
        <a:xfrm>
          <a:off x="1824197" y="2170833"/>
          <a:ext cx="724577" cy="624319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E27E3-709B-4CBA-B476-192CABEC719C}">
      <dsp:nvSpPr>
        <dsp:cNvPr id="0" name=""/>
        <dsp:cNvSpPr/>
      </dsp:nvSpPr>
      <dsp:spPr>
        <a:xfrm>
          <a:off x="1406961" y="2484632"/>
          <a:ext cx="1573789" cy="13615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Describe it without saying the word itself</a:t>
          </a:r>
        </a:p>
      </dsp:txBody>
      <dsp:txXfrm>
        <a:off x="1667771" y="2710264"/>
        <a:ext cx="1052169" cy="910248"/>
      </dsp:txXfrm>
    </dsp:sp>
    <dsp:sp modelId="{187BA79B-4132-43ED-AB23-12E4FC2C7FAA}">
      <dsp:nvSpPr>
        <dsp:cNvPr id="0" name=""/>
        <dsp:cNvSpPr/>
      </dsp:nvSpPr>
      <dsp:spPr>
        <a:xfrm>
          <a:off x="1406961" y="835548"/>
          <a:ext cx="1573789" cy="136151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Give examples of similar spellings/ rhyming words</a:t>
          </a:r>
        </a:p>
      </dsp:txBody>
      <dsp:txXfrm>
        <a:off x="1667771" y="1061180"/>
        <a:ext cx="1052169" cy="910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6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07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089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227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38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276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592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331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916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81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497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783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912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050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046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481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546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769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195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31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740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841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347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791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072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164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3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93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22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7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4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93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5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527" y="1984223"/>
            <a:ext cx="9967652" cy="205447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.</a:t>
            </a:r>
            <a:r>
              <a:rPr lang="en-GB" sz="4000" dirty="0">
                <a:solidFill>
                  <a:schemeClr val="tx2"/>
                </a:solidFill>
              </a:rPr>
              <a:t> </a:t>
            </a:r>
          </a:p>
          <a:p>
            <a:endParaRPr lang="en-GB" sz="4000" dirty="0">
              <a:solidFill>
                <a:schemeClr val="tx2"/>
              </a:solidFill>
            </a:endParaRPr>
          </a:p>
          <a:p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June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2019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F3E41-9D41-664D-8FEC-012C9DB3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E886-8FA3-47AA-A500-478849FBC43B}"/>
              </a:ext>
            </a:extLst>
          </p:cNvPr>
          <p:cNvSpPr/>
          <p:nvPr/>
        </p:nvSpPr>
        <p:spPr>
          <a:xfrm>
            <a:off x="2096107" y="1984223"/>
            <a:ext cx="8712284" cy="17578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b="1" dirty="0">
                <a:solidFill>
                  <a:srgbClr val="002060"/>
                </a:solidFill>
                <a:latin typeface="+mj-lt"/>
              </a:rPr>
              <a:t>Y5 M4j. Can round decimals with 2 decimal places to the nearest whole number and to one decimal place</a:t>
            </a:r>
          </a:p>
        </p:txBody>
      </p:sp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87340-5A1F-49A2-9741-B7A0CEC47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686163" y="4845926"/>
            <a:ext cx="10846990" cy="1382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4C3855-7D7E-4AF5-8EFB-FA9EFF94A002}"/>
              </a:ext>
            </a:extLst>
          </p:cNvPr>
          <p:cNvSpPr/>
          <p:nvPr/>
        </p:nvSpPr>
        <p:spPr>
          <a:xfrm>
            <a:off x="772227" y="561175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FAC56-A9A4-49DA-84BF-0F9125549EA5}"/>
              </a:ext>
            </a:extLst>
          </p:cNvPr>
          <p:cNvSpPr/>
          <p:nvPr/>
        </p:nvSpPr>
        <p:spPr>
          <a:xfrm>
            <a:off x="10825908" y="561175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78157-8214-4717-BE20-996F867F55BC}"/>
              </a:ext>
            </a:extLst>
          </p:cNvPr>
          <p:cNvSpPr/>
          <p:nvPr/>
        </p:nvSpPr>
        <p:spPr>
          <a:xfrm>
            <a:off x="1710041" y="561175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8B289-2C98-4E40-AEF1-D2F6459FF5C2}"/>
              </a:ext>
            </a:extLst>
          </p:cNvPr>
          <p:cNvSpPr/>
          <p:nvPr/>
        </p:nvSpPr>
        <p:spPr>
          <a:xfrm>
            <a:off x="2733919" y="561175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CF74A-3D0A-4C65-A093-85AECDAA8E04}"/>
              </a:ext>
            </a:extLst>
          </p:cNvPr>
          <p:cNvSpPr/>
          <p:nvPr/>
        </p:nvSpPr>
        <p:spPr>
          <a:xfrm>
            <a:off x="3757797" y="561175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5B72E3-7DCE-4BAD-B480-252C9D4645FD}"/>
              </a:ext>
            </a:extLst>
          </p:cNvPr>
          <p:cNvSpPr/>
          <p:nvPr/>
        </p:nvSpPr>
        <p:spPr>
          <a:xfrm>
            <a:off x="4749401" y="561175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FCDBED-EDF6-4FD8-AB6A-F23F68BF2334}"/>
              </a:ext>
            </a:extLst>
          </p:cNvPr>
          <p:cNvSpPr/>
          <p:nvPr/>
        </p:nvSpPr>
        <p:spPr>
          <a:xfrm>
            <a:off x="5687217" y="561175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89C3AC-8EDA-44C2-BA70-2F9BDA82B1C6}"/>
              </a:ext>
            </a:extLst>
          </p:cNvPr>
          <p:cNvSpPr/>
          <p:nvPr/>
        </p:nvSpPr>
        <p:spPr>
          <a:xfrm>
            <a:off x="6711095" y="561175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EEBD3-6D4E-4F19-8CCC-930A3EDBBEE2}"/>
              </a:ext>
            </a:extLst>
          </p:cNvPr>
          <p:cNvSpPr/>
          <p:nvPr/>
        </p:nvSpPr>
        <p:spPr>
          <a:xfrm>
            <a:off x="7720598" y="561175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B799B-C233-4EA9-9E0B-DC8B29AFD874}"/>
              </a:ext>
            </a:extLst>
          </p:cNvPr>
          <p:cNvSpPr/>
          <p:nvPr/>
        </p:nvSpPr>
        <p:spPr>
          <a:xfrm>
            <a:off x="8631731" y="561175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8B30D9-CAED-4609-8DBB-E556A6AD6288}"/>
              </a:ext>
            </a:extLst>
          </p:cNvPr>
          <p:cNvSpPr/>
          <p:nvPr/>
        </p:nvSpPr>
        <p:spPr>
          <a:xfrm>
            <a:off x="9663250" y="5611757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4088319" y="2012074"/>
            <a:ext cx="4194431" cy="183418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can divide each whole number into ten tenths.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9455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87340-5A1F-49A2-9741-B7A0CEC47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58569" y="4845666"/>
            <a:ext cx="10846990" cy="1382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4C3855-7D7E-4AF5-8EFB-FA9EFF94A002}"/>
              </a:ext>
            </a:extLst>
          </p:cNvPr>
          <p:cNvSpPr/>
          <p:nvPr/>
        </p:nvSpPr>
        <p:spPr>
          <a:xfrm>
            <a:off x="844633" y="561149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FAC56-A9A4-49DA-84BF-0F9125549EA5}"/>
              </a:ext>
            </a:extLst>
          </p:cNvPr>
          <p:cNvSpPr/>
          <p:nvPr/>
        </p:nvSpPr>
        <p:spPr>
          <a:xfrm>
            <a:off x="10898314" y="561149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78157-8214-4717-BE20-996F867F55BC}"/>
              </a:ext>
            </a:extLst>
          </p:cNvPr>
          <p:cNvSpPr/>
          <p:nvPr/>
        </p:nvSpPr>
        <p:spPr>
          <a:xfrm>
            <a:off x="1782447" y="56114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8B289-2C98-4E40-AEF1-D2F6459FF5C2}"/>
              </a:ext>
            </a:extLst>
          </p:cNvPr>
          <p:cNvSpPr/>
          <p:nvPr/>
        </p:nvSpPr>
        <p:spPr>
          <a:xfrm>
            <a:off x="2806325" y="56114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CF74A-3D0A-4C65-A093-85AECDAA8E04}"/>
              </a:ext>
            </a:extLst>
          </p:cNvPr>
          <p:cNvSpPr/>
          <p:nvPr/>
        </p:nvSpPr>
        <p:spPr>
          <a:xfrm>
            <a:off x="3830203" y="56114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0.30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5B72E3-7DCE-4BAD-B480-252C9D4645FD}"/>
              </a:ext>
            </a:extLst>
          </p:cNvPr>
          <p:cNvSpPr/>
          <p:nvPr/>
        </p:nvSpPr>
        <p:spPr>
          <a:xfrm>
            <a:off x="4821807" y="56114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FCDBED-EDF6-4FD8-AB6A-F23F68BF2334}"/>
              </a:ext>
            </a:extLst>
          </p:cNvPr>
          <p:cNvSpPr/>
          <p:nvPr/>
        </p:nvSpPr>
        <p:spPr>
          <a:xfrm>
            <a:off x="5759623" y="56114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89C3AC-8EDA-44C2-BA70-2F9BDA82B1C6}"/>
              </a:ext>
            </a:extLst>
          </p:cNvPr>
          <p:cNvSpPr/>
          <p:nvPr/>
        </p:nvSpPr>
        <p:spPr>
          <a:xfrm>
            <a:off x="6783501" y="56114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0.60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EEBD3-6D4E-4F19-8CCC-930A3EDBBEE2}"/>
              </a:ext>
            </a:extLst>
          </p:cNvPr>
          <p:cNvSpPr/>
          <p:nvPr/>
        </p:nvSpPr>
        <p:spPr>
          <a:xfrm>
            <a:off x="7793004" y="56114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0.70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B799B-C233-4EA9-9E0B-DC8B29AFD874}"/>
              </a:ext>
            </a:extLst>
          </p:cNvPr>
          <p:cNvSpPr/>
          <p:nvPr/>
        </p:nvSpPr>
        <p:spPr>
          <a:xfrm>
            <a:off x="8704137" y="56114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8B30D9-CAED-4609-8DBB-E556A6AD6288}"/>
              </a:ext>
            </a:extLst>
          </p:cNvPr>
          <p:cNvSpPr/>
          <p:nvPr/>
        </p:nvSpPr>
        <p:spPr>
          <a:xfrm>
            <a:off x="9735656" y="56114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0.90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1151625" y="1952876"/>
            <a:ext cx="4494447" cy="243005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can put a zero in the hundredths column to give these as hundredths.</a:t>
            </a:r>
            <a:endParaRPr lang="en-GB" sz="3600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0A79654-A267-4B35-90FA-7A6C0E03B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7142"/>
              </p:ext>
            </p:extLst>
          </p:nvPr>
        </p:nvGraphicFramePr>
        <p:xfrm>
          <a:off x="8242123" y="1859298"/>
          <a:ext cx="1918370" cy="180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37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191837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191837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191837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191837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191837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191837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191837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191837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191837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180536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65077" marR="65077" marT="32538" marB="325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0079B1F-58BF-4392-BAEB-83BD75ABBB45}"/>
              </a:ext>
            </a:extLst>
          </p:cNvPr>
          <p:cNvSpPr/>
          <p:nvPr/>
        </p:nvSpPr>
        <p:spPr>
          <a:xfrm>
            <a:off x="6497824" y="3822985"/>
            <a:ext cx="5186739" cy="55994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One tenth = ten hundredths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527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87340-5A1F-49A2-9741-B7A0CEC47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38013" y="3028077"/>
            <a:ext cx="10846990" cy="1382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4C3855-7D7E-4AF5-8EFB-FA9EFF94A002}"/>
              </a:ext>
            </a:extLst>
          </p:cNvPr>
          <p:cNvSpPr/>
          <p:nvPr/>
        </p:nvSpPr>
        <p:spPr>
          <a:xfrm>
            <a:off x="824077" y="379390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FAC56-A9A4-49DA-84BF-0F9125549EA5}"/>
              </a:ext>
            </a:extLst>
          </p:cNvPr>
          <p:cNvSpPr/>
          <p:nvPr/>
        </p:nvSpPr>
        <p:spPr>
          <a:xfrm>
            <a:off x="10877758" y="379390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78157-8214-4717-BE20-996F867F55BC}"/>
              </a:ext>
            </a:extLst>
          </p:cNvPr>
          <p:cNvSpPr/>
          <p:nvPr/>
        </p:nvSpPr>
        <p:spPr>
          <a:xfrm>
            <a:off x="1761891" y="3793908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8B289-2C98-4E40-AEF1-D2F6459FF5C2}"/>
              </a:ext>
            </a:extLst>
          </p:cNvPr>
          <p:cNvSpPr/>
          <p:nvPr/>
        </p:nvSpPr>
        <p:spPr>
          <a:xfrm>
            <a:off x="2785769" y="3793908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CF74A-3D0A-4C65-A093-85AECDAA8E04}"/>
              </a:ext>
            </a:extLst>
          </p:cNvPr>
          <p:cNvSpPr/>
          <p:nvPr/>
        </p:nvSpPr>
        <p:spPr>
          <a:xfrm>
            <a:off x="3809647" y="3793908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0.30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5B72E3-7DCE-4BAD-B480-252C9D4645FD}"/>
              </a:ext>
            </a:extLst>
          </p:cNvPr>
          <p:cNvSpPr/>
          <p:nvPr/>
        </p:nvSpPr>
        <p:spPr>
          <a:xfrm>
            <a:off x="4801251" y="3793908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FCDBED-EDF6-4FD8-AB6A-F23F68BF2334}"/>
              </a:ext>
            </a:extLst>
          </p:cNvPr>
          <p:cNvSpPr/>
          <p:nvPr/>
        </p:nvSpPr>
        <p:spPr>
          <a:xfrm>
            <a:off x="5739067" y="3793908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89C3AC-8EDA-44C2-BA70-2F9BDA82B1C6}"/>
              </a:ext>
            </a:extLst>
          </p:cNvPr>
          <p:cNvSpPr/>
          <p:nvPr/>
        </p:nvSpPr>
        <p:spPr>
          <a:xfrm>
            <a:off x="6762945" y="3793908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0.60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EEBD3-6D4E-4F19-8CCC-930A3EDBBEE2}"/>
              </a:ext>
            </a:extLst>
          </p:cNvPr>
          <p:cNvSpPr/>
          <p:nvPr/>
        </p:nvSpPr>
        <p:spPr>
          <a:xfrm>
            <a:off x="7772448" y="3793908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0.70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B799B-C233-4EA9-9E0B-DC8B29AFD874}"/>
              </a:ext>
            </a:extLst>
          </p:cNvPr>
          <p:cNvSpPr/>
          <p:nvPr/>
        </p:nvSpPr>
        <p:spPr>
          <a:xfrm>
            <a:off x="8683581" y="3793908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8B30D9-CAED-4609-8DBB-E556A6AD6288}"/>
              </a:ext>
            </a:extLst>
          </p:cNvPr>
          <p:cNvSpPr/>
          <p:nvPr/>
        </p:nvSpPr>
        <p:spPr>
          <a:xfrm>
            <a:off x="9715100" y="3793908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0.90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1788718" y="1788744"/>
            <a:ext cx="8673662" cy="111656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can divide each whole number into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one hundred hundredths.</a:t>
            </a:r>
            <a:endParaRPr lang="en-GB" sz="3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651EA9-1007-4A66-B4EF-C0159D21B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5194426"/>
            <a:ext cx="10846990" cy="138251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D7901CA-BF9F-4D70-9E16-7F775EA7FA45}"/>
              </a:ext>
            </a:extLst>
          </p:cNvPr>
          <p:cNvSpPr/>
          <p:nvPr/>
        </p:nvSpPr>
        <p:spPr>
          <a:xfrm>
            <a:off x="812230" y="596025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16F2AF-92BB-4644-AAEA-1A5766A97B67}"/>
              </a:ext>
            </a:extLst>
          </p:cNvPr>
          <p:cNvSpPr/>
          <p:nvPr/>
        </p:nvSpPr>
        <p:spPr>
          <a:xfrm>
            <a:off x="10717713" y="5960257"/>
            <a:ext cx="91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0.10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EAA87F-F3D2-430E-B0FA-158C6706A36B}"/>
              </a:ext>
            </a:extLst>
          </p:cNvPr>
          <p:cNvSpPr/>
          <p:nvPr/>
        </p:nvSpPr>
        <p:spPr>
          <a:xfrm>
            <a:off x="175004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0.01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44E0C0-DA3F-4220-A97C-097D5B867C30}"/>
              </a:ext>
            </a:extLst>
          </p:cNvPr>
          <p:cNvSpPr/>
          <p:nvPr/>
        </p:nvSpPr>
        <p:spPr>
          <a:xfrm>
            <a:off x="2773922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0.02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F4FFA0-3A78-44DC-8BE9-6BFE17341286}"/>
              </a:ext>
            </a:extLst>
          </p:cNvPr>
          <p:cNvSpPr/>
          <p:nvPr/>
        </p:nvSpPr>
        <p:spPr>
          <a:xfrm>
            <a:off x="3797800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0.03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ACC880-6AEB-43E4-B944-066B07E9C07F}"/>
              </a:ext>
            </a:extLst>
          </p:cNvPr>
          <p:cNvSpPr/>
          <p:nvPr/>
        </p:nvSpPr>
        <p:spPr>
          <a:xfrm>
            <a:off x="478940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0.04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3BCF0-5059-4A9C-B4BC-B75AD5673C02}"/>
              </a:ext>
            </a:extLst>
          </p:cNvPr>
          <p:cNvSpPr/>
          <p:nvPr/>
        </p:nvSpPr>
        <p:spPr>
          <a:xfrm>
            <a:off x="5727220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0.05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58332F-18CC-4B5F-9FAD-3096179F8461}"/>
              </a:ext>
            </a:extLst>
          </p:cNvPr>
          <p:cNvSpPr/>
          <p:nvPr/>
        </p:nvSpPr>
        <p:spPr>
          <a:xfrm>
            <a:off x="6751098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0.06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F4FCB3-A130-4AA8-8349-06CB86FF7892}"/>
              </a:ext>
            </a:extLst>
          </p:cNvPr>
          <p:cNvSpPr/>
          <p:nvPr/>
        </p:nvSpPr>
        <p:spPr>
          <a:xfrm>
            <a:off x="7760601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0.07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49036E-9C3D-4D73-BD21-C71ED8915216}"/>
              </a:ext>
            </a:extLst>
          </p:cNvPr>
          <p:cNvSpPr/>
          <p:nvPr/>
        </p:nvSpPr>
        <p:spPr>
          <a:xfrm>
            <a:off x="867173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0.08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B7D2A8-C547-4490-8A10-DC05E6453149}"/>
              </a:ext>
            </a:extLst>
          </p:cNvPr>
          <p:cNvSpPr/>
          <p:nvPr/>
        </p:nvSpPr>
        <p:spPr>
          <a:xfrm>
            <a:off x="9703253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0.09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B69E3-198B-46A5-85CC-E48D45B50ED1}"/>
              </a:ext>
            </a:extLst>
          </p:cNvPr>
          <p:cNvSpPr/>
          <p:nvPr/>
        </p:nvSpPr>
        <p:spPr>
          <a:xfrm>
            <a:off x="950310" y="3276248"/>
            <a:ext cx="1130969" cy="1134340"/>
          </a:xfrm>
          <a:prstGeom prst="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21B830-2E1F-40A4-8795-227D434E666D}"/>
              </a:ext>
            </a:extLst>
          </p:cNvPr>
          <p:cNvSpPr/>
          <p:nvPr/>
        </p:nvSpPr>
        <p:spPr>
          <a:xfrm>
            <a:off x="863193" y="5299627"/>
            <a:ext cx="10709963" cy="1134340"/>
          </a:xfrm>
          <a:prstGeom prst="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2048CF-C63E-4582-A15A-D75AD5F098C2}"/>
              </a:ext>
            </a:extLst>
          </p:cNvPr>
          <p:cNvSpPr/>
          <p:nvPr/>
        </p:nvSpPr>
        <p:spPr>
          <a:xfrm>
            <a:off x="381165" y="4519123"/>
            <a:ext cx="11360354" cy="58477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Let’s zoom in to see what lies between 0 and 0.10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4107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1788718" y="1929519"/>
            <a:ext cx="8673662" cy="111656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What is half of 100?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4663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618845" y="1899685"/>
            <a:ext cx="10846989" cy="281041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Half of 100 is 50, so anything that is 50 hundredths or greater will round </a:t>
            </a:r>
            <a:r>
              <a:rPr lang="en-GB" sz="3600" b="1" dirty="0">
                <a:solidFill>
                  <a:srgbClr val="002060"/>
                </a:solidFill>
              </a:rPr>
              <a:t>up</a:t>
            </a:r>
            <a:r>
              <a:rPr lang="en-GB" sz="3600" dirty="0">
                <a:solidFill>
                  <a:srgbClr val="002060"/>
                </a:solidFill>
              </a:rPr>
              <a:t> to the </a:t>
            </a:r>
            <a:r>
              <a:rPr lang="en-GB" sz="3600" b="1" dirty="0">
                <a:solidFill>
                  <a:srgbClr val="002060"/>
                </a:solidFill>
              </a:rPr>
              <a:t>nearest whole number</a:t>
            </a:r>
            <a:r>
              <a:rPr lang="en-GB" sz="36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A number that has less than 50 hundredths will round </a:t>
            </a:r>
            <a:r>
              <a:rPr lang="en-GB" sz="3600" b="1" dirty="0">
                <a:solidFill>
                  <a:srgbClr val="002060"/>
                </a:solidFill>
              </a:rPr>
              <a:t>down</a:t>
            </a:r>
            <a:r>
              <a:rPr lang="en-GB" sz="3600" dirty="0">
                <a:solidFill>
                  <a:srgbClr val="002060"/>
                </a:solidFill>
              </a:rPr>
              <a:t> to the </a:t>
            </a:r>
            <a:r>
              <a:rPr lang="en-GB" sz="3600" b="1" dirty="0">
                <a:solidFill>
                  <a:srgbClr val="002060"/>
                </a:solidFill>
              </a:rPr>
              <a:t>nearest whole number</a:t>
            </a:r>
            <a:r>
              <a:rPr lang="en-GB" sz="3600" dirty="0">
                <a:solidFill>
                  <a:srgbClr val="002060"/>
                </a:solidFill>
              </a:rPr>
              <a:t>.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C9804-57D7-457F-B953-BCACD3872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5009781"/>
            <a:ext cx="10846990" cy="1382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B07566-BF09-4858-82DB-E294FD402462}"/>
              </a:ext>
            </a:extLst>
          </p:cNvPr>
          <p:cNvSpPr/>
          <p:nvPr/>
        </p:nvSpPr>
        <p:spPr>
          <a:xfrm>
            <a:off x="812230" y="57756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73C76-3967-4284-A628-C860BA2D22AF}"/>
              </a:ext>
            </a:extLst>
          </p:cNvPr>
          <p:cNvSpPr/>
          <p:nvPr/>
        </p:nvSpPr>
        <p:spPr>
          <a:xfrm>
            <a:off x="10865911" y="57756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D4F5A-32B2-4EEB-A4F4-4DCA55A79114}"/>
              </a:ext>
            </a:extLst>
          </p:cNvPr>
          <p:cNvSpPr/>
          <p:nvPr/>
        </p:nvSpPr>
        <p:spPr>
          <a:xfrm>
            <a:off x="175004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3C6E8-73D0-4ED3-B03A-949478860A42}"/>
              </a:ext>
            </a:extLst>
          </p:cNvPr>
          <p:cNvSpPr/>
          <p:nvPr/>
        </p:nvSpPr>
        <p:spPr>
          <a:xfrm>
            <a:off x="2773922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3A4CC-37ED-41A8-8F3F-73C523C472BB}"/>
              </a:ext>
            </a:extLst>
          </p:cNvPr>
          <p:cNvSpPr/>
          <p:nvPr/>
        </p:nvSpPr>
        <p:spPr>
          <a:xfrm>
            <a:off x="3797800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0.30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92941-3327-4BC1-AB32-1D96FB45E92B}"/>
              </a:ext>
            </a:extLst>
          </p:cNvPr>
          <p:cNvSpPr/>
          <p:nvPr/>
        </p:nvSpPr>
        <p:spPr>
          <a:xfrm>
            <a:off x="478940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EE0E0E-D706-48B5-9566-4E8E2B1EE342}"/>
              </a:ext>
            </a:extLst>
          </p:cNvPr>
          <p:cNvSpPr/>
          <p:nvPr/>
        </p:nvSpPr>
        <p:spPr>
          <a:xfrm>
            <a:off x="5727220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AB6CC9-266D-46BC-85BD-F0C5C96CA5B7}"/>
              </a:ext>
            </a:extLst>
          </p:cNvPr>
          <p:cNvSpPr/>
          <p:nvPr/>
        </p:nvSpPr>
        <p:spPr>
          <a:xfrm>
            <a:off x="6751098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0.60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DA941B-19A7-4DB8-9FD4-14FBFB2B1CAE}"/>
              </a:ext>
            </a:extLst>
          </p:cNvPr>
          <p:cNvSpPr/>
          <p:nvPr/>
        </p:nvSpPr>
        <p:spPr>
          <a:xfrm>
            <a:off x="7760601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0.70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794CC-B9C8-42FE-B049-32E35B105880}"/>
              </a:ext>
            </a:extLst>
          </p:cNvPr>
          <p:cNvSpPr/>
          <p:nvPr/>
        </p:nvSpPr>
        <p:spPr>
          <a:xfrm>
            <a:off x="867173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0.80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492175-A2B0-4174-BF57-61165F78D489}"/>
              </a:ext>
            </a:extLst>
          </p:cNvPr>
          <p:cNvSpPr/>
          <p:nvPr/>
        </p:nvSpPr>
        <p:spPr>
          <a:xfrm>
            <a:off x="9703253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0.90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56D7711-86F8-4A43-ABFE-F2ECD8573D60}"/>
              </a:ext>
            </a:extLst>
          </p:cNvPr>
          <p:cNvSpPr/>
          <p:nvPr/>
        </p:nvSpPr>
        <p:spPr>
          <a:xfrm rot="5400000">
            <a:off x="3392924" y="3061207"/>
            <a:ext cx="265848" cy="47623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A0DBA57-D386-42C7-AA9F-BC026D177DF8}"/>
              </a:ext>
            </a:extLst>
          </p:cNvPr>
          <p:cNvSpPr/>
          <p:nvPr/>
        </p:nvSpPr>
        <p:spPr>
          <a:xfrm rot="16200000" flipH="1">
            <a:off x="8451942" y="2948142"/>
            <a:ext cx="265848" cy="497822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3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618845" y="1899685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 5.67 </a:t>
            </a:r>
            <a:r>
              <a:rPr lang="en-GB" sz="3600">
                <a:solidFill>
                  <a:srgbClr val="002060"/>
                </a:solidFill>
              </a:rPr>
              <a:t>to the nearest whole number.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C9804-57D7-457F-B953-BCACD3872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5009781"/>
            <a:ext cx="10846990" cy="1382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B07566-BF09-4858-82DB-E294FD402462}"/>
              </a:ext>
            </a:extLst>
          </p:cNvPr>
          <p:cNvSpPr/>
          <p:nvPr/>
        </p:nvSpPr>
        <p:spPr>
          <a:xfrm>
            <a:off x="876398" y="5775612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73C76-3967-4284-A628-C860BA2D22AF}"/>
              </a:ext>
            </a:extLst>
          </p:cNvPr>
          <p:cNvSpPr/>
          <p:nvPr/>
        </p:nvSpPr>
        <p:spPr>
          <a:xfrm>
            <a:off x="10865911" y="5775612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D4F5A-32B2-4EEB-A4F4-4DCA55A79114}"/>
              </a:ext>
            </a:extLst>
          </p:cNvPr>
          <p:cNvSpPr/>
          <p:nvPr/>
        </p:nvSpPr>
        <p:spPr>
          <a:xfrm>
            <a:off x="175004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3C6E8-73D0-4ED3-B03A-949478860A42}"/>
              </a:ext>
            </a:extLst>
          </p:cNvPr>
          <p:cNvSpPr/>
          <p:nvPr/>
        </p:nvSpPr>
        <p:spPr>
          <a:xfrm>
            <a:off x="2773922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3A4CC-37ED-41A8-8F3F-73C523C472BB}"/>
              </a:ext>
            </a:extLst>
          </p:cNvPr>
          <p:cNvSpPr/>
          <p:nvPr/>
        </p:nvSpPr>
        <p:spPr>
          <a:xfrm>
            <a:off x="3797800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5.30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92941-3327-4BC1-AB32-1D96FB45E92B}"/>
              </a:ext>
            </a:extLst>
          </p:cNvPr>
          <p:cNvSpPr/>
          <p:nvPr/>
        </p:nvSpPr>
        <p:spPr>
          <a:xfrm>
            <a:off x="478940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EE0E0E-D706-48B5-9566-4E8E2B1EE342}"/>
              </a:ext>
            </a:extLst>
          </p:cNvPr>
          <p:cNvSpPr/>
          <p:nvPr/>
        </p:nvSpPr>
        <p:spPr>
          <a:xfrm>
            <a:off x="5727220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AB6CC9-266D-46BC-85BD-F0C5C96CA5B7}"/>
              </a:ext>
            </a:extLst>
          </p:cNvPr>
          <p:cNvSpPr/>
          <p:nvPr/>
        </p:nvSpPr>
        <p:spPr>
          <a:xfrm>
            <a:off x="6751098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5.60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DA941B-19A7-4DB8-9FD4-14FBFB2B1CAE}"/>
              </a:ext>
            </a:extLst>
          </p:cNvPr>
          <p:cNvSpPr/>
          <p:nvPr/>
        </p:nvSpPr>
        <p:spPr>
          <a:xfrm>
            <a:off x="7760601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5.70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794CC-B9C8-42FE-B049-32E35B105880}"/>
              </a:ext>
            </a:extLst>
          </p:cNvPr>
          <p:cNvSpPr/>
          <p:nvPr/>
        </p:nvSpPr>
        <p:spPr>
          <a:xfrm>
            <a:off x="867173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5.80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492175-A2B0-4174-BF57-61165F78D489}"/>
              </a:ext>
            </a:extLst>
          </p:cNvPr>
          <p:cNvSpPr/>
          <p:nvPr/>
        </p:nvSpPr>
        <p:spPr>
          <a:xfrm>
            <a:off x="9703253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5.90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56D7711-86F8-4A43-ABFE-F2ECD8573D60}"/>
              </a:ext>
            </a:extLst>
          </p:cNvPr>
          <p:cNvSpPr/>
          <p:nvPr/>
        </p:nvSpPr>
        <p:spPr>
          <a:xfrm rot="5400000">
            <a:off x="3392924" y="4182538"/>
            <a:ext cx="265848" cy="47623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A0DBA57-D386-42C7-AA9F-BC026D177DF8}"/>
              </a:ext>
            </a:extLst>
          </p:cNvPr>
          <p:cNvSpPr/>
          <p:nvPr/>
        </p:nvSpPr>
        <p:spPr>
          <a:xfrm rot="16200000" flipH="1">
            <a:off x="8451942" y="4069473"/>
            <a:ext cx="265848" cy="497822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E690070-AB85-4AD3-A11D-00AB38D180B6}"/>
              </a:ext>
            </a:extLst>
          </p:cNvPr>
          <p:cNvSpPr/>
          <p:nvPr/>
        </p:nvSpPr>
        <p:spPr>
          <a:xfrm>
            <a:off x="2574309" y="3576953"/>
            <a:ext cx="7351033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First, think about what the whole numbers just below and just above our number are.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6894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618845" y="1899685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 5.67 </a:t>
            </a:r>
            <a:r>
              <a:rPr lang="en-GB" sz="3600">
                <a:solidFill>
                  <a:srgbClr val="002060"/>
                </a:solidFill>
              </a:rPr>
              <a:t>to the nearest whole number.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C9804-57D7-457F-B953-BCACD3872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5009781"/>
            <a:ext cx="10846990" cy="1382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B07566-BF09-4858-82DB-E294FD402462}"/>
              </a:ext>
            </a:extLst>
          </p:cNvPr>
          <p:cNvSpPr/>
          <p:nvPr/>
        </p:nvSpPr>
        <p:spPr>
          <a:xfrm>
            <a:off x="860356" y="57756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73C76-3967-4284-A628-C860BA2D22AF}"/>
              </a:ext>
            </a:extLst>
          </p:cNvPr>
          <p:cNvSpPr/>
          <p:nvPr/>
        </p:nvSpPr>
        <p:spPr>
          <a:xfrm>
            <a:off x="10865911" y="57756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D4F5A-32B2-4EEB-A4F4-4DCA55A79114}"/>
              </a:ext>
            </a:extLst>
          </p:cNvPr>
          <p:cNvSpPr/>
          <p:nvPr/>
        </p:nvSpPr>
        <p:spPr>
          <a:xfrm>
            <a:off x="175004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3C6E8-73D0-4ED3-B03A-949478860A42}"/>
              </a:ext>
            </a:extLst>
          </p:cNvPr>
          <p:cNvSpPr/>
          <p:nvPr/>
        </p:nvSpPr>
        <p:spPr>
          <a:xfrm>
            <a:off x="2773922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3A4CC-37ED-41A8-8F3F-73C523C472BB}"/>
              </a:ext>
            </a:extLst>
          </p:cNvPr>
          <p:cNvSpPr/>
          <p:nvPr/>
        </p:nvSpPr>
        <p:spPr>
          <a:xfrm>
            <a:off x="3797800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5.30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92941-3327-4BC1-AB32-1D96FB45E92B}"/>
              </a:ext>
            </a:extLst>
          </p:cNvPr>
          <p:cNvSpPr/>
          <p:nvPr/>
        </p:nvSpPr>
        <p:spPr>
          <a:xfrm>
            <a:off x="478940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EE0E0E-D706-48B5-9566-4E8E2B1EE342}"/>
              </a:ext>
            </a:extLst>
          </p:cNvPr>
          <p:cNvSpPr/>
          <p:nvPr/>
        </p:nvSpPr>
        <p:spPr>
          <a:xfrm>
            <a:off x="5727220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AB6CC9-266D-46BC-85BD-F0C5C96CA5B7}"/>
              </a:ext>
            </a:extLst>
          </p:cNvPr>
          <p:cNvSpPr/>
          <p:nvPr/>
        </p:nvSpPr>
        <p:spPr>
          <a:xfrm>
            <a:off x="6751098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5.60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DA941B-19A7-4DB8-9FD4-14FBFB2B1CAE}"/>
              </a:ext>
            </a:extLst>
          </p:cNvPr>
          <p:cNvSpPr/>
          <p:nvPr/>
        </p:nvSpPr>
        <p:spPr>
          <a:xfrm>
            <a:off x="7760601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5.70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794CC-B9C8-42FE-B049-32E35B105880}"/>
              </a:ext>
            </a:extLst>
          </p:cNvPr>
          <p:cNvSpPr/>
          <p:nvPr/>
        </p:nvSpPr>
        <p:spPr>
          <a:xfrm>
            <a:off x="867173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5.80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492175-A2B0-4174-BF57-61165F78D489}"/>
              </a:ext>
            </a:extLst>
          </p:cNvPr>
          <p:cNvSpPr/>
          <p:nvPr/>
        </p:nvSpPr>
        <p:spPr>
          <a:xfrm>
            <a:off x="9703253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5.90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56D7711-86F8-4A43-ABFE-F2ECD8573D60}"/>
              </a:ext>
            </a:extLst>
          </p:cNvPr>
          <p:cNvSpPr/>
          <p:nvPr/>
        </p:nvSpPr>
        <p:spPr>
          <a:xfrm rot="5400000">
            <a:off x="3392924" y="4182538"/>
            <a:ext cx="265848" cy="47623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A0DBA57-D386-42C7-AA9F-BC026D177DF8}"/>
              </a:ext>
            </a:extLst>
          </p:cNvPr>
          <p:cNvSpPr/>
          <p:nvPr/>
        </p:nvSpPr>
        <p:spPr>
          <a:xfrm rot="16200000" flipH="1">
            <a:off x="8451942" y="4069473"/>
            <a:ext cx="265848" cy="497822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3EB161-9747-45A1-9E4C-BD5E890C0169}"/>
              </a:ext>
            </a:extLst>
          </p:cNvPr>
          <p:cNvSpPr/>
          <p:nvPr/>
        </p:nvSpPr>
        <p:spPr>
          <a:xfrm>
            <a:off x="2574309" y="3576953"/>
            <a:ext cx="7351033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Next, consider where our number is on a number line between these whole numbers.</a:t>
            </a:r>
            <a:endParaRPr lang="en-GB" sz="2800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1D40EDB-D132-4C8F-873E-7984053A4CC5}"/>
              </a:ext>
            </a:extLst>
          </p:cNvPr>
          <p:cNvSpPr/>
          <p:nvPr/>
        </p:nvSpPr>
        <p:spPr>
          <a:xfrm>
            <a:off x="7627677" y="5009781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1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618845" y="1899685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 5.67 </a:t>
            </a:r>
            <a:r>
              <a:rPr lang="en-GB" sz="3600">
                <a:solidFill>
                  <a:srgbClr val="002060"/>
                </a:solidFill>
              </a:rPr>
              <a:t>to the nearest whole number.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C9804-57D7-457F-B953-BCACD3872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5009781"/>
            <a:ext cx="10846990" cy="1382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B07566-BF09-4858-82DB-E294FD402462}"/>
              </a:ext>
            </a:extLst>
          </p:cNvPr>
          <p:cNvSpPr/>
          <p:nvPr/>
        </p:nvSpPr>
        <p:spPr>
          <a:xfrm>
            <a:off x="860356" y="57756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73C76-3967-4284-A628-C860BA2D22AF}"/>
              </a:ext>
            </a:extLst>
          </p:cNvPr>
          <p:cNvSpPr/>
          <p:nvPr/>
        </p:nvSpPr>
        <p:spPr>
          <a:xfrm>
            <a:off x="10776341" y="562172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D4F5A-32B2-4EEB-A4F4-4DCA55A79114}"/>
              </a:ext>
            </a:extLst>
          </p:cNvPr>
          <p:cNvSpPr/>
          <p:nvPr/>
        </p:nvSpPr>
        <p:spPr>
          <a:xfrm>
            <a:off x="175004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3C6E8-73D0-4ED3-B03A-949478860A42}"/>
              </a:ext>
            </a:extLst>
          </p:cNvPr>
          <p:cNvSpPr/>
          <p:nvPr/>
        </p:nvSpPr>
        <p:spPr>
          <a:xfrm>
            <a:off x="2773922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3A4CC-37ED-41A8-8F3F-73C523C472BB}"/>
              </a:ext>
            </a:extLst>
          </p:cNvPr>
          <p:cNvSpPr/>
          <p:nvPr/>
        </p:nvSpPr>
        <p:spPr>
          <a:xfrm>
            <a:off x="3797800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5.30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92941-3327-4BC1-AB32-1D96FB45E92B}"/>
              </a:ext>
            </a:extLst>
          </p:cNvPr>
          <p:cNvSpPr/>
          <p:nvPr/>
        </p:nvSpPr>
        <p:spPr>
          <a:xfrm>
            <a:off x="478940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EE0E0E-D706-48B5-9566-4E8E2B1EE342}"/>
              </a:ext>
            </a:extLst>
          </p:cNvPr>
          <p:cNvSpPr/>
          <p:nvPr/>
        </p:nvSpPr>
        <p:spPr>
          <a:xfrm>
            <a:off x="5727220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AB6CC9-266D-46BC-85BD-F0C5C96CA5B7}"/>
              </a:ext>
            </a:extLst>
          </p:cNvPr>
          <p:cNvSpPr/>
          <p:nvPr/>
        </p:nvSpPr>
        <p:spPr>
          <a:xfrm>
            <a:off x="6751098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5.60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DA941B-19A7-4DB8-9FD4-14FBFB2B1CAE}"/>
              </a:ext>
            </a:extLst>
          </p:cNvPr>
          <p:cNvSpPr/>
          <p:nvPr/>
        </p:nvSpPr>
        <p:spPr>
          <a:xfrm>
            <a:off x="7760601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5.70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794CC-B9C8-42FE-B049-32E35B105880}"/>
              </a:ext>
            </a:extLst>
          </p:cNvPr>
          <p:cNvSpPr/>
          <p:nvPr/>
        </p:nvSpPr>
        <p:spPr>
          <a:xfrm>
            <a:off x="8671734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5.80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492175-A2B0-4174-BF57-61165F78D489}"/>
              </a:ext>
            </a:extLst>
          </p:cNvPr>
          <p:cNvSpPr/>
          <p:nvPr/>
        </p:nvSpPr>
        <p:spPr>
          <a:xfrm>
            <a:off x="9703253" y="577561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5.90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56D7711-86F8-4A43-ABFE-F2ECD8573D60}"/>
              </a:ext>
            </a:extLst>
          </p:cNvPr>
          <p:cNvSpPr/>
          <p:nvPr/>
        </p:nvSpPr>
        <p:spPr>
          <a:xfrm rot="5400000">
            <a:off x="3392924" y="4182538"/>
            <a:ext cx="265848" cy="47623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A0DBA57-D386-42C7-AA9F-BC026D177DF8}"/>
              </a:ext>
            </a:extLst>
          </p:cNvPr>
          <p:cNvSpPr/>
          <p:nvPr/>
        </p:nvSpPr>
        <p:spPr>
          <a:xfrm rot="16200000" flipH="1">
            <a:off x="8451942" y="4069473"/>
            <a:ext cx="265848" cy="497822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3EB161-9747-45A1-9E4C-BD5E890C0169}"/>
              </a:ext>
            </a:extLst>
          </p:cNvPr>
          <p:cNvSpPr/>
          <p:nvPr/>
        </p:nvSpPr>
        <p:spPr>
          <a:xfrm>
            <a:off x="2574309" y="3164490"/>
            <a:ext cx="7351033" cy="138251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As this number is larger than 5.5 or 5.50, the midpoint between 5 and 6, it will </a:t>
            </a:r>
            <a:r>
              <a:rPr lang="en-GB" sz="2800" b="1" dirty="0">
                <a:solidFill>
                  <a:srgbClr val="002060"/>
                </a:solidFill>
              </a:rPr>
              <a:t>round up to 6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  <a:endParaRPr lang="en-GB" sz="2800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1D40EDB-D132-4C8F-873E-7984053A4CC5}"/>
              </a:ext>
            </a:extLst>
          </p:cNvPr>
          <p:cNvSpPr/>
          <p:nvPr/>
        </p:nvSpPr>
        <p:spPr>
          <a:xfrm>
            <a:off x="7627677" y="5009781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8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8D8B7F-4EED-4A3E-99F8-853ED7A308FE}"/>
              </a:ext>
            </a:extLst>
          </p:cNvPr>
          <p:cNvSpPr/>
          <p:nvPr/>
        </p:nvSpPr>
        <p:spPr>
          <a:xfrm>
            <a:off x="618845" y="2458952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 2.09 to the nearest whole number.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3118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FB417-9459-4C8F-969A-6C584322E9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4596030"/>
            <a:ext cx="10846990" cy="13825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B2E17E-4FA3-4010-8B7E-AAA5C38AEB6F}"/>
              </a:ext>
            </a:extLst>
          </p:cNvPr>
          <p:cNvSpPr/>
          <p:nvPr/>
        </p:nvSpPr>
        <p:spPr>
          <a:xfrm>
            <a:off x="812230" y="536186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C447A4-C015-40A3-A747-0839A062864F}"/>
              </a:ext>
            </a:extLst>
          </p:cNvPr>
          <p:cNvSpPr/>
          <p:nvPr/>
        </p:nvSpPr>
        <p:spPr>
          <a:xfrm>
            <a:off x="10865911" y="536186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7AB8C-AF14-42CC-A14D-08981DDC174A}"/>
              </a:ext>
            </a:extLst>
          </p:cNvPr>
          <p:cNvSpPr/>
          <p:nvPr/>
        </p:nvSpPr>
        <p:spPr>
          <a:xfrm>
            <a:off x="175004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2.10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C78DB-0602-4CC9-8014-89D339DC48F0}"/>
              </a:ext>
            </a:extLst>
          </p:cNvPr>
          <p:cNvSpPr/>
          <p:nvPr/>
        </p:nvSpPr>
        <p:spPr>
          <a:xfrm>
            <a:off x="2773922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2.20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CABD3-3A7B-40C2-87A5-A9091A136DFB}"/>
              </a:ext>
            </a:extLst>
          </p:cNvPr>
          <p:cNvSpPr/>
          <p:nvPr/>
        </p:nvSpPr>
        <p:spPr>
          <a:xfrm>
            <a:off x="379780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2.30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5AF78A-2ABA-4484-AFB6-48D71005DF73}"/>
              </a:ext>
            </a:extLst>
          </p:cNvPr>
          <p:cNvSpPr/>
          <p:nvPr/>
        </p:nvSpPr>
        <p:spPr>
          <a:xfrm>
            <a:off x="478940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2.40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23A8DA-F2B9-4655-B350-8BECDF29621C}"/>
              </a:ext>
            </a:extLst>
          </p:cNvPr>
          <p:cNvSpPr/>
          <p:nvPr/>
        </p:nvSpPr>
        <p:spPr>
          <a:xfrm>
            <a:off x="572722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2.50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2C934A-AF35-47B1-B55D-F55D9D7130E9}"/>
              </a:ext>
            </a:extLst>
          </p:cNvPr>
          <p:cNvSpPr/>
          <p:nvPr/>
        </p:nvSpPr>
        <p:spPr>
          <a:xfrm>
            <a:off x="6751098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2.60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D76882-8776-4463-80DC-14AA90289DB1}"/>
              </a:ext>
            </a:extLst>
          </p:cNvPr>
          <p:cNvSpPr/>
          <p:nvPr/>
        </p:nvSpPr>
        <p:spPr>
          <a:xfrm>
            <a:off x="7760601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2.70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D3BB96-08F3-4EF3-AEDA-2E0A8074E4E2}"/>
              </a:ext>
            </a:extLst>
          </p:cNvPr>
          <p:cNvSpPr/>
          <p:nvPr/>
        </p:nvSpPr>
        <p:spPr>
          <a:xfrm>
            <a:off x="867173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2.80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2B1AF8-3B06-4925-A5AC-39413554BA50}"/>
              </a:ext>
            </a:extLst>
          </p:cNvPr>
          <p:cNvSpPr/>
          <p:nvPr/>
        </p:nvSpPr>
        <p:spPr>
          <a:xfrm>
            <a:off x="9703253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2.90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0E57834-214D-4CDA-8283-8D2F3C6435D9}"/>
              </a:ext>
            </a:extLst>
          </p:cNvPr>
          <p:cNvSpPr/>
          <p:nvPr/>
        </p:nvSpPr>
        <p:spPr>
          <a:xfrm rot="5400000">
            <a:off x="3392924" y="3768787"/>
            <a:ext cx="265848" cy="47623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757F9D3-A135-4D22-8A10-5C6B992FB0C5}"/>
              </a:ext>
            </a:extLst>
          </p:cNvPr>
          <p:cNvSpPr/>
          <p:nvPr/>
        </p:nvSpPr>
        <p:spPr>
          <a:xfrm rot="16200000" flipH="1">
            <a:off x="8451942" y="3655722"/>
            <a:ext cx="265848" cy="497822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A9165C2-1F5C-4697-BE7A-FFA381EFA730}"/>
              </a:ext>
            </a:extLst>
          </p:cNvPr>
          <p:cNvSpPr/>
          <p:nvPr/>
        </p:nvSpPr>
        <p:spPr>
          <a:xfrm>
            <a:off x="1825873" y="4557532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1019FC-97C3-44FD-83F5-A356754570CB}"/>
              </a:ext>
            </a:extLst>
          </p:cNvPr>
          <p:cNvSpPr/>
          <p:nvPr/>
        </p:nvSpPr>
        <p:spPr>
          <a:xfrm>
            <a:off x="672257" y="2571728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2.09 rounds to </a:t>
            </a:r>
            <a:r>
              <a:rPr lang="en-GB" sz="3600" b="1" dirty="0">
                <a:solidFill>
                  <a:srgbClr val="002060"/>
                </a:solidFill>
              </a:rPr>
              <a:t>2</a:t>
            </a:r>
            <a:r>
              <a:rPr lang="en-GB" sz="3600" dirty="0">
                <a:solidFill>
                  <a:srgbClr val="002060"/>
                </a:solidFill>
              </a:rPr>
              <a:t> to the nearest whole number.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1291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430816"/>
            <a:ext cx="10681447" cy="4360383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The </a:t>
            </a:r>
            <a:r>
              <a:rPr lang="en-GB" sz="2400" dirty="0" err="1">
                <a:solidFill>
                  <a:srgbClr val="002060"/>
                </a:solidFill>
              </a:rPr>
              <a:t>PiXL</a:t>
            </a:r>
            <a:r>
              <a:rPr lang="en-GB" sz="2400" dirty="0">
                <a:solidFill>
                  <a:srgbClr val="002060"/>
                </a:solidFill>
              </a:rPr>
              <a:t> therapies can be taught to a whole class or a target group. Year 3-5 therapies are designed to take approximately 30-40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Each therapy begins with a LORIC activity to develop relevant learning behaviours.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This is followed by a vocabulary task, which uses the </a:t>
            </a:r>
            <a:r>
              <a:rPr lang="en-GB" sz="2400" dirty="0" err="1">
                <a:solidFill>
                  <a:srgbClr val="002060"/>
                </a:solidFill>
              </a:rPr>
              <a:t>PiXL</a:t>
            </a:r>
            <a:r>
              <a:rPr lang="en-GB" sz="2400" dirty="0">
                <a:solidFill>
                  <a:srgbClr val="002060"/>
                </a:solidFill>
              </a:rPr>
              <a:t> 5-phase approach to teach key mathematical vocabulary. Further resources to develop vocabulary can be found in the Whole School area.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Each therapy adopts the ‘Teach, model and apply’ process with opportunities for pupils to demonstrate the taught skill independently.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8D8B7F-4EED-4A3E-99F8-853ED7A308FE}"/>
              </a:ext>
            </a:extLst>
          </p:cNvPr>
          <p:cNvSpPr/>
          <p:nvPr/>
        </p:nvSpPr>
        <p:spPr>
          <a:xfrm>
            <a:off x="618845" y="2458952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 7.83 to the nearest whole number.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17062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FB417-9459-4C8F-969A-6C584322E9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4596030"/>
            <a:ext cx="10846990" cy="13825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B2E17E-4FA3-4010-8B7E-AAA5C38AEB6F}"/>
              </a:ext>
            </a:extLst>
          </p:cNvPr>
          <p:cNvSpPr/>
          <p:nvPr/>
        </p:nvSpPr>
        <p:spPr>
          <a:xfrm>
            <a:off x="812230" y="536186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C447A4-C015-40A3-A747-0839A062864F}"/>
              </a:ext>
            </a:extLst>
          </p:cNvPr>
          <p:cNvSpPr/>
          <p:nvPr/>
        </p:nvSpPr>
        <p:spPr>
          <a:xfrm>
            <a:off x="10865911" y="536186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7AB8C-AF14-42CC-A14D-08981DDC174A}"/>
              </a:ext>
            </a:extLst>
          </p:cNvPr>
          <p:cNvSpPr/>
          <p:nvPr/>
        </p:nvSpPr>
        <p:spPr>
          <a:xfrm>
            <a:off x="175004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7.10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C78DB-0602-4CC9-8014-89D339DC48F0}"/>
              </a:ext>
            </a:extLst>
          </p:cNvPr>
          <p:cNvSpPr/>
          <p:nvPr/>
        </p:nvSpPr>
        <p:spPr>
          <a:xfrm>
            <a:off x="2773922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7.20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CABD3-3A7B-40C2-87A5-A9091A136DFB}"/>
              </a:ext>
            </a:extLst>
          </p:cNvPr>
          <p:cNvSpPr/>
          <p:nvPr/>
        </p:nvSpPr>
        <p:spPr>
          <a:xfrm>
            <a:off x="379780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7.30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5AF78A-2ABA-4484-AFB6-48D71005DF73}"/>
              </a:ext>
            </a:extLst>
          </p:cNvPr>
          <p:cNvSpPr/>
          <p:nvPr/>
        </p:nvSpPr>
        <p:spPr>
          <a:xfrm>
            <a:off x="478940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7.40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23A8DA-F2B9-4655-B350-8BECDF29621C}"/>
              </a:ext>
            </a:extLst>
          </p:cNvPr>
          <p:cNvSpPr/>
          <p:nvPr/>
        </p:nvSpPr>
        <p:spPr>
          <a:xfrm>
            <a:off x="572722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7.50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2C934A-AF35-47B1-B55D-F55D9D7130E9}"/>
              </a:ext>
            </a:extLst>
          </p:cNvPr>
          <p:cNvSpPr/>
          <p:nvPr/>
        </p:nvSpPr>
        <p:spPr>
          <a:xfrm>
            <a:off x="6751098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7.60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D76882-8776-4463-80DC-14AA90289DB1}"/>
              </a:ext>
            </a:extLst>
          </p:cNvPr>
          <p:cNvSpPr/>
          <p:nvPr/>
        </p:nvSpPr>
        <p:spPr>
          <a:xfrm>
            <a:off x="7760601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7.70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D3BB96-08F3-4EF3-AEDA-2E0A8074E4E2}"/>
              </a:ext>
            </a:extLst>
          </p:cNvPr>
          <p:cNvSpPr/>
          <p:nvPr/>
        </p:nvSpPr>
        <p:spPr>
          <a:xfrm>
            <a:off x="867173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7.80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2B1AF8-3B06-4925-A5AC-39413554BA50}"/>
              </a:ext>
            </a:extLst>
          </p:cNvPr>
          <p:cNvSpPr/>
          <p:nvPr/>
        </p:nvSpPr>
        <p:spPr>
          <a:xfrm>
            <a:off x="9703253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7.90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0E57834-214D-4CDA-8283-8D2F3C6435D9}"/>
              </a:ext>
            </a:extLst>
          </p:cNvPr>
          <p:cNvSpPr/>
          <p:nvPr/>
        </p:nvSpPr>
        <p:spPr>
          <a:xfrm rot="5400000">
            <a:off x="3392924" y="3768787"/>
            <a:ext cx="265848" cy="47623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757F9D3-A135-4D22-8A10-5C6B992FB0C5}"/>
              </a:ext>
            </a:extLst>
          </p:cNvPr>
          <p:cNvSpPr/>
          <p:nvPr/>
        </p:nvSpPr>
        <p:spPr>
          <a:xfrm rot="16200000" flipH="1">
            <a:off x="8451942" y="3655722"/>
            <a:ext cx="265848" cy="497822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A9165C2-1F5C-4697-BE7A-FFA381EFA730}"/>
              </a:ext>
            </a:extLst>
          </p:cNvPr>
          <p:cNvSpPr/>
          <p:nvPr/>
        </p:nvSpPr>
        <p:spPr>
          <a:xfrm>
            <a:off x="9117496" y="4596030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1019FC-97C3-44FD-83F5-A356754570CB}"/>
              </a:ext>
            </a:extLst>
          </p:cNvPr>
          <p:cNvSpPr/>
          <p:nvPr/>
        </p:nvSpPr>
        <p:spPr>
          <a:xfrm>
            <a:off x="672257" y="2571728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7.83 rounds to </a:t>
            </a:r>
            <a:r>
              <a:rPr lang="en-GB" sz="3600" b="1" dirty="0">
                <a:solidFill>
                  <a:srgbClr val="002060"/>
                </a:solidFill>
              </a:rPr>
              <a:t>8</a:t>
            </a:r>
            <a:r>
              <a:rPr lang="en-GB" sz="3600" dirty="0">
                <a:solidFill>
                  <a:srgbClr val="002060"/>
                </a:solidFill>
              </a:rPr>
              <a:t> to the nearest whole number.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10597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8D8B7F-4EED-4A3E-99F8-853ED7A308FE}"/>
              </a:ext>
            </a:extLst>
          </p:cNvPr>
          <p:cNvSpPr/>
          <p:nvPr/>
        </p:nvSpPr>
        <p:spPr>
          <a:xfrm>
            <a:off x="618845" y="2458952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 6.49 to the nearest whole number.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7911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FB417-9459-4C8F-969A-6C584322E9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4596030"/>
            <a:ext cx="10846990" cy="13825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B2E17E-4FA3-4010-8B7E-AAA5C38AEB6F}"/>
              </a:ext>
            </a:extLst>
          </p:cNvPr>
          <p:cNvSpPr/>
          <p:nvPr/>
        </p:nvSpPr>
        <p:spPr>
          <a:xfrm>
            <a:off x="812230" y="536186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C447A4-C015-40A3-A747-0839A062864F}"/>
              </a:ext>
            </a:extLst>
          </p:cNvPr>
          <p:cNvSpPr/>
          <p:nvPr/>
        </p:nvSpPr>
        <p:spPr>
          <a:xfrm>
            <a:off x="10865911" y="536186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7AB8C-AF14-42CC-A14D-08981DDC174A}"/>
              </a:ext>
            </a:extLst>
          </p:cNvPr>
          <p:cNvSpPr/>
          <p:nvPr/>
        </p:nvSpPr>
        <p:spPr>
          <a:xfrm>
            <a:off x="175004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C78DB-0602-4CC9-8014-89D339DC48F0}"/>
              </a:ext>
            </a:extLst>
          </p:cNvPr>
          <p:cNvSpPr/>
          <p:nvPr/>
        </p:nvSpPr>
        <p:spPr>
          <a:xfrm>
            <a:off x="2773922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CABD3-3A7B-40C2-87A5-A9091A136DFB}"/>
              </a:ext>
            </a:extLst>
          </p:cNvPr>
          <p:cNvSpPr/>
          <p:nvPr/>
        </p:nvSpPr>
        <p:spPr>
          <a:xfrm>
            <a:off x="379780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5AF78A-2ABA-4484-AFB6-48D71005DF73}"/>
              </a:ext>
            </a:extLst>
          </p:cNvPr>
          <p:cNvSpPr/>
          <p:nvPr/>
        </p:nvSpPr>
        <p:spPr>
          <a:xfrm>
            <a:off x="478940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6.40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23A8DA-F2B9-4655-B350-8BECDF29621C}"/>
              </a:ext>
            </a:extLst>
          </p:cNvPr>
          <p:cNvSpPr/>
          <p:nvPr/>
        </p:nvSpPr>
        <p:spPr>
          <a:xfrm>
            <a:off x="572722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2C934A-AF35-47B1-B55D-F55D9D7130E9}"/>
              </a:ext>
            </a:extLst>
          </p:cNvPr>
          <p:cNvSpPr/>
          <p:nvPr/>
        </p:nvSpPr>
        <p:spPr>
          <a:xfrm>
            <a:off x="6751098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6.60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D76882-8776-4463-80DC-14AA90289DB1}"/>
              </a:ext>
            </a:extLst>
          </p:cNvPr>
          <p:cNvSpPr/>
          <p:nvPr/>
        </p:nvSpPr>
        <p:spPr>
          <a:xfrm>
            <a:off x="7760601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6.70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D3BB96-08F3-4EF3-AEDA-2E0A8074E4E2}"/>
              </a:ext>
            </a:extLst>
          </p:cNvPr>
          <p:cNvSpPr/>
          <p:nvPr/>
        </p:nvSpPr>
        <p:spPr>
          <a:xfrm>
            <a:off x="867173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6.80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2B1AF8-3B06-4925-A5AC-39413554BA50}"/>
              </a:ext>
            </a:extLst>
          </p:cNvPr>
          <p:cNvSpPr/>
          <p:nvPr/>
        </p:nvSpPr>
        <p:spPr>
          <a:xfrm>
            <a:off x="9703253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6.90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0E57834-214D-4CDA-8283-8D2F3C6435D9}"/>
              </a:ext>
            </a:extLst>
          </p:cNvPr>
          <p:cNvSpPr/>
          <p:nvPr/>
        </p:nvSpPr>
        <p:spPr>
          <a:xfrm rot="5400000">
            <a:off x="3392924" y="3768787"/>
            <a:ext cx="265848" cy="47623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757F9D3-A135-4D22-8A10-5C6B992FB0C5}"/>
              </a:ext>
            </a:extLst>
          </p:cNvPr>
          <p:cNvSpPr/>
          <p:nvPr/>
        </p:nvSpPr>
        <p:spPr>
          <a:xfrm rot="16200000" flipH="1">
            <a:off x="8451942" y="3655722"/>
            <a:ext cx="265848" cy="497822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A9165C2-1F5C-4697-BE7A-FFA381EFA730}"/>
              </a:ext>
            </a:extLst>
          </p:cNvPr>
          <p:cNvSpPr/>
          <p:nvPr/>
        </p:nvSpPr>
        <p:spPr>
          <a:xfrm>
            <a:off x="5774100" y="4528620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1019FC-97C3-44FD-83F5-A356754570CB}"/>
              </a:ext>
            </a:extLst>
          </p:cNvPr>
          <p:cNvSpPr/>
          <p:nvPr/>
        </p:nvSpPr>
        <p:spPr>
          <a:xfrm>
            <a:off x="672257" y="2571728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6.49 rounds to </a:t>
            </a:r>
            <a:r>
              <a:rPr lang="en-GB" sz="3600" b="1" dirty="0">
                <a:solidFill>
                  <a:srgbClr val="002060"/>
                </a:solidFill>
              </a:rPr>
              <a:t>6</a:t>
            </a:r>
            <a:r>
              <a:rPr lang="en-GB" sz="3600" dirty="0">
                <a:solidFill>
                  <a:srgbClr val="002060"/>
                </a:solidFill>
              </a:rPr>
              <a:t> to the nearest whole number.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48290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704" y="403243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1960169" y="2048257"/>
            <a:ext cx="4786319" cy="402336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Zoe measures a sink to be 52.17cm.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What does the sink measure to the nearest centimetre?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26" name="Picture 2" descr="Tap, Black, Faucet, Kitchen, Sink, Interior, Design">
            <a:extLst>
              <a:ext uri="{FF2B5EF4-FFF2-40B4-BE49-F238E27FC236}">
                <a16:creationId xmlns:a16="http://schemas.microsoft.com/office/drawing/2014/main" id="{D5297889-A454-49D3-B010-EF21B666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25" y="2796541"/>
            <a:ext cx="3790188" cy="25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55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87340-5A1F-49A2-9741-B7A0CEC47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672505" y="4057010"/>
            <a:ext cx="10846990" cy="1382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4C3855-7D7E-4AF5-8EFB-FA9EFF94A002}"/>
              </a:ext>
            </a:extLst>
          </p:cNvPr>
          <p:cNvSpPr/>
          <p:nvPr/>
        </p:nvSpPr>
        <p:spPr>
          <a:xfrm>
            <a:off x="758569" y="482284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FAC56-A9A4-49DA-84BF-0F9125549EA5}"/>
              </a:ext>
            </a:extLst>
          </p:cNvPr>
          <p:cNvSpPr/>
          <p:nvPr/>
        </p:nvSpPr>
        <p:spPr>
          <a:xfrm>
            <a:off x="10812250" y="482284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78157-8214-4717-BE20-996F867F55BC}"/>
              </a:ext>
            </a:extLst>
          </p:cNvPr>
          <p:cNvSpPr/>
          <p:nvPr/>
        </p:nvSpPr>
        <p:spPr>
          <a:xfrm>
            <a:off x="1696383" y="482284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8B289-2C98-4E40-AEF1-D2F6459FF5C2}"/>
              </a:ext>
            </a:extLst>
          </p:cNvPr>
          <p:cNvSpPr/>
          <p:nvPr/>
        </p:nvSpPr>
        <p:spPr>
          <a:xfrm>
            <a:off x="2720261" y="482284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CF74A-3D0A-4C65-A093-85AECDAA8E04}"/>
              </a:ext>
            </a:extLst>
          </p:cNvPr>
          <p:cNvSpPr/>
          <p:nvPr/>
        </p:nvSpPr>
        <p:spPr>
          <a:xfrm>
            <a:off x="3744139" y="482284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0.30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5B72E3-7DCE-4BAD-B480-252C9D4645FD}"/>
              </a:ext>
            </a:extLst>
          </p:cNvPr>
          <p:cNvSpPr/>
          <p:nvPr/>
        </p:nvSpPr>
        <p:spPr>
          <a:xfrm>
            <a:off x="4735743" y="482284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FCDBED-EDF6-4FD8-AB6A-F23F68BF2334}"/>
              </a:ext>
            </a:extLst>
          </p:cNvPr>
          <p:cNvSpPr/>
          <p:nvPr/>
        </p:nvSpPr>
        <p:spPr>
          <a:xfrm>
            <a:off x="5673559" y="482284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89C3AC-8EDA-44C2-BA70-2F9BDA82B1C6}"/>
              </a:ext>
            </a:extLst>
          </p:cNvPr>
          <p:cNvSpPr/>
          <p:nvPr/>
        </p:nvSpPr>
        <p:spPr>
          <a:xfrm>
            <a:off x="6697437" y="482284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0.60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EEBD3-6D4E-4F19-8CCC-930A3EDBBEE2}"/>
              </a:ext>
            </a:extLst>
          </p:cNvPr>
          <p:cNvSpPr/>
          <p:nvPr/>
        </p:nvSpPr>
        <p:spPr>
          <a:xfrm>
            <a:off x="7706940" y="482284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0.70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B799B-C233-4EA9-9E0B-DC8B29AFD874}"/>
              </a:ext>
            </a:extLst>
          </p:cNvPr>
          <p:cNvSpPr/>
          <p:nvPr/>
        </p:nvSpPr>
        <p:spPr>
          <a:xfrm>
            <a:off x="8618073" y="482284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8B30D9-CAED-4609-8DBB-E556A6AD6288}"/>
              </a:ext>
            </a:extLst>
          </p:cNvPr>
          <p:cNvSpPr/>
          <p:nvPr/>
        </p:nvSpPr>
        <p:spPr>
          <a:xfrm>
            <a:off x="9649592" y="482284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0.90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1800195" y="2325843"/>
            <a:ext cx="8673662" cy="111656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Sometimes we might need to be more accurate and round to the nearest </a:t>
            </a:r>
            <a:r>
              <a:rPr lang="en-GB" sz="3600" b="1" dirty="0">
                <a:solidFill>
                  <a:srgbClr val="002060"/>
                </a:solidFill>
              </a:rPr>
              <a:t>tenth</a:t>
            </a:r>
            <a:r>
              <a:rPr lang="en-GB" sz="3600" dirty="0">
                <a:solidFill>
                  <a:srgbClr val="002060"/>
                </a:solidFill>
              </a:rPr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26916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1788718" y="1929519"/>
            <a:ext cx="8673662" cy="111656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 0.13 to the nearest tenth.</a:t>
            </a:r>
            <a:endParaRPr lang="en-GB" sz="36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28FAF8B-A99B-459F-B933-099210F47E63}"/>
              </a:ext>
            </a:extLst>
          </p:cNvPr>
          <p:cNvSpPr/>
          <p:nvPr/>
        </p:nvSpPr>
        <p:spPr>
          <a:xfrm>
            <a:off x="3001280" y="4018530"/>
            <a:ext cx="5813536" cy="1868289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What is the nearest tenth just below and just above our number?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28492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87340-5A1F-49A2-9741-B7A0CEC47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3291179"/>
            <a:ext cx="10846990" cy="1382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4C3855-7D7E-4AF5-8EFB-FA9EFF94A002}"/>
              </a:ext>
            </a:extLst>
          </p:cNvPr>
          <p:cNvSpPr/>
          <p:nvPr/>
        </p:nvSpPr>
        <p:spPr>
          <a:xfrm>
            <a:off x="812230" y="405701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FAC56-A9A4-49DA-84BF-0F9125549EA5}"/>
              </a:ext>
            </a:extLst>
          </p:cNvPr>
          <p:cNvSpPr/>
          <p:nvPr/>
        </p:nvSpPr>
        <p:spPr>
          <a:xfrm>
            <a:off x="10865911" y="405701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78157-8214-4717-BE20-996F867F55BC}"/>
              </a:ext>
            </a:extLst>
          </p:cNvPr>
          <p:cNvSpPr/>
          <p:nvPr/>
        </p:nvSpPr>
        <p:spPr>
          <a:xfrm>
            <a:off x="1750044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8B289-2C98-4E40-AEF1-D2F6459FF5C2}"/>
              </a:ext>
            </a:extLst>
          </p:cNvPr>
          <p:cNvSpPr/>
          <p:nvPr/>
        </p:nvSpPr>
        <p:spPr>
          <a:xfrm>
            <a:off x="2773922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CF74A-3D0A-4C65-A093-85AECDAA8E04}"/>
              </a:ext>
            </a:extLst>
          </p:cNvPr>
          <p:cNvSpPr/>
          <p:nvPr/>
        </p:nvSpPr>
        <p:spPr>
          <a:xfrm>
            <a:off x="3797800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0.30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5B72E3-7DCE-4BAD-B480-252C9D4645FD}"/>
              </a:ext>
            </a:extLst>
          </p:cNvPr>
          <p:cNvSpPr/>
          <p:nvPr/>
        </p:nvSpPr>
        <p:spPr>
          <a:xfrm>
            <a:off x="4789404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FCDBED-EDF6-4FD8-AB6A-F23F68BF2334}"/>
              </a:ext>
            </a:extLst>
          </p:cNvPr>
          <p:cNvSpPr/>
          <p:nvPr/>
        </p:nvSpPr>
        <p:spPr>
          <a:xfrm>
            <a:off x="5727220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89C3AC-8EDA-44C2-BA70-2F9BDA82B1C6}"/>
              </a:ext>
            </a:extLst>
          </p:cNvPr>
          <p:cNvSpPr/>
          <p:nvPr/>
        </p:nvSpPr>
        <p:spPr>
          <a:xfrm>
            <a:off x="6751098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0.60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EEBD3-6D4E-4F19-8CCC-930A3EDBBEE2}"/>
              </a:ext>
            </a:extLst>
          </p:cNvPr>
          <p:cNvSpPr/>
          <p:nvPr/>
        </p:nvSpPr>
        <p:spPr>
          <a:xfrm>
            <a:off x="7760601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0.70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B799B-C233-4EA9-9E0B-DC8B29AFD874}"/>
              </a:ext>
            </a:extLst>
          </p:cNvPr>
          <p:cNvSpPr/>
          <p:nvPr/>
        </p:nvSpPr>
        <p:spPr>
          <a:xfrm>
            <a:off x="8671734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8B30D9-CAED-4609-8DBB-E556A6AD6288}"/>
              </a:ext>
            </a:extLst>
          </p:cNvPr>
          <p:cNvSpPr/>
          <p:nvPr/>
        </p:nvSpPr>
        <p:spPr>
          <a:xfrm>
            <a:off x="9703253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0.90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415823" y="1965615"/>
            <a:ext cx="11360354" cy="111656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Let’s zoom in to see where 0.13 lies. Note – we can write 0.1 and 0.2 or 0.10 and 0.20 for the nearest tenths. </a:t>
            </a:r>
            <a:endParaRPr lang="en-GB" sz="3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651EA9-1007-4A66-B4EF-C0159D21B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5194426"/>
            <a:ext cx="10846990" cy="138251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D7901CA-BF9F-4D70-9E16-7F775EA7FA45}"/>
              </a:ext>
            </a:extLst>
          </p:cNvPr>
          <p:cNvSpPr/>
          <p:nvPr/>
        </p:nvSpPr>
        <p:spPr>
          <a:xfrm>
            <a:off x="812230" y="5960257"/>
            <a:ext cx="91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0.10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16F2AF-92BB-4644-AAEA-1A5766A97B67}"/>
              </a:ext>
            </a:extLst>
          </p:cNvPr>
          <p:cNvSpPr/>
          <p:nvPr/>
        </p:nvSpPr>
        <p:spPr>
          <a:xfrm>
            <a:off x="10717713" y="5960257"/>
            <a:ext cx="91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0.20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EAA87F-F3D2-430E-B0FA-158C6706A36B}"/>
              </a:ext>
            </a:extLst>
          </p:cNvPr>
          <p:cNvSpPr/>
          <p:nvPr/>
        </p:nvSpPr>
        <p:spPr>
          <a:xfrm>
            <a:off x="175004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44E0C0-DA3F-4220-A97C-097D5B867C30}"/>
              </a:ext>
            </a:extLst>
          </p:cNvPr>
          <p:cNvSpPr/>
          <p:nvPr/>
        </p:nvSpPr>
        <p:spPr>
          <a:xfrm>
            <a:off x="2773922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F4FFA0-3A78-44DC-8BE9-6BFE17341286}"/>
              </a:ext>
            </a:extLst>
          </p:cNvPr>
          <p:cNvSpPr/>
          <p:nvPr/>
        </p:nvSpPr>
        <p:spPr>
          <a:xfrm>
            <a:off x="3797800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ACC880-6AEB-43E4-B944-066B07E9C07F}"/>
              </a:ext>
            </a:extLst>
          </p:cNvPr>
          <p:cNvSpPr/>
          <p:nvPr/>
        </p:nvSpPr>
        <p:spPr>
          <a:xfrm>
            <a:off x="478940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3BCF0-5059-4A9C-B4BC-B75AD5673C02}"/>
              </a:ext>
            </a:extLst>
          </p:cNvPr>
          <p:cNvSpPr/>
          <p:nvPr/>
        </p:nvSpPr>
        <p:spPr>
          <a:xfrm>
            <a:off x="5727220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58332F-18CC-4B5F-9FAD-3096179F8461}"/>
              </a:ext>
            </a:extLst>
          </p:cNvPr>
          <p:cNvSpPr/>
          <p:nvPr/>
        </p:nvSpPr>
        <p:spPr>
          <a:xfrm>
            <a:off x="6751098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F4FCB3-A130-4AA8-8349-06CB86FF7892}"/>
              </a:ext>
            </a:extLst>
          </p:cNvPr>
          <p:cNvSpPr/>
          <p:nvPr/>
        </p:nvSpPr>
        <p:spPr>
          <a:xfrm>
            <a:off x="7760601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49036E-9C3D-4D73-BD21-C71ED8915216}"/>
              </a:ext>
            </a:extLst>
          </p:cNvPr>
          <p:cNvSpPr/>
          <p:nvPr/>
        </p:nvSpPr>
        <p:spPr>
          <a:xfrm>
            <a:off x="867173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B7D2A8-C547-4490-8A10-DC05E6453149}"/>
              </a:ext>
            </a:extLst>
          </p:cNvPr>
          <p:cNvSpPr/>
          <p:nvPr/>
        </p:nvSpPr>
        <p:spPr>
          <a:xfrm>
            <a:off x="9703253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B69E3-198B-46A5-85CC-E48D45B50ED1}"/>
              </a:ext>
            </a:extLst>
          </p:cNvPr>
          <p:cNvSpPr/>
          <p:nvPr/>
        </p:nvSpPr>
        <p:spPr>
          <a:xfrm>
            <a:off x="1910642" y="3415264"/>
            <a:ext cx="1274386" cy="1134340"/>
          </a:xfrm>
          <a:prstGeom prst="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21B830-2E1F-40A4-8795-227D434E666D}"/>
              </a:ext>
            </a:extLst>
          </p:cNvPr>
          <p:cNvSpPr/>
          <p:nvPr/>
        </p:nvSpPr>
        <p:spPr>
          <a:xfrm>
            <a:off x="794679" y="5308138"/>
            <a:ext cx="10709963" cy="1134340"/>
          </a:xfrm>
          <a:prstGeom prst="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7691DF01-0371-4DD1-8925-47511DE74B66}"/>
              </a:ext>
            </a:extLst>
          </p:cNvPr>
          <p:cNvSpPr/>
          <p:nvPr/>
        </p:nvSpPr>
        <p:spPr>
          <a:xfrm>
            <a:off x="2281987" y="3301885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0B1F7038-C9EF-486E-9A7E-F765789B516C}"/>
              </a:ext>
            </a:extLst>
          </p:cNvPr>
          <p:cNvSpPr/>
          <p:nvPr/>
        </p:nvSpPr>
        <p:spPr>
          <a:xfrm>
            <a:off x="3944084" y="5157046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7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87340-5A1F-49A2-9741-B7A0CEC47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3291179"/>
            <a:ext cx="10846990" cy="1382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4C3855-7D7E-4AF5-8EFB-FA9EFF94A002}"/>
              </a:ext>
            </a:extLst>
          </p:cNvPr>
          <p:cNvSpPr/>
          <p:nvPr/>
        </p:nvSpPr>
        <p:spPr>
          <a:xfrm>
            <a:off x="812230" y="405701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FAC56-A9A4-49DA-84BF-0F9125549EA5}"/>
              </a:ext>
            </a:extLst>
          </p:cNvPr>
          <p:cNvSpPr/>
          <p:nvPr/>
        </p:nvSpPr>
        <p:spPr>
          <a:xfrm>
            <a:off x="10865911" y="405701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78157-8214-4717-BE20-996F867F55BC}"/>
              </a:ext>
            </a:extLst>
          </p:cNvPr>
          <p:cNvSpPr/>
          <p:nvPr/>
        </p:nvSpPr>
        <p:spPr>
          <a:xfrm>
            <a:off x="1750044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8B289-2C98-4E40-AEF1-D2F6459FF5C2}"/>
              </a:ext>
            </a:extLst>
          </p:cNvPr>
          <p:cNvSpPr/>
          <p:nvPr/>
        </p:nvSpPr>
        <p:spPr>
          <a:xfrm>
            <a:off x="2773922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CF74A-3D0A-4C65-A093-85AECDAA8E04}"/>
              </a:ext>
            </a:extLst>
          </p:cNvPr>
          <p:cNvSpPr/>
          <p:nvPr/>
        </p:nvSpPr>
        <p:spPr>
          <a:xfrm>
            <a:off x="3797800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0.30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5B72E3-7DCE-4BAD-B480-252C9D4645FD}"/>
              </a:ext>
            </a:extLst>
          </p:cNvPr>
          <p:cNvSpPr/>
          <p:nvPr/>
        </p:nvSpPr>
        <p:spPr>
          <a:xfrm>
            <a:off x="4789404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FCDBED-EDF6-4FD8-AB6A-F23F68BF2334}"/>
              </a:ext>
            </a:extLst>
          </p:cNvPr>
          <p:cNvSpPr/>
          <p:nvPr/>
        </p:nvSpPr>
        <p:spPr>
          <a:xfrm>
            <a:off x="5727220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89C3AC-8EDA-44C2-BA70-2F9BDA82B1C6}"/>
              </a:ext>
            </a:extLst>
          </p:cNvPr>
          <p:cNvSpPr/>
          <p:nvPr/>
        </p:nvSpPr>
        <p:spPr>
          <a:xfrm>
            <a:off x="6751098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0.60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EEBD3-6D4E-4F19-8CCC-930A3EDBBEE2}"/>
              </a:ext>
            </a:extLst>
          </p:cNvPr>
          <p:cNvSpPr/>
          <p:nvPr/>
        </p:nvSpPr>
        <p:spPr>
          <a:xfrm>
            <a:off x="7760601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0.70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B799B-C233-4EA9-9E0B-DC8B29AFD874}"/>
              </a:ext>
            </a:extLst>
          </p:cNvPr>
          <p:cNvSpPr/>
          <p:nvPr/>
        </p:nvSpPr>
        <p:spPr>
          <a:xfrm>
            <a:off x="8671734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8B30D9-CAED-4609-8DBB-E556A6AD6288}"/>
              </a:ext>
            </a:extLst>
          </p:cNvPr>
          <p:cNvSpPr/>
          <p:nvPr/>
        </p:nvSpPr>
        <p:spPr>
          <a:xfrm>
            <a:off x="9703253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0.90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415823" y="1965615"/>
            <a:ext cx="11360354" cy="111656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Now, we look at the digit in the hundredths column to decide whether to round up or down.</a:t>
            </a:r>
            <a:endParaRPr lang="en-GB" sz="3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651EA9-1007-4A66-B4EF-C0159D21B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5194426"/>
            <a:ext cx="10846990" cy="138251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D7901CA-BF9F-4D70-9E16-7F775EA7FA45}"/>
              </a:ext>
            </a:extLst>
          </p:cNvPr>
          <p:cNvSpPr/>
          <p:nvPr/>
        </p:nvSpPr>
        <p:spPr>
          <a:xfrm>
            <a:off x="812230" y="5960257"/>
            <a:ext cx="91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0.10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16F2AF-92BB-4644-AAEA-1A5766A97B67}"/>
              </a:ext>
            </a:extLst>
          </p:cNvPr>
          <p:cNvSpPr/>
          <p:nvPr/>
        </p:nvSpPr>
        <p:spPr>
          <a:xfrm>
            <a:off x="10717713" y="5960257"/>
            <a:ext cx="91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0.20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EAA87F-F3D2-430E-B0FA-158C6706A36B}"/>
              </a:ext>
            </a:extLst>
          </p:cNvPr>
          <p:cNvSpPr/>
          <p:nvPr/>
        </p:nvSpPr>
        <p:spPr>
          <a:xfrm>
            <a:off x="175004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44E0C0-DA3F-4220-A97C-097D5B867C30}"/>
              </a:ext>
            </a:extLst>
          </p:cNvPr>
          <p:cNvSpPr/>
          <p:nvPr/>
        </p:nvSpPr>
        <p:spPr>
          <a:xfrm>
            <a:off x="2773922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F4FFA0-3A78-44DC-8BE9-6BFE17341286}"/>
              </a:ext>
            </a:extLst>
          </p:cNvPr>
          <p:cNvSpPr/>
          <p:nvPr/>
        </p:nvSpPr>
        <p:spPr>
          <a:xfrm>
            <a:off x="3797800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ACC880-6AEB-43E4-B944-066B07E9C07F}"/>
              </a:ext>
            </a:extLst>
          </p:cNvPr>
          <p:cNvSpPr/>
          <p:nvPr/>
        </p:nvSpPr>
        <p:spPr>
          <a:xfrm>
            <a:off x="478940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3BCF0-5059-4A9C-B4BC-B75AD5673C02}"/>
              </a:ext>
            </a:extLst>
          </p:cNvPr>
          <p:cNvSpPr/>
          <p:nvPr/>
        </p:nvSpPr>
        <p:spPr>
          <a:xfrm>
            <a:off x="5727220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58332F-18CC-4B5F-9FAD-3096179F8461}"/>
              </a:ext>
            </a:extLst>
          </p:cNvPr>
          <p:cNvSpPr/>
          <p:nvPr/>
        </p:nvSpPr>
        <p:spPr>
          <a:xfrm>
            <a:off x="6751098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F4FCB3-A130-4AA8-8349-06CB86FF7892}"/>
              </a:ext>
            </a:extLst>
          </p:cNvPr>
          <p:cNvSpPr/>
          <p:nvPr/>
        </p:nvSpPr>
        <p:spPr>
          <a:xfrm>
            <a:off x="7760601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49036E-9C3D-4D73-BD21-C71ED8915216}"/>
              </a:ext>
            </a:extLst>
          </p:cNvPr>
          <p:cNvSpPr/>
          <p:nvPr/>
        </p:nvSpPr>
        <p:spPr>
          <a:xfrm>
            <a:off x="867173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B7D2A8-C547-4490-8A10-DC05E6453149}"/>
              </a:ext>
            </a:extLst>
          </p:cNvPr>
          <p:cNvSpPr/>
          <p:nvPr/>
        </p:nvSpPr>
        <p:spPr>
          <a:xfrm>
            <a:off x="9703253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B69E3-198B-46A5-85CC-E48D45B50ED1}"/>
              </a:ext>
            </a:extLst>
          </p:cNvPr>
          <p:cNvSpPr/>
          <p:nvPr/>
        </p:nvSpPr>
        <p:spPr>
          <a:xfrm>
            <a:off x="1910642" y="3415264"/>
            <a:ext cx="1274386" cy="1134340"/>
          </a:xfrm>
          <a:prstGeom prst="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21B830-2E1F-40A4-8795-227D434E666D}"/>
              </a:ext>
            </a:extLst>
          </p:cNvPr>
          <p:cNvSpPr/>
          <p:nvPr/>
        </p:nvSpPr>
        <p:spPr>
          <a:xfrm>
            <a:off x="794679" y="5308138"/>
            <a:ext cx="10709963" cy="1134340"/>
          </a:xfrm>
          <a:prstGeom prst="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7691DF01-0371-4DD1-8925-47511DE74B66}"/>
              </a:ext>
            </a:extLst>
          </p:cNvPr>
          <p:cNvSpPr/>
          <p:nvPr/>
        </p:nvSpPr>
        <p:spPr>
          <a:xfrm>
            <a:off x="2281987" y="3301885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0B1F7038-C9EF-486E-9A7E-F765789B516C}"/>
              </a:ext>
            </a:extLst>
          </p:cNvPr>
          <p:cNvSpPr/>
          <p:nvPr/>
        </p:nvSpPr>
        <p:spPr>
          <a:xfrm>
            <a:off x="3944084" y="5157046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95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87340-5A1F-49A2-9741-B7A0CEC47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3291179"/>
            <a:ext cx="10846990" cy="1382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4C3855-7D7E-4AF5-8EFB-FA9EFF94A002}"/>
              </a:ext>
            </a:extLst>
          </p:cNvPr>
          <p:cNvSpPr/>
          <p:nvPr/>
        </p:nvSpPr>
        <p:spPr>
          <a:xfrm>
            <a:off x="812230" y="405701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FAC56-A9A4-49DA-84BF-0F9125549EA5}"/>
              </a:ext>
            </a:extLst>
          </p:cNvPr>
          <p:cNvSpPr/>
          <p:nvPr/>
        </p:nvSpPr>
        <p:spPr>
          <a:xfrm>
            <a:off x="10865911" y="405701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78157-8214-4717-BE20-996F867F55BC}"/>
              </a:ext>
            </a:extLst>
          </p:cNvPr>
          <p:cNvSpPr/>
          <p:nvPr/>
        </p:nvSpPr>
        <p:spPr>
          <a:xfrm>
            <a:off x="1750044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8B289-2C98-4E40-AEF1-D2F6459FF5C2}"/>
              </a:ext>
            </a:extLst>
          </p:cNvPr>
          <p:cNvSpPr/>
          <p:nvPr/>
        </p:nvSpPr>
        <p:spPr>
          <a:xfrm>
            <a:off x="2773922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CF74A-3D0A-4C65-A093-85AECDAA8E04}"/>
              </a:ext>
            </a:extLst>
          </p:cNvPr>
          <p:cNvSpPr/>
          <p:nvPr/>
        </p:nvSpPr>
        <p:spPr>
          <a:xfrm>
            <a:off x="3797800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0.30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5B72E3-7DCE-4BAD-B480-252C9D4645FD}"/>
              </a:ext>
            </a:extLst>
          </p:cNvPr>
          <p:cNvSpPr/>
          <p:nvPr/>
        </p:nvSpPr>
        <p:spPr>
          <a:xfrm>
            <a:off x="4789404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FCDBED-EDF6-4FD8-AB6A-F23F68BF2334}"/>
              </a:ext>
            </a:extLst>
          </p:cNvPr>
          <p:cNvSpPr/>
          <p:nvPr/>
        </p:nvSpPr>
        <p:spPr>
          <a:xfrm>
            <a:off x="5727220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89C3AC-8EDA-44C2-BA70-2F9BDA82B1C6}"/>
              </a:ext>
            </a:extLst>
          </p:cNvPr>
          <p:cNvSpPr/>
          <p:nvPr/>
        </p:nvSpPr>
        <p:spPr>
          <a:xfrm>
            <a:off x="6751098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0.60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EEBD3-6D4E-4F19-8CCC-930A3EDBBEE2}"/>
              </a:ext>
            </a:extLst>
          </p:cNvPr>
          <p:cNvSpPr/>
          <p:nvPr/>
        </p:nvSpPr>
        <p:spPr>
          <a:xfrm>
            <a:off x="7760601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0.70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B799B-C233-4EA9-9E0B-DC8B29AFD874}"/>
              </a:ext>
            </a:extLst>
          </p:cNvPr>
          <p:cNvSpPr/>
          <p:nvPr/>
        </p:nvSpPr>
        <p:spPr>
          <a:xfrm>
            <a:off x="8671734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0.80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8B30D9-CAED-4609-8DBB-E556A6AD6288}"/>
              </a:ext>
            </a:extLst>
          </p:cNvPr>
          <p:cNvSpPr/>
          <p:nvPr/>
        </p:nvSpPr>
        <p:spPr>
          <a:xfrm>
            <a:off x="9703253" y="405701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0.90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9FFB6C-4DAC-4DFC-AC0E-224B5529926E}"/>
              </a:ext>
            </a:extLst>
          </p:cNvPr>
          <p:cNvSpPr/>
          <p:nvPr/>
        </p:nvSpPr>
        <p:spPr>
          <a:xfrm>
            <a:off x="415823" y="1965615"/>
            <a:ext cx="11360354" cy="111656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Because this digit is a 3, we round </a:t>
            </a:r>
            <a:r>
              <a:rPr lang="en-GB" sz="3600" b="1" dirty="0">
                <a:solidFill>
                  <a:srgbClr val="002060"/>
                </a:solidFill>
              </a:rPr>
              <a:t>down</a:t>
            </a:r>
            <a:r>
              <a:rPr lang="en-GB" sz="3600" dirty="0">
                <a:solidFill>
                  <a:srgbClr val="002060"/>
                </a:solidFill>
              </a:rPr>
              <a:t> to 0.1.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If the number were 5 or more, we would round </a:t>
            </a:r>
            <a:r>
              <a:rPr lang="en-GB" sz="3600" b="1" dirty="0">
                <a:solidFill>
                  <a:srgbClr val="002060"/>
                </a:solidFill>
              </a:rPr>
              <a:t>up.</a:t>
            </a:r>
            <a:endParaRPr lang="en-GB" sz="3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651EA9-1007-4A66-B4EF-C0159D21B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5194426"/>
            <a:ext cx="10846990" cy="138251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D7901CA-BF9F-4D70-9E16-7F775EA7FA45}"/>
              </a:ext>
            </a:extLst>
          </p:cNvPr>
          <p:cNvSpPr/>
          <p:nvPr/>
        </p:nvSpPr>
        <p:spPr>
          <a:xfrm>
            <a:off x="812230" y="5960257"/>
            <a:ext cx="91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0.10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16F2AF-92BB-4644-AAEA-1A5766A97B67}"/>
              </a:ext>
            </a:extLst>
          </p:cNvPr>
          <p:cNvSpPr/>
          <p:nvPr/>
        </p:nvSpPr>
        <p:spPr>
          <a:xfrm>
            <a:off x="10717713" y="5960257"/>
            <a:ext cx="91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0.20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EAA87F-F3D2-430E-B0FA-158C6706A36B}"/>
              </a:ext>
            </a:extLst>
          </p:cNvPr>
          <p:cNvSpPr/>
          <p:nvPr/>
        </p:nvSpPr>
        <p:spPr>
          <a:xfrm>
            <a:off x="175004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44E0C0-DA3F-4220-A97C-097D5B867C30}"/>
              </a:ext>
            </a:extLst>
          </p:cNvPr>
          <p:cNvSpPr/>
          <p:nvPr/>
        </p:nvSpPr>
        <p:spPr>
          <a:xfrm>
            <a:off x="2773922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F4FFA0-3A78-44DC-8BE9-6BFE17341286}"/>
              </a:ext>
            </a:extLst>
          </p:cNvPr>
          <p:cNvSpPr/>
          <p:nvPr/>
        </p:nvSpPr>
        <p:spPr>
          <a:xfrm>
            <a:off x="3797800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ACC880-6AEB-43E4-B944-066B07E9C07F}"/>
              </a:ext>
            </a:extLst>
          </p:cNvPr>
          <p:cNvSpPr/>
          <p:nvPr/>
        </p:nvSpPr>
        <p:spPr>
          <a:xfrm>
            <a:off x="478940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3BCF0-5059-4A9C-B4BC-B75AD5673C02}"/>
              </a:ext>
            </a:extLst>
          </p:cNvPr>
          <p:cNvSpPr/>
          <p:nvPr/>
        </p:nvSpPr>
        <p:spPr>
          <a:xfrm>
            <a:off x="5727220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58332F-18CC-4B5F-9FAD-3096179F8461}"/>
              </a:ext>
            </a:extLst>
          </p:cNvPr>
          <p:cNvSpPr/>
          <p:nvPr/>
        </p:nvSpPr>
        <p:spPr>
          <a:xfrm>
            <a:off x="6751098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F4FCB3-A130-4AA8-8349-06CB86FF7892}"/>
              </a:ext>
            </a:extLst>
          </p:cNvPr>
          <p:cNvSpPr/>
          <p:nvPr/>
        </p:nvSpPr>
        <p:spPr>
          <a:xfrm>
            <a:off x="7760601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49036E-9C3D-4D73-BD21-C71ED8915216}"/>
              </a:ext>
            </a:extLst>
          </p:cNvPr>
          <p:cNvSpPr/>
          <p:nvPr/>
        </p:nvSpPr>
        <p:spPr>
          <a:xfrm>
            <a:off x="8671734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B7D2A8-C547-4490-8A10-DC05E6453149}"/>
              </a:ext>
            </a:extLst>
          </p:cNvPr>
          <p:cNvSpPr/>
          <p:nvPr/>
        </p:nvSpPr>
        <p:spPr>
          <a:xfrm>
            <a:off x="9703253" y="596025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0.19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B69E3-198B-46A5-85CC-E48D45B50ED1}"/>
              </a:ext>
            </a:extLst>
          </p:cNvPr>
          <p:cNvSpPr/>
          <p:nvPr/>
        </p:nvSpPr>
        <p:spPr>
          <a:xfrm>
            <a:off x="1910642" y="3415264"/>
            <a:ext cx="1274386" cy="1134340"/>
          </a:xfrm>
          <a:prstGeom prst="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21B830-2E1F-40A4-8795-227D434E666D}"/>
              </a:ext>
            </a:extLst>
          </p:cNvPr>
          <p:cNvSpPr/>
          <p:nvPr/>
        </p:nvSpPr>
        <p:spPr>
          <a:xfrm>
            <a:off x="794679" y="5308138"/>
            <a:ext cx="10709963" cy="1134340"/>
          </a:xfrm>
          <a:prstGeom prst="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7691DF01-0371-4DD1-8925-47511DE74B66}"/>
              </a:ext>
            </a:extLst>
          </p:cNvPr>
          <p:cNvSpPr/>
          <p:nvPr/>
        </p:nvSpPr>
        <p:spPr>
          <a:xfrm>
            <a:off x="2281987" y="3301885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0B1F7038-C9EF-486E-9A7E-F765789B516C}"/>
              </a:ext>
            </a:extLst>
          </p:cNvPr>
          <p:cNvSpPr/>
          <p:nvPr/>
        </p:nvSpPr>
        <p:spPr>
          <a:xfrm>
            <a:off x="3944084" y="5157046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0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4689F8-0C3A-4726-BA8E-75FFDFF2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93700"/>
            <a:ext cx="10777538" cy="11430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Progress across amber – the 4-stage model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C7E47D-C58C-4734-8F8A-588C184F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97076"/>
              </p:ext>
            </p:extLst>
          </p:nvPr>
        </p:nvGraphicFramePr>
        <p:xfrm>
          <a:off x="2373306" y="2708007"/>
          <a:ext cx="9397218" cy="329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97218">
                  <a:extLst>
                    <a:ext uri="{9D8B030D-6E8A-4147-A177-3AD203B41FA5}">
                      <a16:colId xmlns:a16="http://schemas.microsoft.com/office/drawing/2014/main" val="295188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 child has successfully completed a therapy test independently, following a set of therapy sessions.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2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/>
                        <a:t>A child has successfully completed a therapy test independently, a period after the relevant therapy sessions – we would advise about 2 weeks.</a:t>
                      </a:r>
                      <a:endParaRPr lang="en-GB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5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A child has successfully applied their knowledge or skill in an unfamiliar context. This may be application across the curriculum or in a problem.</a:t>
                      </a:r>
                    </a:p>
                  </a:txBody>
                  <a:tcPr>
                    <a:solidFill>
                      <a:srgbClr val="F89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0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/>
                        <a:t>A pupil has </a:t>
                      </a:r>
                      <a:r>
                        <a:rPr lang="en-GB" sz="2400" b="0" u="sng" dirty="0">
                          <a:solidFill>
                            <a:schemeClr val="tx1"/>
                          </a:solidFill>
                        </a:rPr>
                        <a:t>successfully re-visited the skills at a later point, and applies these in an unfamiliar context or problem, or across the curriculum.</a:t>
                      </a:r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1817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7C6A851-0154-48F5-8207-47FA4C6FFC67}"/>
              </a:ext>
            </a:extLst>
          </p:cNvPr>
          <p:cNvSpPr/>
          <p:nvPr/>
        </p:nvSpPr>
        <p:spPr>
          <a:xfrm>
            <a:off x="1426867" y="2742122"/>
            <a:ext cx="769888" cy="724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476F67-0853-4B67-BCBA-F468BCCBAFBC}"/>
              </a:ext>
            </a:extLst>
          </p:cNvPr>
          <p:cNvSpPr/>
          <p:nvPr/>
        </p:nvSpPr>
        <p:spPr>
          <a:xfrm>
            <a:off x="1425920" y="3576591"/>
            <a:ext cx="769888" cy="72472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C30849-73C6-4D5A-8148-C862E000E0AA}"/>
              </a:ext>
            </a:extLst>
          </p:cNvPr>
          <p:cNvSpPr/>
          <p:nvPr/>
        </p:nvSpPr>
        <p:spPr>
          <a:xfrm>
            <a:off x="1425920" y="4374839"/>
            <a:ext cx="769888" cy="724729"/>
          </a:xfrm>
          <a:prstGeom prst="ellipse">
            <a:avLst/>
          </a:prstGeom>
          <a:solidFill>
            <a:srgbClr val="F89A1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DA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101EFF-0E1F-42A3-9F84-B574E6CBEF5C}"/>
              </a:ext>
            </a:extLst>
          </p:cNvPr>
          <p:cNvSpPr/>
          <p:nvPr/>
        </p:nvSpPr>
        <p:spPr>
          <a:xfrm>
            <a:off x="1426867" y="5231056"/>
            <a:ext cx="769888" cy="724729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G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E9217-7DF5-41CB-84D4-48056C3F206A}"/>
              </a:ext>
            </a:extLst>
          </p:cNvPr>
          <p:cNvSpPr/>
          <p:nvPr/>
        </p:nvSpPr>
        <p:spPr>
          <a:xfrm>
            <a:off x="698500" y="1379620"/>
            <a:ext cx="10948068" cy="1103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The three therapy tests which accompany this resource can be used to revisit the taught skill to check that the pupil is able to perform it independently and consistently. </a:t>
            </a:r>
          </a:p>
        </p:txBody>
      </p:sp>
    </p:spTree>
    <p:extLst>
      <p:ext uri="{BB962C8B-B14F-4D97-AF65-F5344CB8AC3E}">
        <p14:creationId xmlns:p14="http://schemas.microsoft.com/office/powerpoint/2010/main" val="3495078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8D8B7F-4EED-4A3E-99F8-853ED7A308FE}"/>
              </a:ext>
            </a:extLst>
          </p:cNvPr>
          <p:cNvSpPr/>
          <p:nvPr/>
        </p:nvSpPr>
        <p:spPr>
          <a:xfrm>
            <a:off x="618845" y="2458952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 6.49 to the nearest tenth.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02164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FB417-9459-4C8F-969A-6C584322E9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4596030"/>
            <a:ext cx="10846990" cy="13825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B2E17E-4FA3-4010-8B7E-AAA5C38AEB6F}"/>
              </a:ext>
            </a:extLst>
          </p:cNvPr>
          <p:cNvSpPr/>
          <p:nvPr/>
        </p:nvSpPr>
        <p:spPr>
          <a:xfrm>
            <a:off x="812230" y="5361861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6.4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C447A4-C015-40A3-A747-0839A062864F}"/>
              </a:ext>
            </a:extLst>
          </p:cNvPr>
          <p:cNvSpPr/>
          <p:nvPr/>
        </p:nvSpPr>
        <p:spPr>
          <a:xfrm>
            <a:off x="10865911" y="5361861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6.5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7AB8C-AF14-42CC-A14D-08981DDC174A}"/>
              </a:ext>
            </a:extLst>
          </p:cNvPr>
          <p:cNvSpPr/>
          <p:nvPr/>
        </p:nvSpPr>
        <p:spPr>
          <a:xfrm>
            <a:off x="175004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6.41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C78DB-0602-4CC9-8014-89D339DC48F0}"/>
              </a:ext>
            </a:extLst>
          </p:cNvPr>
          <p:cNvSpPr/>
          <p:nvPr/>
        </p:nvSpPr>
        <p:spPr>
          <a:xfrm>
            <a:off x="2773922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6.42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CABD3-3A7B-40C2-87A5-A9091A136DFB}"/>
              </a:ext>
            </a:extLst>
          </p:cNvPr>
          <p:cNvSpPr/>
          <p:nvPr/>
        </p:nvSpPr>
        <p:spPr>
          <a:xfrm>
            <a:off x="379780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6.43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5AF78A-2ABA-4484-AFB6-48D71005DF73}"/>
              </a:ext>
            </a:extLst>
          </p:cNvPr>
          <p:cNvSpPr/>
          <p:nvPr/>
        </p:nvSpPr>
        <p:spPr>
          <a:xfrm>
            <a:off x="478940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6.44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23A8DA-F2B9-4655-B350-8BECDF29621C}"/>
              </a:ext>
            </a:extLst>
          </p:cNvPr>
          <p:cNvSpPr/>
          <p:nvPr/>
        </p:nvSpPr>
        <p:spPr>
          <a:xfrm>
            <a:off x="572722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6.45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2C934A-AF35-47B1-B55D-F55D9D7130E9}"/>
              </a:ext>
            </a:extLst>
          </p:cNvPr>
          <p:cNvSpPr/>
          <p:nvPr/>
        </p:nvSpPr>
        <p:spPr>
          <a:xfrm>
            <a:off x="6751098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6.46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D76882-8776-4463-80DC-14AA90289DB1}"/>
              </a:ext>
            </a:extLst>
          </p:cNvPr>
          <p:cNvSpPr/>
          <p:nvPr/>
        </p:nvSpPr>
        <p:spPr>
          <a:xfrm>
            <a:off x="7760601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6.47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D3BB96-08F3-4EF3-AEDA-2E0A8074E4E2}"/>
              </a:ext>
            </a:extLst>
          </p:cNvPr>
          <p:cNvSpPr/>
          <p:nvPr/>
        </p:nvSpPr>
        <p:spPr>
          <a:xfrm>
            <a:off x="867173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6.48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2B1AF8-3B06-4925-A5AC-39413554BA50}"/>
              </a:ext>
            </a:extLst>
          </p:cNvPr>
          <p:cNvSpPr/>
          <p:nvPr/>
        </p:nvSpPr>
        <p:spPr>
          <a:xfrm>
            <a:off x="9703253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6.49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0E57834-214D-4CDA-8283-8D2F3C6435D9}"/>
              </a:ext>
            </a:extLst>
          </p:cNvPr>
          <p:cNvSpPr/>
          <p:nvPr/>
        </p:nvSpPr>
        <p:spPr>
          <a:xfrm rot="5400000">
            <a:off x="3392924" y="3768787"/>
            <a:ext cx="265848" cy="47623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757F9D3-A135-4D22-8A10-5C6B992FB0C5}"/>
              </a:ext>
            </a:extLst>
          </p:cNvPr>
          <p:cNvSpPr/>
          <p:nvPr/>
        </p:nvSpPr>
        <p:spPr>
          <a:xfrm rot="16200000" flipH="1">
            <a:off x="8451942" y="3655722"/>
            <a:ext cx="265848" cy="497822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A9165C2-1F5C-4697-BE7A-FFA381EFA730}"/>
              </a:ext>
            </a:extLst>
          </p:cNvPr>
          <p:cNvSpPr/>
          <p:nvPr/>
        </p:nvSpPr>
        <p:spPr>
          <a:xfrm>
            <a:off x="9867825" y="4497751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1019FC-97C3-44FD-83F5-A356754570CB}"/>
              </a:ext>
            </a:extLst>
          </p:cNvPr>
          <p:cNvSpPr/>
          <p:nvPr/>
        </p:nvSpPr>
        <p:spPr>
          <a:xfrm>
            <a:off x="672257" y="2571728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6.49 rounds to </a:t>
            </a:r>
            <a:r>
              <a:rPr lang="en-GB" sz="3600" b="1" dirty="0">
                <a:solidFill>
                  <a:srgbClr val="002060"/>
                </a:solidFill>
              </a:rPr>
              <a:t>6.5</a:t>
            </a:r>
            <a:r>
              <a:rPr lang="en-GB" sz="3600" dirty="0">
                <a:solidFill>
                  <a:srgbClr val="002060"/>
                </a:solidFill>
              </a:rPr>
              <a:t> to the nearest tenth.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92667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8D8B7F-4EED-4A3E-99F8-853ED7A308FE}"/>
              </a:ext>
            </a:extLst>
          </p:cNvPr>
          <p:cNvSpPr/>
          <p:nvPr/>
        </p:nvSpPr>
        <p:spPr>
          <a:xfrm>
            <a:off x="618845" y="2458952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 3.25 to the nearest tenth.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89396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FB417-9459-4C8F-969A-6C584322E9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4596030"/>
            <a:ext cx="10846990" cy="13825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B2E17E-4FA3-4010-8B7E-AAA5C38AEB6F}"/>
              </a:ext>
            </a:extLst>
          </p:cNvPr>
          <p:cNvSpPr/>
          <p:nvPr/>
        </p:nvSpPr>
        <p:spPr>
          <a:xfrm>
            <a:off x="812230" y="5361861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3.2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C447A4-C015-40A3-A747-0839A062864F}"/>
              </a:ext>
            </a:extLst>
          </p:cNvPr>
          <p:cNvSpPr/>
          <p:nvPr/>
        </p:nvSpPr>
        <p:spPr>
          <a:xfrm>
            <a:off x="10865911" y="5361861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3.3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7AB8C-AF14-42CC-A14D-08981DDC174A}"/>
              </a:ext>
            </a:extLst>
          </p:cNvPr>
          <p:cNvSpPr/>
          <p:nvPr/>
        </p:nvSpPr>
        <p:spPr>
          <a:xfrm>
            <a:off x="175004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3.21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C78DB-0602-4CC9-8014-89D339DC48F0}"/>
              </a:ext>
            </a:extLst>
          </p:cNvPr>
          <p:cNvSpPr/>
          <p:nvPr/>
        </p:nvSpPr>
        <p:spPr>
          <a:xfrm>
            <a:off x="2773922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3.22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CABD3-3A7B-40C2-87A5-A9091A136DFB}"/>
              </a:ext>
            </a:extLst>
          </p:cNvPr>
          <p:cNvSpPr/>
          <p:nvPr/>
        </p:nvSpPr>
        <p:spPr>
          <a:xfrm>
            <a:off x="379780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3.23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5AF78A-2ABA-4484-AFB6-48D71005DF73}"/>
              </a:ext>
            </a:extLst>
          </p:cNvPr>
          <p:cNvSpPr/>
          <p:nvPr/>
        </p:nvSpPr>
        <p:spPr>
          <a:xfrm>
            <a:off x="478940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3.24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23A8DA-F2B9-4655-B350-8BECDF29621C}"/>
              </a:ext>
            </a:extLst>
          </p:cNvPr>
          <p:cNvSpPr/>
          <p:nvPr/>
        </p:nvSpPr>
        <p:spPr>
          <a:xfrm>
            <a:off x="572722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3.25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2C934A-AF35-47B1-B55D-F55D9D7130E9}"/>
              </a:ext>
            </a:extLst>
          </p:cNvPr>
          <p:cNvSpPr/>
          <p:nvPr/>
        </p:nvSpPr>
        <p:spPr>
          <a:xfrm>
            <a:off x="6751098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3.26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D76882-8776-4463-80DC-14AA90289DB1}"/>
              </a:ext>
            </a:extLst>
          </p:cNvPr>
          <p:cNvSpPr/>
          <p:nvPr/>
        </p:nvSpPr>
        <p:spPr>
          <a:xfrm>
            <a:off x="7760601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3.27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D3BB96-08F3-4EF3-AEDA-2E0A8074E4E2}"/>
              </a:ext>
            </a:extLst>
          </p:cNvPr>
          <p:cNvSpPr/>
          <p:nvPr/>
        </p:nvSpPr>
        <p:spPr>
          <a:xfrm>
            <a:off x="867173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3.28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2B1AF8-3B06-4925-A5AC-39413554BA50}"/>
              </a:ext>
            </a:extLst>
          </p:cNvPr>
          <p:cNvSpPr/>
          <p:nvPr/>
        </p:nvSpPr>
        <p:spPr>
          <a:xfrm>
            <a:off x="9703253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3.29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0E57834-214D-4CDA-8283-8D2F3C6435D9}"/>
              </a:ext>
            </a:extLst>
          </p:cNvPr>
          <p:cNvSpPr/>
          <p:nvPr/>
        </p:nvSpPr>
        <p:spPr>
          <a:xfrm rot="5400000">
            <a:off x="3392924" y="3768787"/>
            <a:ext cx="265848" cy="47623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757F9D3-A135-4D22-8A10-5C6B992FB0C5}"/>
              </a:ext>
            </a:extLst>
          </p:cNvPr>
          <p:cNvSpPr/>
          <p:nvPr/>
        </p:nvSpPr>
        <p:spPr>
          <a:xfrm rot="16200000" flipH="1">
            <a:off x="8451942" y="3655722"/>
            <a:ext cx="265848" cy="497822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A9165C2-1F5C-4697-BE7A-FFA381EFA730}"/>
              </a:ext>
            </a:extLst>
          </p:cNvPr>
          <p:cNvSpPr/>
          <p:nvPr/>
        </p:nvSpPr>
        <p:spPr>
          <a:xfrm>
            <a:off x="5906586" y="4497751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1019FC-97C3-44FD-83F5-A356754570CB}"/>
              </a:ext>
            </a:extLst>
          </p:cNvPr>
          <p:cNvSpPr/>
          <p:nvPr/>
        </p:nvSpPr>
        <p:spPr>
          <a:xfrm>
            <a:off x="672257" y="2571728"/>
            <a:ext cx="10846989" cy="132556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3.25 rounds to </a:t>
            </a:r>
            <a:r>
              <a:rPr lang="en-GB" sz="3600" b="1" dirty="0">
                <a:solidFill>
                  <a:srgbClr val="002060"/>
                </a:solidFill>
              </a:rPr>
              <a:t>3.3</a:t>
            </a:r>
            <a:r>
              <a:rPr lang="en-GB" sz="3600" dirty="0">
                <a:solidFill>
                  <a:srgbClr val="002060"/>
                </a:solidFill>
              </a:rPr>
              <a:t> to the nearest tenth</a:t>
            </a:r>
            <a:r>
              <a:rPr lang="en-GB" sz="3600">
                <a:solidFill>
                  <a:srgbClr val="002060"/>
                </a:solidFill>
              </a:rPr>
              <a:t>. Remember,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5 always rounds up.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18222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8D8B7F-4EED-4A3E-99F8-853ED7A308FE}"/>
              </a:ext>
            </a:extLst>
          </p:cNvPr>
          <p:cNvSpPr/>
          <p:nvPr/>
        </p:nvSpPr>
        <p:spPr>
          <a:xfrm>
            <a:off x="618845" y="2458952"/>
            <a:ext cx="10846989" cy="97004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 8.98 to the nearest tenth.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70347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FB417-9459-4C8F-969A-6C584322E9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" t="30600" r="2139" b="16427"/>
          <a:stretch/>
        </p:blipFill>
        <p:spPr>
          <a:xfrm>
            <a:off x="726166" y="4596030"/>
            <a:ext cx="10846990" cy="13825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B2E17E-4FA3-4010-8B7E-AAA5C38AEB6F}"/>
              </a:ext>
            </a:extLst>
          </p:cNvPr>
          <p:cNvSpPr/>
          <p:nvPr/>
        </p:nvSpPr>
        <p:spPr>
          <a:xfrm>
            <a:off x="812230" y="5361861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8.9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C447A4-C015-40A3-A747-0839A062864F}"/>
              </a:ext>
            </a:extLst>
          </p:cNvPr>
          <p:cNvSpPr/>
          <p:nvPr/>
        </p:nvSpPr>
        <p:spPr>
          <a:xfrm>
            <a:off x="10690519" y="5331083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9.0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7AB8C-AF14-42CC-A14D-08981DDC174A}"/>
              </a:ext>
            </a:extLst>
          </p:cNvPr>
          <p:cNvSpPr/>
          <p:nvPr/>
        </p:nvSpPr>
        <p:spPr>
          <a:xfrm>
            <a:off x="175004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8.91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C78DB-0602-4CC9-8014-89D339DC48F0}"/>
              </a:ext>
            </a:extLst>
          </p:cNvPr>
          <p:cNvSpPr/>
          <p:nvPr/>
        </p:nvSpPr>
        <p:spPr>
          <a:xfrm>
            <a:off x="2773922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8.92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CABD3-3A7B-40C2-87A5-A9091A136DFB}"/>
              </a:ext>
            </a:extLst>
          </p:cNvPr>
          <p:cNvSpPr/>
          <p:nvPr/>
        </p:nvSpPr>
        <p:spPr>
          <a:xfrm>
            <a:off x="379780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8.93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5AF78A-2ABA-4484-AFB6-48D71005DF73}"/>
              </a:ext>
            </a:extLst>
          </p:cNvPr>
          <p:cNvSpPr/>
          <p:nvPr/>
        </p:nvSpPr>
        <p:spPr>
          <a:xfrm>
            <a:off x="478940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8.94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23A8DA-F2B9-4655-B350-8BECDF29621C}"/>
              </a:ext>
            </a:extLst>
          </p:cNvPr>
          <p:cNvSpPr/>
          <p:nvPr/>
        </p:nvSpPr>
        <p:spPr>
          <a:xfrm>
            <a:off x="5727220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8.95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2C934A-AF35-47B1-B55D-F55D9D7130E9}"/>
              </a:ext>
            </a:extLst>
          </p:cNvPr>
          <p:cNvSpPr/>
          <p:nvPr/>
        </p:nvSpPr>
        <p:spPr>
          <a:xfrm>
            <a:off x="6751098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8.96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D76882-8776-4463-80DC-14AA90289DB1}"/>
              </a:ext>
            </a:extLst>
          </p:cNvPr>
          <p:cNvSpPr/>
          <p:nvPr/>
        </p:nvSpPr>
        <p:spPr>
          <a:xfrm>
            <a:off x="7760601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8.97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D3BB96-08F3-4EF3-AEDA-2E0A8074E4E2}"/>
              </a:ext>
            </a:extLst>
          </p:cNvPr>
          <p:cNvSpPr/>
          <p:nvPr/>
        </p:nvSpPr>
        <p:spPr>
          <a:xfrm>
            <a:off x="8671734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8.98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2B1AF8-3B06-4925-A5AC-39413554BA50}"/>
              </a:ext>
            </a:extLst>
          </p:cNvPr>
          <p:cNvSpPr/>
          <p:nvPr/>
        </p:nvSpPr>
        <p:spPr>
          <a:xfrm>
            <a:off x="9703253" y="5361861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8.99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0E57834-214D-4CDA-8283-8D2F3C6435D9}"/>
              </a:ext>
            </a:extLst>
          </p:cNvPr>
          <p:cNvSpPr/>
          <p:nvPr/>
        </p:nvSpPr>
        <p:spPr>
          <a:xfrm rot="5400000">
            <a:off x="3392924" y="3768787"/>
            <a:ext cx="265848" cy="47623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757F9D3-A135-4D22-8A10-5C6B992FB0C5}"/>
              </a:ext>
            </a:extLst>
          </p:cNvPr>
          <p:cNvSpPr/>
          <p:nvPr/>
        </p:nvSpPr>
        <p:spPr>
          <a:xfrm rot="16200000" flipH="1">
            <a:off x="8451942" y="3655722"/>
            <a:ext cx="265848" cy="497822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A9165C2-1F5C-4697-BE7A-FFA381EFA730}"/>
              </a:ext>
            </a:extLst>
          </p:cNvPr>
          <p:cNvSpPr/>
          <p:nvPr/>
        </p:nvSpPr>
        <p:spPr>
          <a:xfrm>
            <a:off x="8914366" y="4484301"/>
            <a:ext cx="265848" cy="5649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1019FC-97C3-44FD-83F5-A356754570CB}"/>
              </a:ext>
            </a:extLst>
          </p:cNvPr>
          <p:cNvSpPr/>
          <p:nvPr/>
        </p:nvSpPr>
        <p:spPr>
          <a:xfrm>
            <a:off x="672257" y="2571728"/>
            <a:ext cx="10846989" cy="132556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8.98 rounds to </a:t>
            </a:r>
            <a:r>
              <a:rPr lang="en-GB" sz="3600" b="1" dirty="0">
                <a:solidFill>
                  <a:srgbClr val="002060"/>
                </a:solidFill>
              </a:rPr>
              <a:t>9</a:t>
            </a:r>
            <a:r>
              <a:rPr lang="en-GB" sz="3600" dirty="0">
                <a:solidFill>
                  <a:srgbClr val="002060"/>
                </a:solidFill>
              </a:rPr>
              <a:t> to the nearest tenth. This is the same as if it were rounded to the nearest whole number.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24214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704" y="403243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1603717" y="2048257"/>
            <a:ext cx="4786319" cy="402336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</a:rPr>
              <a:t>Khush</a:t>
            </a:r>
            <a:r>
              <a:rPr lang="en-GB" sz="3600" dirty="0">
                <a:solidFill>
                  <a:srgbClr val="002060"/>
                </a:solidFill>
              </a:rPr>
              <a:t> weighs apples for an apple pie to be 1.34kg.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What do the apples weigh to the nearest tenth?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2050" name="Picture 2" descr="Horizontal, Apple, Weight Control, Fruit, Weigh, Food">
            <a:extLst>
              <a:ext uri="{FF2B5EF4-FFF2-40B4-BE49-F238E27FC236}">
                <a16:creationId xmlns:a16="http://schemas.microsoft.com/office/drawing/2014/main" id="{16D5F3F1-64C1-41B4-B3A1-538B0B9E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2551932"/>
            <a:ext cx="5254752" cy="30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02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704" y="403243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2549147" y="1891855"/>
            <a:ext cx="6680747" cy="439921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Annabel says 5.02 to the nearest tenth rounds to the same number as 4.49 to the nearest whole number.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Do you agree?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Explain your answer.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94" y="304822"/>
            <a:ext cx="516799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LORIC task</a:t>
            </a:r>
            <a:endParaRPr lang="en-GB" sz="40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428894" y="3699826"/>
            <a:ext cx="3164911" cy="2541485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400" dirty="0">
                <a:solidFill>
                  <a:srgbClr val="002060"/>
                </a:solidFill>
              </a:rPr>
              <a:t>Use this activity to help children develop their </a:t>
            </a:r>
            <a:r>
              <a:rPr lang="en-GB" sz="2400" b="1" dirty="0">
                <a:solidFill>
                  <a:srgbClr val="002060"/>
                </a:solidFill>
              </a:rPr>
              <a:t>organisation</a:t>
            </a:r>
            <a:r>
              <a:rPr lang="en-GB" sz="2400" dirty="0">
                <a:solidFill>
                  <a:srgbClr val="002060"/>
                </a:solidFill>
              </a:rPr>
              <a:t> skills before you begin the therapy.</a:t>
            </a:r>
            <a:endParaRPr lang="en-GB" sz="2400" i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11" name="Content Placeholder 6" descr="Screen Clipping">
            <a:extLst>
              <a:ext uri="{FF2B5EF4-FFF2-40B4-BE49-F238E27FC236}">
                <a16:creationId xmlns:a16="http://schemas.microsoft.com/office/drawing/2014/main" id="{43BD575D-BFED-4C2F-A00C-749D5C3F6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47" y="1704608"/>
            <a:ext cx="6370872" cy="1453566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5FA27C-4AC5-4750-9A24-96817A24E212}"/>
              </a:ext>
            </a:extLst>
          </p:cNvPr>
          <p:cNvSpPr/>
          <p:nvPr/>
        </p:nvSpPr>
        <p:spPr>
          <a:xfrm>
            <a:off x="4213990" y="3441395"/>
            <a:ext cx="7428614" cy="201310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GB" sz="2800" dirty="0">
                <a:solidFill>
                  <a:srgbClr val="002060"/>
                </a:solidFill>
              </a:rPr>
              <a:t>Make a sequence using 4 of the following decimals.</a:t>
            </a:r>
            <a:r>
              <a:rPr lang="en-GB" sz="2800" i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Explain to a partner what pattern you have made. For example, 0.2, 0.4, 0.6, 0.8 is increasing by 0.2 each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768BA-50BF-4D68-AA59-F986F1808151}"/>
              </a:ext>
            </a:extLst>
          </p:cNvPr>
          <p:cNvSpPr/>
          <p:nvPr/>
        </p:nvSpPr>
        <p:spPr>
          <a:xfrm>
            <a:off x="5416013" y="5571476"/>
            <a:ext cx="5631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2.2	2.7 	2.8	3.0	2.5 	2.6</a:t>
            </a:r>
          </a:p>
          <a:p>
            <a:r>
              <a:rPr lang="en-GB" sz="3200" dirty="0"/>
              <a:t>2.0	2.1	2.5	3.5	4.0	2.4 </a:t>
            </a:r>
          </a:p>
        </p:txBody>
      </p:sp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00956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 activity </a:t>
            </a:r>
            <a:endParaRPr lang="en-GB" sz="2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381806" y="1759096"/>
            <a:ext cx="2888134" cy="455725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round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tenth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hundredth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93E8BC-D34C-42BD-B2A4-7FF5F19B7133}"/>
              </a:ext>
            </a:extLst>
          </p:cNvPr>
          <p:cNvSpPr/>
          <p:nvPr/>
        </p:nvSpPr>
        <p:spPr>
          <a:xfrm>
            <a:off x="9722647" y="1764633"/>
            <a:ext cx="2080052" cy="455725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Choose a word and choose a method from the diagram to describe it to the group.</a:t>
            </a:r>
            <a:endParaRPr lang="en-GB" altLang="en-US" sz="24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9AA08D-51F0-4442-8FD8-E5242A7149D2}"/>
              </a:ext>
            </a:extLst>
          </p:cNvPr>
          <p:cNvGrpSpPr/>
          <p:nvPr/>
        </p:nvGrpSpPr>
        <p:grpSpPr>
          <a:xfrm>
            <a:off x="2829553" y="1754855"/>
            <a:ext cx="7281110" cy="5082659"/>
            <a:chOff x="4072594" y="1123756"/>
            <a:chExt cx="8128000" cy="588039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72DEF2A3-9126-4F4E-8996-CCEA66AA1201}"/>
                </a:ext>
              </a:extLst>
            </p:cNvPr>
            <p:cNvSpPr/>
            <p:nvPr/>
          </p:nvSpPr>
          <p:spPr>
            <a:xfrm>
              <a:off x="4599642" y="1123756"/>
              <a:ext cx="7000040" cy="5880398"/>
            </a:xfrm>
            <a:prstGeom prst="hexag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48574649-13FF-41B0-95A2-052BD14EEF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20390032"/>
                </p:ext>
              </p:extLst>
            </p:nvPr>
          </p:nvGraphicFramePr>
          <p:xfrm>
            <a:off x="4072594" y="1362693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4825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2885691" y="2326188"/>
            <a:ext cx="6420618" cy="29545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We can </a:t>
            </a:r>
            <a:r>
              <a:rPr lang="en-GB" sz="4400" b="1" dirty="0">
                <a:solidFill>
                  <a:srgbClr val="002060"/>
                </a:solidFill>
              </a:rPr>
              <a:t>round</a:t>
            </a:r>
            <a:r>
              <a:rPr lang="en-GB" sz="4400" dirty="0">
                <a:solidFill>
                  <a:srgbClr val="002060"/>
                </a:solidFill>
              </a:rPr>
              <a:t> numbers to give an </a:t>
            </a:r>
            <a:r>
              <a:rPr lang="en-GB" sz="4400" b="1" dirty="0">
                <a:solidFill>
                  <a:srgbClr val="002060"/>
                </a:solidFill>
              </a:rPr>
              <a:t>estimation </a:t>
            </a:r>
            <a:r>
              <a:rPr lang="en-GB" sz="4400" dirty="0">
                <a:solidFill>
                  <a:srgbClr val="002060"/>
                </a:solidFill>
              </a:rPr>
              <a:t>or an </a:t>
            </a:r>
            <a:r>
              <a:rPr lang="en-GB" sz="4400" b="1" dirty="0">
                <a:solidFill>
                  <a:srgbClr val="002060"/>
                </a:solidFill>
              </a:rPr>
              <a:t>approximate value.</a:t>
            </a:r>
            <a:endParaRPr lang="en-GB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6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3321360" y="1828801"/>
            <a:ext cx="5982659" cy="1348739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What is a hundredth?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2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D6DEE9-B749-43D3-8309-5F5E54DCC161}"/>
              </a:ext>
            </a:extLst>
          </p:cNvPr>
          <p:cNvSpPr/>
          <p:nvPr/>
        </p:nvSpPr>
        <p:spPr>
          <a:xfrm>
            <a:off x="3561870" y="2103472"/>
            <a:ext cx="5982659" cy="1348739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One hundredth is one part out of one hundred equal parts.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23EC317-68F5-4245-A721-42DEF6CB630B}"/>
                  </a:ext>
                </a:extLst>
              </p:cNvPr>
              <p:cNvSpPr/>
              <p:nvPr/>
            </p:nvSpPr>
            <p:spPr>
              <a:xfrm>
                <a:off x="5309921" y="4110215"/>
                <a:ext cx="1625177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6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23EC317-68F5-4245-A721-42DEF6CB6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921" y="4110215"/>
                <a:ext cx="1625177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923B69C-95B1-4A2C-A00E-C6E72898E22D}"/>
              </a:ext>
            </a:extLst>
          </p:cNvPr>
          <p:cNvGraphicFramePr>
            <a:graphicFrameLocks noGrp="1"/>
          </p:cNvGraphicFramePr>
          <p:nvPr/>
        </p:nvGraphicFramePr>
        <p:xfrm>
          <a:off x="8596724" y="3956156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5D1124A4-E4F6-4481-A3B8-8FA465A29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8" b="94836" l="4525" r="92308">
                        <a14:foregroundMark x1="61991" y1="7512" x2="38914" y2="6103"/>
                        <a14:foregroundMark x1="9502" y1="38028" x2="6787" y2="60563"/>
                        <a14:foregroundMark x1="41176" y1="95305" x2="60633" y2="93897"/>
                        <a14:foregroundMark x1="91855" y1="40376" x2="92760" y2="56808"/>
                        <a14:foregroundMark x1="49321" y1="2347" x2="42534" y2="3286"/>
                        <a14:foregroundMark x1="5430" y1="40845" x2="4525" y2="5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7377" y="4110215"/>
            <a:ext cx="21050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Teach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F22BC-2E32-324C-9E60-D686B903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D6DEE9-B749-43D3-8309-5F5E54DCC161}"/>
              </a:ext>
            </a:extLst>
          </p:cNvPr>
          <p:cNvSpPr/>
          <p:nvPr/>
        </p:nvSpPr>
        <p:spPr>
          <a:xfrm>
            <a:off x="3382402" y="2103472"/>
            <a:ext cx="6162127" cy="1348739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As you can see, it is very small when compared to one whole!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23EC317-68F5-4245-A721-42DEF6CB630B}"/>
                  </a:ext>
                </a:extLst>
              </p:cNvPr>
              <p:cNvSpPr/>
              <p:nvPr/>
            </p:nvSpPr>
            <p:spPr>
              <a:xfrm>
                <a:off x="5309921" y="4110215"/>
                <a:ext cx="1625177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6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23EC317-68F5-4245-A721-42DEF6CB6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921" y="4110215"/>
                <a:ext cx="1625177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923B69C-95B1-4A2C-A00E-C6E72898E22D}"/>
              </a:ext>
            </a:extLst>
          </p:cNvPr>
          <p:cNvGraphicFramePr>
            <a:graphicFrameLocks noGrp="1"/>
          </p:cNvGraphicFramePr>
          <p:nvPr/>
        </p:nvGraphicFramePr>
        <p:xfrm>
          <a:off x="8596724" y="3956156"/>
          <a:ext cx="2695510" cy="25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">
                  <a:extLst>
                    <a:ext uri="{9D8B030D-6E8A-4147-A177-3AD203B41FA5}">
                      <a16:colId xmlns:a16="http://schemas.microsoft.com/office/drawing/2014/main" val="1059086523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156305103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7382630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18039567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548938974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448284810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2384172298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45268932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3521492597"/>
                    </a:ext>
                  </a:extLst>
                </a:gridCol>
                <a:gridCol w="269551">
                  <a:extLst>
                    <a:ext uri="{9D8B030D-6E8A-4147-A177-3AD203B41FA5}">
                      <a16:colId xmlns:a16="http://schemas.microsoft.com/office/drawing/2014/main" val="4254133246"/>
                    </a:ext>
                  </a:extLst>
                </a:gridCol>
              </a:tblGrid>
              <a:tr h="25367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011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328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00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0637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979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81489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52446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6132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96190"/>
                  </a:ext>
                </a:extLst>
              </a:tr>
              <a:tr h="253672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89587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5D1124A4-E4F6-4481-A3B8-8FA465A29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8" b="94836" l="4525" r="92308">
                        <a14:foregroundMark x1="61991" y1="7512" x2="38914" y2="6103"/>
                        <a14:foregroundMark x1="9502" y1="38028" x2="6787" y2="60563"/>
                        <a14:foregroundMark x1="41176" y1="95305" x2="60633" y2="93897"/>
                        <a14:foregroundMark x1="91855" y1="40376" x2="92760" y2="56808"/>
                        <a14:foregroundMark x1="49321" y1="2347" x2="42534" y2="3286"/>
                        <a14:foregroundMark x1="5430" y1="40845" x2="4525" y2="5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7377" y="4110215"/>
            <a:ext cx="21050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2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1404</Words>
  <Application>Microsoft Office PowerPoint</Application>
  <PresentationFormat>Widescreen</PresentationFormat>
  <Paragraphs>393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Teachers’ Notes</vt:lpstr>
      <vt:lpstr>Progress across amber – the 4-stage model</vt:lpstr>
      <vt:lpstr>LORIC task</vt:lpstr>
      <vt:lpstr>Vocabulary activity </vt:lpstr>
      <vt:lpstr>Teach</vt:lpstr>
      <vt:lpstr>Teach</vt:lpstr>
      <vt:lpstr>Teach</vt:lpstr>
      <vt:lpstr>Teach</vt:lpstr>
      <vt:lpstr>Teach</vt:lpstr>
      <vt:lpstr>Teach</vt:lpstr>
      <vt:lpstr>Teach</vt:lpstr>
      <vt:lpstr>Teach</vt:lpstr>
      <vt:lpstr>Teach</vt:lpstr>
      <vt:lpstr>Model</vt:lpstr>
      <vt:lpstr>Model</vt:lpstr>
      <vt:lpstr>Model</vt:lpstr>
      <vt:lpstr>Apply</vt:lpstr>
      <vt:lpstr>Apply</vt:lpstr>
      <vt:lpstr>Apply</vt:lpstr>
      <vt:lpstr>Apply</vt:lpstr>
      <vt:lpstr>Apply</vt:lpstr>
      <vt:lpstr>Apply</vt:lpstr>
      <vt:lpstr>Apply</vt:lpstr>
      <vt:lpstr>Teach</vt:lpstr>
      <vt:lpstr>Model</vt:lpstr>
      <vt:lpstr>Model</vt:lpstr>
      <vt:lpstr>Model</vt:lpstr>
      <vt:lpstr>Model</vt:lpstr>
      <vt:lpstr>Apply</vt:lpstr>
      <vt:lpstr>Apply</vt:lpstr>
      <vt:lpstr>Apply</vt:lpstr>
      <vt:lpstr>Apply</vt:lpstr>
      <vt:lpstr>Apply</vt:lpstr>
      <vt:lpstr>Apply</vt:lpstr>
      <vt:lpstr>Apply</vt:lpstr>
      <vt:lpstr>Apply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151</cp:revision>
  <dcterms:created xsi:type="dcterms:W3CDTF">2017-03-29T13:14:03Z</dcterms:created>
  <dcterms:modified xsi:type="dcterms:W3CDTF">2020-04-22T14:35:08Z</dcterms:modified>
</cp:coreProperties>
</file>