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53" r:id="rId2"/>
    <p:sldId id="314" r:id="rId3"/>
    <p:sldId id="391" r:id="rId4"/>
    <p:sldId id="465" r:id="rId5"/>
    <p:sldId id="510" r:id="rId6"/>
    <p:sldId id="529" r:id="rId7"/>
    <p:sldId id="530" r:id="rId8"/>
    <p:sldId id="531" r:id="rId9"/>
    <p:sldId id="532" r:id="rId10"/>
    <p:sldId id="533" r:id="rId11"/>
    <p:sldId id="549" r:id="rId12"/>
    <p:sldId id="550" r:id="rId13"/>
    <p:sldId id="551" r:id="rId14"/>
    <p:sldId id="522" r:id="rId15"/>
    <p:sldId id="534" r:id="rId16"/>
    <p:sldId id="535" r:id="rId17"/>
    <p:sldId id="536" r:id="rId18"/>
    <p:sldId id="552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53" r:id="rId30"/>
    <p:sldId id="547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48" r:id="rId42"/>
    <p:sldId id="3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3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26"/>
    <a:srgbClr val="FFE699"/>
    <a:srgbClr val="FFFED8"/>
    <a:srgbClr val="FDFEDA"/>
    <a:srgbClr val="ED7D31"/>
    <a:srgbClr val="546600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7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0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5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2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3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29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3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when in slideshow mode to remove the orange boxes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158744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6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73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25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45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6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1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7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86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62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7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27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87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8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6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2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0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6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8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0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4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2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M4k. Can read, write, order and compare numbers with up to three decimal places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2880ED8-AF70-4DB2-A12D-AAC481CA6D13}"/>
              </a:ext>
            </a:extLst>
          </p:cNvPr>
          <p:cNvSpPr/>
          <p:nvPr/>
        </p:nvSpPr>
        <p:spPr>
          <a:xfrm>
            <a:off x="7517852" y="2880002"/>
            <a:ext cx="448060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61E6-22B1-4668-8967-5E6F0759306C}"/>
              </a:ext>
            </a:extLst>
          </p:cNvPr>
          <p:cNvSpPr/>
          <p:nvPr/>
        </p:nvSpPr>
        <p:spPr>
          <a:xfrm>
            <a:off x="192592" y="2903780"/>
            <a:ext cx="6867711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28632" y="1419473"/>
            <a:ext cx="8761368" cy="1341438"/>
          </a:xfrm>
          <a:prstGeom prst="wedgeEllipseCallout">
            <a:avLst>
              <a:gd name="adj1" fmla="val 55986"/>
              <a:gd name="adj2" fmla="val -4466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When we are comparing decimals, we need to look at the </a:t>
            </a:r>
            <a:r>
              <a:rPr lang="en-GB" sz="2400" b="1" dirty="0">
                <a:solidFill>
                  <a:srgbClr val="002060"/>
                </a:solidFill>
              </a:rPr>
              <a:t>largest </a:t>
            </a:r>
            <a:r>
              <a:rPr lang="en-GB" sz="2400" dirty="0">
                <a:solidFill>
                  <a:srgbClr val="002060"/>
                </a:solidFill>
              </a:rPr>
              <a:t>column first, as this influences the size of the number the most.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7434026" y="5965534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10509496" y="467454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8127182" y="4296583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11343507" y="460645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9634882" y="5763105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429" y="4732441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9950028" y="4118872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4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9250674" y="476339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A4D69-7C88-4F2C-8014-CAB342623247}"/>
              </a:ext>
            </a:extLst>
          </p:cNvPr>
          <p:cNvSpPr/>
          <p:nvPr/>
        </p:nvSpPr>
        <p:spPr>
          <a:xfrm>
            <a:off x="9110203" y="493779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10434130" y="480731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A05CE-1999-4719-8142-DD63C01A1C38}"/>
              </a:ext>
            </a:extLst>
          </p:cNvPr>
          <p:cNvSpPr/>
          <p:nvPr/>
        </p:nvSpPr>
        <p:spPr>
          <a:xfrm flipH="1">
            <a:off x="10586530" y="4550096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0CF67-2E51-4EF9-944A-8747FBC80CEF}"/>
              </a:ext>
            </a:extLst>
          </p:cNvPr>
          <p:cNvSpPr/>
          <p:nvPr/>
        </p:nvSpPr>
        <p:spPr>
          <a:xfrm>
            <a:off x="11330259" y="4697748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24378-2989-4BA9-9887-490EFAA38017}"/>
              </a:ext>
            </a:extLst>
          </p:cNvPr>
          <p:cNvSpPr/>
          <p:nvPr/>
        </p:nvSpPr>
        <p:spPr>
          <a:xfrm>
            <a:off x="11311221" y="478993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744447-5DA2-4443-B0BA-A2FB6FEA0FC5}"/>
              </a:ext>
            </a:extLst>
          </p:cNvPr>
          <p:cNvSpPr/>
          <p:nvPr/>
        </p:nvSpPr>
        <p:spPr>
          <a:xfrm>
            <a:off x="11278402" y="4892399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AC19-950B-4A5D-8760-62577DC4D168}"/>
              </a:ext>
            </a:extLst>
          </p:cNvPr>
          <p:cNvSpPr/>
          <p:nvPr/>
        </p:nvSpPr>
        <p:spPr>
          <a:xfrm>
            <a:off x="8587209" y="2764578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1.234</a:t>
            </a:r>
            <a:endParaRPr lang="en-GB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95589-44C6-41B1-902C-D9B04852927C}"/>
              </a:ext>
            </a:extLst>
          </p:cNvPr>
          <p:cNvSpPr/>
          <p:nvPr/>
        </p:nvSpPr>
        <p:spPr>
          <a:xfrm>
            <a:off x="2200011" y="2903780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4.321</a:t>
            </a:r>
            <a:endParaRPr lang="en-GB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5D31B-8A29-4CA7-92C2-B3509D4AAD5F}"/>
              </a:ext>
            </a:extLst>
          </p:cNvPr>
          <p:cNvSpPr/>
          <p:nvPr/>
        </p:nvSpPr>
        <p:spPr>
          <a:xfrm>
            <a:off x="4834216" y="476475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7D414-1919-47D6-92DE-1B04EDF7821D}"/>
              </a:ext>
            </a:extLst>
          </p:cNvPr>
          <p:cNvSpPr/>
          <p:nvPr/>
        </p:nvSpPr>
        <p:spPr>
          <a:xfrm>
            <a:off x="1537578" y="5903385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ones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78383E-0F8E-4ED8-A5D5-48FCDB6BF156}"/>
              </a:ext>
            </a:extLst>
          </p:cNvPr>
          <p:cNvSpPr/>
          <p:nvPr/>
        </p:nvSpPr>
        <p:spPr>
          <a:xfrm flipH="1">
            <a:off x="5877644" y="472047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AC2D1-C7DC-4CDF-8128-90AB832B3DCA}"/>
              </a:ext>
            </a:extLst>
          </p:cNvPr>
          <p:cNvSpPr/>
          <p:nvPr/>
        </p:nvSpPr>
        <p:spPr>
          <a:xfrm>
            <a:off x="4016339" y="4341926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6187C-CE2E-4864-B218-0D1C22AE3E98}"/>
              </a:ext>
            </a:extLst>
          </p:cNvPr>
          <p:cNvSpPr/>
          <p:nvPr/>
        </p:nvSpPr>
        <p:spPr>
          <a:xfrm>
            <a:off x="6253589" y="473006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FC71B-0693-416A-9CC8-B01FB51B7FD9}"/>
              </a:ext>
            </a:extLst>
          </p:cNvPr>
          <p:cNvSpPr/>
          <p:nvPr/>
        </p:nvSpPr>
        <p:spPr>
          <a:xfrm>
            <a:off x="4874342" y="591095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F93F0E-D4D1-4CA5-9D75-8E203FD8C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12" y="4644485"/>
            <a:ext cx="1385507" cy="12589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043FFFE-79CA-4351-ADBF-A79E5D500871}"/>
              </a:ext>
            </a:extLst>
          </p:cNvPr>
          <p:cNvSpPr/>
          <p:nvPr/>
        </p:nvSpPr>
        <p:spPr>
          <a:xfrm>
            <a:off x="5158285" y="406953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07C37E-9980-44A0-B7FF-92CF7566F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508" y="4639378"/>
            <a:ext cx="1385507" cy="1258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CEB598-D027-40C4-B5B0-EF23BAAF2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678" y="4652056"/>
            <a:ext cx="1385507" cy="1258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506106-84BD-4612-994E-8064CD510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469" y="4682120"/>
            <a:ext cx="1385507" cy="12589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CD3061-DE95-4827-A731-39E6DC20EA4E}"/>
              </a:ext>
            </a:extLst>
          </p:cNvPr>
          <p:cNvSpPr/>
          <p:nvPr/>
        </p:nvSpPr>
        <p:spPr>
          <a:xfrm>
            <a:off x="4688262" y="487544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86A48-EDAD-45F2-8978-223E29A0AF9B}"/>
              </a:ext>
            </a:extLst>
          </p:cNvPr>
          <p:cNvSpPr/>
          <p:nvPr/>
        </p:nvSpPr>
        <p:spPr>
          <a:xfrm>
            <a:off x="4547791" y="5049839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1ABC02-35F2-45C2-B1BE-2808289BB6F2}"/>
              </a:ext>
            </a:extLst>
          </p:cNvPr>
          <p:cNvSpPr/>
          <p:nvPr/>
        </p:nvSpPr>
        <p:spPr>
          <a:xfrm flipH="1">
            <a:off x="5802278" y="485324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2" descr="Wolf, Animal, Canine, Cartoon">
            <a:extLst>
              <a:ext uri="{FF2B5EF4-FFF2-40B4-BE49-F238E27FC236}">
                <a16:creationId xmlns:a16="http://schemas.microsoft.com/office/drawing/2014/main" id="{252D8203-8DDE-4B9D-8168-5345C3C2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12" y="1100939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9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2880ED8-AF70-4DB2-A12D-AAC481CA6D13}"/>
              </a:ext>
            </a:extLst>
          </p:cNvPr>
          <p:cNvSpPr/>
          <p:nvPr/>
        </p:nvSpPr>
        <p:spPr>
          <a:xfrm>
            <a:off x="7517852" y="2880002"/>
            <a:ext cx="448060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61E6-22B1-4668-8967-5E6F0759306C}"/>
              </a:ext>
            </a:extLst>
          </p:cNvPr>
          <p:cNvSpPr/>
          <p:nvPr/>
        </p:nvSpPr>
        <p:spPr>
          <a:xfrm>
            <a:off x="192592" y="2903780"/>
            <a:ext cx="6867711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28632" y="1419473"/>
            <a:ext cx="8761368" cy="1341438"/>
          </a:xfrm>
          <a:prstGeom prst="wedgeEllipseCallout">
            <a:avLst>
              <a:gd name="adj1" fmla="val 55986"/>
              <a:gd name="adj2" fmla="val -4466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can see that 4.321 is larger than 1.234.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7434026" y="5965534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10509496" y="467454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8127182" y="4296583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11343507" y="460645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9634882" y="5763105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429" y="4732441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9950028" y="4118872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4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9250674" y="476339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A4D69-7C88-4F2C-8014-CAB342623247}"/>
              </a:ext>
            </a:extLst>
          </p:cNvPr>
          <p:cNvSpPr/>
          <p:nvPr/>
        </p:nvSpPr>
        <p:spPr>
          <a:xfrm>
            <a:off x="9110203" y="493779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10434130" y="480731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A05CE-1999-4719-8142-DD63C01A1C38}"/>
              </a:ext>
            </a:extLst>
          </p:cNvPr>
          <p:cNvSpPr/>
          <p:nvPr/>
        </p:nvSpPr>
        <p:spPr>
          <a:xfrm flipH="1">
            <a:off x="10586530" y="4550096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0CF67-2E51-4EF9-944A-8747FBC80CEF}"/>
              </a:ext>
            </a:extLst>
          </p:cNvPr>
          <p:cNvSpPr/>
          <p:nvPr/>
        </p:nvSpPr>
        <p:spPr>
          <a:xfrm>
            <a:off x="11330259" y="4697748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24378-2989-4BA9-9887-490EFAA38017}"/>
              </a:ext>
            </a:extLst>
          </p:cNvPr>
          <p:cNvSpPr/>
          <p:nvPr/>
        </p:nvSpPr>
        <p:spPr>
          <a:xfrm>
            <a:off x="11311221" y="478993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744447-5DA2-4443-B0BA-A2FB6FEA0FC5}"/>
              </a:ext>
            </a:extLst>
          </p:cNvPr>
          <p:cNvSpPr/>
          <p:nvPr/>
        </p:nvSpPr>
        <p:spPr>
          <a:xfrm>
            <a:off x="11278402" y="4892399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AC19-950B-4A5D-8760-62577DC4D168}"/>
              </a:ext>
            </a:extLst>
          </p:cNvPr>
          <p:cNvSpPr/>
          <p:nvPr/>
        </p:nvSpPr>
        <p:spPr>
          <a:xfrm>
            <a:off x="8587209" y="2764578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1.234</a:t>
            </a:r>
            <a:endParaRPr lang="en-GB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95589-44C6-41B1-902C-D9B04852927C}"/>
              </a:ext>
            </a:extLst>
          </p:cNvPr>
          <p:cNvSpPr/>
          <p:nvPr/>
        </p:nvSpPr>
        <p:spPr>
          <a:xfrm>
            <a:off x="2200011" y="2903780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4.321</a:t>
            </a:r>
            <a:endParaRPr lang="en-GB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5D31B-8A29-4CA7-92C2-B3509D4AAD5F}"/>
              </a:ext>
            </a:extLst>
          </p:cNvPr>
          <p:cNvSpPr/>
          <p:nvPr/>
        </p:nvSpPr>
        <p:spPr>
          <a:xfrm>
            <a:off x="4834216" y="476475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7D414-1919-47D6-92DE-1B04EDF7821D}"/>
              </a:ext>
            </a:extLst>
          </p:cNvPr>
          <p:cNvSpPr/>
          <p:nvPr/>
        </p:nvSpPr>
        <p:spPr>
          <a:xfrm>
            <a:off x="1537578" y="5903385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ones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78383E-0F8E-4ED8-A5D5-48FCDB6BF156}"/>
              </a:ext>
            </a:extLst>
          </p:cNvPr>
          <p:cNvSpPr/>
          <p:nvPr/>
        </p:nvSpPr>
        <p:spPr>
          <a:xfrm flipH="1">
            <a:off x="5877644" y="472047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AC2D1-C7DC-4CDF-8128-90AB832B3DCA}"/>
              </a:ext>
            </a:extLst>
          </p:cNvPr>
          <p:cNvSpPr/>
          <p:nvPr/>
        </p:nvSpPr>
        <p:spPr>
          <a:xfrm>
            <a:off x="4016339" y="4341926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6187C-CE2E-4864-B218-0D1C22AE3E98}"/>
              </a:ext>
            </a:extLst>
          </p:cNvPr>
          <p:cNvSpPr/>
          <p:nvPr/>
        </p:nvSpPr>
        <p:spPr>
          <a:xfrm>
            <a:off x="6253589" y="473006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FC71B-0693-416A-9CC8-B01FB51B7FD9}"/>
              </a:ext>
            </a:extLst>
          </p:cNvPr>
          <p:cNvSpPr/>
          <p:nvPr/>
        </p:nvSpPr>
        <p:spPr>
          <a:xfrm>
            <a:off x="4874342" y="591095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F93F0E-D4D1-4CA5-9D75-8E203FD8C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12" y="4644485"/>
            <a:ext cx="1385507" cy="12589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043FFFE-79CA-4351-ADBF-A79E5D500871}"/>
              </a:ext>
            </a:extLst>
          </p:cNvPr>
          <p:cNvSpPr/>
          <p:nvPr/>
        </p:nvSpPr>
        <p:spPr>
          <a:xfrm>
            <a:off x="5158285" y="406953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07C37E-9980-44A0-B7FF-92CF7566F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508" y="4639378"/>
            <a:ext cx="1385507" cy="1258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CEB598-D027-40C4-B5B0-EF23BAAF2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678" y="4652056"/>
            <a:ext cx="1385507" cy="1258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506106-84BD-4612-994E-8064CD510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469" y="4682120"/>
            <a:ext cx="1385507" cy="12589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CD3061-DE95-4827-A731-39E6DC20EA4E}"/>
              </a:ext>
            </a:extLst>
          </p:cNvPr>
          <p:cNvSpPr/>
          <p:nvPr/>
        </p:nvSpPr>
        <p:spPr>
          <a:xfrm>
            <a:off x="4688262" y="487544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86A48-EDAD-45F2-8978-223E29A0AF9B}"/>
              </a:ext>
            </a:extLst>
          </p:cNvPr>
          <p:cNvSpPr/>
          <p:nvPr/>
        </p:nvSpPr>
        <p:spPr>
          <a:xfrm>
            <a:off x="4547791" y="5049839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1ABC02-35F2-45C2-B1BE-2808289BB6F2}"/>
              </a:ext>
            </a:extLst>
          </p:cNvPr>
          <p:cNvSpPr/>
          <p:nvPr/>
        </p:nvSpPr>
        <p:spPr>
          <a:xfrm flipH="1">
            <a:off x="5802278" y="485324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E980DB-A69A-46DB-993E-C208C289A5C0}"/>
              </a:ext>
            </a:extLst>
          </p:cNvPr>
          <p:cNvSpPr/>
          <p:nvPr/>
        </p:nvSpPr>
        <p:spPr>
          <a:xfrm>
            <a:off x="6974546" y="2757715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&gt;</a:t>
            </a:r>
            <a:endParaRPr lang="en-GB" sz="6600" dirty="0"/>
          </a:p>
        </p:txBody>
      </p:sp>
      <p:pic>
        <p:nvPicPr>
          <p:cNvPr id="46" name="Picture 2" descr="Wolf, Animal, Canine, Cartoon">
            <a:extLst>
              <a:ext uri="{FF2B5EF4-FFF2-40B4-BE49-F238E27FC236}">
                <a16:creationId xmlns:a16="http://schemas.microsoft.com/office/drawing/2014/main" id="{252D8203-8DDE-4B9D-8168-5345C3C2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12" y="1100939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2880ED8-AF70-4DB2-A12D-AAC481CA6D13}"/>
              </a:ext>
            </a:extLst>
          </p:cNvPr>
          <p:cNvSpPr/>
          <p:nvPr/>
        </p:nvSpPr>
        <p:spPr>
          <a:xfrm>
            <a:off x="6162148" y="2880002"/>
            <a:ext cx="583630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61E6-22B1-4668-8967-5E6F0759306C}"/>
              </a:ext>
            </a:extLst>
          </p:cNvPr>
          <p:cNvSpPr/>
          <p:nvPr/>
        </p:nvSpPr>
        <p:spPr>
          <a:xfrm>
            <a:off x="192593" y="2903780"/>
            <a:ext cx="583630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28632" y="1419473"/>
            <a:ext cx="8118153" cy="1341438"/>
          </a:xfrm>
          <a:prstGeom prst="wedgeEllipseCallout">
            <a:avLst>
              <a:gd name="adj1" fmla="val 55986"/>
              <a:gd name="adj2" fmla="val -4466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Which is </a:t>
            </a:r>
            <a:r>
              <a:rPr lang="en-GB" sz="2400" b="1" dirty="0">
                <a:solidFill>
                  <a:srgbClr val="002060"/>
                </a:solidFill>
              </a:rPr>
              <a:t>larger?</a:t>
            </a:r>
            <a:r>
              <a:rPr lang="en-GB" sz="2400" dirty="0">
                <a:solidFill>
                  <a:srgbClr val="002060"/>
                </a:solidFill>
              </a:rPr>
              <a:t> Check the </a:t>
            </a:r>
            <a:r>
              <a:rPr lang="en-GB" sz="2400" b="1" dirty="0">
                <a:solidFill>
                  <a:srgbClr val="002060"/>
                </a:solidFill>
              </a:rPr>
              <a:t>size</a:t>
            </a:r>
            <a:r>
              <a:rPr lang="en-GB" sz="2400" dirty="0">
                <a:solidFill>
                  <a:srgbClr val="002060"/>
                </a:solidFill>
              </a:rPr>
              <a:t> of each place value column starting with the </a:t>
            </a:r>
            <a:r>
              <a:rPr lang="en-GB" sz="2400" b="1" dirty="0">
                <a:solidFill>
                  <a:srgbClr val="002060"/>
                </a:solidFill>
              </a:rPr>
              <a:t>largest </a:t>
            </a:r>
            <a:r>
              <a:rPr lang="en-GB" sz="2400" dirty="0">
                <a:solidFill>
                  <a:srgbClr val="002060"/>
                </a:solidFill>
              </a:rPr>
              <a:t>column.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6162148" y="59044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7514562" y="4118872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tenth.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8832380" y="5823671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hundredth.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0637" y="4699886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9833474" y="4127409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0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8127702" y="477662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9746345" y="4789932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AC19-950B-4A5D-8760-62577DC4D168}"/>
              </a:ext>
            </a:extLst>
          </p:cNvPr>
          <p:cNvSpPr/>
          <p:nvPr/>
        </p:nvSpPr>
        <p:spPr>
          <a:xfrm>
            <a:off x="8246785" y="2839637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1.110</a:t>
            </a:r>
            <a:endParaRPr lang="en-GB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95589-44C6-41B1-902C-D9B04852927C}"/>
              </a:ext>
            </a:extLst>
          </p:cNvPr>
          <p:cNvSpPr/>
          <p:nvPr/>
        </p:nvSpPr>
        <p:spPr>
          <a:xfrm>
            <a:off x="2200011" y="2903780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1.101</a:t>
            </a:r>
            <a:endParaRPr lang="en-GB" sz="5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7D414-1919-47D6-92DE-1B04EDF7821D}"/>
              </a:ext>
            </a:extLst>
          </p:cNvPr>
          <p:cNvSpPr/>
          <p:nvPr/>
        </p:nvSpPr>
        <p:spPr>
          <a:xfrm>
            <a:off x="212912" y="5910956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AC2D1-C7DC-4CDF-8128-90AB832B3DCA}"/>
              </a:ext>
            </a:extLst>
          </p:cNvPr>
          <p:cNvSpPr/>
          <p:nvPr/>
        </p:nvSpPr>
        <p:spPr>
          <a:xfrm>
            <a:off x="1821882" y="4190075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tenth.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6187C-CE2E-4864-B218-0D1C22AE3E98}"/>
              </a:ext>
            </a:extLst>
          </p:cNvPr>
          <p:cNvSpPr/>
          <p:nvPr/>
        </p:nvSpPr>
        <p:spPr>
          <a:xfrm>
            <a:off x="5040293" y="4963500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FC71B-0693-416A-9CC8-B01FB51B7FD9}"/>
              </a:ext>
            </a:extLst>
          </p:cNvPr>
          <p:cNvSpPr/>
          <p:nvPr/>
        </p:nvSpPr>
        <p:spPr>
          <a:xfrm>
            <a:off x="3138837" y="5904423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0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F93F0E-D4D1-4CA5-9D75-8E203FD8C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768" y="4531803"/>
            <a:ext cx="1385507" cy="12589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043FFFE-79CA-4351-ADBF-A79E5D500871}"/>
              </a:ext>
            </a:extLst>
          </p:cNvPr>
          <p:cNvSpPr/>
          <p:nvPr/>
        </p:nvSpPr>
        <p:spPr>
          <a:xfrm>
            <a:off x="4130646" y="4181620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86A48-EDAD-45F2-8978-223E29A0AF9B}"/>
              </a:ext>
            </a:extLst>
          </p:cNvPr>
          <p:cNvSpPr/>
          <p:nvPr/>
        </p:nvSpPr>
        <p:spPr>
          <a:xfrm>
            <a:off x="2329824" y="4697748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 descr="Wolf, Animal, Canine, Cartoon">
            <a:extLst>
              <a:ext uri="{FF2B5EF4-FFF2-40B4-BE49-F238E27FC236}">
                <a16:creationId xmlns:a16="http://schemas.microsoft.com/office/drawing/2014/main" id="{86D96D53-B5F2-4784-8BAA-60A7D60F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84" y="1120211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2880ED8-AF70-4DB2-A12D-AAC481CA6D13}"/>
              </a:ext>
            </a:extLst>
          </p:cNvPr>
          <p:cNvSpPr/>
          <p:nvPr/>
        </p:nvSpPr>
        <p:spPr>
          <a:xfrm>
            <a:off x="6162148" y="2880002"/>
            <a:ext cx="583630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61E6-22B1-4668-8967-5E6F0759306C}"/>
              </a:ext>
            </a:extLst>
          </p:cNvPr>
          <p:cNvSpPr/>
          <p:nvPr/>
        </p:nvSpPr>
        <p:spPr>
          <a:xfrm>
            <a:off x="192593" y="2903780"/>
            <a:ext cx="583630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328782" y="1120211"/>
            <a:ext cx="6918003" cy="1640700"/>
          </a:xfrm>
          <a:prstGeom prst="wedgeEllipseCallout">
            <a:avLst>
              <a:gd name="adj1" fmla="val 56381"/>
              <a:gd name="adj2" fmla="val -2413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can see that 1.110 is larger. Both numbers have 1 one and 1 tenth, but 1.110 has 1 hundredth whereas the first number has none.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6162148" y="59044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7514562" y="4118872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tenth.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8832380" y="5823671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hundredth.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0637" y="4699886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9833474" y="4127409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0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8127702" y="477662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9746345" y="4789932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AC19-950B-4A5D-8760-62577DC4D168}"/>
              </a:ext>
            </a:extLst>
          </p:cNvPr>
          <p:cNvSpPr/>
          <p:nvPr/>
        </p:nvSpPr>
        <p:spPr>
          <a:xfrm>
            <a:off x="8246785" y="2839637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1.110</a:t>
            </a:r>
            <a:endParaRPr lang="en-GB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95589-44C6-41B1-902C-D9B04852927C}"/>
              </a:ext>
            </a:extLst>
          </p:cNvPr>
          <p:cNvSpPr/>
          <p:nvPr/>
        </p:nvSpPr>
        <p:spPr>
          <a:xfrm>
            <a:off x="2200011" y="2903780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1.101</a:t>
            </a:r>
            <a:endParaRPr lang="en-GB" sz="5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7D414-1919-47D6-92DE-1B04EDF7821D}"/>
              </a:ext>
            </a:extLst>
          </p:cNvPr>
          <p:cNvSpPr/>
          <p:nvPr/>
        </p:nvSpPr>
        <p:spPr>
          <a:xfrm>
            <a:off x="212912" y="5910956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AC2D1-C7DC-4CDF-8128-90AB832B3DCA}"/>
              </a:ext>
            </a:extLst>
          </p:cNvPr>
          <p:cNvSpPr/>
          <p:nvPr/>
        </p:nvSpPr>
        <p:spPr>
          <a:xfrm>
            <a:off x="1821882" y="4190075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tenth.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6187C-CE2E-4864-B218-0D1C22AE3E98}"/>
              </a:ext>
            </a:extLst>
          </p:cNvPr>
          <p:cNvSpPr/>
          <p:nvPr/>
        </p:nvSpPr>
        <p:spPr>
          <a:xfrm>
            <a:off x="5040293" y="4963500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FC71B-0693-416A-9CC8-B01FB51B7FD9}"/>
              </a:ext>
            </a:extLst>
          </p:cNvPr>
          <p:cNvSpPr/>
          <p:nvPr/>
        </p:nvSpPr>
        <p:spPr>
          <a:xfrm>
            <a:off x="3138837" y="5904423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0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F93F0E-D4D1-4CA5-9D75-8E203FD8C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768" y="4531803"/>
            <a:ext cx="1385507" cy="12589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043FFFE-79CA-4351-ADBF-A79E5D500871}"/>
              </a:ext>
            </a:extLst>
          </p:cNvPr>
          <p:cNvSpPr/>
          <p:nvPr/>
        </p:nvSpPr>
        <p:spPr>
          <a:xfrm>
            <a:off x="4130646" y="4181620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86A48-EDAD-45F2-8978-223E29A0AF9B}"/>
              </a:ext>
            </a:extLst>
          </p:cNvPr>
          <p:cNvSpPr/>
          <p:nvPr/>
        </p:nvSpPr>
        <p:spPr>
          <a:xfrm>
            <a:off x="2329824" y="4697748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 descr="Wolf, Animal, Canine, Cartoon">
            <a:extLst>
              <a:ext uri="{FF2B5EF4-FFF2-40B4-BE49-F238E27FC236}">
                <a16:creationId xmlns:a16="http://schemas.microsoft.com/office/drawing/2014/main" id="{86D96D53-B5F2-4784-8BAA-60A7D60F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84" y="1120211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08FB51-E13D-44B5-BBE1-119ECE647491}"/>
              </a:ext>
            </a:extLst>
          </p:cNvPr>
          <p:cNvSpPr/>
          <p:nvPr/>
        </p:nvSpPr>
        <p:spPr>
          <a:xfrm>
            <a:off x="5721863" y="2568851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b="1" dirty="0">
                <a:solidFill>
                  <a:srgbClr val="002060"/>
                </a:solidFill>
              </a:rPr>
              <a:t>&lt;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3546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654491" y="1706564"/>
            <a:ext cx="7800392" cy="1507519"/>
          </a:xfrm>
          <a:prstGeom prst="wedgeEllipseCallout">
            <a:avLst>
              <a:gd name="adj1" fmla="val -60265"/>
              <a:gd name="adj2" fmla="val 72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Which is </a:t>
            </a:r>
            <a:r>
              <a:rPr lang="en-GB" sz="2800" b="1" dirty="0">
                <a:solidFill>
                  <a:srgbClr val="002060"/>
                </a:solidFill>
              </a:rPr>
              <a:t>larger? </a:t>
            </a:r>
            <a:r>
              <a:rPr lang="en-GB" sz="2800" dirty="0">
                <a:solidFill>
                  <a:srgbClr val="002060"/>
                </a:solidFill>
              </a:rPr>
              <a:t>Show me using the </a:t>
            </a:r>
            <a:r>
              <a:rPr lang="en-GB" sz="2800" b="1" dirty="0">
                <a:solidFill>
                  <a:srgbClr val="002060"/>
                </a:solidFill>
              </a:rPr>
              <a:t>greater than &gt;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b="1" dirty="0">
                <a:solidFill>
                  <a:srgbClr val="002060"/>
                </a:solidFill>
              </a:rPr>
              <a:t>less than &lt; </a:t>
            </a:r>
            <a:r>
              <a:rPr lang="en-GB" sz="2800" dirty="0">
                <a:solidFill>
                  <a:srgbClr val="002060"/>
                </a:solidFill>
              </a:rPr>
              <a:t>symbol.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E2FDE6-38C4-40BD-97D3-15F578EA9ABA}"/>
              </a:ext>
            </a:extLst>
          </p:cNvPr>
          <p:cNvSpPr/>
          <p:nvPr/>
        </p:nvSpPr>
        <p:spPr>
          <a:xfrm>
            <a:off x="4058819" y="3429000"/>
            <a:ext cx="4786604" cy="324705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6.7 or 2.4?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4.34 or 3.43?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5.003 or 4.989?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6.066 or 6.606?</a:t>
            </a:r>
          </a:p>
        </p:txBody>
      </p:sp>
      <p:pic>
        <p:nvPicPr>
          <p:cNvPr id="10" name="Picture 2" descr="Wolf, Animal, Canine, Cartoon">
            <a:extLst>
              <a:ext uri="{FF2B5EF4-FFF2-40B4-BE49-F238E27FC236}">
                <a16:creationId xmlns:a16="http://schemas.microsoft.com/office/drawing/2014/main" id="{E06BE35F-A2BF-4ED2-9E20-2E9C2AC4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195" y="1833564"/>
            <a:ext cx="1595436" cy="15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2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33138" y="1279722"/>
            <a:ext cx="8172382" cy="1971478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Sometimes we might need to </a:t>
            </a:r>
            <a:r>
              <a:rPr lang="en-GB" sz="3200" b="1" dirty="0">
                <a:solidFill>
                  <a:srgbClr val="002060"/>
                </a:solidFill>
              </a:rPr>
              <a:t>order </a:t>
            </a:r>
            <a:r>
              <a:rPr lang="en-GB" sz="3200" dirty="0">
                <a:solidFill>
                  <a:srgbClr val="002060"/>
                </a:solidFill>
              </a:rPr>
              <a:t>or </a:t>
            </a:r>
            <a:r>
              <a:rPr lang="en-GB" sz="3200" b="1" dirty="0">
                <a:solidFill>
                  <a:srgbClr val="002060"/>
                </a:solidFill>
              </a:rPr>
              <a:t>compare</a:t>
            </a:r>
            <a:r>
              <a:rPr lang="en-GB" sz="3200" dirty="0">
                <a:solidFill>
                  <a:srgbClr val="002060"/>
                </a:solidFill>
              </a:rPr>
              <a:t> decimals with a different number of digits.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26A2F4-5CBC-44C6-8E32-240D0BCA4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07124"/>
              </p:ext>
            </p:extLst>
          </p:nvPr>
        </p:nvGraphicFramePr>
        <p:xfrm>
          <a:off x="763555" y="3726108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190F49F-E080-48EB-A1C2-BC482E7E0B68}"/>
              </a:ext>
            </a:extLst>
          </p:cNvPr>
          <p:cNvSpPr/>
          <p:nvPr/>
        </p:nvSpPr>
        <p:spPr>
          <a:xfrm>
            <a:off x="6994183" y="3875209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6BB3AC-2A43-498D-9511-BD94EE9FEC3D}"/>
              </a:ext>
            </a:extLst>
          </p:cNvPr>
          <p:cNvSpPr/>
          <p:nvPr/>
        </p:nvSpPr>
        <p:spPr>
          <a:xfrm>
            <a:off x="6987962" y="4770493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B9E63CD-F9CC-438F-BF01-86269591C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16267"/>
              </p:ext>
            </p:extLst>
          </p:nvPr>
        </p:nvGraphicFramePr>
        <p:xfrm>
          <a:off x="763555" y="507789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012D1E25-F853-431B-A530-E47DE653F7F0}"/>
              </a:ext>
            </a:extLst>
          </p:cNvPr>
          <p:cNvSpPr/>
          <p:nvPr/>
        </p:nvSpPr>
        <p:spPr>
          <a:xfrm>
            <a:off x="6994183" y="52269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491D69-F135-47C1-BC9A-9EF09F97A927}"/>
              </a:ext>
            </a:extLst>
          </p:cNvPr>
          <p:cNvSpPr/>
          <p:nvPr/>
        </p:nvSpPr>
        <p:spPr>
          <a:xfrm>
            <a:off x="6987962" y="61222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 descr="Wolf, Animal, Canine, Cartoon">
            <a:extLst>
              <a:ext uri="{FF2B5EF4-FFF2-40B4-BE49-F238E27FC236}">
                <a16:creationId xmlns:a16="http://schemas.microsoft.com/office/drawing/2014/main" id="{40FFF366-8E37-4473-949D-BF8F1462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74" y="1407720"/>
            <a:ext cx="2011681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016000" y="1279722"/>
            <a:ext cx="852424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make these decimal numbers using place value equipment again to </a:t>
            </a:r>
            <a:r>
              <a:rPr lang="en-GB" sz="3200" b="1" dirty="0">
                <a:solidFill>
                  <a:srgbClr val="002060"/>
                </a:solidFill>
              </a:rPr>
              <a:t>compare</a:t>
            </a:r>
            <a:r>
              <a:rPr lang="en-GB" sz="3200" dirty="0">
                <a:solidFill>
                  <a:srgbClr val="002060"/>
                </a:solidFill>
              </a:rPr>
              <a:t> their size.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1.7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1.43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2" descr="Wolf, Animal, Canine, Cartoon">
            <a:extLst>
              <a:ext uri="{FF2B5EF4-FFF2-40B4-BE49-F238E27FC236}">
                <a16:creationId xmlns:a16="http://schemas.microsoft.com/office/drawing/2014/main" id="{98CABE72-EC4C-4F1B-A915-172BA799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92" y="1251360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0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016000" y="1279722"/>
            <a:ext cx="8273185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Even though we have the same amount of equipment for each number, the 7 tenths is much bigger than 4 tenths and 3 hundredths.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1.7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1.43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5193F49A-C8C4-42CE-B801-7800C531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34" y="1452026"/>
            <a:ext cx="1447821" cy="14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016000" y="1279722"/>
            <a:ext cx="8273185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see that 1.7 is larger than 1.43.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1.7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1.43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356AEF-D304-406C-B049-2BE180DE13AE}"/>
              </a:ext>
            </a:extLst>
          </p:cNvPr>
          <p:cNvSpPr/>
          <p:nvPr/>
        </p:nvSpPr>
        <p:spPr>
          <a:xfrm>
            <a:off x="5815037" y="3015061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&lt;</a:t>
            </a:r>
            <a:endParaRPr lang="en-GB" sz="6600" dirty="0"/>
          </a:p>
        </p:txBody>
      </p:sp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5193F49A-C8C4-42CE-B801-7800C531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34" y="1452026"/>
            <a:ext cx="1447821" cy="14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90142" y="1268706"/>
            <a:ext cx="911352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When comparing without equipment, it is really important to start by looking at the largest column (here it is the </a:t>
            </a:r>
            <a:r>
              <a:rPr lang="en-GB" sz="2400" b="1" dirty="0">
                <a:solidFill>
                  <a:srgbClr val="002060"/>
                </a:solidFill>
              </a:rPr>
              <a:t>ones</a:t>
            </a:r>
            <a:r>
              <a:rPr lang="en-GB" sz="2400" dirty="0">
                <a:solidFill>
                  <a:srgbClr val="002060"/>
                </a:solidFill>
              </a:rPr>
              <a:t>) and compare this first.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>
                <a:solidFill>
                  <a:srgbClr val="002060"/>
                </a:solidFill>
              </a:rPr>
              <a:t>.7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>
                <a:solidFill>
                  <a:srgbClr val="002060"/>
                </a:solidFill>
              </a:rPr>
              <a:t>.43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60189652-2D79-4F50-8425-18D2BB5D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454" y="1237159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77063" y="1268906"/>
            <a:ext cx="911352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Here, they are the same, so we move to the </a:t>
            </a:r>
            <a:r>
              <a:rPr lang="en-GB" sz="2400" b="1" dirty="0">
                <a:solidFill>
                  <a:srgbClr val="002060"/>
                </a:solidFill>
              </a:rPr>
              <a:t>next largest</a:t>
            </a:r>
            <a:r>
              <a:rPr lang="en-GB" sz="2400" dirty="0">
                <a:solidFill>
                  <a:srgbClr val="002060"/>
                </a:solidFill>
              </a:rPr>
              <a:t> column (here, the </a:t>
            </a:r>
            <a:r>
              <a:rPr lang="en-GB" sz="2400" b="1" dirty="0">
                <a:solidFill>
                  <a:srgbClr val="002060"/>
                </a:solidFill>
              </a:rPr>
              <a:t>tenths</a:t>
            </a:r>
            <a:r>
              <a:rPr lang="en-GB" sz="2400" dirty="0">
                <a:solidFill>
                  <a:srgbClr val="002060"/>
                </a:solidFill>
              </a:rPr>
              <a:t>) and </a:t>
            </a:r>
            <a:r>
              <a:rPr lang="en-GB" sz="2400" b="1" dirty="0">
                <a:solidFill>
                  <a:srgbClr val="002060"/>
                </a:solidFill>
              </a:rPr>
              <a:t>compare </a:t>
            </a:r>
            <a:r>
              <a:rPr lang="en-GB" sz="2400" dirty="0">
                <a:solidFill>
                  <a:srgbClr val="002060"/>
                </a:solidFill>
              </a:rPr>
              <a:t>these digits.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1.</a:t>
            </a:r>
            <a:r>
              <a:rPr lang="en-GB" sz="5400" b="1" dirty="0">
                <a:solidFill>
                  <a:srgbClr val="FF0000"/>
                </a:solidFill>
              </a:rPr>
              <a:t>7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</a:t>
            </a:r>
            <a:r>
              <a:rPr lang="en-GB" sz="5400" b="1" dirty="0">
                <a:solidFill>
                  <a:srgbClr val="002060"/>
                </a:solidFill>
              </a:rPr>
              <a:t>.</a:t>
            </a:r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>
                <a:solidFill>
                  <a:srgbClr val="002060"/>
                </a:solidFill>
              </a:rPr>
              <a:t>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A20D9DBA-27D7-411C-B17E-1460983D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43" y="1178728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5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39951" y="1271151"/>
            <a:ext cx="9354425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As 7 tenths is </a:t>
            </a:r>
            <a:r>
              <a:rPr lang="en-GB" sz="2400" b="1" dirty="0">
                <a:solidFill>
                  <a:srgbClr val="002060"/>
                </a:solidFill>
              </a:rPr>
              <a:t>larger than</a:t>
            </a:r>
            <a:r>
              <a:rPr lang="en-GB" sz="2400" dirty="0">
                <a:solidFill>
                  <a:srgbClr val="002060"/>
                </a:solidFill>
              </a:rPr>
              <a:t> 4 tenths, 1.7 </a:t>
            </a:r>
            <a:r>
              <a:rPr lang="en-GB" sz="2400" b="1" dirty="0">
                <a:solidFill>
                  <a:srgbClr val="002060"/>
                </a:solidFill>
              </a:rPr>
              <a:t>must</a:t>
            </a:r>
            <a:r>
              <a:rPr lang="en-GB" sz="2400" dirty="0">
                <a:solidFill>
                  <a:srgbClr val="002060"/>
                </a:solidFill>
              </a:rPr>
              <a:t> be larger than 1.43. </a:t>
            </a:r>
            <a:r>
              <a:rPr lang="en-GB" sz="2400" b="1" dirty="0">
                <a:solidFill>
                  <a:srgbClr val="002060"/>
                </a:solidFill>
              </a:rPr>
              <a:t>It doesn’t matter </a:t>
            </a:r>
            <a:r>
              <a:rPr lang="en-GB" sz="2400" dirty="0">
                <a:solidFill>
                  <a:srgbClr val="002060"/>
                </a:solidFill>
              </a:rPr>
              <a:t>what digits come next, as they are </a:t>
            </a:r>
            <a:r>
              <a:rPr lang="en-GB" sz="2400" b="1" dirty="0">
                <a:solidFill>
                  <a:srgbClr val="002060"/>
                </a:solidFill>
              </a:rPr>
              <a:t>too small</a:t>
            </a:r>
            <a:r>
              <a:rPr lang="en-GB" sz="2400" dirty="0">
                <a:solidFill>
                  <a:srgbClr val="002060"/>
                </a:solidFill>
              </a:rPr>
              <a:t> to make a difference.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B34F2E-116B-40FC-9471-0BDD9BDADE9D}"/>
              </a:ext>
            </a:extLst>
          </p:cNvPr>
          <p:cNvSpPr/>
          <p:nvPr/>
        </p:nvSpPr>
        <p:spPr>
          <a:xfrm>
            <a:off x="6503652" y="3119469"/>
            <a:ext cx="543084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AD335-FA97-40EC-BAD4-78E97C077C7A}"/>
              </a:ext>
            </a:extLst>
          </p:cNvPr>
          <p:cNvSpPr/>
          <p:nvPr/>
        </p:nvSpPr>
        <p:spPr>
          <a:xfrm>
            <a:off x="128633" y="3143247"/>
            <a:ext cx="5594474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37008-CE22-4217-9ABB-DE7526AE5093}"/>
              </a:ext>
            </a:extLst>
          </p:cNvPr>
          <p:cNvSpPr/>
          <p:nvPr/>
        </p:nvSpPr>
        <p:spPr>
          <a:xfrm>
            <a:off x="7476312" y="5932622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B1138E-D743-4B6C-BF3F-243F4C3EB4DF}"/>
              </a:ext>
            </a:extLst>
          </p:cNvPr>
          <p:cNvSpPr/>
          <p:nvPr/>
        </p:nvSpPr>
        <p:spPr>
          <a:xfrm>
            <a:off x="9049965" y="4118348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7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A40EE5-B48D-4B73-AA01-EA98F545F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56" y="4701297"/>
            <a:ext cx="1385507" cy="1258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12836CB-A26F-4B0C-9320-3950D16C0DE4}"/>
              </a:ext>
            </a:extLst>
          </p:cNvPr>
          <p:cNvSpPr/>
          <p:nvPr/>
        </p:nvSpPr>
        <p:spPr>
          <a:xfrm>
            <a:off x="9851206" y="4729875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829D75-C1E2-423D-B137-431E4C28497B}"/>
              </a:ext>
            </a:extLst>
          </p:cNvPr>
          <p:cNvSpPr/>
          <p:nvPr/>
        </p:nvSpPr>
        <p:spPr>
          <a:xfrm>
            <a:off x="9767070" y="481031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523249" y="30040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1.</a:t>
            </a:r>
            <a:r>
              <a:rPr lang="en-GB" sz="5400" b="1" dirty="0">
                <a:solidFill>
                  <a:srgbClr val="FF0000"/>
                </a:solidFill>
              </a:rPr>
              <a:t>7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2136051" y="314324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</a:t>
            </a:r>
            <a:r>
              <a:rPr lang="en-GB" sz="5400" b="1" dirty="0">
                <a:solidFill>
                  <a:srgbClr val="002060"/>
                </a:solidFill>
              </a:rPr>
              <a:t>.</a:t>
            </a:r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>
                <a:solidFill>
                  <a:srgbClr val="002060"/>
                </a:solidFill>
              </a:rPr>
              <a:t>3</a:t>
            </a:r>
            <a:endParaRPr lang="en-GB" sz="5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B8BE6-2C21-4431-9FA6-938DEA392374}"/>
              </a:ext>
            </a:extLst>
          </p:cNvPr>
          <p:cNvSpPr/>
          <p:nvPr/>
        </p:nvSpPr>
        <p:spPr>
          <a:xfrm>
            <a:off x="2809560" y="479023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C4119D-801C-4884-9EDD-2928AB6A48A1}"/>
              </a:ext>
            </a:extLst>
          </p:cNvPr>
          <p:cNvSpPr/>
          <p:nvPr/>
        </p:nvSpPr>
        <p:spPr>
          <a:xfrm>
            <a:off x="377063" y="6006178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56F97-FF75-49DC-B0E6-84E8A27CC393}"/>
              </a:ext>
            </a:extLst>
          </p:cNvPr>
          <p:cNvSpPr/>
          <p:nvPr/>
        </p:nvSpPr>
        <p:spPr>
          <a:xfrm>
            <a:off x="2289352" y="4358339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E2D45-1738-4CB1-96AD-6268C2BCAD0E}"/>
              </a:ext>
            </a:extLst>
          </p:cNvPr>
          <p:cNvSpPr/>
          <p:nvPr/>
        </p:nvSpPr>
        <p:spPr>
          <a:xfrm>
            <a:off x="3165373" y="601557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A7B62C7-D0CB-406A-A996-0D70FA6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29" y="4743084"/>
            <a:ext cx="1385507" cy="12589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5704BB6-A596-4D8C-8C34-61D929BAA130}"/>
              </a:ext>
            </a:extLst>
          </p:cNvPr>
          <p:cNvSpPr/>
          <p:nvPr/>
        </p:nvSpPr>
        <p:spPr>
          <a:xfrm>
            <a:off x="2745461" y="4854146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71381-6B0A-421F-B162-AACCD1E4F6BE}"/>
              </a:ext>
            </a:extLst>
          </p:cNvPr>
          <p:cNvSpPr/>
          <p:nvPr/>
        </p:nvSpPr>
        <p:spPr>
          <a:xfrm>
            <a:off x="2665544" y="4916310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17666-4C94-47A7-829F-BEFA0B32B57A}"/>
              </a:ext>
            </a:extLst>
          </p:cNvPr>
          <p:cNvSpPr/>
          <p:nvPr/>
        </p:nvSpPr>
        <p:spPr>
          <a:xfrm>
            <a:off x="2627087" y="501793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6C26D9-338C-4BF7-839B-AC8E190E661C}"/>
              </a:ext>
            </a:extLst>
          </p:cNvPr>
          <p:cNvSpPr/>
          <p:nvPr/>
        </p:nvSpPr>
        <p:spPr>
          <a:xfrm flipH="1">
            <a:off x="4106039" y="484592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6366D-7ADC-4560-936A-B436C9735B5C}"/>
              </a:ext>
            </a:extLst>
          </p:cNvPr>
          <p:cNvSpPr/>
          <p:nvPr/>
        </p:nvSpPr>
        <p:spPr>
          <a:xfrm flipH="1">
            <a:off x="4030673" y="497869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DEBB25A-4189-4F18-A031-06D33F69EECC}"/>
              </a:ext>
            </a:extLst>
          </p:cNvPr>
          <p:cNvSpPr/>
          <p:nvPr/>
        </p:nvSpPr>
        <p:spPr>
          <a:xfrm flipH="1">
            <a:off x="4188009" y="479649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43414E-AE97-47E1-A235-1855127269DA}"/>
              </a:ext>
            </a:extLst>
          </p:cNvPr>
          <p:cNvSpPr/>
          <p:nvPr/>
        </p:nvSpPr>
        <p:spPr>
          <a:xfrm>
            <a:off x="9703801" y="490080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85CD4A-CC32-417D-A656-F2CAD79870CC}"/>
              </a:ext>
            </a:extLst>
          </p:cNvPr>
          <p:cNvSpPr/>
          <p:nvPr/>
        </p:nvSpPr>
        <p:spPr>
          <a:xfrm>
            <a:off x="9674338" y="498491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AE3EFA-DC85-4581-B146-5722A56F2D97}"/>
              </a:ext>
            </a:extLst>
          </p:cNvPr>
          <p:cNvSpPr/>
          <p:nvPr/>
        </p:nvSpPr>
        <p:spPr>
          <a:xfrm>
            <a:off x="9588150" y="507385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EAC6D-F457-4424-90FA-D0ABA648AFD4}"/>
              </a:ext>
            </a:extLst>
          </p:cNvPr>
          <p:cNvSpPr/>
          <p:nvPr/>
        </p:nvSpPr>
        <p:spPr>
          <a:xfrm>
            <a:off x="9524881" y="5165203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D27932-FCD6-41D5-9BB1-97A4B9FE5E34}"/>
              </a:ext>
            </a:extLst>
          </p:cNvPr>
          <p:cNvSpPr/>
          <p:nvPr/>
        </p:nvSpPr>
        <p:spPr>
          <a:xfrm>
            <a:off x="9461879" y="525655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356AEF-D304-406C-B049-2BE180DE13AE}"/>
              </a:ext>
            </a:extLst>
          </p:cNvPr>
          <p:cNvSpPr/>
          <p:nvPr/>
        </p:nvSpPr>
        <p:spPr>
          <a:xfrm>
            <a:off x="5815037" y="3015061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&lt;</a:t>
            </a:r>
            <a:endParaRPr lang="en-GB" sz="6600" dirty="0"/>
          </a:p>
        </p:txBody>
      </p:sp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07952103-0EC1-409B-B912-D9089A37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976" y="1233783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762275" y="1320788"/>
            <a:ext cx="5159725" cy="3033108"/>
          </a:xfrm>
          <a:prstGeom prst="wedgeEllipseCallout">
            <a:avLst>
              <a:gd name="adj1" fmla="val -66363"/>
              <a:gd name="adj2" fmla="val 2686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do one more together without any equipment to help us.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37" name="Picture 2" descr="Wolf, Animal, Canine, Cartoon">
            <a:extLst>
              <a:ext uri="{FF2B5EF4-FFF2-40B4-BE49-F238E27FC236}">
                <a16:creationId xmlns:a16="http://schemas.microsoft.com/office/drawing/2014/main" id="{F5FB08F3-55FA-4DFA-8062-4B845F9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8555" y="2499696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9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741181"/>
            <a:ext cx="578104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Which is </a:t>
            </a:r>
            <a:r>
              <a:rPr lang="en-GB" sz="3200" b="1" dirty="0">
                <a:solidFill>
                  <a:srgbClr val="002060"/>
                </a:solidFill>
              </a:rPr>
              <a:t>larger?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16.1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16.089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741181"/>
            <a:ext cx="578104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First,</a:t>
            </a:r>
            <a:r>
              <a:rPr lang="en-GB" sz="3200" dirty="0">
                <a:solidFill>
                  <a:srgbClr val="002060"/>
                </a:solidFill>
              </a:rPr>
              <a:t> we look at the </a:t>
            </a:r>
            <a:r>
              <a:rPr lang="en-GB" sz="3200" b="1" dirty="0">
                <a:solidFill>
                  <a:srgbClr val="002060"/>
                </a:solidFill>
              </a:rPr>
              <a:t>tens </a:t>
            </a:r>
            <a:r>
              <a:rPr lang="en-GB" sz="3200" dirty="0">
                <a:solidFill>
                  <a:srgbClr val="002060"/>
                </a:solidFill>
              </a:rPr>
              <a:t>column.</a:t>
            </a:r>
            <a:endParaRPr lang="en-GB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6.1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6.089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EFE0D630-F1BB-4370-8DA2-970E5906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4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90904" y="1741181"/>
            <a:ext cx="8520971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As the tens column is the same, we </a:t>
            </a:r>
            <a:r>
              <a:rPr lang="en-GB" sz="3200" b="1" dirty="0">
                <a:solidFill>
                  <a:srgbClr val="002060"/>
                </a:solidFill>
              </a:rPr>
              <a:t>next </a:t>
            </a:r>
            <a:r>
              <a:rPr lang="en-GB" sz="3200" dirty="0">
                <a:solidFill>
                  <a:srgbClr val="002060"/>
                </a:solidFill>
              </a:rPr>
              <a:t>need to look at the next largest column, </a:t>
            </a:r>
            <a:r>
              <a:rPr lang="en-GB" sz="3200" b="1" dirty="0">
                <a:solidFill>
                  <a:srgbClr val="002060"/>
                </a:solidFill>
              </a:rPr>
              <a:t>ones </a:t>
            </a:r>
            <a:r>
              <a:rPr lang="en-GB" sz="3200" dirty="0">
                <a:solidFill>
                  <a:srgbClr val="002060"/>
                </a:solidFill>
              </a:rPr>
              <a:t>column.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</a:t>
            </a:r>
            <a:r>
              <a:rPr lang="en-GB" sz="5400" b="1" dirty="0">
                <a:solidFill>
                  <a:srgbClr val="FF0000"/>
                </a:solidFill>
              </a:rPr>
              <a:t>6</a:t>
            </a:r>
            <a:r>
              <a:rPr lang="en-GB" sz="5400" b="1" dirty="0"/>
              <a:t>.1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</a:t>
            </a:r>
            <a:r>
              <a:rPr lang="en-GB" sz="5400" b="1" dirty="0">
                <a:solidFill>
                  <a:srgbClr val="FF0000"/>
                </a:solidFill>
              </a:rPr>
              <a:t>6</a:t>
            </a:r>
            <a:r>
              <a:rPr lang="en-GB" sz="5400" b="1" dirty="0"/>
              <a:t>.089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B9BFEEFD-0840-486A-968A-75B1F7D2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56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741181"/>
            <a:ext cx="578104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This is also the </a:t>
            </a:r>
            <a:r>
              <a:rPr lang="en-GB" sz="3200" b="1" dirty="0">
                <a:solidFill>
                  <a:srgbClr val="002060"/>
                </a:solidFill>
              </a:rPr>
              <a:t>same,</a:t>
            </a:r>
            <a:r>
              <a:rPr lang="en-GB" sz="3200" dirty="0">
                <a:solidFill>
                  <a:srgbClr val="002060"/>
                </a:solidFill>
              </a:rPr>
              <a:t> so we look at the </a:t>
            </a:r>
            <a:r>
              <a:rPr lang="en-GB" sz="3200" b="1" dirty="0">
                <a:solidFill>
                  <a:srgbClr val="002060"/>
                </a:solidFill>
              </a:rPr>
              <a:t>tenths </a:t>
            </a:r>
            <a:r>
              <a:rPr lang="en-GB" sz="3200" dirty="0">
                <a:solidFill>
                  <a:srgbClr val="002060"/>
                </a:solidFill>
              </a:rPr>
              <a:t>column.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</a:t>
            </a:r>
            <a:r>
              <a:rPr lang="en-GB" sz="5400" b="1" dirty="0">
                <a:solidFill>
                  <a:srgbClr val="FF0000"/>
                </a:solidFill>
              </a:rPr>
              <a:t>0</a:t>
            </a:r>
            <a:r>
              <a:rPr lang="en-GB" sz="5400" b="1" dirty="0"/>
              <a:t>89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4544CFC-4E27-4279-9812-4EBDC202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67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068012" y="1245897"/>
            <a:ext cx="5781040" cy="2973059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This is different. One tenth is </a:t>
            </a:r>
            <a:r>
              <a:rPr lang="en-GB" sz="3200" b="1" dirty="0">
                <a:solidFill>
                  <a:srgbClr val="002060"/>
                </a:solidFill>
              </a:rPr>
              <a:t>larger than</a:t>
            </a:r>
            <a:r>
              <a:rPr lang="en-GB" sz="3200" dirty="0">
                <a:solidFill>
                  <a:srgbClr val="002060"/>
                </a:solidFill>
              </a:rPr>
              <a:t> no tenths. Therefore, 16.1 is </a:t>
            </a:r>
            <a:r>
              <a:rPr lang="en-GB" sz="3200" b="1" dirty="0">
                <a:solidFill>
                  <a:srgbClr val="002060"/>
                </a:solidFill>
              </a:rPr>
              <a:t>larger than </a:t>
            </a:r>
            <a:r>
              <a:rPr lang="en-GB" sz="3200" dirty="0">
                <a:solidFill>
                  <a:srgbClr val="002060"/>
                </a:solidFill>
              </a:rPr>
              <a:t>16.089.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</a:t>
            </a:r>
            <a:r>
              <a:rPr lang="en-GB" sz="5400" b="1" dirty="0">
                <a:solidFill>
                  <a:srgbClr val="FF0000"/>
                </a:solidFill>
              </a:rPr>
              <a:t>0</a:t>
            </a:r>
            <a:r>
              <a:rPr lang="en-GB" sz="5400" b="1" dirty="0"/>
              <a:t>89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9D5CA-F25C-4536-9CF5-9CFAB31C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9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251360"/>
            <a:ext cx="5781040" cy="29087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It </a:t>
            </a:r>
            <a:r>
              <a:rPr lang="en-GB" sz="3200" b="1" dirty="0">
                <a:solidFill>
                  <a:srgbClr val="002060"/>
                </a:solidFill>
              </a:rPr>
              <a:t>doesn’t matter </a:t>
            </a:r>
            <a:r>
              <a:rPr lang="en-GB" sz="3200" dirty="0">
                <a:solidFill>
                  <a:srgbClr val="002060"/>
                </a:solidFill>
              </a:rPr>
              <a:t>what is in the next smallest columns, as it is too small to make a difference.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16.1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16.089</a:t>
            </a:r>
            <a:endParaRPr lang="en-GB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9C82B-3731-430B-9DFA-A7383EDCC68D}"/>
              </a:ext>
            </a:extLst>
          </p:cNvPr>
          <p:cNvSpPr/>
          <p:nvPr/>
        </p:nvSpPr>
        <p:spPr>
          <a:xfrm>
            <a:off x="6096000" y="4160137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&lt;</a:t>
            </a:r>
            <a:endParaRPr lang="en-GB" sz="5400" dirty="0"/>
          </a:p>
        </p:txBody>
      </p:sp>
      <p:pic>
        <p:nvPicPr>
          <p:cNvPr id="10" name="Picture 2" descr="Wolf, Animal, Canine, Cartoon">
            <a:extLst>
              <a:ext uri="{FF2B5EF4-FFF2-40B4-BE49-F238E27FC236}">
                <a16:creationId xmlns:a16="http://schemas.microsoft.com/office/drawing/2014/main" id="{41A31B6D-EDE0-4AAD-928E-1129BF92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4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251360"/>
            <a:ext cx="5781040" cy="29087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Do not be confused by the </a:t>
            </a:r>
            <a:r>
              <a:rPr lang="en-GB" sz="3200" b="1" dirty="0">
                <a:solidFill>
                  <a:srgbClr val="002060"/>
                </a:solidFill>
              </a:rPr>
              <a:t>number of digits</a:t>
            </a:r>
            <a:r>
              <a:rPr lang="en-GB" sz="3200" dirty="0">
                <a:solidFill>
                  <a:srgbClr val="002060"/>
                </a:solidFill>
              </a:rPr>
              <a:t>. 16.089 has more digits but 16.1 is still a </a:t>
            </a:r>
            <a:r>
              <a:rPr lang="en-GB" sz="3200" b="1" dirty="0">
                <a:solidFill>
                  <a:srgbClr val="002060"/>
                </a:solidFill>
              </a:rPr>
              <a:t>larger</a:t>
            </a:r>
            <a:r>
              <a:rPr lang="en-GB" sz="3200" dirty="0">
                <a:solidFill>
                  <a:srgbClr val="002060"/>
                </a:solidFill>
              </a:rPr>
              <a:t> number.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8689511" y="4147386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16.1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16.089</a:t>
            </a:r>
            <a:endParaRPr lang="en-GB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9C82B-3731-430B-9DFA-A7383EDCC68D}"/>
              </a:ext>
            </a:extLst>
          </p:cNvPr>
          <p:cNvSpPr/>
          <p:nvPr/>
        </p:nvSpPr>
        <p:spPr>
          <a:xfrm>
            <a:off x="6096000" y="4160137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&lt;</a:t>
            </a:r>
            <a:endParaRPr lang="en-GB" sz="5400" dirty="0"/>
          </a:p>
        </p:txBody>
      </p:sp>
      <p:pic>
        <p:nvPicPr>
          <p:cNvPr id="10" name="Picture 2" descr="Wolf, Animal, Canine, Cartoon">
            <a:extLst>
              <a:ext uri="{FF2B5EF4-FFF2-40B4-BE49-F238E27FC236}">
                <a16:creationId xmlns:a16="http://schemas.microsoft.com/office/drawing/2014/main" id="{41A31B6D-EDE0-4AAD-928E-1129BF92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3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tenth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hundredth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thousandth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ascending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descending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654491" y="1706564"/>
            <a:ext cx="7800392" cy="1507519"/>
          </a:xfrm>
          <a:prstGeom prst="wedgeEllipseCallout">
            <a:avLst>
              <a:gd name="adj1" fmla="val -60265"/>
              <a:gd name="adj2" fmla="val 72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Which is </a:t>
            </a:r>
            <a:r>
              <a:rPr lang="en-GB" sz="2800" b="1" dirty="0">
                <a:solidFill>
                  <a:srgbClr val="002060"/>
                </a:solidFill>
              </a:rPr>
              <a:t>larger? </a:t>
            </a:r>
            <a:r>
              <a:rPr lang="en-GB" sz="2800" dirty="0">
                <a:solidFill>
                  <a:srgbClr val="002060"/>
                </a:solidFill>
              </a:rPr>
              <a:t>Show me using the </a:t>
            </a:r>
            <a:r>
              <a:rPr lang="en-GB" sz="2800" b="1" dirty="0">
                <a:solidFill>
                  <a:srgbClr val="002060"/>
                </a:solidFill>
              </a:rPr>
              <a:t>greater than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b="1" dirty="0">
                <a:solidFill>
                  <a:srgbClr val="002060"/>
                </a:solidFill>
              </a:rPr>
              <a:t>less than </a:t>
            </a:r>
            <a:r>
              <a:rPr lang="en-GB" sz="2800" dirty="0">
                <a:solidFill>
                  <a:srgbClr val="002060"/>
                </a:solidFill>
              </a:rPr>
              <a:t>symbol.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E2FDE6-38C4-40BD-97D3-15F578EA9ABA}"/>
              </a:ext>
            </a:extLst>
          </p:cNvPr>
          <p:cNvSpPr/>
          <p:nvPr/>
        </p:nvSpPr>
        <p:spPr>
          <a:xfrm>
            <a:off x="4058819" y="3429000"/>
            <a:ext cx="4786604" cy="324705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5.6 or 2.53?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8.034 or 8.3?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2.34 or 2.23?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6.43 or 6.431?</a:t>
            </a:r>
          </a:p>
        </p:txBody>
      </p:sp>
      <p:pic>
        <p:nvPicPr>
          <p:cNvPr id="7" name="Picture 2" descr="Wolf, Animal, Canine, Cartoon">
            <a:extLst>
              <a:ext uri="{FF2B5EF4-FFF2-40B4-BE49-F238E27FC236}">
                <a16:creationId xmlns:a16="http://schemas.microsoft.com/office/drawing/2014/main" id="{C39C8D8A-8D2D-4E45-A8F1-1CC856B2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395" y="1706564"/>
            <a:ext cx="1971040" cy="19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4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914400" y="1741181"/>
            <a:ext cx="7997475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Order</a:t>
            </a:r>
            <a:r>
              <a:rPr lang="en-GB" sz="3200" dirty="0">
                <a:solidFill>
                  <a:srgbClr val="002060"/>
                </a:solidFill>
              </a:rPr>
              <a:t> the following numbers</a:t>
            </a:r>
            <a:br>
              <a:rPr lang="en-GB" sz="3200" dirty="0">
                <a:solidFill>
                  <a:srgbClr val="002060"/>
                </a:solidFill>
              </a:rPr>
            </a:br>
            <a:r>
              <a:rPr lang="en-GB" sz="3200" dirty="0">
                <a:solidFill>
                  <a:srgbClr val="002060"/>
                </a:solidFill>
              </a:rPr>
              <a:t>in </a:t>
            </a:r>
            <a:r>
              <a:rPr lang="en-GB" sz="3200" b="1" dirty="0">
                <a:solidFill>
                  <a:srgbClr val="002060"/>
                </a:solidFill>
              </a:rPr>
              <a:t>ascending </a:t>
            </a:r>
            <a:r>
              <a:rPr lang="en-GB" sz="3200" dirty="0">
                <a:solidFill>
                  <a:srgbClr val="002060"/>
                </a:solidFill>
              </a:rPr>
              <a:t>order</a:t>
            </a:r>
            <a:br>
              <a:rPr lang="en-GB" sz="3200" dirty="0">
                <a:solidFill>
                  <a:srgbClr val="002060"/>
                </a:solidFill>
              </a:rPr>
            </a:br>
            <a:r>
              <a:rPr lang="en-GB" sz="3200" dirty="0">
                <a:solidFill>
                  <a:srgbClr val="002060"/>
                </a:solidFill>
              </a:rPr>
              <a:t>(smallest to largest).</a:t>
            </a:r>
            <a:endParaRPr lang="en-GB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0.44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4.05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4.14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1478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130835" y="1741181"/>
            <a:ext cx="5781040" cy="1706977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First,</a:t>
            </a:r>
            <a:r>
              <a:rPr lang="en-GB" sz="3200" dirty="0">
                <a:solidFill>
                  <a:srgbClr val="002060"/>
                </a:solidFill>
              </a:rPr>
              <a:t> we look at the </a:t>
            </a:r>
            <a:r>
              <a:rPr lang="en-GB" sz="3200" b="1" dirty="0">
                <a:solidFill>
                  <a:srgbClr val="002060"/>
                </a:solidFill>
              </a:rPr>
              <a:t>largest </a:t>
            </a:r>
            <a:r>
              <a:rPr lang="en-GB" sz="3200" dirty="0">
                <a:solidFill>
                  <a:srgbClr val="002060"/>
                </a:solidFill>
              </a:rPr>
              <a:t>column - the </a:t>
            </a:r>
            <a:r>
              <a:rPr lang="en-GB" sz="3200" b="1" dirty="0">
                <a:solidFill>
                  <a:srgbClr val="002060"/>
                </a:solidFill>
              </a:rPr>
              <a:t>ones </a:t>
            </a:r>
            <a:r>
              <a:rPr lang="en-GB" sz="3200" dirty="0">
                <a:solidFill>
                  <a:srgbClr val="002060"/>
                </a:solidFill>
              </a:rPr>
              <a:t>column.</a:t>
            </a:r>
            <a:endParaRPr lang="en-GB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0</a:t>
            </a:r>
            <a:r>
              <a:rPr lang="en-GB" sz="5400" b="1" dirty="0"/>
              <a:t>.44</a:t>
            </a:r>
            <a:endParaRPr lang="en-GB" sz="5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.05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.15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.14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6304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can see that the smallest number is 0.44. We write this as the first number in ascending order and cross it off the list.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>
                <a:solidFill>
                  <a:srgbClr val="FF0000"/>
                </a:solidFill>
              </a:rPr>
              <a:t>0</a:t>
            </a:r>
            <a:r>
              <a:rPr lang="en-GB" sz="5400" b="1" strike="sngStrike" dirty="0"/>
              <a:t>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.05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.15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4</a:t>
            </a:r>
            <a:r>
              <a:rPr lang="en-GB" sz="5400" b="1" dirty="0"/>
              <a:t>.14</a:t>
            </a:r>
            <a:endParaRPr lang="en-GB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</a:t>
            </a:r>
          </a:p>
        </p:txBody>
      </p:sp>
    </p:spTree>
    <p:extLst>
      <p:ext uri="{BB962C8B-B14F-4D97-AF65-F5344CB8AC3E}">
        <p14:creationId xmlns:p14="http://schemas.microsoft.com/office/powerpoint/2010/main" val="3200069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Next,</a:t>
            </a:r>
            <a:r>
              <a:rPr lang="en-GB" sz="3200" dirty="0">
                <a:solidFill>
                  <a:srgbClr val="002060"/>
                </a:solidFill>
              </a:rPr>
              <a:t> we look at the </a:t>
            </a:r>
            <a:r>
              <a:rPr lang="en-GB" sz="3200" b="1" dirty="0">
                <a:solidFill>
                  <a:srgbClr val="002060"/>
                </a:solidFill>
              </a:rPr>
              <a:t>next largest </a:t>
            </a:r>
            <a:r>
              <a:rPr lang="en-GB" sz="3200" dirty="0">
                <a:solidFill>
                  <a:srgbClr val="002060"/>
                </a:solidFill>
              </a:rPr>
              <a:t>number – the tenths column.</a:t>
            </a:r>
            <a:endParaRPr lang="en-GB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0</a:t>
            </a:r>
            <a:r>
              <a:rPr lang="en-GB" sz="5400" b="1" dirty="0"/>
              <a:t>5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4</a:t>
            </a:r>
            <a:endParaRPr lang="en-GB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</a:t>
            </a:r>
          </a:p>
        </p:txBody>
      </p:sp>
    </p:spTree>
    <p:extLst>
      <p:ext uri="{BB962C8B-B14F-4D97-AF65-F5344CB8AC3E}">
        <p14:creationId xmlns:p14="http://schemas.microsoft.com/office/powerpoint/2010/main" val="3598422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4.05 must be the smallest of the remaining numbers, as it has no </a:t>
            </a:r>
            <a:r>
              <a:rPr lang="en-GB" sz="3200" b="1" dirty="0">
                <a:solidFill>
                  <a:srgbClr val="002060"/>
                </a:solidFill>
              </a:rPr>
              <a:t>tenths</a:t>
            </a:r>
            <a:r>
              <a:rPr lang="en-GB" sz="3200" dirty="0">
                <a:solidFill>
                  <a:srgbClr val="002060"/>
                </a:solidFill>
              </a:rPr>
              <a:t> whereas the other two numbers have </a:t>
            </a:r>
            <a:r>
              <a:rPr lang="en-GB" sz="3200" b="1" dirty="0">
                <a:solidFill>
                  <a:srgbClr val="002060"/>
                </a:solidFill>
              </a:rPr>
              <a:t>one </a:t>
            </a:r>
            <a:r>
              <a:rPr lang="en-GB" sz="3200" dirty="0">
                <a:solidFill>
                  <a:srgbClr val="002060"/>
                </a:solidFill>
              </a:rPr>
              <a:t>tenth.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0</a:t>
            </a:r>
            <a:r>
              <a:rPr lang="en-GB" sz="5400" b="1" dirty="0"/>
              <a:t>5</a:t>
            </a:r>
            <a:endParaRPr lang="en-GB" sz="5400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4</a:t>
            </a:r>
            <a:endParaRPr lang="en-GB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</a:t>
            </a:r>
          </a:p>
        </p:txBody>
      </p:sp>
    </p:spTree>
    <p:extLst>
      <p:ext uri="{BB962C8B-B14F-4D97-AF65-F5344CB8AC3E}">
        <p14:creationId xmlns:p14="http://schemas.microsoft.com/office/powerpoint/2010/main" val="1672009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add the number to our list and cross it out.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</a:t>
            </a:r>
            <a:r>
              <a:rPr lang="en-GB" sz="5400" b="1" strike="sngStrike" dirty="0">
                <a:solidFill>
                  <a:srgbClr val="FF0000"/>
                </a:solidFill>
              </a:rPr>
              <a:t>0</a:t>
            </a:r>
            <a:r>
              <a:rPr lang="en-GB" sz="5400" b="1" strike="sngStrike" dirty="0"/>
              <a:t>5</a:t>
            </a:r>
            <a:endParaRPr lang="en-GB" sz="5400" strike="sngStrike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5</a:t>
            </a:r>
            <a:endParaRPr lang="en-GB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</a:t>
            </a:r>
            <a:r>
              <a:rPr lang="en-GB" sz="5400" b="1" dirty="0">
                <a:solidFill>
                  <a:srgbClr val="FF0000"/>
                </a:solidFill>
              </a:rPr>
              <a:t>1</a:t>
            </a:r>
            <a:r>
              <a:rPr lang="en-GB" sz="5400" b="1" dirty="0"/>
              <a:t>4</a:t>
            </a:r>
            <a:endParaRPr lang="en-GB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4182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0.44,		4.05</a:t>
            </a:r>
          </a:p>
        </p:txBody>
      </p:sp>
    </p:spTree>
    <p:extLst>
      <p:ext uri="{BB962C8B-B14F-4D97-AF65-F5344CB8AC3E}">
        <p14:creationId xmlns:p14="http://schemas.microsoft.com/office/powerpoint/2010/main" val="2069322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Finally, we look at the next largest column, the </a:t>
            </a:r>
            <a:r>
              <a:rPr lang="en-GB" sz="3200" b="1" dirty="0">
                <a:solidFill>
                  <a:srgbClr val="002060"/>
                </a:solidFill>
              </a:rPr>
              <a:t>hundredths</a:t>
            </a:r>
            <a:r>
              <a:rPr lang="en-GB" sz="3200" dirty="0">
                <a:solidFill>
                  <a:srgbClr val="002060"/>
                </a:solidFill>
              </a:rPr>
              <a:t> column.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4.05</a:t>
            </a:r>
            <a:endParaRPr lang="en-GB" sz="5400" strike="sngStrike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</a:t>
            </a:r>
            <a:r>
              <a:rPr lang="en-GB" sz="5400" b="1" dirty="0">
                <a:solidFill>
                  <a:srgbClr val="FF0000"/>
                </a:solidFill>
              </a:rPr>
              <a:t>5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</a:t>
            </a:r>
            <a:r>
              <a:rPr lang="en-GB" sz="5400" b="1" dirty="0">
                <a:solidFill>
                  <a:srgbClr val="FF0000"/>
                </a:solidFill>
              </a:rPr>
              <a:t>4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4182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0.44,		4.05</a:t>
            </a:r>
          </a:p>
        </p:txBody>
      </p:sp>
    </p:spTree>
    <p:extLst>
      <p:ext uri="{BB962C8B-B14F-4D97-AF65-F5344CB8AC3E}">
        <p14:creationId xmlns:p14="http://schemas.microsoft.com/office/powerpoint/2010/main" val="3882402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We can see that 4.14 must be </a:t>
            </a:r>
            <a:r>
              <a:rPr lang="en-GB" sz="3200" b="1" dirty="0">
                <a:solidFill>
                  <a:srgbClr val="002060"/>
                </a:solidFill>
              </a:rPr>
              <a:t>smaller than </a:t>
            </a:r>
            <a:r>
              <a:rPr lang="en-GB" sz="3200" dirty="0">
                <a:solidFill>
                  <a:srgbClr val="002060"/>
                </a:solidFill>
              </a:rPr>
              <a:t>4.15, as it has four </a:t>
            </a:r>
            <a:r>
              <a:rPr lang="en-GB" sz="3200" b="1" dirty="0">
                <a:solidFill>
                  <a:srgbClr val="002060"/>
                </a:solidFill>
              </a:rPr>
              <a:t>hundredths</a:t>
            </a:r>
            <a:r>
              <a:rPr lang="en-GB" sz="3200" dirty="0">
                <a:solidFill>
                  <a:srgbClr val="002060"/>
                </a:solidFill>
              </a:rPr>
              <a:t> rather than five.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4.05</a:t>
            </a:r>
            <a:endParaRPr lang="en-GB" sz="5400" strike="sngStrike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</a:t>
            </a:r>
            <a:r>
              <a:rPr lang="en-GB" sz="5400" b="1" dirty="0">
                <a:solidFill>
                  <a:srgbClr val="FF0000"/>
                </a:solidFill>
              </a:rPr>
              <a:t>5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4.1</a:t>
            </a:r>
            <a:r>
              <a:rPr lang="en-GB" sz="5400" b="1" dirty="0">
                <a:solidFill>
                  <a:srgbClr val="FF0000"/>
                </a:solidFill>
              </a:rPr>
              <a:t>4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4182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0.44,		4.05</a:t>
            </a:r>
          </a:p>
        </p:txBody>
      </p:sp>
    </p:spTree>
    <p:extLst>
      <p:ext uri="{BB962C8B-B14F-4D97-AF65-F5344CB8AC3E}">
        <p14:creationId xmlns:p14="http://schemas.microsoft.com/office/powerpoint/2010/main" val="1519439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So, we add 4.14 to our list and finally add 4.15 to our list as the largest number.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4.05</a:t>
            </a:r>
            <a:endParaRPr lang="en-GB" sz="5400" strike="sngStrike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4.15</a:t>
            </a:r>
            <a:endParaRPr lang="en-GB" sz="5400" strike="sngStrik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4.14</a:t>
            </a:r>
            <a:endParaRPr lang="en-GB" sz="5400" strike="sngStrik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9722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0.44,		4.05,		4.14,		4.15</a:t>
            </a:r>
          </a:p>
        </p:txBody>
      </p:sp>
    </p:spTree>
    <p:extLst>
      <p:ext uri="{BB962C8B-B14F-4D97-AF65-F5344CB8AC3E}">
        <p14:creationId xmlns:p14="http://schemas.microsoft.com/office/powerpoint/2010/main" val="206071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94515" y="1776857"/>
            <a:ext cx="5493768" cy="1862082"/>
          </a:xfrm>
          <a:prstGeom prst="wedgeEllipseCallout">
            <a:avLst>
              <a:gd name="adj1" fmla="val -70313"/>
              <a:gd name="adj2" fmla="val -485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What is each column called on a </a:t>
            </a:r>
            <a:r>
              <a:rPr lang="en-GB" sz="3200" b="1" dirty="0">
                <a:solidFill>
                  <a:srgbClr val="002060"/>
                </a:solidFill>
              </a:rPr>
              <a:t>place value </a:t>
            </a:r>
            <a:r>
              <a:rPr lang="en-GB" sz="3200" dirty="0">
                <a:solidFill>
                  <a:srgbClr val="002060"/>
                </a:solidFill>
              </a:rPr>
              <a:t>grid?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26A2F4-5CBC-44C6-8E32-240D0BCA4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31508"/>
              </p:ext>
            </p:extLst>
          </p:nvPr>
        </p:nvGraphicFramePr>
        <p:xfrm>
          <a:off x="763555" y="5116777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190F49F-E080-48EB-A1C2-BC482E7E0B68}"/>
              </a:ext>
            </a:extLst>
          </p:cNvPr>
          <p:cNvSpPr/>
          <p:nvPr/>
        </p:nvSpPr>
        <p:spPr>
          <a:xfrm>
            <a:off x="6994183" y="5265878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6BB3AC-2A43-498D-9511-BD94EE9FEC3D}"/>
              </a:ext>
            </a:extLst>
          </p:cNvPr>
          <p:cNvSpPr/>
          <p:nvPr/>
        </p:nvSpPr>
        <p:spPr>
          <a:xfrm>
            <a:off x="6987962" y="6161162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9C4118-0D52-4EBF-A90A-E2645D379ABD}"/>
              </a:ext>
            </a:extLst>
          </p:cNvPr>
          <p:cNvSpPr/>
          <p:nvPr/>
        </p:nvSpPr>
        <p:spPr>
          <a:xfrm>
            <a:off x="951722" y="4935894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E22D50-C7ED-452D-B302-DC5C71E364FB}"/>
              </a:ext>
            </a:extLst>
          </p:cNvPr>
          <p:cNvSpPr/>
          <p:nvPr/>
        </p:nvSpPr>
        <p:spPr>
          <a:xfrm>
            <a:off x="2492439" y="4935894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6D710-8A2D-4CC6-B8A5-F634F65089AF}"/>
              </a:ext>
            </a:extLst>
          </p:cNvPr>
          <p:cNvSpPr/>
          <p:nvPr/>
        </p:nvSpPr>
        <p:spPr>
          <a:xfrm>
            <a:off x="4143236" y="4898623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6CC47-DC18-4CFA-A729-509AA61FD52F}"/>
              </a:ext>
            </a:extLst>
          </p:cNvPr>
          <p:cNvSpPr/>
          <p:nvPr/>
        </p:nvSpPr>
        <p:spPr>
          <a:xfrm>
            <a:off x="5673047" y="4878840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B3DD1B-D8D8-4CD2-AC0D-F32E3F3D49A5}"/>
              </a:ext>
            </a:extLst>
          </p:cNvPr>
          <p:cNvSpPr/>
          <p:nvPr/>
        </p:nvSpPr>
        <p:spPr>
          <a:xfrm>
            <a:off x="7241324" y="4898623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3FCE7-EA67-46F1-95F5-0963221ACF87}"/>
              </a:ext>
            </a:extLst>
          </p:cNvPr>
          <p:cNvSpPr/>
          <p:nvPr/>
        </p:nvSpPr>
        <p:spPr>
          <a:xfrm>
            <a:off x="8809601" y="4898623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90BBC7-E71F-415F-B68F-A750E01E274F}"/>
              </a:ext>
            </a:extLst>
          </p:cNvPr>
          <p:cNvSpPr/>
          <p:nvPr/>
        </p:nvSpPr>
        <p:spPr>
          <a:xfrm>
            <a:off x="10404258" y="4898623"/>
            <a:ext cx="1200150" cy="6997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Wolf, Animal, Canine, Cartoon">
            <a:extLst>
              <a:ext uri="{FF2B5EF4-FFF2-40B4-BE49-F238E27FC236}">
                <a16:creationId xmlns:a16="http://schemas.microsoft.com/office/drawing/2014/main" id="{28DAA4C3-0214-4299-8E1C-33F06A15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5435" y="2011680"/>
            <a:ext cx="2407344" cy="2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72716" y="1521454"/>
            <a:ext cx="8639159" cy="2406204"/>
          </a:xfrm>
          <a:prstGeom prst="wedgeEllipseCallout">
            <a:avLst>
              <a:gd name="adj1" fmla="val 55524"/>
              <a:gd name="adj2" fmla="val -66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Now, all of our numbers are in </a:t>
            </a:r>
            <a:r>
              <a:rPr lang="en-GB" sz="3200" b="1" dirty="0">
                <a:solidFill>
                  <a:srgbClr val="002060"/>
                </a:solidFill>
              </a:rPr>
              <a:t>ascending</a:t>
            </a:r>
            <a:r>
              <a:rPr lang="en-GB" sz="3200" dirty="0">
                <a:solidFill>
                  <a:srgbClr val="002060"/>
                </a:solidFill>
              </a:rPr>
              <a:t> order.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F57ADDC-9851-439A-97A5-F98A3134BAA1}"/>
              </a:ext>
            </a:extLst>
          </p:cNvPr>
          <p:cNvSpPr/>
          <p:nvPr/>
        </p:nvSpPr>
        <p:spPr>
          <a:xfrm>
            <a:off x="6684248" y="4161548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0.44</a:t>
            </a:r>
            <a:endParaRPr lang="en-GB" sz="5400" strike="sngStrik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453CD-D2AA-43A6-8934-690033BA24BC}"/>
              </a:ext>
            </a:extLst>
          </p:cNvPr>
          <p:cNvSpPr/>
          <p:nvPr/>
        </p:nvSpPr>
        <p:spPr>
          <a:xfrm>
            <a:off x="1857102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4.05</a:t>
            </a:r>
            <a:endParaRPr lang="en-GB" sz="5400" strike="sngStrike" dirty="0"/>
          </a:p>
        </p:txBody>
      </p:sp>
      <p:pic>
        <p:nvPicPr>
          <p:cNvPr id="8" name="Picture 2" descr="Wolf, Animal, Canine, Cartoon">
            <a:extLst>
              <a:ext uri="{FF2B5EF4-FFF2-40B4-BE49-F238E27FC236}">
                <a16:creationId xmlns:a16="http://schemas.microsoft.com/office/drawing/2014/main" id="{67544D8C-A5D9-451A-89EE-BBA5478A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67" y="1486558"/>
            <a:ext cx="2425629" cy="2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8458D-E793-4526-89FA-23A57FD5DC0E}"/>
              </a:ext>
            </a:extLst>
          </p:cNvPr>
          <p:cNvSpPr/>
          <p:nvPr/>
        </p:nvSpPr>
        <p:spPr>
          <a:xfrm>
            <a:off x="4335607" y="4160137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4.15</a:t>
            </a:r>
            <a:endParaRPr lang="en-GB" sz="5400" strike="sngStrik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23BD5-BB42-44F4-950C-1D90202F5631}"/>
              </a:ext>
            </a:extLst>
          </p:cNvPr>
          <p:cNvSpPr/>
          <p:nvPr/>
        </p:nvSpPr>
        <p:spPr>
          <a:xfrm>
            <a:off x="8911875" y="4147385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trike="sngStrike" dirty="0"/>
              <a:t>4.14</a:t>
            </a:r>
            <a:endParaRPr lang="en-GB" sz="5400" strike="sngStrik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23079-0187-4D84-8CE6-2824D3B6EB20}"/>
              </a:ext>
            </a:extLst>
          </p:cNvPr>
          <p:cNvSpPr/>
          <p:nvPr/>
        </p:nvSpPr>
        <p:spPr>
          <a:xfrm>
            <a:off x="763555" y="5348409"/>
            <a:ext cx="9722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/>
              <a:t>0.44,		4.05,		4.14,		4.15</a:t>
            </a:r>
          </a:p>
        </p:txBody>
      </p:sp>
    </p:spTree>
    <p:extLst>
      <p:ext uri="{BB962C8B-B14F-4D97-AF65-F5344CB8AC3E}">
        <p14:creationId xmlns:p14="http://schemas.microsoft.com/office/powerpoint/2010/main" val="3594438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654491" y="1706564"/>
            <a:ext cx="7800392" cy="1507519"/>
          </a:xfrm>
          <a:prstGeom prst="wedgeEllipseCallout">
            <a:avLst>
              <a:gd name="adj1" fmla="val -60265"/>
              <a:gd name="adj2" fmla="val 72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Finally, put the following numbers in </a:t>
            </a:r>
            <a:r>
              <a:rPr lang="en-GB" sz="2800" b="1" dirty="0">
                <a:solidFill>
                  <a:srgbClr val="002060"/>
                </a:solidFill>
              </a:rPr>
              <a:t>ascending </a:t>
            </a:r>
            <a:r>
              <a:rPr lang="en-GB" sz="2800" dirty="0">
                <a:solidFill>
                  <a:srgbClr val="002060"/>
                </a:solidFill>
              </a:rPr>
              <a:t>order.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E2FDE6-38C4-40BD-97D3-15F578EA9ABA}"/>
              </a:ext>
            </a:extLst>
          </p:cNvPr>
          <p:cNvSpPr/>
          <p:nvPr/>
        </p:nvSpPr>
        <p:spPr>
          <a:xfrm>
            <a:off x="2070049" y="3429000"/>
            <a:ext cx="8051901" cy="3247053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6.7		7.6		6.07		7.06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23.2	2.23		3.23		23.3</a:t>
            </a:r>
          </a:p>
          <a:p>
            <a:pPr marL="457200" indent="-457200">
              <a:buAutoNum type="alphaLcParenR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800" dirty="0">
                <a:solidFill>
                  <a:schemeClr val="tx1"/>
                </a:solidFill>
              </a:rPr>
              <a:t>7.141	0.714		71.4		7.41	</a:t>
            </a:r>
          </a:p>
        </p:txBody>
      </p:sp>
      <p:pic>
        <p:nvPicPr>
          <p:cNvPr id="7" name="Picture 2" descr="Wolf, Animal, Canine, Cartoon">
            <a:extLst>
              <a:ext uri="{FF2B5EF4-FFF2-40B4-BE49-F238E27FC236}">
                <a16:creationId xmlns:a16="http://schemas.microsoft.com/office/drawing/2014/main" id="{69308CE9-76B7-4A5C-817F-30A79574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395" y="1555326"/>
            <a:ext cx="1971040" cy="19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57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</a:t>
            </a:r>
            <a:r>
              <a:rPr lang="en-GB" sz="2800" b="1" dirty="0">
                <a:solidFill>
                  <a:srgbClr val="002060"/>
                </a:solidFill>
              </a:rPr>
              <a:t>read, write, order </a:t>
            </a:r>
            <a:r>
              <a:rPr lang="en-GB" sz="2800" dirty="0">
                <a:solidFill>
                  <a:srgbClr val="002060"/>
                </a:solidFill>
              </a:rPr>
              <a:t>and</a:t>
            </a:r>
            <a:r>
              <a:rPr lang="en-GB" sz="2800" b="1" dirty="0">
                <a:solidFill>
                  <a:srgbClr val="002060"/>
                </a:solidFill>
              </a:rPr>
              <a:t> compare </a:t>
            </a:r>
            <a:r>
              <a:rPr lang="en-GB" sz="2800" dirty="0">
                <a:solidFill>
                  <a:srgbClr val="002060"/>
                </a:solidFill>
              </a:rPr>
              <a:t>numbers with up to three </a:t>
            </a:r>
            <a:r>
              <a:rPr lang="en-GB" sz="2800" b="1" dirty="0">
                <a:solidFill>
                  <a:srgbClr val="002060"/>
                </a:solidFill>
              </a:rPr>
              <a:t>decimal places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10539" y="1355551"/>
            <a:ext cx="6414985" cy="2476162"/>
          </a:xfrm>
          <a:prstGeom prst="wedgeEllipseCallout">
            <a:avLst>
              <a:gd name="adj1" fmla="val -64603"/>
              <a:gd name="adj2" fmla="val -809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Let’s use base ten equipment to understand what these decimal numbers represent.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BCB1FC-336C-415F-8801-1B86DFA6EE9F}"/>
              </a:ext>
            </a:extLst>
          </p:cNvPr>
          <p:cNvSpPr/>
          <p:nvPr/>
        </p:nvSpPr>
        <p:spPr>
          <a:xfrm>
            <a:off x="4590625" y="452547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436857" y="5498976"/>
            <a:ext cx="1812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whole.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8218031" y="452547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4070419" y="5511028"/>
            <a:ext cx="1880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tenth.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10975812" y="455597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7228700" y="5488389"/>
            <a:ext cx="197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hundredth.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80" y="4286917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10090640" y="5530924"/>
            <a:ext cx="197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thousandth.</a:t>
            </a:r>
            <a:endParaRPr lang="en-GB" sz="2400" dirty="0"/>
          </a:p>
        </p:txBody>
      </p:sp>
      <p:pic>
        <p:nvPicPr>
          <p:cNvPr id="21" name="Picture 2" descr="Wolf, Animal, Canine, Cartoon">
            <a:extLst>
              <a:ext uri="{FF2B5EF4-FFF2-40B4-BE49-F238E27FC236}">
                <a16:creationId xmlns:a16="http://schemas.microsoft.com/office/drawing/2014/main" id="{A18F8007-AF2E-42EF-AD82-05CD8A15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6633" y="1565466"/>
            <a:ext cx="2407344" cy="2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3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10539" y="1355551"/>
            <a:ext cx="6414985" cy="2476162"/>
          </a:xfrm>
          <a:prstGeom prst="wedgeEllipseCallout">
            <a:avLst>
              <a:gd name="adj1" fmla="val -62227"/>
              <a:gd name="adj2" fmla="val -1424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You can see that as each column gets smaller, the number gets </a:t>
            </a:r>
            <a:r>
              <a:rPr lang="en-GB" sz="3200" b="1" dirty="0">
                <a:solidFill>
                  <a:srgbClr val="002060"/>
                </a:solidFill>
              </a:rPr>
              <a:t>ten times </a:t>
            </a:r>
            <a:r>
              <a:rPr lang="en-GB" sz="3200" dirty="0">
                <a:solidFill>
                  <a:srgbClr val="002060"/>
                </a:solidFill>
              </a:rPr>
              <a:t>smaller.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BCB1FC-336C-415F-8801-1B86DFA6EE9F}"/>
              </a:ext>
            </a:extLst>
          </p:cNvPr>
          <p:cNvSpPr/>
          <p:nvPr/>
        </p:nvSpPr>
        <p:spPr>
          <a:xfrm>
            <a:off x="4590625" y="452547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436857" y="5498976"/>
            <a:ext cx="1812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whole.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8218031" y="4525473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4070419" y="5511028"/>
            <a:ext cx="1880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tenth.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10975812" y="455597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7228700" y="5488389"/>
            <a:ext cx="197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hundredth.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80" y="4286917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10090640" y="5530924"/>
            <a:ext cx="1978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This can represent </a:t>
            </a:r>
            <a:r>
              <a:rPr lang="en-GB" sz="2400" b="1" dirty="0">
                <a:solidFill>
                  <a:srgbClr val="002060"/>
                </a:solidFill>
              </a:rPr>
              <a:t>one thousandth.</a:t>
            </a:r>
            <a:endParaRPr lang="en-GB" sz="2400" dirty="0"/>
          </a:p>
        </p:txBody>
      </p:sp>
      <p:pic>
        <p:nvPicPr>
          <p:cNvPr id="18" name="Picture 2" descr="Wolf, Animal, Canine, Cartoon">
            <a:extLst>
              <a:ext uri="{FF2B5EF4-FFF2-40B4-BE49-F238E27FC236}">
                <a16:creationId xmlns:a16="http://schemas.microsoft.com/office/drawing/2014/main" id="{A906FF3E-4626-42B3-BECB-4B705A3B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3075" y="1320788"/>
            <a:ext cx="2407344" cy="2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10539" y="1355551"/>
            <a:ext cx="6414985" cy="2476162"/>
          </a:xfrm>
          <a:prstGeom prst="wedgeEllipseCallout">
            <a:avLst>
              <a:gd name="adj1" fmla="val -66662"/>
              <a:gd name="adj2" fmla="val -480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So, for example, 4.321 would look like this.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BCB1FC-336C-415F-8801-1B86DFA6EE9F}"/>
              </a:ext>
            </a:extLst>
          </p:cNvPr>
          <p:cNvSpPr/>
          <p:nvPr/>
        </p:nvSpPr>
        <p:spPr>
          <a:xfrm>
            <a:off x="7430000" y="4872999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3646505" y="6131899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ones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8798976" y="489164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6918737" y="4353906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9450758" y="4948991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7771962" y="6027558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839" y="4872999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8869538" y="4460720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CB898-2136-4A61-8D9D-05E33E886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6765" y="4815571"/>
            <a:ext cx="1385507" cy="1258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991D40-806D-4B29-B07F-A689DA849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2552" y="4820521"/>
            <a:ext cx="1385507" cy="1258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C939BD-D9A7-4E9E-B307-401548A18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339" y="4785854"/>
            <a:ext cx="1385507" cy="12589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7284046" y="498368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A4D69-7C88-4F2C-8014-CAB342623247}"/>
              </a:ext>
            </a:extLst>
          </p:cNvPr>
          <p:cNvSpPr/>
          <p:nvPr/>
        </p:nvSpPr>
        <p:spPr>
          <a:xfrm>
            <a:off x="7143575" y="5158081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8723610" y="5024411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Wolf, Animal, Canine, Cartoon">
            <a:extLst>
              <a:ext uri="{FF2B5EF4-FFF2-40B4-BE49-F238E27FC236}">
                <a16:creationId xmlns:a16="http://schemas.microsoft.com/office/drawing/2014/main" id="{2D6C8B30-F4F3-4490-A7FF-8F98745C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8782" y="1624827"/>
            <a:ext cx="2407344" cy="2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10539" y="1355551"/>
            <a:ext cx="6414985" cy="2476162"/>
          </a:xfrm>
          <a:prstGeom prst="wedgeEllipseCallout">
            <a:avLst>
              <a:gd name="adj1" fmla="val -65395"/>
              <a:gd name="adj2" fmla="val -316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Whereas, 1.234 would look like this.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2880006" y="6396335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6641060" y="511172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4760821" y="4573994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7838770" y="520377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5846860" y="6376649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372" y="4966285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7427646" y="4544917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4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5126130" y="520377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A4D69-7C88-4F2C-8014-CAB342623247}"/>
              </a:ext>
            </a:extLst>
          </p:cNvPr>
          <p:cNvSpPr/>
          <p:nvPr/>
        </p:nvSpPr>
        <p:spPr>
          <a:xfrm>
            <a:off x="4985659" y="5378169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6565694" y="524449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A05CE-1999-4719-8142-DD63C01A1C38}"/>
              </a:ext>
            </a:extLst>
          </p:cNvPr>
          <p:cNvSpPr/>
          <p:nvPr/>
        </p:nvSpPr>
        <p:spPr>
          <a:xfrm flipH="1">
            <a:off x="6718094" y="4987276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0CF67-2E51-4EF9-944A-8747FBC80CEF}"/>
              </a:ext>
            </a:extLst>
          </p:cNvPr>
          <p:cNvSpPr/>
          <p:nvPr/>
        </p:nvSpPr>
        <p:spPr>
          <a:xfrm>
            <a:off x="7825522" y="5295066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24378-2989-4BA9-9887-490EFAA38017}"/>
              </a:ext>
            </a:extLst>
          </p:cNvPr>
          <p:cNvSpPr/>
          <p:nvPr/>
        </p:nvSpPr>
        <p:spPr>
          <a:xfrm>
            <a:off x="7806484" y="5387250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744447-5DA2-4443-B0BA-A2FB6FEA0FC5}"/>
              </a:ext>
            </a:extLst>
          </p:cNvPr>
          <p:cNvSpPr/>
          <p:nvPr/>
        </p:nvSpPr>
        <p:spPr>
          <a:xfrm>
            <a:off x="7773665" y="5489717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Wolf, Animal, Canine, Cartoon">
            <a:extLst>
              <a:ext uri="{FF2B5EF4-FFF2-40B4-BE49-F238E27FC236}">
                <a16:creationId xmlns:a16="http://schemas.microsoft.com/office/drawing/2014/main" id="{43E228D7-0131-4723-A29C-9170EDB2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9201" y="1505898"/>
            <a:ext cx="2407344" cy="2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3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2880ED8-AF70-4DB2-A12D-AAC481CA6D13}"/>
              </a:ext>
            </a:extLst>
          </p:cNvPr>
          <p:cNvSpPr/>
          <p:nvPr/>
        </p:nvSpPr>
        <p:spPr>
          <a:xfrm>
            <a:off x="7517852" y="2880002"/>
            <a:ext cx="4480600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61E6-22B1-4668-8967-5E6F0759306C}"/>
              </a:ext>
            </a:extLst>
          </p:cNvPr>
          <p:cNvSpPr/>
          <p:nvPr/>
        </p:nvSpPr>
        <p:spPr>
          <a:xfrm>
            <a:off x="192592" y="2903780"/>
            <a:ext cx="6867711" cy="35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28632" y="1419473"/>
            <a:ext cx="8118153" cy="1341438"/>
          </a:xfrm>
          <a:prstGeom prst="wedgeEllipseCallout">
            <a:avLst>
              <a:gd name="adj1" fmla="val 55986"/>
              <a:gd name="adj2" fmla="val -4466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Both of these numbers have the same </a:t>
            </a:r>
            <a:r>
              <a:rPr lang="en-GB" sz="2400" b="1" dirty="0">
                <a:solidFill>
                  <a:srgbClr val="002060"/>
                </a:solidFill>
              </a:rPr>
              <a:t>digits</a:t>
            </a:r>
            <a:r>
              <a:rPr lang="en-GB" sz="2400" dirty="0">
                <a:solidFill>
                  <a:srgbClr val="002060"/>
                </a:solidFill>
              </a:rPr>
              <a:t> but their </a:t>
            </a:r>
            <a:r>
              <a:rPr lang="en-GB" sz="2400" b="1" dirty="0">
                <a:solidFill>
                  <a:srgbClr val="002060"/>
                </a:solidFill>
              </a:rPr>
              <a:t>place value</a:t>
            </a:r>
            <a:r>
              <a:rPr lang="en-GB" sz="2400" dirty="0">
                <a:solidFill>
                  <a:srgbClr val="002060"/>
                </a:solidFill>
              </a:rPr>
              <a:t> makes them different </a:t>
            </a:r>
            <a:r>
              <a:rPr lang="en-GB" sz="2400" b="1" dirty="0">
                <a:solidFill>
                  <a:srgbClr val="002060"/>
                </a:solidFill>
              </a:rPr>
              <a:t>amounts.</a:t>
            </a:r>
            <a:r>
              <a:rPr lang="en-GB" sz="2400" dirty="0">
                <a:solidFill>
                  <a:srgbClr val="002060"/>
                </a:solidFill>
              </a:rPr>
              <a:t> Which is </a:t>
            </a:r>
            <a:r>
              <a:rPr lang="en-GB" sz="2400" b="1" dirty="0">
                <a:solidFill>
                  <a:srgbClr val="002060"/>
                </a:solidFill>
              </a:rPr>
              <a:t>larger? Explain </a:t>
            </a:r>
            <a:r>
              <a:rPr lang="en-GB" sz="2400" dirty="0">
                <a:solidFill>
                  <a:srgbClr val="002060"/>
                </a:solidFill>
              </a:rPr>
              <a:t>why.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77F8C7-FF6C-44B3-8616-1DFA7348CB03}"/>
              </a:ext>
            </a:extLst>
          </p:cNvPr>
          <p:cNvSpPr/>
          <p:nvPr/>
        </p:nvSpPr>
        <p:spPr>
          <a:xfrm>
            <a:off x="7434026" y="5965534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 </a:t>
            </a:r>
            <a:r>
              <a:rPr lang="en-GB" sz="2400" b="1" dirty="0">
                <a:solidFill>
                  <a:srgbClr val="002060"/>
                </a:solidFill>
              </a:rPr>
              <a:t>one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827B9-51B2-4D66-A981-6448893410DE}"/>
              </a:ext>
            </a:extLst>
          </p:cNvPr>
          <p:cNvSpPr/>
          <p:nvPr/>
        </p:nvSpPr>
        <p:spPr>
          <a:xfrm flipH="1">
            <a:off x="10509496" y="467454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4312D3-65C4-4612-B5D8-D2622C1962CD}"/>
              </a:ext>
            </a:extLst>
          </p:cNvPr>
          <p:cNvSpPr/>
          <p:nvPr/>
        </p:nvSpPr>
        <p:spPr>
          <a:xfrm>
            <a:off x="8127182" y="4296583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16A41-C8DD-4383-9D78-73EE9D252CAF}"/>
              </a:ext>
            </a:extLst>
          </p:cNvPr>
          <p:cNvSpPr/>
          <p:nvPr/>
        </p:nvSpPr>
        <p:spPr>
          <a:xfrm>
            <a:off x="11343507" y="460645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4DC74-3D98-4854-8773-D06A3185A785}"/>
              </a:ext>
            </a:extLst>
          </p:cNvPr>
          <p:cNvSpPr/>
          <p:nvPr/>
        </p:nvSpPr>
        <p:spPr>
          <a:xfrm>
            <a:off x="9634882" y="5763105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B5A35-591F-4EC4-B50D-40395AF87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6429" y="4732441"/>
            <a:ext cx="1385507" cy="125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05B57F-9FD0-46E3-8B5E-BA757DFD14B3}"/>
              </a:ext>
            </a:extLst>
          </p:cNvPr>
          <p:cNvSpPr/>
          <p:nvPr/>
        </p:nvSpPr>
        <p:spPr>
          <a:xfrm>
            <a:off x="9950028" y="4118872"/>
            <a:ext cx="2154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4 thousandths.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934416-1DD0-429E-9D53-04746D51FB06}"/>
              </a:ext>
            </a:extLst>
          </p:cNvPr>
          <p:cNvSpPr/>
          <p:nvPr/>
        </p:nvSpPr>
        <p:spPr>
          <a:xfrm>
            <a:off x="9250674" y="476339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A4D69-7C88-4F2C-8014-CAB342623247}"/>
              </a:ext>
            </a:extLst>
          </p:cNvPr>
          <p:cNvSpPr/>
          <p:nvPr/>
        </p:nvSpPr>
        <p:spPr>
          <a:xfrm>
            <a:off x="9110203" y="4937794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881E4-C757-4DF4-93E2-2718E01D9C0F}"/>
              </a:ext>
            </a:extLst>
          </p:cNvPr>
          <p:cNvSpPr/>
          <p:nvPr/>
        </p:nvSpPr>
        <p:spPr>
          <a:xfrm flipH="1">
            <a:off x="10434130" y="4807319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A05CE-1999-4719-8142-DD63C01A1C38}"/>
              </a:ext>
            </a:extLst>
          </p:cNvPr>
          <p:cNvSpPr/>
          <p:nvPr/>
        </p:nvSpPr>
        <p:spPr>
          <a:xfrm flipH="1">
            <a:off x="10586530" y="4550096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0CF67-2E51-4EF9-944A-8747FBC80CEF}"/>
              </a:ext>
            </a:extLst>
          </p:cNvPr>
          <p:cNvSpPr/>
          <p:nvPr/>
        </p:nvSpPr>
        <p:spPr>
          <a:xfrm>
            <a:off x="11330259" y="4697748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24378-2989-4BA9-9887-490EFAA38017}"/>
              </a:ext>
            </a:extLst>
          </p:cNvPr>
          <p:cNvSpPr/>
          <p:nvPr/>
        </p:nvSpPr>
        <p:spPr>
          <a:xfrm>
            <a:off x="11311221" y="4789932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744447-5DA2-4443-B0BA-A2FB6FEA0FC5}"/>
              </a:ext>
            </a:extLst>
          </p:cNvPr>
          <p:cNvSpPr/>
          <p:nvPr/>
        </p:nvSpPr>
        <p:spPr>
          <a:xfrm>
            <a:off x="11278402" y="4892399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AC19-950B-4A5D-8760-62577DC4D168}"/>
              </a:ext>
            </a:extLst>
          </p:cNvPr>
          <p:cNvSpPr/>
          <p:nvPr/>
        </p:nvSpPr>
        <p:spPr>
          <a:xfrm>
            <a:off x="8587209" y="2764578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1.234</a:t>
            </a:r>
            <a:endParaRPr lang="en-GB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795589-44C6-41B1-902C-D9B04852927C}"/>
              </a:ext>
            </a:extLst>
          </p:cNvPr>
          <p:cNvSpPr/>
          <p:nvPr/>
        </p:nvSpPr>
        <p:spPr>
          <a:xfrm>
            <a:off x="2200011" y="2903780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4.321</a:t>
            </a:r>
            <a:endParaRPr lang="en-GB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5D31B-8A29-4CA7-92C2-B3509D4AAD5F}"/>
              </a:ext>
            </a:extLst>
          </p:cNvPr>
          <p:cNvSpPr/>
          <p:nvPr/>
        </p:nvSpPr>
        <p:spPr>
          <a:xfrm>
            <a:off x="4834216" y="4764757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7D414-1919-47D6-92DE-1B04EDF7821D}"/>
              </a:ext>
            </a:extLst>
          </p:cNvPr>
          <p:cNvSpPr/>
          <p:nvPr/>
        </p:nvSpPr>
        <p:spPr>
          <a:xfrm>
            <a:off x="1537578" y="5903385"/>
            <a:ext cx="1812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4 </a:t>
            </a:r>
            <a:r>
              <a:rPr lang="en-GB" sz="2400" b="1" dirty="0">
                <a:solidFill>
                  <a:srgbClr val="002060"/>
                </a:solidFill>
              </a:rPr>
              <a:t>ones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78383E-0F8E-4ED8-A5D5-48FCDB6BF156}"/>
              </a:ext>
            </a:extLst>
          </p:cNvPr>
          <p:cNvSpPr/>
          <p:nvPr/>
        </p:nvSpPr>
        <p:spPr>
          <a:xfrm flipH="1">
            <a:off x="5877644" y="472047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6AC2D1-C7DC-4CDF-8128-90AB832B3DCA}"/>
              </a:ext>
            </a:extLst>
          </p:cNvPr>
          <p:cNvSpPr/>
          <p:nvPr/>
        </p:nvSpPr>
        <p:spPr>
          <a:xfrm>
            <a:off x="4016339" y="4341926"/>
            <a:ext cx="188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tenths.</a:t>
            </a:r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46187C-CE2E-4864-B218-0D1C22AE3E98}"/>
              </a:ext>
            </a:extLst>
          </p:cNvPr>
          <p:cNvSpPr/>
          <p:nvPr/>
        </p:nvSpPr>
        <p:spPr>
          <a:xfrm>
            <a:off x="6253589" y="4730064"/>
            <a:ext cx="75366" cy="69386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5FC71B-0693-416A-9CC8-B01FB51B7FD9}"/>
              </a:ext>
            </a:extLst>
          </p:cNvPr>
          <p:cNvSpPr/>
          <p:nvPr/>
        </p:nvSpPr>
        <p:spPr>
          <a:xfrm>
            <a:off x="4874342" y="591095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 </a:t>
            </a:r>
            <a:r>
              <a:rPr lang="en-GB" sz="2400" b="1" dirty="0">
                <a:solidFill>
                  <a:srgbClr val="002060"/>
                </a:solidFill>
              </a:rPr>
              <a:t>hundredths.</a:t>
            </a:r>
            <a:endParaRPr lang="en-GB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F93F0E-D4D1-4CA5-9D75-8E203FD8C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12" y="4644485"/>
            <a:ext cx="1385507" cy="12589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043FFFE-79CA-4351-ADBF-A79E5D500871}"/>
              </a:ext>
            </a:extLst>
          </p:cNvPr>
          <p:cNvSpPr/>
          <p:nvPr/>
        </p:nvSpPr>
        <p:spPr>
          <a:xfrm>
            <a:off x="5158285" y="4069536"/>
            <a:ext cx="1978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="1" dirty="0">
                <a:solidFill>
                  <a:srgbClr val="002060"/>
                </a:solidFill>
              </a:rPr>
              <a:t> thousandth.</a:t>
            </a:r>
            <a:endParaRPr lang="en-GB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07C37E-9980-44A0-B7FF-92CF7566F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508" y="4639378"/>
            <a:ext cx="1385507" cy="1258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9CEB598-D027-40C4-B5B0-EF23BAAF2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678" y="4652056"/>
            <a:ext cx="1385507" cy="1258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506106-84BD-4612-994E-8064CD510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3" b="96584" l="3276" r="92759">
                        <a14:foregroundMark x1="36379" y1="16888" x2="36379" y2="16888"/>
                        <a14:foregroundMark x1="43621" y1="8729" x2="19828" y2="47249"/>
                        <a14:foregroundMark x1="19828" y1="47249" x2="26552" y2="57306"/>
                        <a14:foregroundMark x1="26552" y1="57306" x2="35345" y2="62619"/>
                        <a14:foregroundMark x1="35345" y1="62619" x2="46897" y2="63567"/>
                        <a14:foregroundMark x1="46897" y1="63567" x2="55690" y2="61670"/>
                        <a14:foregroundMark x1="55690" y1="61670" x2="68276" y2="49146"/>
                        <a14:foregroundMark x1="68276" y1="49146" x2="73793" y2="30361"/>
                        <a14:foregroundMark x1="73793" y1="30361" x2="71552" y2="20873"/>
                        <a14:foregroundMark x1="71552" y1="20873" x2="64655" y2="20683"/>
                        <a14:foregroundMark x1="85000" y1="35484" x2="40000" y2="80455"/>
                        <a14:foregroundMark x1="40000" y1="80455" x2="40000" y2="80455"/>
                        <a14:foregroundMark x1="11207" y1="39848" x2="15690" y2="71917"/>
                        <a14:foregroundMark x1="15690" y1="71917" x2="23448" y2="80645"/>
                        <a14:foregroundMark x1="23448" y1="80645" x2="26724" y2="82353"/>
                        <a14:foregroundMark x1="66207" y1="94118" x2="19828" y2="94687"/>
                        <a14:foregroundMark x1="6074" y1="37547" x2="7069" y2="88805"/>
                        <a14:foregroundMark x1="7069" y1="88805" x2="7069" y2="88805"/>
                        <a14:foregroundMark x1="4566" y1="88072" x2="4655" y2="92410"/>
                        <a14:foregroundMark x1="3532" y1="37856" x2="4556" y2="87610"/>
                        <a14:foregroundMark x1="3452" y1="33966" x2="3461" y2="34407"/>
                        <a14:foregroundMark x1="50690" y1="7400" x2="65345" y2="6072"/>
                        <a14:foregroundMark x1="65345" y1="6072" x2="77759" y2="7400"/>
                        <a14:foregroundMark x1="77759" y1="7400" x2="85345" y2="18406"/>
                        <a14:foregroundMark x1="85345" y1="18406" x2="82069" y2="56926"/>
                        <a14:foregroundMark x1="90690" y1="58634" x2="90172" y2="68691"/>
                        <a14:foregroundMark x1="90172" y1="68691" x2="68966" y2="84820"/>
                        <a14:foregroundMark x1="68966" y1="84820" x2="68103" y2="85009"/>
                        <a14:foregroundMark x1="92931" y1="5503" x2="92931" y2="5503"/>
                        <a14:foregroundMark x1="89138" y1="9108" x2="67241" y2="29791"/>
                        <a14:foregroundMark x1="67241" y1="29791" x2="61034" y2="55408"/>
                        <a14:foregroundMark x1="61034" y1="55408" x2="65862" y2="90133"/>
                        <a14:foregroundMark x1="65345" y1="39848" x2="67414" y2="66224"/>
                        <a14:foregroundMark x1="67414" y1="66224" x2="64655" y2="86148"/>
                        <a14:foregroundMark x1="64655" y1="86148" x2="65172" y2="91651"/>
                        <a14:foregroundMark x1="66207" y1="59013" x2="65000" y2="75142"/>
                        <a14:foregroundMark x1="3448" y1="88994" x2="4655" y2="90323"/>
                        <a14:foregroundMark x1="60000" y1="96584" x2="54138" y2="96584"/>
                        <a14:backgroundMark x1="2414" y1="34535" x2="2759" y2="37951"/>
                        <a14:backgroundMark x1="2759" y1="33776" x2="2759" y2="33966"/>
                        <a14:backgroundMark x1="2586" y1="88615" x2="2759" y2="88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469" y="4682120"/>
            <a:ext cx="1385507" cy="12589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ECD3061-DE95-4827-A731-39E6DC20EA4E}"/>
              </a:ext>
            </a:extLst>
          </p:cNvPr>
          <p:cNvSpPr/>
          <p:nvPr/>
        </p:nvSpPr>
        <p:spPr>
          <a:xfrm>
            <a:off x="4688262" y="4875442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E86A48-EDAD-45F2-8978-223E29A0AF9B}"/>
              </a:ext>
            </a:extLst>
          </p:cNvPr>
          <p:cNvSpPr/>
          <p:nvPr/>
        </p:nvSpPr>
        <p:spPr>
          <a:xfrm>
            <a:off x="4547791" y="5049839"/>
            <a:ext cx="839825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1ABC02-35F2-45C2-B1BE-2808289BB6F2}"/>
              </a:ext>
            </a:extLst>
          </p:cNvPr>
          <p:cNvSpPr/>
          <p:nvPr/>
        </p:nvSpPr>
        <p:spPr>
          <a:xfrm flipH="1">
            <a:off x="5802278" y="4853247"/>
            <a:ext cx="75366" cy="781785"/>
          </a:xfrm>
          <a:prstGeom prst="rect">
            <a:avLst/>
          </a:prstGeom>
          <a:solidFill>
            <a:srgbClr val="F71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2" descr="Wolf, Animal, Canine, Cartoon">
            <a:extLst>
              <a:ext uri="{FF2B5EF4-FFF2-40B4-BE49-F238E27FC236}">
                <a16:creationId xmlns:a16="http://schemas.microsoft.com/office/drawing/2014/main" id="{86D96D53-B5F2-4784-8BAA-60A7D60F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84" y="1120211"/>
            <a:ext cx="1712678" cy="17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1619</Words>
  <Application>Microsoft Office PowerPoint</Application>
  <PresentationFormat>Widescreen</PresentationFormat>
  <Paragraphs>362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Y5 M4k. Can read, write, order and compare numbers with up to three decimal places</vt:lpstr>
      <vt:lpstr>Teachers’ Notes</vt:lpstr>
      <vt:lpstr>Vocabulary: fractions</vt:lpstr>
      <vt:lpstr>Teach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Apply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183</cp:revision>
  <dcterms:created xsi:type="dcterms:W3CDTF">2017-03-29T13:14:03Z</dcterms:created>
  <dcterms:modified xsi:type="dcterms:W3CDTF">2020-04-22T14:35:37Z</dcterms:modified>
</cp:coreProperties>
</file>