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53" r:id="rId2"/>
    <p:sldId id="314" r:id="rId3"/>
    <p:sldId id="391" r:id="rId4"/>
    <p:sldId id="490" r:id="rId5"/>
    <p:sldId id="491" r:id="rId6"/>
    <p:sldId id="465" r:id="rId7"/>
    <p:sldId id="489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4" r:id="rId29"/>
    <p:sldId id="513" r:id="rId30"/>
    <p:sldId id="4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arrett" initials="TB" lastIdx="11" clrIdx="0">
    <p:extLst>
      <p:ext uri="{19B8F6BF-5375-455C-9EA6-DF929625EA0E}">
        <p15:presenceInfo xmlns:p15="http://schemas.microsoft.com/office/powerpoint/2012/main" userId="876c388943888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EBB3"/>
    <a:srgbClr val="FFFED8"/>
    <a:srgbClr val="FDFEDA"/>
    <a:srgbClr val="ED7D31"/>
    <a:srgbClr val="FFE699"/>
    <a:srgbClr val="54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268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Discuss equivalence to one quarter.</a:t>
            </a:r>
          </a:p>
        </p:txBody>
      </p:sp>
    </p:spTree>
    <p:extLst>
      <p:ext uri="{BB962C8B-B14F-4D97-AF65-F5344CB8AC3E}">
        <p14:creationId xmlns:p14="http://schemas.microsoft.com/office/powerpoint/2010/main" val="745934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8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000000"/>
                </a:solidFill>
              </a:rPr>
              <a:t>Discuss equivalence to one half.</a:t>
            </a:r>
          </a:p>
        </p:txBody>
      </p:sp>
    </p:spTree>
    <p:extLst>
      <p:ext uri="{BB962C8B-B14F-4D97-AF65-F5344CB8AC3E}">
        <p14:creationId xmlns:p14="http://schemas.microsoft.com/office/powerpoint/2010/main" val="200409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69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000000"/>
                </a:solidFill>
              </a:rPr>
              <a:t>Discuss equivalence to three quarters.</a:t>
            </a:r>
          </a:p>
        </p:txBody>
      </p:sp>
    </p:spTree>
    <p:extLst>
      <p:ext uri="{BB962C8B-B14F-4D97-AF65-F5344CB8AC3E}">
        <p14:creationId xmlns:p14="http://schemas.microsoft.com/office/powerpoint/2010/main" val="107518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89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36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01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9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50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93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56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18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67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67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52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01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Check children’s accuracy at calculating a 2-digit number subtracted from 100. Further practise of mental subtraction methods might be needed if children are struggling at this skill.</a:t>
            </a:r>
          </a:p>
        </p:txBody>
      </p:sp>
    </p:spTree>
    <p:extLst>
      <p:ext uri="{BB962C8B-B14F-4D97-AF65-F5344CB8AC3E}">
        <p14:creationId xmlns:p14="http://schemas.microsoft.com/office/powerpoint/2010/main" val="427197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4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9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5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8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5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4075"/>
            <a:ext cx="9144000" cy="2025973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Y5 M4m. Can recognise the % symbol and understand that it relates to the number of parts per hundred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</a:t>
            </a:r>
            <a:r>
              <a:rPr lang="en-GB" sz="1000"/>
              <a:t>written notification.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August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875454" y="1670240"/>
            <a:ext cx="5663682" cy="2120931"/>
          </a:xfrm>
          <a:prstGeom prst="wedgeEllipseCallout">
            <a:avLst>
              <a:gd name="adj1" fmla="val 60404"/>
              <a:gd name="adj2" fmla="val -255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What do you think 10% represents as a fraction and a diagram?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34BFF2-F728-4FCC-B072-02D0A435D697}"/>
              </a:ext>
            </a:extLst>
          </p:cNvPr>
          <p:cNvSpPr/>
          <p:nvPr/>
        </p:nvSpPr>
        <p:spPr>
          <a:xfrm>
            <a:off x="5581095" y="4623310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___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8B5C85-0C90-4888-8C83-311DC1A38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32369"/>
              </p:ext>
            </p:extLst>
          </p:nvPr>
        </p:nvGraphicFramePr>
        <p:xfrm>
          <a:off x="8583645" y="3702218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2F6BD83-67E3-4FFF-9422-01A15DFF414F}"/>
              </a:ext>
            </a:extLst>
          </p:cNvPr>
          <p:cNvSpPr/>
          <p:nvPr/>
        </p:nvSpPr>
        <p:spPr>
          <a:xfrm>
            <a:off x="1328782" y="4878246"/>
            <a:ext cx="1794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10%</a:t>
            </a:r>
            <a:endParaRPr lang="en-GB" sz="7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A7CEA-D31F-46D1-8FC7-30F68F1AFD6D}"/>
              </a:ext>
            </a:extLst>
          </p:cNvPr>
          <p:cNvSpPr/>
          <p:nvPr/>
        </p:nvSpPr>
        <p:spPr>
          <a:xfrm>
            <a:off x="5886648" y="4462747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10</a:t>
            </a:r>
            <a:endParaRPr lang="en-GB" sz="6000" dirty="0"/>
          </a:p>
        </p:txBody>
      </p:sp>
      <p:pic>
        <p:nvPicPr>
          <p:cNvPr id="10" name="Picture 2" descr="Sheep, Round, Cartoon, Face, Lamb, Eating, Farm, Animal">
            <a:extLst>
              <a:ext uri="{FF2B5EF4-FFF2-40B4-BE49-F238E27FC236}">
                <a16:creationId xmlns:a16="http://schemas.microsoft.com/office/drawing/2014/main" id="{E09B7FB5-2F0F-45DF-9786-2F5A5249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92" y="1505898"/>
            <a:ext cx="1684704" cy="17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2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875454" y="1670240"/>
            <a:ext cx="5663682" cy="2120931"/>
          </a:xfrm>
          <a:prstGeom prst="wedgeEllipseCallout">
            <a:avLst>
              <a:gd name="adj1" fmla="val 60404"/>
              <a:gd name="adj2" fmla="val -255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What do you think 25% represents as a fraction and a diagram?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D902DF-8633-40E8-9A2B-ECB1F89B126F}"/>
              </a:ext>
            </a:extLst>
          </p:cNvPr>
          <p:cNvSpPr/>
          <p:nvPr/>
        </p:nvSpPr>
        <p:spPr>
          <a:xfrm>
            <a:off x="5581095" y="4623310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___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D50069-94E7-404C-9586-0B2CD87F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29905"/>
              </p:ext>
            </p:extLst>
          </p:nvPr>
        </p:nvGraphicFramePr>
        <p:xfrm>
          <a:off x="8859178" y="4210051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30F044D-1A21-47F5-9768-52F71713F4C6}"/>
              </a:ext>
            </a:extLst>
          </p:cNvPr>
          <p:cNvSpPr/>
          <p:nvPr/>
        </p:nvSpPr>
        <p:spPr>
          <a:xfrm>
            <a:off x="1328782" y="4878246"/>
            <a:ext cx="1794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25%</a:t>
            </a:r>
            <a:endParaRPr lang="en-GB" sz="7200" dirty="0"/>
          </a:p>
        </p:txBody>
      </p:sp>
      <p:pic>
        <p:nvPicPr>
          <p:cNvPr id="13" name="Picture 2" descr="Sheep, Round, Cartoon, Face, Lamb, Eating, Farm, Animal">
            <a:extLst>
              <a:ext uri="{FF2B5EF4-FFF2-40B4-BE49-F238E27FC236}">
                <a16:creationId xmlns:a16="http://schemas.microsoft.com/office/drawing/2014/main" id="{0E16C226-6EC3-477B-926B-8675C7130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92" y="1505898"/>
            <a:ext cx="1684704" cy="17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0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621903" y="1665845"/>
            <a:ext cx="5663682" cy="2120931"/>
          </a:xfrm>
          <a:prstGeom prst="wedgeEllipseCallout">
            <a:avLst>
              <a:gd name="adj1" fmla="val -55576"/>
              <a:gd name="adj2" fmla="val 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What do you think 25% represents as a fraction and a diagram?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D902DF-8633-40E8-9A2B-ECB1F89B126F}"/>
              </a:ext>
            </a:extLst>
          </p:cNvPr>
          <p:cNvSpPr/>
          <p:nvPr/>
        </p:nvSpPr>
        <p:spPr>
          <a:xfrm>
            <a:off x="5581095" y="4623310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___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D50069-94E7-404C-9586-0B2CD87F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6391"/>
              </p:ext>
            </p:extLst>
          </p:nvPr>
        </p:nvGraphicFramePr>
        <p:xfrm>
          <a:off x="8859178" y="4210051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30F044D-1A21-47F5-9768-52F71713F4C6}"/>
              </a:ext>
            </a:extLst>
          </p:cNvPr>
          <p:cNvSpPr/>
          <p:nvPr/>
        </p:nvSpPr>
        <p:spPr>
          <a:xfrm>
            <a:off x="1328782" y="4878246"/>
            <a:ext cx="1794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25%</a:t>
            </a:r>
            <a:endParaRPr lang="en-GB" sz="7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4FCA71-5131-4203-AD89-729FC5CD1E19}"/>
              </a:ext>
            </a:extLst>
          </p:cNvPr>
          <p:cNvSpPr/>
          <p:nvPr/>
        </p:nvSpPr>
        <p:spPr>
          <a:xfrm>
            <a:off x="5886648" y="4462747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25</a:t>
            </a:r>
            <a:endParaRPr lang="en-GB" sz="6000" dirty="0"/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95687C6E-87D1-470A-9DC0-CEBD08A8DDCB}"/>
              </a:ext>
            </a:extLst>
          </p:cNvPr>
          <p:cNvSpPr/>
          <p:nvPr/>
        </p:nvSpPr>
        <p:spPr>
          <a:xfrm>
            <a:off x="8737879" y="2525634"/>
            <a:ext cx="410547" cy="382555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E3FF51-4D1A-4A9F-8D19-E275F034926D}"/>
              </a:ext>
            </a:extLst>
          </p:cNvPr>
          <p:cNvSpPr/>
          <p:nvPr/>
        </p:nvSpPr>
        <p:spPr>
          <a:xfrm>
            <a:off x="9209313" y="2499210"/>
            <a:ext cx="2808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What do you notice about this special </a:t>
            </a:r>
            <a:r>
              <a:rPr lang="en-GB" sz="2400" b="1" dirty="0">
                <a:solidFill>
                  <a:srgbClr val="002060"/>
                </a:solidFill>
              </a:rPr>
              <a:t>percentage</a:t>
            </a:r>
            <a:r>
              <a:rPr lang="en-GB" sz="2400" dirty="0">
                <a:solidFill>
                  <a:srgbClr val="002060"/>
                </a:solidFill>
              </a:rPr>
              <a:t>?</a:t>
            </a:r>
            <a:endParaRPr lang="en-GB" sz="2400" dirty="0"/>
          </a:p>
        </p:txBody>
      </p:sp>
      <p:pic>
        <p:nvPicPr>
          <p:cNvPr id="14" name="Picture 2" descr="Sheep, Round, Cartoon, Face, Lamb, Eating, Farm, Animal">
            <a:extLst>
              <a:ext uri="{FF2B5EF4-FFF2-40B4-BE49-F238E27FC236}">
                <a16:creationId xmlns:a16="http://schemas.microsoft.com/office/drawing/2014/main" id="{7927112F-3682-4AD3-B0FE-188B01EC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5" y="2030485"/>
            <a:ext cx="1684704" cy="17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4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875454" y="1670240"/>
            <a:ext cx="5663682" cy="2120931"/>
          </a:xfrm>
          <a:prstGeom prst="wedgeEllipseCallout">
            <a:avLst>
              <a:gd name="adj1" fmla="val 60404"/>
              <a:gd name="adj2" fmla="val -255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What do you think 50% represents as a fraction and a diagram?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D902DF-8633-40E8-9A2B-ECB1F89B126F}"/>
              </a:ext>
            </a:extLst>
          </p:cNvPr>
          <p:cNvSpPr/>
          <p:nvPr/>
        </p:nvSpPr>
        <p:spPr>
          <a:xfrm>
            <a:off x="5581095" y="4623310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___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D50069-94E7-404C-9586-0B2CD87F17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59178" y="4210051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30F044D-1A21-47F5-9768-52F71713F4C6}"/>
              </a:ext>
            </a:extLst>
          </p:cNvPr>
          <p:cNvSpPr/>
          <p:nvPr/>
        </p:nvSpPr>
        <p:spPr>
          <a:xfrm>
            <a:off x="1328782" y="4878246"/>
            <a:ext cx="1794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50%</a:t>
            </a:r>
            <a:endParaRPr lang="en-GB" sz="7200" dirty="0"/>
          </a:p>
        </p:txBody>
      </p:sp>
      <p:pic>
        <p:nvPicPr>
          <p:cNvPr id="13" name="Picture 2" descr="Sheep, Round, Cartoon, Face, Lamb, Eating, Farm, Animal">
            <a:extLst>
              <a:ext uri="{FF2B5EF4-FFF2-40B4-BE49-F238E27FC236}">
                <a16:creationId xmlns:a16="http://schemas.microsoft.com/office/drawing/2014/main" id="{2DCC6041-D5AF-4D02-9E82-1EA8E07B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92" y="1505898"/>
            <a:ext cx="1684704" cy="17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2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749254" y="1749402"/>
            <a:ext cx="5663682" cy="2120931"/>
          </a:xfrm>
          <a:prstGeom prst="wedgeEllipseCallout">
            <a:avLst>
              <a:gd name="adj1" fmla="val -57883"/>
              <a:gd name="adj2" fmla="val -1188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What do you think 50% represents as a fraction and a diagram?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D902DF-8633-40E8-9A2B-ECB1F89B126F}"/>
              </a:ext>
            </a:extLst>
          </p:cNvPr>
          <p:cNvSpPr/>
          <p:nvPr/>
        </p:nvSpPr>
        <p:spPr>
          <a:xfrm>
            <a:off x="5581095" y="4623310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___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D50069-94E7-404C-9586-0B2CD87F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846159"/>
              </p:ext>
            </p:extLst>
          </p:nvPr>
        </p:nvGraphicFramePr>
        <p:xfrm>
          <a:off x="8859178" y="4210051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30F044D-1A21-47F5-9768-52F71713F4C6}"/>
              </a:ext>
            </a:extLst>
          </p:cNvPr>
          <p:cNvSpPr/>
          <p:nvPr/>
        </p:nvSpPr>
        <p:spPr>
          <a:xfrm>
            <a:off x="1328782" y="4878246"/>
            <a:ext cx="1794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50%</a:t>
            </a:r>
            <a:endParaRPr lang="en-GB" sz="7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513EA8-E781-4096-8816-C820EBBDA4E6}"/>
              </a:ext>
            </a:extLst>
          </p:cNvPr>
          <p:cNvSpPr/>
          <p:nvPr/>
        </p:nvSpPr>
        <p:spPr>
          <a:xfrm>
            <a:off x="5886648" y="4462747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50</a:t>
            </a:r>
            <a:endParaRPr lang="en-GB" sz="6000" dirty="0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17166C9F-6E4A-4B3A-9B7A-0994F400863C}"/>
              </a:ext>
            </a:extLst>
          </p:cNvPr>
          <p:cNvSpPr/>
          <p:nvPr/>
        </p:nvSpPr>
        <p:spPr>
          <a:xfrm>
            <a:off x="8737879" y="2525634"/>
            <a:ext cx="410547" cy="382555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79FC73-CC75-4561-ABF9-B31F079B8AEE}"/>
              </a:ext>
            </a:extLst>
          </p:cNvPr>
          <p:cNvSpPr/>
          <p:nvPr/>
        </p:nvSpPr>
        <p:spPr>
          <a:xfrm>
            <a:off x="9209313" y="2499210"/>
            <a:ext cx="2808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What do you notice about this special </a:t>
            </a:r>
            <a:r>
              <a:rPr lang="en-GB" sz="2400" b="1" dirty="0">
                <a:solidFill>
                  <a:srgbClr val="002060"/>
                </a:solidFill>
              </a:rPr>
              <a:t>percentage</a:t>
            </a:r>
            <a:r>
              <a:rPr lang="en-GB" sz="2400" dirty="0">
                <a:solidFill>
                  <a:srgbClr val="002060"/>
                </a:solidFill>
              </a:rPr>
              <a:t>?</a:t>
            </a:r>
            <a:endParaRPr lang="en-GB" sz="2400" dirty="0"/>
          </a:p>
        </p:txBody>
      </p:sp>
      <p:pic>
        <p:nvPicPr>
          <p:cNvPr id="16" name="Picture 2" descr="Sheep, Round, Cartoon, Face, Lamb, Eating, Farm, Animal">
            <a:extLst>
              <a:ext uri="{FF2B5EF4-FFF2-40B4-BE49-F238E27FC236}">
                <a16:creationId xmlns:a16="http://schemas.microsoft.com/office/drawing/2014/main" id="{0CB45098-B145-43CE-B3BB-44348752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6" y="1776473"/>
            <a:ext cx="1684704" cy="17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0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875454" y="1670240"/>
            <a:ext cx="5663682" cy="2120931"/>
          </a:xfrm>
          <a:prstGeom prst="wedgeEllipseCallout">
            <a:avLst>
              <a:gd name="adj1" fmla="val 60404"/>
              <a:gd name="adj2" fmla="val -255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What do you think 75% represents as a fraction and a diagram?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D902DF-8633-40E8-9A2B-ECB1F89B126F}"/>
              </a:ext>
            </a:extLst>
          </p:cNvPr>
          <p:cNvSpPr/>
          <p:nvPr/>
        </p:nvSpPr>
        <p:spPr>
          <a:xfrm>
            <a:off x="5581095" y="4623310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___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D50069-94E7-404C-9586-0B2CD87F17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59178" y="4210051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30F044D-1A21-47F5-9768-52F71713F4C6}"/>
              </a:ext>
            </a:extLst>
          </p:cNvPr>
          <p:cNvSpPr/>
          <p:nvPr/>
        </p:nvSpPr>
        <p:spPr>
          <a:xfrm>
            <a:off x="1328782" y="4878246"/>
            <a:ext cx="1794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75%</a:t>
            </a:r>
            <a:endParaRPr lang="en-GB" sz="7200" dirty="0"/>
          </a:p>
        </p:txBody>
      </p:sp>
      <p:pic>
        <p:nvPicPr>
          <p:cNvPr id="13" name="Picture 2" descr="Sheep, Round, Cartoon, Face, Lamb, Eating, Farm, Animal">
            <a:extLst>
              <a:ext uri="{FF2B5EF4-FFF2-40B4-BE49-F238E27FC236}">
                <a16:creationId xmlns:a16="http://schemas.microsoft.com/office/drawing/2014/main" id="{B2923947-EF92-4DB7-911D-723EB9D1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92" y="1505898"/>
            <a:ext cx="1684704" cy="17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0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482089" y="1767105"/>
            <a:ext cx="5663682" cy="2120931"/>
          </a:xfrm>
          <a:prstGeom prst="wedgeEllipseCallout">
            <a:avLst>
              <a:gd name="adj1" fmla="val -56729"/>
              <a:gd name="adj2" fmla="val -79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What do you think 75% represents as a fraction and a diagram?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D902DF-8633-40E8-9A2B-ECB1F89B126F}"/>
              </a:ext>
            </a:extLst>
          </p:cNvPr>
          <p:cNvSpPr/>
          <p:nvPr/>
        </p:nvSpPr>
        <p:spPr>
          <a:xfrm>
            <a:off x="5581095" y="4623310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___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D50069-94E7-404C-9586-0B2CD87F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1444"/>
              </p:ext>
            </p:extLst>
          </p:nvPr>
        </p:nvGraphicFramePr>
        <p:xfrm>
          <a:off x="8859178" y="4210051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30F044D-1A21-47F5-9768-52F71713F4C6}"/>
              </a:ext>
            </a:extLst>
          </p:cNvPr>
          <p:cNvSpPr/>
          <p:nvPr/>
        </p:nvSpPr>
        <p:spPr>
          <a:xfrm>
            <a:off x="1328782" y="4878246"/>
            <a:ext cx="1794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75%</a:t>
            </a:r>
            <a:endParaRPr lang="en-GB" sz="7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9A122-D49D-4D43-9F3E-355C9FAD8339}"/>
              </a:ext>
            </a:extLst>
          </p:cNvPr>
          <p:cNvSpPr/>
          <p:nvPr/>
        </p:nvSpPr>
        <p:spPr>
          <a:xfrm>
            <a:off x="5886648" y="4462747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75</a:t>
            </a:r>
            <a:endParaRPr lang="en-GB" sz="6000" dirty="0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70A90F34-43D9-4870-96A5-E8AB01A1A8EB}"/>
              </a:ext>
            </a:extLst>
          </p:cNvPr>
          <p:cNvSpPr/>
          <p:nvPr/>
        </p:nvSpPr>
        <p:spPr>
          <a:xfrm>
            <a:off x="8737879" y="2525634"/>
            <a:ext cx="410547" cy="382555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D7B699-0830-44AB-991F-2E36B17E558A}"/>
              </a:ext>
            </a:extLst>
          </p:cNvPr>
          <p:cNvSpPr/>
          <p:nvPr/>
        </p:nvSpPr>
        <p:spPr>
          <a:xfrm>
            <a:off x="9209313" y="2499210"/>
            <a:ext cx="2808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What do you notice about this special </a:t>
            </a:r>
            <a:r>
              <a:rPr lang="en-GB" sz="2400" b="1" dirty="0">
                <a:solidFill>
                  <a:srgbClr val="002060"/>
                </a:solidFill>
              </a:rPr>
              <a:t>percentage</a:t>
            </a:r>
            <a:r>
              <a:rPr lang="en-GB" sz="2400" dirty="0">
                <a:solidFill>
                  <a:srgbClr val="002060"/>
                </a:solidFill>
              </a:rPr>
              <a:t>?</a:t>
            </a:r>
            <a:endParaRPr lang="en-GB" sz="2400" dirty="0"/>
          </a:p>
        </p:txBody>
      </p:sp>
      <p:pic>
        <p:nvPicPr>
          <p:cNvPr id="16" name="Picture 2" descr="Sheep, Round, Cartoon, Face, Lamb, Eating, Farm, Animal">
            <a:extLst>
              <a:ext uri="{FF2B5EF4-FFF2-40B4-BE49-F238E27FC236}">
                <a16:creationId xmlns:a16="http://schemas.microsoft.com/office/drawing/2014/main" id="{188C344A-5019-4FB4-B496-D95C940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7" y="1853001"/>
            <a:ext cx="1684704" cy="17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0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174065" y="2607408"/>
            <a:ext cx="6293257" cy="2776181"/>
          </a:xfrm>
          <a:prstGeom prst="wedgeEllipseCallout">
            <a:avLst>
              <a:gd name="adj1" fmla="val -56729"/>
              <a:gd name="adj2" fmla="val -79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If you were hungry, would you rather have 60% of a snack or 39% of the same snack? </a:t>
            </a:r>
            <a:r>
              <a:rPr lang="en-GB" sz="3200" b="1" dirty="0">
                <a:solidFill>
                  <a:srgbClr val="002060"/>
                </a:solidFill>
              </a:rPr>
              <a:t>Explain</a:t>
            </a:r>
            <a:r>
              <a:rPr lang="en-GB" sz="3200" dirty="0">
                <a:solidFill>
                  <a:srgbClr val="002060"/>
                </a:solidFill>
              </a:rPr>
              <a:t> why.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7" name="Picture 2" descr="Sheep, Round, Cartoon, Face, Lamb, Eating, Farm, Animal">
            <a:extLst>
              <a:ext uri="{FF2B5EF4-FFF2-40B4-BE49-F238E27FC236}">
                <a16:creationId xmlns:a16="http://schemas.microsoft.com/office/drawing/2014/main" id="{929CF3CE-0F8D-4B55-81BA-E68C3667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73" y="2135161"/>
            <a:ext cx="2947447" cy="307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6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215365" y="1780744"/>
            <a:ext cx="4333830" cy="1976974"/>
          </a:xfrm>
          <a:prstGeom prst="wedgeEllipseCallout">
            <a:avLst>
              <a:gd name="adj1" fmla="val -56729"/>
              <a:gd name="adj2" fmla="val -79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If you were hungry, would you rather have 60% of a snack or 39% of it? </a:t>
            </a:r>
            <a:r>
              <a:rPr lang="en-GB" sz="2400" b="1" dirty="0">
                <a:solidFill>
                  <a:srgbClr val="002060"/>
                </a:solidFill>
              </a:rPr>
              <a:t>Explain</a:t>
            </a:r>
            <a:r>
              <a:rPr lang="en-GB" sz="2400" dirty="0">
                <a:solidFill>
                  <a:srgbClr val="002060"/>
                </a:solidFill>
              </a:rPr>
              <a:t> why.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627DFE-A9D5-4A28-862B-6F7CB3D34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338908"/>
              </p:ext>
            </p:extLst>
          </p:nvPr>
        </p:nvGraphicFramePr>
        <p:xfrm>
          <a:off x="8583645" y="1390089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1D8785-3E45-42F4-B801-81455DEB0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189594"/>
              </p:ext>
            </p:extLst>
          </p:nvPr>
        </p:nvGraphicFramePr>
        <p:xfrm>
          <a:off x="8583645" y="4211996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2DE72E3-7055-4855-8219-C14465DB2D7B}"/>
              </a:ext>
            </a:extLst>
          </p:cNvPr>
          <p:cNvSpPr/>
          <p:nvPr/>
        </p:nvSpPr>
        <p:spPr>
          <a:xfrm>
            <a:off x="7057059" y="2242950"/>
            <a:ext cx="1390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60%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6671FF-8C79-402C-B244-B3FB3E3F0624}"/>
              </a:ext>
            </a:extLst>
          </p:cNvPr>
          <p:cNvSpPr/>
          <p:nvPr/>
        </p:nvSpPr>
        <p:spPr>
          <a:xfrm>
            <a:off x="7057059" y="5064857"/>
            <a:ext cx="1398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39% </a:t>
            </a:r>
            <a:endParaRPr lang="en-GB" sz="4800" b="1" dirty="0"/>
          </a:p>
        </p:txBody>
      </p:sp>
      <p:pic>
        <p:nvPicPr>
          <p:cNvPr id="11" name="Picture 2" descr="Sheep, Round, Cartoon, Face, Lamb, Eating, Farm, Animal">
            <a:extLst>
              <a:ext uri="{FF2B5EF4-FFF2-40B4-BE49-F238E27FC236}">
                <a16:creationId xmlns:a16="http://schemas.microsoft.com/office/drawing/2014/main" id="{724600F9-1F1C-44CB-ABB3-662001CC2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" y="1780744"/>
            <a:ext cx="1484176" cy="15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7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627DFE-A9D5-4A28-862B-6F7CB3D349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3645" y="1390089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1D8785-3E45-42F4-B801-81455DEB00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3645" y="4211996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2DE72E3-7055-4855-8219-C14465DB2D7B}"/>
              </a:ext>
            </a:extLst>
          </p:cNvPr>
          <p:cNvSpPr/>
          <p:nvPr/>
        </p:nvSpPr>
        <p:spPr>
          <a:xfrm>
            <a:off x="7057059" y="2242950"/>
            <a:ext cx="1390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60% </a:t>
            </a:r>
            <a:endParaRPr lang="en-GB" sz="4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6671FF-8C79-402C-B244-B3FB3E3F0624}"/>
              </a:ext>
            </a:extLst>
          </p:cNvPr>
          <p:cNvSpPr/>
          <p:nvPr/>
        </p:nvSpPr>
        <p:spPr>
          <a:xfrm>
            <a:off x="7057059" y="5064857"/>
            <a:ext cx="1398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39% </a:t>
            </a:r>
            <a:endParaRPr lang="en-GB" sz="48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A5F99E-E97D-4B7D-87BE-6645D17473A1}"/>
              </a:ext>
            </a:extLst>
          </p:cNvPr>
          <p:cNvSpPr/>
          <p:nvPr/>
        </p:nvSpPr>
        <p:spPr>
          <a:xfrm>
            <a:off x="1328782" y="4518200"/>
            <a:ext cx="4051085" cy="17752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As you can see from the diagrams, 60% would be greater, as 60/100 is larger than 39/100.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6F4B869-0369-4094-A85B-F00CFA6F8DE6}"/>
              </a:ext>
            </a:extLst>
          </p:cNvPr>
          <p:cNvSpPr/>
          <p:nvPr/>
        </p:nvSpPr>
        <p:spPr>
          <a:xfrm>
            <a:off x="2215365" y="1780744"/>
            <a:ext cx="4333830" cy="1976974"/>
          </a:xfrm>
          <a:prstGeom prst="wedgeEllipseCallout">
            <a:avLst>
              <a:gd name="adj1" fmla="val -56729"/>
              <a:gd name="adj2" fmla="val -79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If you were hungry, would you rather have 60% of a snack or 39% of it? </a:t>
            </a:r>
            <a:r>
              <a:rPr lang="en-GB" sz="2400" b="1" dirty="0">
                <a:solidFill>
                  <a:srgbClr val="002060"/>
                </a:solidFill>
              </a:rPr>
              <a:t>Explain</a:t>
            </a:r>
            <a:r>
              <a:rPr lang="en-GB" sz="2400" dirty="0">
                <a:solidFill>
                  <a:srgbClr val="002060"/>
                </a:solidFill>
              </a:rPr>
              <a:t> why.</a:t>
            </a:r>
            <a:endParaRPr lang="en-GB" sz="2400" dirty="0"/>
          </a:p>
        </p:txBody>
      </p:sp>
      <p:pic>
        <p:nvPicPr>
          <p:cNvPr id="14" name="Picture 2" descr="Sheep, Round, Cartoon, Face, Lamb, Eating, Farm, Animal">
            <a:extLst>
              <a:ext uri="{FF2B5EF4-FFF2-40B4-BE49-F238E27FC236}">
                <a16:creationId xmlns:a16="http://schemas.microsoft.com/office/drawing/2014/main" id="{561B26BB-CD03-46B8-94E3-8BB8872D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3" y="1812310"/>
            <a:ext cx="1484176" cy="15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5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purpose of the priority therapies is to support the teaching of fundamental concepts for the year group.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therapies can be taught to a whole class or a target group. Year 5 therapies are designed to take approximately 30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vocabulary slide is included in each therapy. This identifies key words which relate to the taught concept along with a link to the ‘Vocabulary Shorts’ on </a:t>
            </a:r>
            <a:r>
              <a:rPr lang="en-GB" sz="2400" dirty="0" err="1">
                <a:solidFill>
                  <a:srgbClr val="002060"/>
                </a:solidFill>
              </a:rPr>
              <a:t>PrimaryWise</a:t>
            </a:r>
            <a:r>
              <a:rPr lang="en-GB" sz="2400" dirty="0">
                <a:solidFill>
                  <a:srgbClr val="002060"/>
                </a:solidFill>
              </a:rPr>
              <a:t> (20 activities to develop vocabulary). The intention is that the therapy begins with explicit teaching of this vocabulary.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192694" y="2032746"/>
            <a:ext cx="5971591" cy="2792507"/>
          </a:xfrm>
          <a:prstGeom prst="wedgeEllipseCallout">
            <a:avLst>
              <a:gd name="adj1" fmla="val 60404"/>
              <a:gd name="adj2" fmla="val -255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Percent</a:t>
            </a:r>
            <a:r>
              <a:rPr lang="en-GB" sz="2800" dirty="0">
                <a:solidFill>
                  <a:srgbClr val="002060"/>
                </a:solidFill>
              </a:rPr>
              <a:t> represents parts in one hundred. So if I know one percent, I can work out what is left over by subtracting it from 100.</a:t>
            </a:r>
            <a:endParaRPr lang="en-GB" sz="2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7" name="Picture 2" descr="Sheep, Round, Cartoon, Face, Lamb, Eating, Farm, Animal">
            <a:extLst>
              <a:ext uri="{FF2B5EF4-FFF2-40B4-BE49-F238E27FC236}">
                <a16:creationId xmlns:a16="http://schemas.microsoft.com/office/drawing/2014/main" id="{51D5F488-2B29-4291-91A1-DB71C878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06" y="1625697"/>
            <a:ext cx="2406756" cy="25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4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67375" y="2396036"/>
            <a:ext cx="4922135" cy="2792507"/>
          </a:xfrm>
          <a:prstGeom prst="wedgeEllipseCallout">
            <a:avLst>
              <a:gd name="adj1" fmla="val 45050"/>
              <a:gd name="adj2" fmla="val -4791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if 70% of my garden is grass and the rest is concrete, how much of the garden is in concrete?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904BA2-3736-4C1F-9B5D-E1E45647E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12487"/>
              </p:ext>
            </p:extLst>
          </p:nvPr>
        </p:nvGraphicFramePr>
        <p:xfrm>
          <a:off x="7049040" y="2523930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8" name="Picture 2" descr="Sheep, Round, Cartoon, Face, Lamb, Eating, Farm, Animal">
            <a:extLst>
              <a:ext uri="{FF2B5EF4-FFF2-40B4-BE49-F238E27FC236}">
                <a16:creationId xmlns:a16="http://schemas.microsoft.com/office/drawing/2014/main" id="{28FDE0F4-BB9A-4CF6-B798-33776D6E5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12" y="1320788"/>
            <a:ext cx="1484176" cy="15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16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85852" y="3297162"/>
            <a:ext cx="5882951" cy="3289040"/>
          </a:xfrm>
          <a:prstGeom prst="wedgeEllipseCallout">
            <a:avLst>
              <a:gd name="adj1" fmla="val -27099"/>
              <a:gd name="adj2" fmla="val -6589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The rest must be concrete.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Garden = 100%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Grass = 70%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So Concrete = 100% - 70%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         = 30%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904BA2-3736-4C1F-9B5D-E1E45647E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45325"/>
              </p:ext>
            </p:extLst>
          </p:nvPr>
        </p:nvGraphicFramePr>
        <p:xfrm>
          <a:off x="7049040" y="2523930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EA6643-80A9-44FE-AE9E-E92238016E34}"/>
              </a:ext>
            </a:extLst>
          </p:cNvPr>
          <p:cNvSpPr/>
          <p:nvPr/>
        </p:nvSpPr>
        <p:spPr>
          <a:xfrm>
            <a:off x="7634435" y="5138448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70% </a:t>
            </a:r>
            <a:endParaRPr lang="en-GB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337EB-DFE9-4EE1-ACE0-4F8550841B05}"/>
              </a:ext>
            </a:extLst>
          </p:cNvPr>
          <p:cNvSpPr/>
          <p:nvPr/>
        </p:nvSpPr>
        <p:spPr>
          <a:xfrm>
            <a:off x="8856165" y="5130214"/>
            <a:ext cx="106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___% </a:t>
            </a:r>
            <a:endParaRPr lang="en-GB" sz="2800" b="1" dirty="0"/>
          </a:p>
        </p:txBody>
      </p:sp>
      <p:pic>
        <p:nvPicPr>
          <p:cNvPr id="10" name="Picture 2" descr="Sheep, Round, Cartoon, Face, Lamb, Eating, Farm, Animal">
            <a:extLst>
              <a:ext uri="{FF2B5EF4-FFF2-40B4-BE49-F238E27FC236}">
                <a16:creationId xmlns:a16="http://schemas.microsoft.com/office/drawing/2014/main" id="{0CFCAA0A-C8E9-4C18-9954-D8A274DC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0" y="1750698"/>
            <a:ext cx="1484176" cy="15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74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09767" y="2268143"/>
            <a:ext cx="4922135" cy="4337930"/>
          </a:xfrm>
          <a:prstGeom prst="wedgeEllipseCallout">
            <a:avLst>
              <a:gd name="adj1" fmla="val -49733"/>
              <a:gd name="adj2" fmla="val -438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100-70 = 30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So, </a:t>
            </a:r>
            <a:r>
              <a:rPr lang="en-GB" sz="2800" b="1" dirty="0">
                <a:solidFill>
                  <a:srgbClr val="002060"/>
                </a:solidFill>
              </a:rPr>
              <a:t>30% </a:t>
            </a:r>
            <a:r>
              <a:rPr lang="en-GB" sz="2800" dirty="0">
                <a:solidFill>
                  <a:srgbClr val="002060"/>
                </a:solidFill>
              </a:rPr>
              <a:t>of the garden must be concrete!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904BA2-3736-4C1F-9B5D-E1E45647EC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49040" y="2523930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EA6643-80A9-44FE-AE9E-E92238016E34}"/>
              </a:ext>
            </a:extLst>
          </p:cNvPr>
          <p:cNvSpPr/>
          <p:nvPr/>
        </p:nvSpPr>
        <p:spPr>
          <a:xfrm>
            <a:off x="7634435" y="5138448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70% </a:t>
            </a:r>
            <a:endParaRPr lang="en-GB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337EB-DFE9-4EE1-ACE0-4F8550841B05}"/>
              </a:ext>
            </a:extLst>
          </p:cNvPr>
          <p:cNvSpPr/>
          <p:nvPr/>
        </p:nvSpPr>
        <p:spPr>
          <a:xfrm>
            <a:off x="8856165" y="5130214"/>
            <a:ext cx="106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___% </a:t>
            </a:r>
            <a:endParaRPr lang="en-GB" sz="2800" b="1" dirty="0"/>
          </a:p>
        </p:txBody>
      </p:sp>
      <p:pic>
        <p:nvPicPr>
          <p:cNvPr id="10" name="Picture 2" descr="Sheep, Round, Cartoon, Face, Lamb, Eating, Farm, Animal">
            <a:extLst>
              <a:ext uri="{FF2B5EF4-FFF2-40B4-BE49-F238E27FC236}">
                <a16:creationId xmlns:a16="http://schemas.microsoft.com/office/drawing/2014/main" id="{F84D96FD-8484-4F9A-BCEB-D90A4FE86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6" y="1756255"/>
            <a:ext cx="1179984" cy="12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0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84412" y="2762666"/>
            <a:ext cx="4922135" cy="2792507"/>
          </a:xfrm>
          <a:prstGeom prst="wedgeEllipseCallout">
            <a:avLst>
              <a:gd name="adj1" fmla="val -49733"/>
              <a:gd name="adj2" fmla="val -438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20% of a cake is icing and the rest is sponge. What percentage of the cake is sponge?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904BA2-3736-4C1F-9B5D-E1E45647E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100586"/>
              </p:ext>
            </p:extLst>
          </p:nvPr>
        </p:nvGraphicFramePr>
        <p:xfrm>
          <a:off x="7049040" y="2523930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8" name="Picture 2" descr="Sheep, Round, Cartoon, Face, Lamb, Eating, Farm, Animal">
            <a:extLst>
              <a:ext uri="{FF2B5EF4-FFF2-40B4-BE49-F238E27FC236}">
                <a16:creationId xmlns:a16="http://schemas.microsoft.com/office/drawing/2014/main" id="{FCD25E6A-613C-4FB0-BA13-2DC05A77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6" y="1756255"/>
            <a:ext cx="1179984" cy="12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18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84412" y="2762666"/>
            <a:ext cx="4922135" cy="2792507"/>
          </a:xfrm>
          <a:prstGeom prst="wedgeEllipseCallout">
            <a:avLst>
              <a:gd name="adj1" fmla="val -49733"/>
              <a:gd name="adj2" fmla="val -438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20% of a cake is icing and the rest is sponge. What percentage of the cake is sponge?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904BA2-3736-4C1F-9B5D-E1E45647E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55350"/>
              </p:ext>
            </p:extLst>
          </p:nvPr>
        </p:nvGraphicFramePr>
        <p:xfrm>
          <a:off x="7049040" y="2523930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F860B2A-7732-42D3-8699-7256D9941B52}"/>
              </a:ext>
            </a:extLst>
          </p:cNvPr>
          <p:cNvSpPr/>
          <p:nvPr/>
        </p:nvSpPr>
        <p:spPr>
          <a:xfrm>
            <a:off x="10097716" y="2531833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20% icing </a:t>
            </a:r>
            <a:endParaRPr lang="en-GB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A6A5A-6CFF-4DD5-B8BD-06A25DD3F1FF}"/>
              </a:ext>
            </a:extLst>
          </p:cNvPr>
          <p:cNvSpPr/>
          <p:nvPr/>
        </p:nvSpPr>
        <p:spPr>
          <a:xfrm>
            <a:off x="10097716" y="3928086"/>
            <a:ext cx="177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80% sponge </a:t>
            </a:r>
            <a:endParaRPr lang="en-GB" sz="2400" b="1" dirty="0"/>
          </a:p>
        </p:txBody>
      </p:sp>
      <p:pic>
        <p:nvPicPr>
          <p:cNvPr id="10" name="Picture 2" descr="Sheep, Round, Cartoon, Face, Lamb, Eating, Farm, Animal">
            <a:extLst>
              <a:ext uri="{FF2B5EF4-FFF2-40B4-BE49-F238E27FC236}">
                <a16:creationId xmlns:a16="http://schemas.microsoft.com/office/drawing/2014/main" id="{646DB506-0C1F-493C-9D81-FE4132E2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6" y="1756255"/>
            <a:ext cx="1179984" cy="12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10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84412" y="2762666"/>
            <a:ext cx="4922135" cy="2792507"/>
          </a:xfrm>
          <a:prstGeom prst="wedgeEllipseCallout">
            <a:avLst>
              <a:gd name="adj1" fmla="val -49733"/>
              <a:gd name="adj2" fmla="val -438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45% of the walk is uphill and the rest is downhill. What </a:t>
            </a:r>
            <a:r>
              <a:rPr lang="en-GB" sz="2800" b="1" dirty="0">
                <a:solidFill>
                  <a:srgbClr val="002060"/>
                </a:solidFill>
              </a:rPr>
              <a:t>percentage</a:t>
            </a:r>
            <a:r>
              <a:rPr lang="en-GB" sz="2800" dirty="0">
                <a:solidFill>
                  <a:srgbClr val="002060"/>
                </a:solidFill>
              </a:rPr>
              <a:t> of the walk is downhill?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904BA2-3736-4C1F-9B5D-E1E45647EC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49040" y="2523930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8" name="Picture 2" descr="Sheep, Round, Cartoon, Face, Lamb, Eating, Farm, Animal">
            <a:extLst>
              <a:ext uri="{FF2B5EF4-FFF2-40B4-BE49-F238E27FC236}">
                <a16:creationId xmlns:a16="http://schemas.microsoft.com/office/drawing/2014/main" id="{285E990E-7964-49DF-9F82-8F0147A7A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6" y="1756255"/>
            <a:ext cx="1179984" cy="12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3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84412" y="2762666"/>
            <a:ext cx="4922135" cy="2792507"/>
          </a:xfrm>
          <a:prstGeom prst="wedgeEllipseCallout">
            <a:avLst>
              <a:gd name="adj1" fmla="val -49733"/>
              <a:gd name="adj2" fmla="val -438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45% of the walk is uphill and the rest is downhill. What </a:t>
            </a:r>
            <a:r>
              <a:rPr lang="en-GB" sz="2800" b="1" dirty="0">
                <a:solidFill>
                  <a:srgbClr val="002060"/>
                </a:solidFill>
              </a:rPr>
              <a:t>percentage</a:t>
            </a:r>
            <a:r>
              <a:rPr lang="en-GB" sz="2800" dirty="0">
                <a:solidFill>
                  <a:srgbClr val="002060"/>
                </a:solidFill>
              </a:rPr>
              <a:t> of the walk is downhill?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904BA2-3736-4C1F-9B5D-E1E45647E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35564"/>
              </p:ext>
            </p:extLst>
          </p:nvPr>
        </p:nvGraphicFramePr>
        <p:xfrm>
          <a:off x="7049040" y="2523930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F860B2A-7732-42D3-8699-7256D9941B52}"/>
              </a:ext>
            </a:extLst>
          </p:cNvPr>
          <p:cNvSpPr/>
          <p:nvPr/>
        </p:nvSpPr>
        <p:spPr>
          <a:xfrm>
            <a:off x="10097716" y="2531833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45% uphill </a:t>
            </a:r>
            <a:endParaRPr lang="en-GB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A6A5A-6CFF-4DD5-B8BD-06A25DD3F1FF}"/>
              </a:ext>
            </a:extLst>
          </p:cNvPr>
          <p:cNvSpPr/>
          <p:nvPr/>
        </p:nvSpPr>
        <p:spPr>
          <a:xfrm>
            <a:off x="10097716" y="3928086"/>
            <a:ext cx="1973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55% downhill </a:t>
            </a:r>
            <a:endParaRPr lang="en-GB" sz="2400" b="1" dirty="0"/>
          </a:p>
        </p:txBody>
      </p:sp>
      <p:pic>
        <p:nvPicPr>
          <p:cNvPr id="10" name="Picture 2" descr="Sheep, Round, Cartoon, Face, Lamb, Eating, Farm, Animal">
            <a:extLst>
              <a:ext uri="{FF2B5EF4-FFF2-40B4-BE49-F238E27FC236}">
                <a16:creationId xmlns:a16="http://schemas.microsoft.com/office/drawing/2014/main" id="{CF7CED08-47FA-464C-8FF7-1360D4DA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6" y="1756255"/>
            <a:ext cx="1179984" cy="12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13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84412" y="2762666"/>
            <a:ext cx="4922135" cy="2792507"/>
          </a:xfrm>
          <a:prstGeom prst="wedgeEllipseCallout">
            <a:avLst>
              <a:gd name="adj1" fmla="val -49733"/>
              <a:gd name="adj2" fmla="val -438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The school day is 23% playtime and the rest is lesson time. What </a:t>
            </a:r>
            <a:r>
              <a:rPr lang="en-GB" sz="2800" b="1" dirty="0">
                <a:solidFill>
                  <a:srgbClr val="002060"/>
                </a:solidFill>
              </a:rPr>
              <a:t>percentage</a:t>
            </a:r>
            <a:r>
              <a:rPr lang="en-GB" sz="2800" dirty="0">
                <a:solidFill>
                  <a:srgbClr val="002060"/>
                </a:solidFill>
              </a:rPr>
              <a:t> of the day is spent in lessons?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904BA2-3736-4C1F-9B5D-E1E45647EC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49040" y="2523930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8" name="Picture 2" descr="Sheep, Round, Cartoon, Face, Lamb, Eating, Farm, Animal">
            <a:extLst>
              <a:ext uri="{FF2B5EF4-FFF2-40B4-BE49-F238E27FC236}">
                <a16:creationId xmlns:a16="http://schemas.microsoft.com/office/drawing/2014/main" id="{58F0AEC7-7AE4-42DF-B395-AEC0853B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6" y="1756255"/>
            <a:ext cx="1179984" cy="12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44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84412" y="2762666"/>
            <a:ext cx="4922135" cy="2792507"/>
          </a:xfrm>
          <a:prstGeom prst="wedgeEllipseCallout">
            <a:avLst>
              <a:gd name="adj1" fmla="val -49733"/>
              <a:gd name="adj2" fmla="val -438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The school day is 23% playtime and the rest is lesson time. What </a:t>
            </a:r>
            <a:r>
              <a:rPr lang="en-GB" sz="2800" b="1" dirty="0">
                <a:solidFill>
                  <a:srgbClr val="002060"/>
                </a:solidFill>
              </a:rPr>
              <a:t>percentage</a:t>
            </a:r>
            <a:r>
              <a:rPr lang="en-GB" sz="2800" dirty="0">
                <a:solidFill>
                  <a:srgbClr val="002060"/>
                </a:solidFill>
              </a:rPr>
              <a:t> of the day is spent in lessons?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904BA2-3736-4C1F-9B5D-E1E45647E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86766"/>
              </p:ext>
            </p:extLst>
          </p:nvPr>
        </p:nvGraphicFramePr>
        <p:xfrm>
          <a:off x="7049040" y="2523930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F860B2A-7732-42D3-8699-7256D9941B52}"/>
              </a:ext>
            </a:extLst>
          </p:cNvPr>
          <p:cNvSpPr/>
          <p:nvPr/>
        </p:nvSpPr>
        <p:spPr>
          <a:xfrm>
            <a:off x="10097716" y="2531833"/>
            <a:ext cx="1980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23% playtime </a:t>
            </a:r>
            <a:endParaRPr lang="en-GB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A6A5A-6CFF-4DD5-B8BD-06A25DD3F1FF}"/>
              </a:ext>
            </a:extLst>
          </p:cNvPr>
          <p:cNvSpPr/>
          <p:nvPr/>
        </p:nvSpPr>
        <p:spPr>
          <a:xfrm>
            <a:off x="10097716" y="3928086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77% lessons</a:t>
            </a:r>
            <a:endParaRPr lang="en-GB" sz="2400" b="1" dirty="0"/>
          </a:p>
        </p:txBody>
      </p:sp>
      <p:pic>
        <p:nvPicPr>
          <p:cNvPr id="10" name="Picture 2" descr="Sheep, Round, Cartoon, Face, Lamb, Eating, Farm, Animal">
            <a:extLst>
              <a:ext uri="{FF2B5EF4-FFF2-40B4-BE49-F238E27FC236}">
                <a16:creationId xmlns:a16="http://schemas.microsoft.com/office/drawing/2014/main" id="{AC990C8C-9B42-46C6-96D1-0B78DE64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6" y="1756255"/>
            <a:ext cx="1179984" cy="12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0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967174"/>
            <a:ext cx="3235569" cy="369100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percent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percentage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hundredth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fraction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32CB-3CC8-44ED-9171-01BCAB8C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65124"/>
            <a:ext cx="1223033" cy="8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recognise the </a:t>
            </a:r>
            <a:r>
              <a:rPr lang="en-GB" sz="2800" b="1" dirty="0">
                <a:solidFill>
                  <a:srgbClr val="002060"/>
                </a:solidFill>
              </a:rPr>
              <a:t>%</a:t>
            </a:r>
            <a:r>
              <a:rPr lang="en-GB" sz="2800" dirty="0">
                <a:solidFill>
                  <a:srgbClr val="002060"/>
                </a:solidFill>
              </a:rPr>
              <a:t> symbol and understand that it relates to the </a:t>
            </a:r>
            <a:r>
              <a:rPr lang="en-GB" sz="2800" b="1" dirty="0">
                <a:solidFill>
                  <a:srgbClr val="002060"/>
                </a:solidFill>
              </a:rPr>
              <a:t>number of parts </a:t>
            </a:r>
            <a:r>
              <a:rPr lang="en-GB" sz="2800" dirty="0">
                <a:solidFill>
                  <a:srgbClr val="002060"/>
                </a:solidFill>
              </a:rPr>
              <a:t>per </a:t>
            </a:r>
            <a:r>
              <a:rPr lang="en-GB" sz="2800" b="1" dirty="0">
                <a:solidFill>
                  <a:srgbClr val="002060"/>
                </a:solidFill>
              </a:rPr>
              <a:t>hundred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353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321081" y="1776857"/>
            <a:ext cx="4267201" cy="3778896"/>
          </a:xfrm>
          <a:prstGeom prst="wedgeEllipseCallout">
            <a:avLst>
              <a:gd name="adj1" fmla="val -70313"/>
              <a:gd name="adj2" fmla="val -485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When have you seen the % symbol?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Sheep, Round, Cartoon, Face, Lamb, Eating, Farm, Animal">
            <a:extLst>
              <a:ext uri="{FF2B5EF4-FFF2-40B4-BE49-F238E27FC236}">
                <a16:creationId xmlns:a16="http://schemas.microsoft.com/office/drawing/2014/main" id="{5980F3F6-27D9-45C7-92E7-311B940B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92" y="2107465"/>
            <a:ext cx="329088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7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oman, Girl, Percent, Prices, Shopping, Final Sale">
            <a:extLst>
              <a:ext uri="{FF2B5EF4-FFF2-40B4-BE49-F238E27FC236}">
                <a16:creationId xmlns:a16="http://schemas.microsoft.com/office/drawing/2014/main" id="{486F2227-AF5D-4A97-BB33-87FB3B92C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29" y="3574400"/>
            <a:ext cx="4211941" cy="29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383EF6-2BDC-487C-B299-1CADCB815748}"/>
              </a:ext>
            </a:extLst>
          </p:cNvPr>
          <p:cNvSpPr/>
          <p:nvPr/>
        </p:nvSpPr>
        <p:spPr>
          <a:xfrm>
            <a:off x="4070456" y="1653702"/>
            <a:ext cx="4051085" cy="1775298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 might have seen the % symbol in </a:t>
            </a:r>
            <a:r>
              <a:rPr lang="en-GB" sz="2800" b="1" dirty="0">
                <a:solidFill>
                  <a:srgbClr val="002060"/>
                </a:solidFill>
              </a:rPr>
              <a:t>shops,</a:t>
            </a:r>
            <a:r>
              <a:rPr lang="en-GB" sz="2800" dirty="0">
                <a:solidFill>
                  <a:srgbClr val="002060"/>
                </a:solidFill>
              </a:rPr>
              <a:t> on </a:t>
            </a:r>
            <a:r>
              <a:rPr lang="en-GB" sz="2800" b="1" dirty="0">
                <a:solidFill>
                  <a:srgbClr val="002060"/>
                </a:solidFill>
              </a:rPr>
              <a:t>advertisements </a:t>
            </a:r>
            <a:r>
              <a:rPr lang="en-GB" sz="2800" dirty="0">
                <a:solidFill>
                  <a:srgbClr val="002060"/>
                </a:solidFill>
              </a:rPr>
              <a:t>or for </a:t>
            </a:r>
            <a:r>
              <a:rPr lang="en-GB" sz="2800" b="1" dirty="0">
                <a:solidFill>
                  <a:srgbClr val="002060"/>
                </a:solidFill>
              </a:rPr>
              <a:t>quiz results.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5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321081" y="1776857"/>
            <a:ext cx="4267201" cy="3778896"/>
          </a:xfrm>
          <a:prstGeom prst="wedgeEllipseCallout">
            <a:avLst>
              <a:gd name="adj1" fmla="val -70313"/>
              <a:gd name="adj2" fmla="val -485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What does % mean?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7" name="Picture 2" descr="Sheep, Round, Cartoon, Face, Lamb, Eating, Farm, Animal">
            <a:extLst>
              <a:ext uri="{FF2B5EF4-FFF2-40B4-BE49-F238E27FC236}">
                <a16:creationId xmlns:a16="http://schemas.microsoft.com/office/drawing/2014/main" id="{3A2E5572-5ABE-4092-ADDC-6AAF7CBF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92" y="2107465"/>
            <a:ext cx="329088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2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435290" y="4007638"/>
            <a:ext cx="7603089" cy="2619978"/>
          </a:xfrm>
          <a:prstGeom prst="wedgeEllipseCallout">
            <a:avLst>
              <a:gd name="adj1" fmla="val -52764"/>
              <a:gd name="adj2" fmla="val -42956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% is the </a:t>
            </a:r>
            <a:r>
              <a:rPr lang="en-GB" sz="3200" b="1" dirty="0">
                <a:solidFill>
                  <a:srgbClr val="002060"/>
                </a:solidFill>
              </a:rPr>
              <a:t>percent</a:t>
            </a:r>
            <a:r>
              <a:rPr lang="en-GB" sz="3200" dirty="0">
                <a:solidFill>
                  <a:srgbClr val="002060"/>
                </a:solidFill>
              </a:rPr>
              <a:t> symbol.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It shows you the number of parts </a:t>
            </a:r>
            <a:r>
              <a:rPr lang="en-GB" sz="3200" b="1" dirty="0">
                <a:solidFill>
                  <a:srgbClr val="002060"/>
                </a:solidFill>
              </a:rPr>
              <a:t>per hundred.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F6BD83-67E3-4FFF-9422-01A15DFF414F}"/>
              </a:ext>
            </a:extLst>
          </p:cNvPr>
          <p:cNvSpPr/>
          <p:nvPr/>
        </p:nvSpPr>
        <p:spPr>
          <a:xfrm>
            <a:off x="5281092" y="1019487"/>
            <a:ext cx="204575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9900" b="1" dirty="0">
                <a:solidFill>
                  <a:srgbClr val="7030A0"/>
                </a:solidFill>
              </a:rPr>
              <a:t>%</a:t>
            </a:r>
            <a:endParaRPr lang="en-GB" sz="19900" dirty="0"/>
          </a:p>
        </p:txBody>
      </p:sp>
      <p:pic>
        <p:nvPicPr>
          <p:cNvPr id="7" name="Picture 2" descr="Sheep, Round, Cartoon, Face, Lamb, Eating, Farm, Animal">
            <a:extLst>
              <a:ext uri="{FF2B5EF4-FFF2-40B4-BE49-F238E27FC236}">
                <a16:creationId xmlns:a16="http://schemas.microsoft.com/office/drawing/2014/main" id="{6C4BF662-95A9-4A2B-8103-E3A69A2F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3" y="2252230"/>
            <a:ext cx="1684704" cy="17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8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928189" y="4417946"/>
            <a:ext cx="5663682" cy="2120931"/>
          </a:xfrm>
          <a:prstGeom prst="wedgeEllipseCallout">
            <a:avLst>
              <a:gd name="adj1" fmla="val 61228"/>
              <a:gd name="adj2" fmla="val 2198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1% means </a:t>
            </a:r>
            <a:r>
              <a:rPr lang="en-GB" sz="3200" b="1" dirty="0">
                <a:solidFill>
                  <a:srgbClr val="002060"/>
                </a:solidFill>
              </a:rPr>
              <a:t>one part out of every hundred.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34BFF2-F728-4FCC-B072-02D0A435D697}"/>
              </a:ext>
            </a:extLst>
          </p:cNvPr>
          <p:cNvSpPr/>
          <p:nvPr/>
        </p:nvSpPr>
        <p:spPr>
          <a:xfrm>
            <a:off x="5693063" y="1509646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8B5C85-0C90-4888-8C83-311DC1A38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16845"/>
              </p:ext>
            </p:extLst>
          </p:nvPr>
        </p:nvGraphicFramePr>
        <p:xfrm>
          <a:off x="8494109" y="1647316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D7EE71D-F1FD-4E54-BA2E-4AA30665C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8" b="94836" l="4525" r="92308">
                        <a14:foregroundMark x1="61991" y1="7512" x2="38914" y2="6103"/>
                        <a14:foregroundMark x1="9502" y1="38028" x2="6787" y2="60563"/>
                        <a14:foregroundMark x1="41176" y1="95305" x2="60633" y2="93897"/>
                        <a14:foregroundMark x1="91855" y1="40376" x2="92760" y2="56808"/>
                        <a14:foregroundMark x1="49321" y1="2347" x2="42534" y2="3286"/>
                        <a14:foregroundMark x1="5430" y1="40845" x2="4525" y2="5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265" y="4510052"/>
            <a:ext cx="2105025" cy="2028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F6BD83-67E3-4FFF-9422-01A15DFF414F}"/>
              </a:ext>
            </a:extLst>
          </p:cNvPr>
          <p:cNvSpPr/>
          <p:nvPr/>
        </p:nvSpPr>
        <p:spPr>
          <a:xfrm>
            <a:off x="1664286" y="2007853"/>
            <a:ext cx="13260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1%</a:t>
            </a:r>
            <a:endParaRPr lang="en-GB" sz="7200" dirty="0"/>
          </a:p>
        </p:txBody>
      </p:sp>
      <p:pic>
        <p:nvPicPr>
          <p:cNvPr id="11" name="Picture 2" descr="Sheep, Round, Cartoon, Face, Lamb, Eating, Farm, Animal">
            <a:extLst>
              <a:ext uri="{FF2B5EF4-FFF2-40B4-BE49-F238E27FC236}">
                <a16:creationId xmlns:a16="http://schemas.microsoft.com/office/drawing/2014/main" id="{FCA1C20F-0DBC-4364-9A4E-A5AAE414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267" y="4892793"/>
            <a:ext cx="1684704" cy="17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2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875454" y="1670240"/>
            <a:ext cx="5663682" cy="2120931"/>
          </a:xfrm>
          <a:prstGeom prst="wedgeEllipseCallout">
            <a:avLst>
              <a:gd name="adj1" fmla="val 60404"/>
              <a:gd name="adj2" fmla="val -255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What do you think 10% represents as a fraction and a diagram?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34BFF2-F728-4FCC-B072-02D0A435D697}"/>
              </a:ext>
            </a:extLst>
          </p:cNvPr>
          <p:cNvSpPr/>
          <p:nvPr/>
        </p:nvSpPr>
        <p:spPr>
          <a:xfrm>
            <a:off x="5581095" y="4623310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___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8B5C85-0C90-4888-8C83-311DC1A38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0073"/>
              </p:ext>
            </p:extLst>
          </p:nvPr>
        </p:nvGraphicFramePr>
        <p:xfrm>
          <a:off x="8859178" y="4210051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2F6BD83-67E3-4FFF-9422-01A15DFF414F}"/>
              </a:ext>
            </a:extLst>
          </p:cNvPr>
          <p:cNvSpPr/>
          <p:nvPr/>
        </p:nvSpPr>
        <p:spPr>
          <a:xfrm>
            <a:off x="1328782" y="4878246"/>
            <a:ext cx="1794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10%</a:t>
            </a:r>
            <a:endParaRPr lang="en-GB" sz="7200" dirty="0"/>
          </a:p>
        </p:txBody>
      </p:sp>
      <p:pic>
        <p:nvPicPr>
          <p:cNvPr id="10" name="Picture 2" descr="Sheep, Round, Cartoon, Face, Lamb, Eating, Farm, Animal">
            <a:extLst>
              <a:ext uri="{FF2B5EF4-FFF2-40B4-BE49-F238E27FC236}">
                <a16:creationId xmlns:a16="http://schemas.microsoft.com/office/drawing/2014/main" id="{5DDCFA6A-E08C-4607-A819-7CA0EE49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94" y="1505898"/>
            <a:ext cx="1684704" cy="17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3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1063</Words>
  <Application>Microsoft Office PowerPoint</Application>
  <PresentationFormat>Widescreen</PresentationFormat>
  <Paragraphs>162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Y5 M4m. Can recognise the % symbol and understand that it relates to the number of parts per hundred</vt:lpstr>
      <vt:lpstr>Teachers’ Notes</vt:lpstr>
      <vt:lpstr>Vocabulary: fractions</vt:lpstr>
      <vt:lpstr>Teach</vt:lpstr>
      <vt:lpstr>Teach</vt:lpstr>
      <vt:lpstr>Teach</vt:lpstr>
      <vt:lpstr>Teach</vt:lpstr>
      <vt:lpstr>Teach</vt:lpstr>
      <vt:lpstr>Model</vt:lpstr>
      <vt:lpstr>Model</vt:lpstr>
      <vt:lpstr>Apply</vt:lpstr>
      <vt:lpstr>Apply</vt:lpstr>
      <vt:lpstr>Apply</vt:lpstr>
      <vt:lpstr>Apply</vt:lpstr>
      <vt:lpstr>Apply</vt:lpstr>
      <vt:lpstr>Apply</vt:lpstr>
      <vt:lpstr>Apply</vt:lpstr>
      <vt:lpstr>Apply</vt:lpstr>
      <vt:lpstr>Apply</vt:lpstr>
      <vt:lpstr>Model</vt:lpstr>
      <vt:lpstr>Model</vt:lpstr>
      <vt:lpstr>Model</vt:lpstr>
      <vt:lpstr>Model</vt:lpstr>
      <vt:lpstr>Apply</vt:lpstr>
      <vt:lpstr>Apply</vt:lpstr>
      <vt:lpstr>Apply</vt:lpstr>
      <vt:lpstr>Apply</vt:lpstr>
      <vt:lpstr>Apply</vt:lpstr>
      <vt:lpstr>Apply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163</cp:revision>
  <dcterms:created xsi:type="dcterms:W3CDTF">2017-03-29T13:14:03Z</dcterms:created>
  <dcterms:modified xsi:type="dcterms:W3CDTF">2020-04-22T14:36:26Z</dcterms:modified>
</cp:coreProperties>
</file>