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353" r:id="rId2"/>
    <p:sldId id="314" r:id="rId3"/>
    <p:sldId id="391" r:id="rId4"/>
    <p:sldId id="320" r:id="rId5"/>
    <p:sldId id="392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3" r:id="rId16"/>
    <p:sldId id="404" r:id="rId17"/>
    <p:sldId id="405" r:id="rId18"/>
    <p:sldId id="406" r:id="rId19"/>
    <p:sldId id="407" r:id="rId20"/>
    <p:sldId id="408" r:id="rId21"/>
    <p:sldId id="410" r:id="rId22"/>
    <p:sldId id="411" r:id="rId23"/>
    <p:sldId id="412" r:id="rId24"/>
    <p:sldId id="413" r:id="rId25"/>
    <p:sldId id="414" r:id="rId26"/>
    <p:sldId id="415" r:id="rId27"/>
    <p:sldId id="416" r:id="rId28"/>
    <p:sldId id="417" r:id="rId29"/>
    <p:sldId id="418" r:id="rId30"/>
    <p:sldId id="419" r:id="rId31"/>
    <p:sldId id="420" r:id="rId32"/>
    <p:sldId id="421" r:id="rId33"/>
    <p:sldId id="422" r:id="rId34"/>
    <p:sldId id="423" r:id="rId35"/>
    <p:sldId id="424" r:id="rId36"/>
    <p:sldId id="425" r:id="rId37"/>
    <p:sldId id="426" r:id="rId38"/>
    <p:sldId id="427" r:id="rId39"/>
    <p:sldId id="428" r:id="rId40"/>
    <p:sldId id="429" r:id="rId41"/>
    <p:sldId id="430" r:id="rId42"/>
    <p:sldId id="431" r:id="rId43"/>
    <p:sldId id="432" r:id="rId44"/>
    <p:sldId id="433" r:id="rId45"/>
    <p:sldId id="441" r:id="rId46"/>
    <p:sldId id="440" r:id="rId47"/>
    <p:sldId id="444" r:id="rId48"/>
    <p:sldId id="445" r:id="rId49"/>
    <p:sldId id="447" r:id="rId50"/>
    <p:sldId id="448" r:id="rId51"/>
    <p:sldId id="449" r:id="rId52"/>
    <p:sldId id="450" r:id="rId53"/>
    <p:sldId id="451" r:id="rId54"/>
    <p:sldId id="390" r:id="rId55"/>
    <p:sldId id="442" r:id="rId56"/>
    <p:sldId id="443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cy Barrett" initials="TB" lastIdx="3" clrIdx="0">
    <p:extLst>
      <p:ext uri="{19B8F6BF-5375-455C-9EA6-DF929625EA0E}">
        <p15:presenceInfo xmlns:p15="http://schemas.microsoft.com/office/powerpoint/2012/main" userId="876c388943888a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D8"/>
    <a:srgbClr val="FFEBB3"/>
    <a:srgbClr val="ED7D31"/>
    <a:srgbClr val="FDFE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/>
    <p:restoredTop sz="94268"/>
  </p:normalViewPr>
  <p:slideViewPr>
    <p:cSldViewPr snapToGrid="0" snapToObjects="1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73711-1194-42B9-9CDA-B1B0A2D93EE2}" type="datetimeFigureOut">
              <a:rPr lang="en-GB" smtClean="0"/>
              <a:t>01/05/2020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B26F9-6C30-451D-94A7-041482C70B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83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437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50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Click once on slideshow mode to move the digit cards one space to the right.</a:t>
            </a:r>
          </a:p>
        </p:txBody>
      </p:sp>
    </p:spTree>
    <p:extLst>
      <p:ext uri="{BB962C8B-B14F-4D97-AF65-F5344CB8AC3E}">
        <p14:creationId xmlns:p14="http://schemas.microsoft.com/office/powerpoint/2010/main" val="3859027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23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9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83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3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Click once on slideshow mode to move the digit cards two spaces to the left.</a:t>
            </a:r>
          </a:p>
        </p:txBody>
      </p:sp>
    </p:spTree>
    <p:extLst>
      <p:ext uri="{BB962C8B-B14F-4D97-AF65-F5344CB8AC3E}">
        <p14:creationId xmlns:p14="http://schemas.microsoft.com/office/powerpoint/2010/main" val="1134692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110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7364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07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72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894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Click once on slideshow mode to move the digit cards three spaces to the right.</a:t>
            </a:r>
          </a:p>
        </p:txBody>
      </p:sp>
    </p:spTree>
    <p:extLst>
      <p:ext uri="{BB962C8B-B14F-4D97-AF65-F5344CB8AC3E}">
        <p14:creationId xmlns:p14="http://schemas.microsoft.com/office/powerpoint/2010/main" val="25315920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97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9534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2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8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886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946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86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886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894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920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Click once on slideshow mode to move the digit cards three spaces to the left.</a:t>
            </a:r>
          </a:p>
        </p:txBody>
      </p:sp>
    </p:spTree>
    <p:extLst>
      <p:ext uri="{BB962C8B-B14F-4D97-AF65-F5344CB8AC3E}">
        <p14:creationId xmlns:p14="http://schemas.microsoft.com/office/powerpoint/2010/main" val="2127556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1236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876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Click once on slideshow mode to move the digit cards three spaces to the right.</a:t>
            </a:r>
          </a:p>
        </p:txBody>
      </p:sp>
    </p:spTree>
    <p:extLst>
      <p:ext uri="{BB962C8B-B14F-4D97-AF65-F5344CB8AC3E}">
        <p14:creationId xmlns:p14="http://schemas.microsoft.com/office/powerpoint/2010/main" val="15530462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516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359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40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9372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41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42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946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42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5952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43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Although both L and l are acceptable abbreviations for litre, the capital letter L is preferred by many as the smaller ‘l’ can look like the number ‘1’ in workings which can lead to confusion and mistakes.</a:t>
            </a:r>
          </a:p>
        </p:txBody>
      </p:sp>
    </p:spTree>
    <p:extLst>
      <p:ext uri="{BB962C8B-B14F-4D97-AF65-F5344CB8AC3E}">
        <p14:creationId xmlns:p14="http://schemas.microsoft.com/office/powerpoint/2010/main" val="4617041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44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722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45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901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46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07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47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5344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48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287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49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986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50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9615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51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530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868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52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161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53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17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35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Click once on slideshow mode to move the digit cards one space to the left.</a:t>
            </a:r>
          </a:p>
        </p:txBody>
      </p:sp>
    </p:spTree>
    <p:extLst>
      <p:ext uri="{BB962C8B-B14F-4D97-AF65-F5344CB8AC3E}">
        <p14:creationId xmlns:p14="http://schemas.microsoft.com/office/powerpoint/2010/main" val="358491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09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13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6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1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91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B9ECEA-F938-423F-8CBC-97E2E9EAC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C28114-5556-477D-9ADA-6FE9D7D67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CF0BEF-8123-4C00-A0D6-B29F0D255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CB4DA-DC2E-4529-B463-4A6200D05A1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597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1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9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4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6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6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EC995-22F9-6844-A10F-3113ED1F20BA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auth.pixl.org.uk/primary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34076"/>
            <a:ext cx="9144000" cy="1675656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accent2"/>
                </a:solidFill>
              </a:rPr>
              <a:t>Y5 M5a. Can convert between different units of metric measures, using place value</a:t>
            </a:r>
            <a:endParaRPr lang="en-US" sz="4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33700" y="4856698"/>
            <a:ext cx="6324600" cy="126274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GB" sz="1000" dirty="0"/>
              <a:t>This resource is strictly for the use of member schools for as long as they remain members of The </a:t>
            </a:r>
            <a:r>
              <a:rPr lang="en-GB" sz="1000" dirty="0" err="1"/>
              <a:t>PiXL</a:t>
            </a:r>
            <a:r>
              <a:rPr lang="en-GB" sz="1000" dirty="0"/>
              <a:t> Club. It may not be copied, sold nor transferred to a third party or used by the school after membership ceases. Until such time it may be freely used within the member school.</a:t>
            </a:r>
          </a:p>
          <a:p>
            <a:pPr algn="ctr" fontAlgn="base"/>
            <a:r>
              <a:rPr lang="en-GB" sz="1000" dirty="0"/>
              <a:t>All opinions and contributions are those of the authors. The contents of this resource are not connected with nor endorsed by any other company, organisation or institution.</a:t>
            </a:r>
          </a:p>
          <a:p>
            <a:pPr algn="ctr" fontAlgn="base"/>
            <a:r>
              <a:rPr lang="en-GB" sz="1000" dirty="0" err="1"/>
              <a:t>PiXL</a:t>
            </a:r>
            <a:r>
              <a:rPr lang="en-GB" sz="1000" dirty="0"/>
              <a:t> Club Ltd endeavour to trace and contact copyright owners. If there are any inadvertent omissions or errors in the acknowledgements or usage, this is unintended and </a:t>
            </a:r>
            <a:r>
              <a:rPr lang="en-GB" sz="1000" dirty="0" err="1"/>
              <a:t>PiXL</a:t>
            </a:r>
            <a:r>
              <a:rPr lang="en-GB" sz="1000" dirty="0"/>
              <a:t> will remedy these on </a:t>
            </a:r>
            <a:r>
              <a:rPr lang="en-GB" sz="1000"/>
              <a:t>written notification.</a:t>
            </a:r>
            <a:endParaRPr lang="en-GB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4509247" y="4038696"/>
            <a:ext cx="3478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Commissioned by The </a:t>
            </a:r>
            <a:r>
              <a:rPr lang="en-US" sz="1600" dirty="0" err="1"/>
              <a:t>PiXL</a:t>
            </a:r>
            <a:r>
              <a:rPr lang="en-US" sz="1600" dirty="0"/>
              <a:t> Club Ltd.</a:t>
            </a:r>
          </a:p>
          <a:p>
            <a:pPr algn="ctr"/>
            <a:r>
              <a:rPr lang="en-US" sz="1600" dirty="0"/>
              <a:t>August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4447" y="6239435"/>
            <a:ext cx="378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© Copyright The </a:t>
            </a:r>
            <a:r>
              <a:rPr lang="en-GB" sz="1600" dirty="0" err="1"/>
              <a:t>PiXL</a:t>
            </a:r>
            <a:r>
              <a:rPr lang="en-GB" sz="1600" dirty="0"/>
              <a:t> Club Limited, 2018</a:t>
            </a:r>
            <a:r>
              <a:rPr lang="en-US" sz="1600" dirty="0">
                <a:effectLst/>
              </a:rPr>
              <a:t> </a:t>
            </a:r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E0A8F2-C167-4BA5-B91A-859EC2A67F2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2" y="286367"/>
            <a:ext cx="1328517" cy="1373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01645A-3A91-4938-914E-465C2A01E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591" y="286367"/>
            <a:ext cx="1469375" cy="98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9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281128" y="1189965"/>
            <a:ext cx="5998028" cy="2535729"/>
          </a:xfrm>
          <a:prstGeom prst="wedgeEllipseCallout">
            <a:avLst>
              <a:gd name="adj1" fmla="val -65840"/>
              <a:gd name="adj2" fmla="val -16581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This number is the same without the 0. The number now reads </a:t>
            </a:r>
            <a:r>
              <a:rPr lang="en-GB" sz="2800" b="1" dirty="0">
                <a:solidFill>
                  <a:srgbClr val="002060"/>
                </a:solidFill>
              </a:rPr>
              <a:t>7.5.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18921" y="1273508"/>
            <a:ext cx="1404139" cy="14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62BCE-E582-4C02-8B31-2404DE3C4E61}"/>
              </a:ext>
            </a:extLst>
          </p:cNvPr>
          <p:cNvSpPr/>
          <p:nvPr/>
        </p:nvSpPr>
        <p:spPr>
          <a:xfrm>
            <a:off x="3182063" y="4416669"/>
            <a:ext cx="1324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mm </a:t>
            </a:r>
            <a:endParaRPr lang="en-GB" sz="4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8668F5-BE12-4AEC-AB6B-4162377F816B}"/>
              </a:ext>
            </a:extLst>
          </p:cNvPr>
          <p:cNvSpPr/>
          <p:nvPr/>
        </p:nvSpPr>
        <p:spPr>
          <a:xfrm>
            <a:off x="898774" y="4435699"/>
            <a:ext cx="1082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cm </a:t>
            </a:r>
            <a:endParaRPr lang="en-GB" sz="4800" b="1" dirty="0"/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202E91B4-E951-4621-A8A2-0E171D2F8734}"/>
              </a:ext>
            </a:extLst>
          </p:cNvPr>
          <p:cNvSpPr/>
          <p:nvPr/>
        </p:nvSpPr>
        <p:spPr>
          <a:xfrm>
            <a:off x="1222310" y="3853108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CF9C49CE-9C19-4A96-BD18-5BA0FE841C02}"/>
              </a:ext>
            </a:extLst>
          </p:cNvPr>
          <p:cNvSpPr/>
          <p:nvPr/>
        </p:nvSpPr>
        <p:spPr>
          <a:xfrm rot="10800000">
            <a:off x="1102336" y="5259344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F55720-6E7A-4923-89B6-BA77E2B37F57}"/>
              </a:ext>
            </a:extLst>
          </p:cNvPr>
          <p:cNvSpPr/>
          <p:nvPr/>
        </p:nvSpPr>
        <p:spPr>
          <a:xfrm>
            <a:off x="2218921" y="3224885"/>
            <a:ext cx="883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E73D5F-4905-4D3F-96F2-F661D453D4BA}"/>
              </a:ext>
            </a:extLst>
          </p:cNvPr>
          <p:cNvSpPr/>
          <p:nvPr/>
        </p:nvSpPr>
        <p:spPr>
          <a:xfrm>
            <a:off x="2115957" y="6003753"/>
            <a:ext cx="920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4F0FC9-81FD-4043-A8C0-6ABADCC32D3A}"/>
              </a:ext>
            </a:extLst>
          </p:cNvPr>
          <p:cNvGraphicFramePr>
            <a:graphicFrameLocks noGrp="1"/>
          </p:cNvGraphicFramePr>
          <p:nvPr/>
        </p:nvGraphicFramePr>
        <p:xfrm>
          <a:off x="5036631" y="4352382"/>
          <a:ext cx="6754325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865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EC991263-0028-4CA9-ABC3-C538D85BAABA}"/>
              </a:ext>
            </a:extLst>
          </p:cNvPr>
          <p:cNvSpPr/>
          <p:nvPr/>
        </p:nvSpPr>
        <p:spPr>
          <a:xfrm>
            <a:off x="9048794" y="4546082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A7AF2A-85A3-495B-B195-5E6D0D9A1C31}"/>
              </a:ext>
            </a:extLst>
          </p:cNvPr>
          <p:cNvSpPr/>
          <p:nvPr/>
        </p:nvSpPr>
        <p:spPr>
          <a:xfrm>
            <a:off x="9042573" y="5441366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B81F8-217E-419C-B8A9-6A3D3FEE6401}"/>
              </a:ext>
            </a:extLst>
          </p:cNvPr>
          <p:cNvSpPr/>
          <p:nvPr/>
        </p:nvSpPr>
        <p:spPr>
          <a:xfrm>
            <a:off x="6784431" y="4852760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A67E2B-83B4-48D0-8D95-A715A4D12385}"/>
              </a:ext>
            </a:extLst>
          </p:cNvPr>
          <p:cNvSpPr/>
          <p:nvPr/>
        </p:nvSpPr>
        <p:spPr>
          <a:xfrm>
            <a:off x="8065921" y="4852760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FDCB36-8C21-48DE-8EBA-2023F6FF9A80}"/>
              </a:ext>
            </a:extLst>
          </p:cNvPr>
          <p:cNvSpPr/>
          <p:nvPr/>
        </p:nvSpPr>
        <p:spPr>
          <a:xfrm>
            <a:off x="9415364" y="4873353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918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281128" y="1189965"/>
            <a:ext cx="5998028" cy="2535729"/>
          </a:xfrm>
          <a:prstGeom prst="wedgeEllipseCallout">
            <a:avLst>
              <a:gd name="adj1" fmla="val -65840"/>
              <a:gd name="adj2" fmla="val -16581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So,</a:t>
            </a:r>
          </a:p>
          <a:p>
            <a:pPr algn="ctr"/>
            <a:r>
              <a:rPr lang="en-GB" sz="4400" b="1" dirty="0">
                <a:solidFill>
                  <a:srgbClr val="002060"/>
                </a:solidFill>
              </a:rPr>
              <a:t>0.75cm = 7.5mm</a:t>
            </a:r>
            <a:endParaRPr lang="en-GB" sz="44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18921" y="1273508"/>
            <a:ext cx="1404139" cy="14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62BCE-E582-4C02-8B31-2404DE3C4E61}"/>
              </a:ext>
            </a:extLst>
          </p:cNvPr>
          <p:cNvSpPr/>
          <p:nvPr/>
        </p:nvSpPr>
        <p:spPr>
          <a:xfrm>
            <a:off x="3182063" y="4416669"/>
            <a:ext cx="1324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mm </a:t>
            </a:r>
            <a:endParaRPr lang="en-GB" sz="4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8668F5-BE12-4AEC-AB6B-4162377F816B}"/>
              </a:ext>
            </a:extLst>
          </p:cNvPr>
          <p:cNvSpPr/>
          <p:nvPr/>
        </p:nvSpPr>
        <p:spPr>
          <a:xfrm>
            <a:off x="898774" y="4435699"/>
            <a:ext cx="1082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cm </a:t>
            </a:r>
            <a:endParaRPr lang="en-GB" sz="4800" b="1" dirty="0"/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202E91B4-E951-4621-A8A2-0E171D2F8734}"/>
              </a:ext>
            </a:extLst>
          </p:cNvPr>
          <p:cNvSpPr/>
          <p:nvPr/>
        </p:nvSpPr>
        <p:spPr>
          <a:xfrm>
            <a:off x="1222310" y="3853108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CF9C49CE-9C19-4A96-BD18-5BA0FE841C02}"/>
              </a:ext>
            </a:extLst>
          </p:cNvPr>
          <p:cNvSpPr/>
          <p:nvPr/>
        </p:nvSpPr>
        <p:spPr>
          <a:xfrm rot="10800000">
            <a:off x="1102336" y="5259344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F55720-6E7A-4923-89B6-BA77E2B37F57}"/>
              </a:ext>
            </a:extLst>
          </p:cNvPr>
          <p:cNvSpPr/>
          <p:nvPr/>
        </p:nvSpPr>
        <p:spPr>
          <a:xfrm>
            <a:off x="2218921" y="3224885"/>
            <a:ext cx="883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E73D5F-4905-4D3F-96F2-F661D453D4BA}"/>
              </a:ext>
            </a:extLst>
          </p:cNvPr>
          <p:cNvSpPr/>
          <p:nvPr/>
        </p:nvSpPr>
        <p:spPr>
          <a:xfrm>
            <a:off x="2115957" y="6003753"/>
            <a:ext cx="920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4F0FC9-81FD-4043-A8C0-6ABADCC32D3A}"/>
              </a:ext>
            </a:extLst>
          </p:cNvPr>
          <p:cNvGraphicFramePr>
            <a:graphicFrameLocks noGrp="1"/>
          </p:cNvGraphicFramePr>
          <p:nvPr/>
        </p:nvGraphicFramePr>
        <p:xfrm>
          <a:off x="5036631" y="4352382"/>
          <a:ext cx="6754325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865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EC991263-0028-4CA9-ABC3-C538D85BAABA}"/>
              </a:ext>
            </a:extLst>
          </p:cNvPr>
          <p:cNvSpPr/>
          <p:nvPr/>
        </p:nvSpPr>
        <p:spPr>
          <a:xfrm>
            <a:off x="9048794" y="4546082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A7AF2A-85A3-495B-B195-5E6D0D9A1C31}"/>
              </a:ext>
            </a:extLst>
          </p:cNvPr>
          <p:cNvSpPr/>
          <p:nvPr/>
        </p:nvSpPr>
        <p:spPr>
          <a:xfrm>
            <a:off x="9042573" y="5441366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B81F8-217E-419C-B8A9-6A3D3FEE6401}"/>
              </a:ext>
            </a:extLst>
          </p:cNvPr>
          <p:cNvSpPr/>
          <p:nvPr/>
        </p:nvSpPr>
        <p:spPr>
          <a:xfrm>
            <a:off x="8168756" y="4832167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A67E2B-83B4-48D0-8D95-A715A4D12385}"/>
              </a:ext>
            </a:extLst>
          </p:cNvPr>
          <p:cNvSpPr/>
          <p:nvPr/>
        </p:nvSpPr>
        <p:spPr>
          <a:xfrm>
            <a:off x="9392347" y="4851197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4302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6426988" y="1189965"/>
            <a:ext cx="4283907" cy="2535729"/>
          </a:xfrm>
          <a:prstGeom prst="wedgeEllipseCallout">
            <a:avLst>
              <a:gd name="adj1" fmla="val -105353"/>
              <a:gd name="adj2" fmla="val -23572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To </a:t>
            </a:r>
            <a:r>
              <a:rPr lang="en-GB" sz="2800" b="1" dirty="0">
                <a:solidFill>
                  <a:srgbClr val="002060"/>
                </a:solidFill>
              </a:rPr>
              <a:t>convert</a:t>
            </a:r>
            <a:r>
              <a:rPr lang="en-GB" sz="2800" dirty="0">
                <a:solidFill>
                  <a:srgbClr val="002060"/>
                </a:solidFill>
              </a:rPr>
              <a:t> (change)</a:t>
            </a:r>
            <a:r>
              <a:rPr lang="en-GB" sz="2800" b="1" dirty="0">
                <a:solidFill>
                  <a:srgbClr val="002060"/>
                </a:solidFill>
              </a:rPr>
              <a:t> 50.6mm</a:t>
            </a:r>
            <a:r>
              <a:rPr lang="en-GB" sz="2800" dirty="0">
                <a:solidFill>
                  <a:srgbClr val="002060"/>
                </a:solidFill>
              </a:rPr>
              <a:t> into cm, we need to </a:t>
            </a:r>
            <a:r>
              <a:rPr lang="en-GB" sz="2800" b="1" dirty="0">
                <a:solidFill>
                  <a:srgbClr val="002060"/>
                </a:solidFill>
              </a:rPr>
              <a:t>divide</a:t>
            </a:r>
            <a:r>
              <a:rPr lang="en-GB" sz="2800" dirty="0">
                <a:solidFill>
                  <a:srgbClr val="002060"/>
                </a:solidFill>
              </a:rPr>
              <a:t> by 10.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18921" y="1273508"/>
            <a:ext cx="1404139" cy="14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62BCE-E582-4C02-8B31-2404DE3C4E61}"/>
              </a:ext>
            </a:extLst>
          </p:cNvPr>
          <p:cNvSpPr/>
          <p:nvPr/>
        </p:nvSpPr>
        <p:spPr>
          <a:xfrm>
            <a:off x="3182063" y="4416669"/>
            <a:ext cx="1324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mm </a:t>
            </a:r>
            <a:endParaRPr lang="en-GB" sz="4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8668F5-BE12-4AEC-AB6B-4162377F816B}"/>
              </a:ext>
            </a:extLst>
          </p:cNvPr>
          <p:cNvSpPr/>
          <p:nvPr/>
        </p:nvSpPr>
        <p:spPr>
          <a:xfrm>
            <a:off x="898774" y="4435699"/>
            <a:ext cx="1082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cm </a:t>
            </a:r>
            <a:endParaRPr lang="en-GB" sz="4800" b="1" dirty="0"/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202E91B4-E951-4621-A8A2-0E171D2F8734}"/>
              </a:ext>
            </a:extLst>
          </p:cNvPr>
          <p:cNvSpPr/>
          <p:nvPr/>
        </p:nvSpPr>
        <p:spPr>
          <a:xfrm>
            <a:off x="1222310" y="3853108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CF9C49CE-9C19-4A96-BD18-5BA0FE841C02}"/>
              </a:ext>
            </a:extLst>
          </p:cNvPr>
          <p:cNvSpPr/>
          <p:nvPr/>
        </p:nvSpPr>
        <p:spPr>
          <a:xfrm rot="10800000">
            <a:off x="1102336" y="5259344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F55720-6E7A-4923-89B6-BA77E2B37F57}"/>
              </a:ext>
            </a:extLst>
          </p:cNvPr>
          <p:cNvSpPr/>
          <p:nvPr/>
        </p:nvSpPr>
        <p:spPr>
          <a:xfrm>
            <a:off x="2218921" y="3224885"/>
            <a:ext cx="883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E73D5F-4905-4D3F-96F2-F661D453D4BA}"/>
              </a:ext>
            </a:extLst>
          </p:cNvPr>
          <p:cNvSpPr/>
          <p:nvPr/>
        </p:nvSpPr>
        <p:spPr>
          <a:xfrm>
            <a:off x="2115957" y="6003753"/>
            <a:ext cx="920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10</a:t>
            </a:r>
          </a:p>
        </p:txBody>
      </p:sp>
    </p:spTree>
    <p:extLst>
      <p:ext uri="{BB962C8B-B14F-4D97-AF65-F5344CB8AC3E}">
        <p14:creationId xmlns:p14="http://schemas.microsoft.com/office/powerpoint/2010/main" val="736964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4908939" y="1189965"/>
            <a:ext cx="6754326" cy="2756884"/>
          </a:xfrm>
          <a:prstGeom prst="wedgeEllipseCallout">
            <a:avLst>
              <a:gd name="adj1" fmla="val -65840"/>
              <a:gd name="adj2" fmla="val -16581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To do this, place (or</a:t>
            </a:r>
            <a:br>
              <a:rPr lang="en-GB" sz="2800" dirty="0">
                <a:solidFill>
                  <a:srgbClr val="002060"/>
                </a:solidFill>
              </a:rPr>
            </a:br>
            <a:r>
              <a:rPr lang="en-GB" sz="2800" dirty="0">
                <a:solidFill>
                  <a:srgbClr val="002060"/>
                </a:solidFill>
              </a:rPr>
              <a:t>think of) 50.6 on a </a:t>
            </a:r>
            <a:r>
              <a:rPr lang="en-GB" sz="2800" b="1" dirty="0">
                <a:solidFill>
                  <a:srgbClr val="002060"/>
                </a:solidFill>
              </a:rPr>
              <a:t>place value grid. </a:t>
            </a:r>
            <a:r>
              <a:rPr lang="en-GB" sz="2800" dirty="0">
                <a:solidFill>
                  <a:srgbClr val="002060"/>
                </a:solidFill>
              </a:rPr>
              <a:t>To </a:t>
            </a:r>
            <a:r>
              <a:rPr lang="en-GB" sz="2800" b="1" dirty="0">
                <a:solidFill>
                  <a:srgbClr val="002060"/>
                </a:solidFill>
              </a:rPr>
              <a:t>divide</a:t>
            </a:r>
            <a:r>
              <a:rPr lang="en-GB" sz="2800" dirty="0">
                <a:solidFill>
                  <a:srgbClr val="002060"/>
                </a:solidFill>
              </a:rPr>
              <a:t> by 10, move the digits </a:t>
            </a:r>
            <a:r>
              <a:rPr lang="en-GB" sz="2800" b="1" dirty="0">
                <a:solidFill>
                  <a:srgbClr val="002060"/>
                </a:solidFill>
              </a:rPr>
              <a:t>one column to the right</a:t>
            </a:r>
            <a:r>
              <a:rPr lang="en-GB" sz="2800" dirty="0">
                <a:solidFill>
                  <a:srgbClr val="002060"/>
                </a:solidFill>
              </a:rPr>
              <a:t> to make the number </a:t>
            </a:r>
            <a:r>
              <a:rPr lang="en-GB" sz="2800" b="1" dirty="0">
                <a:solidFill>
                  <a:srgbClr val="002060"/>
                </a:solidFill>
              </a:rPr>
              <a:t>10 times smaller.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18921" y="1273508"/>
            <a:ext cx="1404139" cy="14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62BCE-E582-4C02-8B31-2404DE3C4E61}"/>
              </a:ext>
            </a:extLst>
          </p:cNvPr>
          <p:cNvSpPr/>
          <p:nvPr/>
        </p:nvSpPr>
        <p:spPr>
          <a:xfrm>
            <a:off x="3182063" y="4416669"/>
            <a:ext cx="1324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mm </a:t>
            </a:r>
            <a:endParaRPr lang="en-GB" sz="4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8668F5-BE12-4AEC-AB6B-4162377F816B}"/>
              </a:ext>
            </a:extLst>
          </p:cNvPr>
          <p:cNvSpPr/>
          <p:nvPr/>
        </p:nvSpPr>
        <p:spPr>
          <a:xfrm>
            <a:off x="898774" y="4435699"/>
            <a:ext cx="1082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cm </a:t>
            </a:r>
            <a:endParaRPr lang="en-GB" sz="4800" b="1" dirty="0"/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202E91B4-E951-4621-A8A2-0E171D2F8734}"/>
              </a:ext>
            </a:extLst>
          </p:cNvPr>
          <p:cNvSpPr/>
          <p:nvPr/>
        </p:nvSpPr>
        <p:spPr>
          <a:xfrm>
            <a:off x="1222310" y="3853108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CF9C49CE-9C19-4A96-BD18-5BA0FE841C02}"/>
              </a:ext>
            </a:extLst>
          </p:cNvPr>
          <p:cNvSpPr/>
          <p:nvPr/>
        </p:nvSpPr>
        <p:spPr>
          <a:xfrm rot="10800000">
            <a:off x="1102336" y="5259344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F55720-6E7A-4923-89B6-BA77E2B37F57}"/>
              </a:ext>
            </a:extLst>
          </p:cNvPr>
          <p:cNvSpPr/>
          <p:nvPr/>
        </p:nvSpPr>
        <p:spPr>
          <a:xfrm>
            <a:off x="2218921" y="3224885"/>
            <a:ext cx="883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E73D5F-4905-4D3F-96F2-F661D453D4BA}"/>
              </a:ext>
            </a:extLst>
          </p:cNvPr>
          <p:cNvSpPr/>
          <p:nvPr/>
        </p:nvSpPr>
        <p:spPr>
          <a:xfrm>
            <a:off x="2115957" y="6003753"/>
            <a:ext cx="920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4F0FC9-81FD-4043-A8C0-6ABADCC32D3A}"/>
              </a:ext>
            </a:extLst>
          </p:cNvPr>
          <p:cNvGraphicFramePr>
            <a:graphicFrameLocks noGrp="1"/>
          </p:cNvGraphicFramePr>
          <p:nvPr/>
        </p:nvGraphicFramePr>
        <p:xfrm>
          <a:off x="5036631" y="4352382"/>
          <a:ext cx="6754325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865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EC991263-0028-4CA9-ABC3-C538D85BAABA}"/>
              </a:ext>
            </a:extLst>
          </p:cNvPr>
          <p:cNvSpPr/>
          <p:nvPr/>
        </p:nvSpPr>
        <p:spPr>
          <a:xfrm>
            <a:off x="9069175" y="4543573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A7AF2A-85A3-495B-B195-5E6D0D9A1C31}"/>
              </a:ext>
            </a:extLst>
          </p:cNvPr>
          <p:cNvSpPr/>
          <p:nvPr/>
        </p:nvSpPr>
        <p:spPr>
          <a:xfrm>
            <a:off x="9062954" y="5438857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B81F8-217E-419C-B8A9-6A3D3FEE6401}"/>
              </a:ext>
            </a:extLst>
          </p:cNvPr>
          <p:cNvSpPr/>
          <p:nvPr/>
        </p:nvSpPr>
        <p:spPr>
          <a:xfrm>
            <a:off x="6826812" y="4814161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A67E2B-83B4-48D0-8D95-A715A4D12385}"/>
              </a:ext>
            </a:extLst>
          </p:cNvPr>
          <p:cNvSpPr/>
          <p:nvPr/>
        </p:nvSpPr>
        <p:spPr>
          <a:xfrm>
            <a:off x="9313492" y="4814161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F06D00-DD7A-44D0-8D45-1CD513539EA7}"/>
              </a:ext>
            </a:extLst>
          </p:cNvPr>
          <p:cNvSpPr/>
          <p:nvPr/>
        </p:nvSpPr>
        <p:spPr>
          <a:xfrm>
            <a:off x="8133874" y="4835497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4859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10521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0.11654 2.9629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11654 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4674637" y="1189965"/>
            <a:ext cx="7116319" cy="2535729"/>
          </a:xfrm>
          <a:prstGeom prst="wedgeEllipseCallout">
            <a:avLst>
              <a:gd name="adj1" fmla="val -65840"/>
              <a:gd name="adj2" fmla="val -16581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Be careful to make sure the 0 is included here as a </a:t>
            </a:r>
            <a:r>
              <a:rPr lang="en-GB" sz="2800" b="1" dirty="0">
                <a:solidFill>
                  <a:srgbClr val="002060"/>
                </a:solidFill>
              </a:rPr>
              <a:t>place holder. </a:t>
            </a:r>
            <a:r>
              <a:rPr lang="en-GB" sz="2800" dirty="0">
                <a:solidFill>
                  <a:srgbClr val="002060"/>
                </a:solidFill>
              </a:rPr>
              <a:t>So,</a:t>
            </a:r>
          </a:p>
          <a:p>
            <a:pPr algn="ctr"/>
            <a:r>
              <a:rPr lang="en-GB" sz="4400" b="1" dirty="0">
                <a:solidFill>
                  <a:srgbClr val="002060"/>
                </a:solidFill>
              </a:rPr>
              <a:t>50.6mm = 5.06cm</a:t>
            </a:r>
            <a:endParaRPr lang="en-GB" sz="44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74109" y="1218019"/>
            <a:ext cx="1404139" cy="14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62BCE-E582-4C02-8B31-2404DE3C4E61}"/>
              </a:ext>
            </a:extLst>
          </p:cNvPr>
          <p:cNvSpPr/>
          <p:nvPr/>
        </p:nvSpPr>
        <p:spPr>
          <a:xfrm>
            <a:off x="3182063" y="4416669"/>
            <a:ext cx="1324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mm </a:t>
            </a:r>
            <a:endParaRPr lang="en-GB" sz="4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8668F5-BE12-4AEC-AB6B-4162377F816B}"/>
              </a:ext>
            </a:extLst>
          </p:cNvPr>
          <p:cNvSpPr/>
          <p:nvPr/>
        </p:nvSpPr>
        <p:spPr>
          <a:xfrm>
            <a:off x="898774" y="4435699"/>
            <a:ext cx="1082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cm </a:t>
            </a:r>
            <a:endParaRPr lang="en-GB" sz="4800" b="1" dirty="0"/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202E91B4-E951-4621-A8A2-0E171D2F8734}"/>
              </a:ext>
            </a:extLst>
          </p:cNvPr>
          <p:cNvSpPr/>
          <p:nvPr/>
        </p:nvSpPr>
        <p:spPr>
          <a:xfrm>
            <a:off x="1222310" y="3853108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CF9C49CE-9C19-4A96-BD18-5BA0FE841C02}"/>
              </a:ext>
            </a:extLst>
          </p:cNvPr>
          <p:cNvSpPr/>
          <p:nvPr/>
        </p:nvSpPr>
        <p:spPr>
          <a:xfrm rot="10800000">
            <a:off x="1102336" y="5259344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F55720-6E7A-4923-89B6-BA77E2B37F57}"/>
              </a:ext>
            </a:extLst>
          </p:cNvPr>
          <p:cNvSpPr/>
          <p:nvPr/>
        </p:nvSpPr>
        <p:spPr>
          <a:xfrm>
            <a:off x="2218921" y="3224885"/>
            <a:ext cx="883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E73D5F-4905-4D3F-96F2-F661D453D4BA}"/>
              </a:ext>
            </a:extLst>
          </p:cNvPr>
          <p:cNvSpPr/>
          <p:nvPr/>
        </p:nvSpPr>
        <p:spPr>
          <a:xfrm>
            <a:off x="2115957" y="6003753"/>
            <a:ext cx="920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4F0FC9-81FD-4043-A8C0-6ABADCC32D3A}"/>
              </a:ext>
            </a:extLst>
          </p:cNvPr>
          <p:cNvGraphicFramePr>
            <a:graphicFrameLocks noGrp="1"/>
          </p:cNvGraphicFramePr>
          <p:nvPr/>
        </p:nvGraphicFramePr>
        <p:xfrm>
          <a:off x="5036631" y="4352382"/>
          <a:ext cx="6754325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865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EC991263-0028-4CA9-ABC3-C538D85BAABA}"/>
              </a:ext>
            </a:extLst>
          </p:cNvPr>
          <p:cNvSpPr/>
          <p:nvPr/>
        </p:nvSpPr>
        <p:spPr>
          <a:xfrm>
            <a:off x="9048794" y="4546082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A7AF2A-85A3-495B-B195-5E6D0D9A1C31}"/>
              </a:ext>
            </a:extLst>
          </p:cNvPr>
          <p:cNvSpPr/>
          <p:nvPr/>
        </p:nvSpPr>
        <p:spPr>
          <a:xfrm>
            <a:off x="9042573" y="5441366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B81F8-217E-419C-B8A9-6A3D3FEE6401}"/>
              </a:ext>
            </a:extLst>
          </p:cNvPr>
          <p:cNvSpPr/>
          <p:nvPr/>
        </p:nvSpPr>
        <p:spPr>
          <a:xfrm>
            <a:off x="8112514" y="4805794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A67E2B-83B4-48D0-8D95-A715A4D12385}"/>
              </a:ext>
            </a:extLst>
          </p:cNvPr>
          <p:cNvSpPr/>
          <p:nvPr/>
        </p:nvSpPr>
        <p:spPr>
          <a:xfrm>
            <a:off x="10909700" y="4833786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406A0B-7D24-4137-B26D-06809F018A56}"/>
              </a:ext>
            </a:extLst>
          </p:cNvPr>
          <p:cNvSpPr/>
          <p:nvPr/>
        </p:nvSpPr>
        <p:spPr>
          <a:xfrm>
            <a:off x="9508883" y="4805794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617536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3004458" y="4553339"/>
            <a:ext cx="6178022" cy="2136710"/>
          </a:xfrm>
          <a:prstGeom prst="wedgeEllipseCallout">
            <a:avLst>
              <a:gd name="adj1" fmla="val 61320"/>
              <a:gd name="adj2" fmla="val -12504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Look at a metre stick or tape measure. There are </a:t>
            </a:r>
            <a:r>
              <a:rPr lang="en-GB" sz="2800" b="1" dirty="0">
                <a:solidFill>
                  <a:srgbClr val="002060"/>
                </a:solidFill>
              </a:rPr>
              <a:t>100 centimetres </a:t>
            </a:r>
            <a:r>
              <a:rPr lang="en-GB" sz="2800" dirty="0">
                <a:solidFill>
                  <a:srgbClr val="002060"/>
                </a:solidFill>
              </a:rPr>
              <a:t>in </a:t>
            </a:r>
            <a:r>
              <a:rPr lang="en-GB" sz="2800" b="1" dirty="0">
                <a:solidFill>
                  <a:srgbClr val="002060"/>
                </a:solidFill>
              </a:rPr>
              <a:t>1 metre.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522" y="4553339"/>
            <a:ext cx="2124839" cy="213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Tape Measure, Measure, Centimeter, Meter, Distance">
            <a:extLst>
              <a:ext uri="{FF2B5EF4-FFF2-40B4-BE49-F238E27FC236}">
                <a16:creationId xmlns:a16="http://schemas.microsoft.com/office/drawing/2014/main" id="{50B701AD-D484-412C-B481-B5DDA0B16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520" y="1581618"/>
            <a:ext cx="3568959" cy="237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415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4363691" y="4310743"/>
            <a:ext cx="4818787" cy="2379306"/>
          </a:xfrm>
          <a:prstGeom prst="wedgeEllipseCallout">
            <a:avLst>
              <a:gd name="adj1" fmla="val 61320"/>
              <a:gd name="adj2" fmla="val -12504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To </a:t>
            </a:r>
            <a:r>
              <a:rPr lang="en-GB" sz="2800" b="1" dirty="0">
                <a:solidFill>
                  <a:srgbClr val="002060"/>
                </a:solidFill>
              </a:rPr>
              <a:t>convert</a:t>
            </a:r>
            <a:r>
              <a:rPr lang="en-GB" sz="2800" dirty="0">
                <a:solidFill>
                  <a:srgbClr val="002060"/>
                </a:solidFill>
              </a:rPr>
              <a:t> (change)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dirty="0">
                <a:solidFill>
                  <a:srgbClr val="002060"/>
                </a:solidFill>
              </a:rPr>
              <a:t>between cm and m, we need to </a:t>
            </a:r>
            <a:r>
              <a:rPr lang="en-GB" sz="2800" b="1" dirty="0">
                <a:solidFill>
                  <a:srgbClr val="002060"/>
                </a:solidFill>
              </a:rPr>
              <a:t>multiply</a:t>
            </a:r>
            <a:r>
              <a:rPr lang="en-GB" sz="2800" dirty="0">
                <a:solidFill>
                  <a:srgbClr val="002060"/>
                </a:solidFill>
              </a:rPr>
              <a:t> and </a:t>
            </a:r>
            <a:r>
              <a:rPr lang="en-GB" sz="2800" b="1" dirty="0">
                <a:solidFill>
                  <a:srgbClr val="002060"/>
                </a:solidFill>
              </a:rPr>
              <a:t>divide</a:t>
            </a:r>
            <a:r>
              <a:rPr lang="en-GB" sz="2800" dirty="0">
                <a:solidFill>
                  <a:srgbClr val="002060"/>
                </a:solidFill>
              </a:rPr>
              <a:t> by 100.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522" y="4553339"/>
            <a:ext cx="2124839" cy="213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62BCE-E582-4C02-8B31-2404DE3C4E61}"/>
              </a:ext>
            </a:extLst>
          </p:cNvPr>
          <p:cNvSpPr/>
          <p:nvPr/>
        </p:nvSpPr>
        <p:spPr>
          <a:xfrm>
            <a:off x="3182063" y="4416669"/>
            <a:ext cx="1082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cm </a:t>
            </a:r>
            <a:endParaRPr lang="en-GB" sz="4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8668F5-BE12-4AEC-AB6B-4162377F816B}"/>
              </a:ext>
            </a:extLst>
          </p:cNvPr>
          <p:cNvSpPr/>
          <p:nvPr/>
        </p:nvSpPr>
        <p:spPr>
          <a:xfrm>
            <a:off x="898774" y="4435699"/>
            <a:ext cx="8242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 </a:t>
            </a:r>
            <a:endParaRPr lang="en-GB" sz="4800" b="1" dirty="0"/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202E91B4-E951-4621-A8A2-0E171D2F8734}"/>
              </a:ext>
            </a:extLst>
          </p:cNvPr>
          <p:cNvSpPr/>
          <p:nvPr/>
        </p:nvSpPr>
        <p:spPr>
          <a:xfrm>
            <a:off x="1222310" y="3853108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CF9C49CE-9C19-4A96-BD18-5BA0FE841C02}"/>
              </a:ext>
            </a:extLst>
          </p:cNvPr>
          <p:cNvSpPr/>
          <p:nvPr/>
        </p:nvSpPr>
        <p:spPr>
          <a:xfrm rot="10800000">
            <a:off x="1102336" y="5259344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F55720-6E7A-4923-89B6-BA77E2B37F57}"/>
              </a:ext>
            </a:extLst>
          </p:cNvPr>
          <p:cNvSpPr/>
          <p:nvPr/>
        </p:nvSpPr>
        <p:spPr>
          <a:xfrm>
            <a:off x="2218921" y="3224885"/>
            <a:ext cx="109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E73D5F-4905-4D3F-96F2-F661D453D4BA}"/>
              </a:ext>
            </a:extLst>
          </p:cNvPr>
          <p:cNvSpPr/>
          <p:nvPr/>
        </p:nvSpPr>
        <p:spPr>
          <a:xfrm>
            <a:off x="2115957" y="6003753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100</a:t>
            </a:r>
          </a:p>
        </p:txBody>
      </p:sp>
      <p:pic>
        <p:nvPicPr>
          <p:cNvPr id="15" name="Picture 2" descr="Tape Measure, Measure, Centimeter, Meter, Distance">
            <a:extLst>
              <a:ext uri="{FF2B5EF4-FFF2-40B4-BE49-F238E27FC236}">
                <a16:creationId xmlns:a16="http://schemas.microsoft.com/office/drawing/2014/main" id="{D4DF8B6F-89D8-46EC-B71A-557B9D51E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520" y="1581618"/>
            <a:ext cx="3568959" cy="237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417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6426988" y="1189965"/>
            <a:ext cx="4283907" cy="4813788"/>
          </a:xfrm>
          <a:prstGeom prst="wedgeEllipseCallout">
            <a:avLst>
              <a:gd name="adj1" fmla="val -105353"/>
              <a:gd name="adj2" fmla="val -23572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Because we are </a:t>
            </a:r>
            <a:r>
              <a:rPr lang="en-GB" sz="2800" b="1" dirty="0">
                <a:solidFill>
                  <a:srgbClr val="002060"/>
                </a:solidFill>
              </a:rPr>
              <a:t>multiplying and dividing by 100 </a:t>
            </a:r>
            <a:r>
              <a:rPr lang="en-GB" sz="2800" dirty="0">
                <a:solidFill>
                  <a:srgbClr val="002060"/>
                </a:solidFill>
              </a:rPr>
              <a:t>this time, we need to move the digit </a:t>
            </a:r>
            <a:r>
              <a:rPr lang="en-GB" sz="2800" b="1" dirty="0">
                <a:solidFill>
                  <a:srgbClr val="002060"/>
                </a:solidFill>
              </a:rPr>
              <a:t>two</a:t>
            </a:r>
            <a:r>
              <a:rPr lang="en-GB" sz="2800" dirty="0">
                <a:solidFill>
                  <a:srgbClr val="002060"/>
                </a:solidFill>
              </a:rPr>
              <a:t> spaces to the left or right to make the number 100 times larger or smaller.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18921" y="1273508"/>
            <a:ext cx="1404139" cy="14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62BCE-E582-4C02-8B31-2404DE3C4E61}"/>
              </a:ext>
            </a:extLst>
          </p:cNvPr>
          <p:cNvSpPr/>
          <p:nvPr/>
        </p:nvSpPr>
        <p:spPr>
          <a:xfrm>
            <a:off x="3498981" y="4416669"/>
            <a:ext cx="1082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cm </a:t>
            </a:r>
            <a:endParaRPr lang="en-GB" sz="4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8668F5-BE12-4AEC-AB6B-4162377F816B}"/>
              </a:ext>
            </a:extLst>
          </p:cNvPr>
          <p:cNvSpPr/>
          <p:nvPr/>
        </p:nvSpPr>
        <p:spPr>
          <a:xfrm>
            <a:off x="898774" y="4435699"/>
            <a:ext cx="8242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 </a:t>
            </a:r>
            <a:endParaRPr lang="en-GB" sz="4800" b="1" dirty="0"/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202E91B4-E951-4621-A8A2-0E171D2F8734}"/>
              </a:ext>
            </a:extLst>
          </p:cNvPr>
          <p:cNvSpPr/>
          <p:nvPr/>
        </p:nvSpPr>
        <p:spPr>
          <a:xfrm>
            <a:off x="1222310" y="3853108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CF9C49CE-9C19-4A96-BD18-5BA0FE841C02}"/>
              </a:ext>
            </a:extLst>
          </p:cNvPr>
          <p:cNvSpPr/>
          <p:nvPr/>
        </p:nvSpPr>
        <p:spPr>
          <a:xfrm rot="10800000">
            <a:off x="1102336" y="5259344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F55720-6E7A-4923-89B6-BA77E2B37F57}"/>
              </a:ext>
            </a:extLst>
          </p:cNvPr>
          <p:cNvSpPr/>
          <p:nvPr/>
        </p:nvSpPr>
        <p:spPr>
          <a:xfrm>
            <a:off x="2218921" y="3224885"/>
            <a:ext cx="109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E73D5F-4905-4D3F-96F2-F661D453D4BA}"/>
              </a:ext>
            </a:extLst>
          </p:cNvPr>
          <p:cNvSpPr/>
          <p:nvPr/>
        </p:nvSpPr>
        <p:spPr>
          <a:xfrm>
            <a:off x="2115957" y="6003753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100</a:t>
            </a:r>
          </a:p>
        </p:txBody>
      </p:sp>
    </p:spTree>
    <p:extLst>
      <p:ext uri="{BB962C8B-B14F-4D97-AF65-F5344CB8AC3E}">
        <p14:creationId xmlns:p14="http://schemas.microsoft.com/office/powerpoint/2010/main" val="2370792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4823927" y="1189965"/>
            <a:ext cx="6455229" cy="2915504"/>
          </a:xfrm>
          <a:prstGeom prst="wedgeEllipseCallout">
            <a:avLst>
              <a:gd name="adj1" fmla="val -65840"/>
              <a:gd name="adj2" fmla="val -16581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For example, to find how many cm are in </a:t>
            </a:r>
            <a:r>
              <a:rPr lang="en-GB" sz="2800" b="1" dirty="0">
                <a:solidFill>
                  <a:srgbClr val="002060"/>
                </a:solidFill>
              </a:rPr>
              <a:t>1.5 metres</a:t>
            </a:r>
            <a:r>
              <a:rPr lang="en-GB" sz="2800" dirty="0">
                <a:solidFill>
                  <a:srgbClr val="002060"/>
                </a:solidFill>
              </a:rPr>
              <a:t>, we need to move the digits 1 and 5 </a:t>
            </a:r>
            <a:r>
              <a:rPr lang="en-GB" sz="2800" b="1" dirty="0">
                <a:solidFill>
                  <a:srgbClr val="002060"/>
                </a:solidFill>
              </a:rPr>
              <a:t>two spaces</a:t>
            </a:r>
            <a:r>
              <a:rPr lang="en-GB" sz="2800" dirty="0">
                <a:solidFill>
                  <a:srgbClr val="002060"/>
                </a:solidFill>
              </a:rPr>
              <a:t> to the </a:t>
            </a:r>
            <a:r>
              <a:rPr lang="en-GB" sz="2800" b="1" dirty="0">
                <a:solidFill>
                  <a:srgbClr val="002060"/>
                </a:solidFill>
              </a:rPr>
              <a:t>left</a:t>
            </a:r>
            <a:r>
              <a:rPr lang="en-GB" sz="2800" dirty="0">
                <a:solidFill>
                  <a:srgbClr val="002060"/>
                </a:solidFill>
              </a:rPr>
              <a:t> to make the number 100 times </a:t>
            </a:r>
            <a:r>
              <a:rPr lang="en-GB" sz="2800" b="1" dirty="0">
                <a:solidFill>
                  <a:srgbClr val="002060"/>
                </a:solidFill>
              </a:rPr>
              <a:t>larger</a:t>
            </a:r>
            <a:r>
              <a:rPr lang="en-GB" sz="2800" dirty="0">
                <a:solidFill>
                  <a:srgbClr val="002060"/>
                </a:solidFill>
              </a:rPr>
              <a:t>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18921" y="1273508"/>
            <a:ext cx="1404139" cy="14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62BCE-E582-4C02-8B31-2404DE3C4E61}"/>
              </a:ext>
            </a:extLst>
          </p:cNvPr>
          <p:cNvSpPr/>
          <p:nvPr/>
        </p:nvSpPr>
        <p:spPr>
          <a:xfrm>
            <a:off x="3182063" y="4416669"/>
            <a:ext cx="1082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cm </a:t>
            </a:r>
            <a:endParaRPr lang="en-GB" sz="4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8668F5-BE12-4AEC-AB6B-4162377F816B}"/>
              </a:ext>
            </a:extLst>
          </p:cNvPr>
          <p:cNvSpPr/>
          <p:nvPr/>
        </p:nvSpPr>
        <p:spPr>
          <a:xfrm>
            <a:off x="898774" y="4435699"/>
            <a:ext cx="8242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 </a:t>
            </a:r>
            <a:endParaRPr lang="en-GB" sz="4800" b="1" dirty="0"/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202E91B4-E951-4621-A8A2-0E171D2F8734}"/>
              </a:ext>
            </a:extLst>
          </p:cNvPr>
          <p:cNvSpPr/>
          <p:nvPr/>
        </p:nvSpPr>
        <p:spPr>
          <a:xfrm>
            <a:off x="1222310" y="3853108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CF9C49CE-9C19-4A96-BD18-5BA0FE841C02}"/>
              </a:ext>
            </a:extLst>
          </p:cNvPr>
          <p:cNvSpPr/>
          <p:nvPr/>
        </p:nvSpPr>
        <p:spPr>
          <a:xfrm rot="10800000">
            <a:off x="1102336" y="5259344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F55720-6E7A-4923-89B6-BA77E2B37F57}"/>
              </a:ext>
            </a:extLst>
          </p:cNvPr>
          <p:cNvSpPr/>
          <p:nvPr/>
        </p:nvSpPr>
        <p:spPr>
          <a:xfrm>
            <a:off x="2218921" y="3224885"/>
            <a:ext cx="109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E73D5F-4905-4D3F-96F2-F661D453D4BA}"/>
              </a:ext>
            </a:extLst>
          </p:cNvPr>
          <p:cNvSpPr/>
          <p:nvPr/>
        </p:nvSpPr>
        <p:spPr>
          <a:xfrm>
            <a:off x="2115957" y="6003753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100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4F0FC9-81FD-4043-A8C0-6ABADCC32D3A}"/>
              </a:ext>
            </a:extLst>
          </p:cNvPr>
          <p:cNvGraphicFramePr>
            <a:graphicFrameLocks noGrp="1"/>
          </p:cNvGraphicFramePr>
          <p:nvPr/>
        </p:nvGraphicFramePr>
        <p:xfrm>
          <a:off x="5036631" y="4352382"/>
          <a:ext cx="6754325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865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EC991263-0028-4CA9-ABC3-C538D85BAABA}"/>
              </a:ext>
            </a:extLst>
          </p:cNvPr>
          <p:cNvSpPr/>
          <p:nvPr/>
        </p:nvSpPr>
        <p:spPr>
          <a:xfrm>
            <a:off x="9069175" y="4543573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A7AF2A-85A3-495B-B195-5E6D0D9A1C31}"/>
              </a:ext>
            </a:extLst>
          </p:cNvPr>
          <p:cNvSpPr/>
          <p:nvPr/>
        </p:nvSpPr>
        <p:spPr>
          <a:xfrm>
            <a:off x="9062954" y="5438857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B81F8-217E-419C-B8A9-6A3D3FEE6401}"/>
              </a:ext>
            </a:extLst>
          </p:cNvPr>
          <p:cNvSpPr/>
          <p:nvPr/>
        </p:nvSpPr>
        <p:spPr>
          <a:xfrm>
            <a:off x="8157704" y="4857584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A67E2B-83B4-48D0-8D95-A715A4D12385}"/>
              </a:ext>
            </a:extLst>
          </p:cNvPr>
          <p:cNvSpPr/>
          <p:nvPr/>
        </p:nvSpPr>
        <p:spPr>
          <a:xfrm>
            <a:off x="9507894" y="4829658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7028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-0.22266 -0.0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33" y="-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-0.21809 -0.0025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281128" y="1189965"/>
            <a:ext cx="5998028" cy="2535729"/>
          </a:xfrm>
          <a:prstGeom prst="wedgeEllipseCallout">
            <a:avLst>
              <a:gd name="adj1" fmla="val -65840"/>
              <a:gd name="adj2" fmla="val -16581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We then put 0 as a </a:t>
            </a:r>
            <a:r>
              <a:rPr lang="en-GB" sz="2800" b="1" dirty="0">
                <a:solidFill>
                  <a:srgbClr val="002060"/>
                </a:solidFill>
              </a:rPr>
              <a:t>place holder</a:t>
            </a:r>
            <a:r>
              <a:rPr lang="en-GB" sz="2800" dirty="0">
                <a:solidFill>
                  <a:srgbClr val="002060"/>
                </a:solidFill>
              </a:rPr>
              <a:t> so that the number now reads </a:t>
            </a:r>
            <a:r>
              <a:rPr lang="en-GB" sz="2800" b="1" dirty="0">
                <a:solidFill>
                  <a:srgbClr val="002060"/>
                </a:solidFill>
              </a:rPr>
              <a:t>150.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18921" y="1273508"/>
            <a:ext cx="1404139" cy="14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62BCE-E582-4C02-8B31-2404DE3C4E61}"/>
              </a:ext>
            </a:extLst>
          </p:cNvPr>
          <p:cNvSpPr/>
          <p:nvPr/>
        </p:nvSpPr>
        <p:spPr>
          <a:xfrm>
            <a:off x="3182063" y="4416669"/>
            <a:ext cx="1082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cm </a:t>
            </a:r>
            <a:endParaRPr lang="en-GB" sz="4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8668F5-BE12-4AEC-AB6B-4162377F816B}"/>
              </a:ext>
            </a:extLst>
          </p:cNvPr>
          <p:cNvSpPr/>
          <p:nvPr/>
        </p:nvSpPr>
        <p:spPr>
          <a:xfrm>
            <a:off x="898774" y="4435699"/>
            <a:ext cx="8242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 </a:t>
            </a:r>
            <a:endParaRPr lang="en-GB" sz="4800" b="1" dirty="0"/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202E91B4-E951-4621-A8A2-0E171D2F8734}"/>
              </a:ext>
            </a:extLst>
          </p:cNvPr>
          <p:cNvSpPr/>
          <p:nvPr/>
        </p:nvSpPr>
        <p:spPr>
          <a:xfrm>
            <a:off x="1222310" y="3853108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CF9C49CE-9C19-4A96-BD18-5BA0FE841C02}"/>
              </a:ext>
            </a:extLst>
          </p:cNvPr>
          <p:cNvSpPr/>
          <p:nvPr/>
        </p:nvSpPr>
        <p:spPr>
          <a:xfrm rot="10800000">
            <a:off x="1102336" y="5259344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F55720-6E7A-4923-89B6-BA77E2B37F57}"/>
              </a:ext>
            </a:extLst>
          </p:cNvPr>
          <p:cNvSpPr/>
          <p:nvPr/>
        </p:nvSpPr>
        <p:spPr>
          <a:xfrm>
            <a:off x="2218921" y="3224885"/>
            <a:ext cx="109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E73D5F-4905-4D3F-96F2-F661D453D4BA}"/>
              </a:ext>
            </a:extLst>
          </p:cNvPr>
          <p:cNvSpPr/>
          <p:nvPr/>
        </p:nvSpPr>
        <p:spPr>
          <a:xfrm>
            <a:off x="2115957" y="6003753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100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4F0FC9-81FD-4043-A8C0-6ABADCC32D3A}"/>
              </a:ext>
            </a:extLst>
          </p:cNvPr>
          <p:cNvGraphicFramePr>
            <a:graphicFrameLocks noGrp="1"/>
          </p:cNvGraphicFramePr>
          <p:nvPr/>
        </p:nvGraphicFramePr>
        <p:xfrm>
          <a:off x="5036631" y="4352382"/>
          <a:ext cx="6754325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865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EC991263-0028-4CA9-ABC3-C538D85BAABA}"/>
              </a:ext>
            </a:extLst>
          </p:cNvPr>
          <p:cNvSpPr/>
          <p:nvPr/>
        </p:nvSpPr>
        <p:spPr>
          <a:xfrm>
            <a:off x="9048794" y="4546082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A7AF2A-85A3-495B-B195-5E6D0D9A1C31}"/>
              </a:ext>
            </a:extLst>
          </p:cNvPr>
          <p:cNvSpPr/>
          <p:nvPr/>
        </p:nvSpPr>
        <p:spPr>
          <a:xfrm>
            <a:off x="9042573" y="5441366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B81F8-217E-419C-B8A9-6A3D3FEE6401}"/>
              </a:ext>
            </a:extLst>
          </p:cNvPr>
          <p:cNvSpPr/>
          <p:nvPr/>
        </p:nvSpPr>
        <p:spPr>
          <a:xfrm>
            <a:off x="5502941" y="4832167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A67E2B-83B4-48D0-8D95-A715A4D12385}"/>
              </a:ext>
            </a:extLst>
          </p:cNvPr>
          <p:cNvSpPr/>
          <p:nvPr/>
        </p:nvSpPr>
        <p:spPr>
          <a:xfrm>
            <a:off x="6784431" y="4832167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60C25B-203C-4CD4-9708-F01E17D4C5BB}"/>
              </a:ext>
            </a:extLst>
          </p:cNvPr>
          <p:cNvSpPr/>
          <p:nvPr/>
        </p:nvSpPr>
        <p:spPr>
          <a:xfrm>
            <a:off x="8133874" y="4851197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4125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9376D-388B-42B4-8FDC-F31CA81F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234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Teachers’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A3911-D43C-4A93-B4BD-61D5D7DC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1318522"/>
            <a:ext cx="10681447" cy="5068209"/>
          </a:xfrm>
          <a:solidFill>
            <a:srgbClr val="FFFED8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The purpose of the priority therapies is to support the teaching of fundamental concepts for the year group.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The therapies can be taught to a whole class or a target group. Year 5 therapies are designed to take approximately 30 minutes. However, this is flexible: it may be that only part of the therapy is taught or it could, of course, be adapted or extended.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A vocabulary slide is included in each therapy. This identifies key words which relate to the taught concept along with a link to the ‘Vocabulary Shorts’ on </a:t>
            </a:r>
            <a:r>
              <a:rPr lang="en-GB" sz="2400" dirty="0" err="1">
                <a:solidFill>
                  <a:srgbClr val="002060"/>
                </a:solidFill>
              </a:rPr>
              <a:t>PrimaryWise</a:t>
            </a:r>
            <a:r>
              <a:rPr lang="en-GB" sz="2400" dirty="0">
                <a:solidFill>
                  <a:srgbClr val="002060"/>
                </a:solidFill>
              </a:rPr>
              <a:t> (20 activities to develop vocabulary). The intention is that the therapy begins with explicit teaching of this vocabulary.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The therapy adopts the ‘Teach, model and apply’ process with plenty of opportunities for pupils to demonstrate the taught skill.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Problem solving and reasoning activities are an integral part of each therapy.</a:t>
            </a:r>
          </a:p>
        </p:txBody>
      </p:sp>
      <p:sp>
        <p:nvSpPr>
          <p:cNvPr id="4" name="5-Point Star 4">
            <a:extLst>
              <a:ext uri="{FF2B5EF4-FFF2-40B4-BE49-F238E27FC236}">
                <a16:creationId xmlns:a16="http://schemas.microsoft.com/office/drawing/2014/main" id="{8B3E8FF2-5177-4593-ACA3-98E208BBB75E}"/>
              </a:ext>
            </a:extLst>
          </p:cNvPr>
          <p:cNvSpPr/>
          <p:nvPr/>
        </p:nvSpPr>
        <p:spPr>
          <a:xfrm>
            <a:off x="3051110" y="365126"/>
            <a:ext cx="859708" cy="780090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725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281128" y="1189965"/>
            <a:ext cx="5998028" cy="2535729"/>
          </a:xfrm>
          <a:prstGeom prst="wedgeEllipseCallout">
            <a:avLst>
              <a:gd name="adj1" fmla="val -65840"/>
              <a:gd name="adj2" fmla="val -16581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So,</a:t>
            </a:r>
          </a:p>
          <a:p>
            <a:pPr algn="ctr"/>
            <a:r>
              <a:rPr lang="en-GB" sz="4400" b="1" dirty="0">
                <a:solidFill>
                  <a:srgbClr val="002060"/>
                </a:solidFill>
              </a:rPr>
              <a:t>1.5m = 150cm</a:t>
            </a:r>
            <a:endParaRPr lang="en-GB" sz="44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18921" y="1273508"/>
            <a:ext cx="1404139" cy="14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62BCE-E582-4C02-8B31-2404DE3C4E61}"/>
              </a:ext>
            </a:extLst>
          </p:cNvPr>
          <p:cNvSpPr/>
          <p:nvPr/>
        </p:nvSpPr>
        <p:spPr>
          <a:xfrm>
            <a:off x="3182063" y="4416669"/>
            <a:ext cx="1082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cm </a:t>
            </a:r>
            <a:endParaRPr lang="en-GB" sz="4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8668F5-BE12-4AEC-AB6B-4162377F816B}"/>
              </a:ext>
            </a:extLst>
          </p:cNvPr>
          <p:cNvSpPr/>
          <p:nvPr/>
        </p:nvSpPr>
        <p:spPr>
          <a:xfrm>
            <a:off x="898774" y="4435699"/>
            <a:ext cx="8242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 </a:t>
            </a:r>
            <a:endParaRPr lang="en-GB" sz="4800" b="1" dirty="0"/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202E91B4-E951-4621-A8A2-0E171D2F8734}"/>
              </a:ext>
            </a:extLst>
          </p:cNvPr>
          <p:cNvSpPr/>
          <p:nvPr/>
        </p:nvSpPr>
        <p:spPr>
          <a:xfrm>
            <a:off x="1222310" y="3853108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CF9C49CE-9C19-4A96-BD18-5BA0FE841C02}"/>
              </a:ext>
            </a:extLst>
          </p:cNvPr>
          <p:cNvSpPr/>
          <p:nvPr/>
        </p:nvSpPr>
        <p:spPr>
          <a:xfrm rot="10800000">
            <a:off x="1102336" y="5259344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F55720-6E7A-4923-89B6-BA77E2B37F57}"/>
              </a:ext>
            </a:extLst>
          </p:cNvPr>
          <p:cNvSpPr/>
          <p:nvPr/>
        </p:nvSpPr>
        <p:spPr>
          <a:xfrm>
            <a:off x="2218921" y="3224885"/>
            <a:ext cx="109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E73D5F-4905-4D3F-96F2-F661D453D4BA}"/>
              </a:ext>
            </a:extLst>
          </p:cNvPr>
          <p:cNvSpPr/>
          <p:nvPr/>
        </p:nvSpPr>
        <p:spPr>
          <a:xfrm>
            <a:off x="2115957" y="6003753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100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4F0FC9-81FD-4043-A8C0-6ABADCC32D3A}"/>
              </a:ext>
            </a:extLst>
          </p:cNvPr>
          <p:cNvGraphicFramePr>
            <a:graphicFrameLocks noGrp="1"/>
          </p:cNvGraphicFramePr>
          <p:nvPr/>
        </p:nvGraphicFramePr>
        <p:xfrm>
          <a:off x="5036631" y="4352382"/>
          <a:ext cx="6754325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865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EC991263-0028-4CA9-ABC3-C538D85BAABA}"/>
              </a:ext>
            </a:extLst>
          </p:cNvPr>
          <p:cNvSpPr/>
          <p:nvPr/>
        </p:nvSpPr>
        <p:spPr>
          <a:xfrm>
            <a:off x="9048794" y="4546082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A7AF2A-85A3-495B-B195-5E6D0D9A1C31}"/>
              </a:ext>
            </a:extLst>
          </p:cNvPr>
          <p:cNvSpPr/>
          <p:nvPr/>
        </p:nvSpPr>
        <p:spPr>
          <a:xfrm>
            <a:off x="9042573" y="5441366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B81F8-217E-419C-B8A9-6A3D3FEE6401}"/>
              </a:ext>
            </a:extLst>
          </p:cNvPr>
          <p:cNvSpPr/>
          <p:nvPr/>
        </p:nvSpPr>
        <p:spPr>
          <a:xfrm>
            <a:off x="5502941" y="4832167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A67E2B-83B4-48D0-8D95-A715A4D12385}"/>
              </a:ext>
            </a:extLst>
          </p:cNvPr>
          <p:cNvSpPr/>
          <p:nvPr/>
        </p:nvSpPr>
        <p:spPr>
          <a:xfrm>
            <a:off x="6784431" y="4832167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60C25B-203C-4CD4-9708-F01E17D4C5BB}"/>
              </a:ext>
            </a:extLst>
          </p:cNvPr>
          <p:cNvSpPr/>
          <p:nvPr/>
        </p:nvSpPr>
        <p:spPr>
          <a:xfrm>
            <a:off x="8133874" y="4851197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07630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3713584" y="4553339"/>
            <a:ext cx="5468895" cy="2136710"/>
          </a:xfrm>
          <a:prstGeom prst="wedgeEllipseCallout">
            <a:avLst>
              <a:gd name="adj1" fmla="val 61320"/>
              <a:gd name="adj2" fmla="val -12504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Look at a map. There are </a:t>
            </a:r>
            <a:r>
              <a:rPr lang="en-GB" sz="2800" b="1" dirty="0">
                <a:solidFill>
                  <a:srgbClr val="002060"/>
                </a:solidFill>
              </a:rPr>
              <a:t>1,000 metres </a:t>
            </a:r>
            <a:r>
              <a:rPr lang="en-GB" sz="2800" dirty="0">
                <a:solidFill>
                  <a:srgbClr val="002060"/>
                </a:solidFill>
              </a:rPr>
              <a:t>in </a:t>
            </a:r>
            <a:r>
              <a:rPr lang="en-GB" sz="2800" b="1" dirty="0">
                <a:solidFill>
                  <a:srgbClr val="002060"/>
                </a:solidFill>
              </a:rPr>
              <a:t>1 kilometre.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522" y="4553339"/>
            <a:ext cx="2124839" cy="213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Map, Navigation, Hands, Travel, Route, Journey, City">
            <a:extLst>
              <a:ext uri="{FF2B5EF4-FFF2-40B4-BE49-F238E27FC236}">
                <a16:creationId xmlns:a16="http://schemas.microsoft.com/office/drawing/2014/main" id="{9831EB6C-6080-415A-8629-4830C1940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1" y="1440698"/>
            <a:ext cx="3791339" cy="250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214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4363691" y="4310743"/>
            <a:ext cx="4818787" cy="2379306"/>
          </a:xfrm>
          <a:prstGeom prst="wedgeEllipseCallout">
            <a:avLst>
              <a:gd name="adj1" fmla="val 61320"/>
              <a:gd name="adj2" fmla="val -12504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To </a:t>
            </a:r>
            <a:r>
              <a:rPr lang="en-GB" sz="2800" b="1" dirty="0">
                <a:solidFill>
                  <a:srgbClr val="002060"/>
                </a:solidFill>
              </a:rPr>
              <a:t>convert</a:t>
            </a:r>
            <a:r>
              <a:rPr lang="en-GB" sz="2800" dirty="0">
                <a:solidFill>
                  <a:srgbClr val="002060"/>
                </a:solidFill>
              </a:rPr>
              <a:t> (change)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dirty="0">
                <a:solidFill>
                  <a:srgbClr val="002060"/>
                </a:solidFill>
              </a:rPr>
              <a:t>between m and km, we need to </a:t>
            </a:r>
            <a:r>
              <a:rPr lang="en-GB" sz="2800" b="1" dirty="0">
                <a:solidFill>
                  <a:srgbClr val="002060"/>
                </a:solidFill>
              </a:rPr>
              <a:t>multiply</a:t>
            </a:r>
            <a:r>
              <a:rPr lang="en-GB" sz="2800" dirty="0">
                <a:solidFill>
                  <a:srgbClr val="002060"/>
                </a:solidFill>
              </a:rPr>
              <a:t> and </a:t>
            </a:r>
            <a:r>
              <a:rPr lang="en-GB" sz="2800" b="1" dirty="0">
                <a:solidFill>
                  <a:srgbClr val="002060"/>
                </a:solidFill>
              </a:rPr>
              <a:t>divide</a:t>
            </a:r>
            <a:r>
              <a:rPr lang="en-GB" sz="2800" dirty="0">
                <a:solidFill>
                  <a:srgbClr val="002060"/>
                </a:solidFill>
              </a:rPr>
              <a:t> by 1,000.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522" y="4553339"/>
            <a:ext cx="2124839" cy="213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62BCE-E582-4C02-8B31-2404DE3C4E61}"/>
              </a:ext>
            </a:extLst>
          </p:cNvPr>
          <p:cNvSpPr/>
          <p:nvPr/>
        </p:nvSpPr>
        <p:spPr>
          <a:xfrm>
            <a:off x="3012402" y="4428347"/>
            <a:ext cx="8242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 </a:t>
            </a:r>
            <a:endParaRPr lang="en-GB" sz="4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8668F5-BE12-4AEC-AB6B-4162377F816B}"/>
              </a:ext>
            </a:extLst>
          </p:cNvPr>
          <p:cNvSpPr/>
          <p:nvPr/>
        </p:nvSpPr>
        <p:spPr>
          <a:xfrm>
            <a:off x="559993" y="4435699"/>
            <a:ext cx="11192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km </a:t>
            </a:r>
            <a:endParaRPr lang="en-GB" sz="4800" b="1" dirty="0"/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202E91B4-E951-4621-A8A2-0E171D2F8734}"/>
              </a:ext>
            </a:extLst>
          </p:cNvPr>
          <p:cNvSpPr/>
          <p:nvPr/>
        </p:nvSpPr>
        <p:spPr>
          <a:xfrm>
            <a:off x="883529" y="3853108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CF9C49CE-9C19-4A96-BD18-5BA0FE841C02}"/>
              </a:ext>
            </a:extLst>
          </p:cNvPr>
          <p:cNvSpPr/>
          <p:nvPr/>
        </p:nvSpPr>
        <p:spPr>
          <a:xfrm rot="10800000">
            <a:off x="763555" y="5259344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F55720-6E7A-4923-89B6-BA77E2B37F57}"/>
              </a:ext>
            </a:extLst>
          </p:cNvPr>
          <p:cNvSpPr/>
          <p:nvPr/>
        </p:nvSpPr>
        <p:spPr>
          <a:xfrm>
            <a:off x="1587819" y="3180549"/>
            <a:ext cx="1406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1,000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E73D5F-4905-4D3F-96F2-F661D453D4BA}"/>
              </a:ext>
            </a:extLst>
          </p:cNvPr>
          <p:cNvSpPr/>
          <p:nvPr/>
        </p:nvSpPr>
        <p:spPr>
          <a:xfrm>
            <a:off x="1484855" y="5959417"/>
            <a:ext cx="142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1,000</a:t>
            </a:r>
          </a:p>
        </p:txBody>
      </p:sp>
      <p:pic>
        <p:nvPicPr>
          <p:cNvPr id="17" name="Picture 2" descr="Map, Navigation, Hands, Travel, Route, Journey, City">
            <a:extLst>
              <a:ext uri="{FF2B5EF4-FFF2-40B4-BE49-F238E27FC236}">
                <a16:creationId xmlns:a16="http://schemas.microsoft.com/office/drawing/2014/main" id="{488FABB0-00A9-4C61-AA69-E0638336C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1" y="1440698"/>
            <a:ext cx="3791339" cy="250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702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6426988" y="1189965"/>
            <a:ext cx="4283907" cy="4813788"/>
          </a:xfrm>
          <a:prstGeom prst="wedgeEllipseCallout">
            <a:avLst>
              <a:gd name="adj1" fmla="val -105353"/>
              <a:gd name="adj2" fmla="val -23572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Because we are </a:t>
            </a:r>
            <a:r>
              <a:rPr lang="en-GB" sz="2800" b="1" dirty="0">
                <a:solidFill>
                  <a:srgbClr val="002060"/>
                </a:solidFill>
              </a:rPr>
              <a:t>multiplying and dividing by 1,000 </a:t>
            </a:r>
            <a:r>
              <a:rPr lang="en-GB" sz="2800" dirty="0">
                <a:solidFill>
                  <a:srgbClr val="002060"/>
                </a:solidFill>
              </a:rPr>
              <a:t>this time, we need to move the digit </a:t>
            </a:r>
            <a:r>
              <a:rPr lang="en-GB" sz="2800" b="1" dirty="0">
                <a:solidFill>
                  <a:srgbClr val="002060"/>
                </a:solidFill>
              </a:rPr>
              <a:t>three</a:t>
            </a:r>
            <a:r>
              <a:rPr lang="en-GB" sz="2800" dirty="0">
                <a:solidFill>
                  <a:srgbClr val="002060"/>
                </a:solidFill>
              </a:rPr>
              <a:t> spaces to the </a:t>
            </a:r>
            <a:r>
              <a:rPr lang="en-GB" sz="2800" b="1" dirty="0">
                <a:solidFill>
                  <a:srgbClr val="002060"/>
                </a:solidFill>
              </a:rPr>
              <a:t>left</a:t>
            </a:r>
            <a:r>
              <a:rPr lang="en-GB" sz="2800" dirty="0">
                <a:solidFill>
                  <a:srgbClr val="002060"/>
                </a:solidFill>
              </a:rPr>
              <a:t> or </a:t>
            </a:r>
            <a:r>
              <a:rPr lang="en-GB" sz="2800" b="1" dirty="0">
                <a:solidFill>
                  <a:srgbClr val="002060"/>
                </a:solidFill>
              </a:rPr>
              <a:t>right</a:t>
            </a:r>
            <a:r>
              <a:rPr lang="en-GB" sz="2800" dirty="0">
                <a:solidFill>
                  <a:srgbClr val="002060"/>
                </a:solidFill>
              </a:rPr>
              <a:t> to make the number 1,000 times </a:t>
            </a:r>
            <a:r>
              <a:rPr lang="en-GB" sz="2800" b="1" dirty="0">
                <a:solidFill>
                  <a:srgbClr val="002060"/>
                </a:solidFill>
              </a:rPr>
              <a:t>larger</a:t>
            </a:r>
            <a:r>
              <a:rPr lang="en-GB" sz="2800" dirty="0">
                <a:solidFill>
                  <a:srgbClr val="002060"/>
                </a:solidFill>
              </a:rPr>
              <a:t> or </a:t>
            </a:r>
            <a:r>
              <a:rPr lang="en-GB" sz="2800" b="1" dirty="0">
                <a:solidFill>
                  <a:srgbClr val="002060"/>
                </a:solidFill>
              </a:rPr>
              <a:t>smaller.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18921" y="1273508"/>
            <a:ext cx="1404139" cy="14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857DA1C-DEE0-4D99-8C60-ED23D918DCD3}"/>
              </a:ext>
            </a:extLst>
          </p:cNvPr>
          <p:cNvSpPr/>
          <p:nvPr/>
        </p:nvSpPr>
        <p:spPr>
          <a:xfrm>
            <a:off x="3012402" y="4428347"/>
            <a:ext cx="8242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 </a:t>
            </a:r>
            <a:endParaRPr lang="en-GB" sz="48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28C062-360D-451D-9ED3-C15A762EBAF4}"/>
              </a:ext>
            </a:extLst>
          </p:cNvPr>
          <p:cNvSpPr/>
          <p:nvPr/>
        </p:nvSpPr>
        <p:spPr>
          <a:xfrm>
            <a:off x="559993" y="4435699"/>
            <a:ext cx="11192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km </a:t>
            </a:r>
            <a:endParaRPr lang="en-GB" sz="4800" b="1" dirty="0"/>
          </a:p>
        </p:txBody>
      </p:sp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03573939-E599-4785-A813-D9B374C8E55B}"/>
              </a:ext>
            </a:extLst>
          </p:cNvPr>
          <p:cNvSpPr/>
          <p:nvPr/>
        </p:nvSpPr>
        <p:spPr>
          <a:xfrm>
            <a:off x="883529" y="3853108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03F92006-BAF3-44D7-B7BF-80325CB9893A}"/>
              </a:ext>
            </a:extLst>
          </p:cNvPr>
          <p:cNvSpPr/>
          <p:nvPr/>
        </p:nvSpPr>
        <p:spPr>
          <a:xfrm rot="10800000">
            <a:off x="763555" y="5259344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B589EA-46B1-42C2-9445-2E3649F44D8E}"/>
              </a:ext>
            </a:extLst>
          </p:cNvPr>
          <p:cNvSpPr/>
          <p:nvPr/>
        </p:nvSpPr>
        <p:spPr>
          <a:xfrm>
            <a:off x="1587819" y="3180549"/>
            <a:ext cx="1406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1,000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3C1C12-06C3-47FB-9FEA-DA42BBFB43DD}"/>
              </a:ext>
            </a:extLst>
          </p:cNvPr>
          <p:cNvSpPr/>
          <p:nvPr/>
        </p:nvSpPr>
        <p:spPr>
          <a:xfrm>
            <a:off x="1484855" y="5959417"/>
            <a:ext cx="142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1,000</a:t>
            </a:r>
          </a:p>
        </p:txBody>
      </p:sp>
    </p:spTree>
    <p:extLst>
      <p:ext uri="{BB962C8B-B14F-4D97-AF65-F5344CB8AC3E}">
        <p14:creationId xmlns:p14="http://schemas.microsoft.com/office/powerpoint/2010/main" val="2352695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281128" y="1189965"/>
            <a:ext cx="5998028" cy="2535729"/>
          </a:xfrm>
          <a:prstGeom prst="wedgeEllipseCallout">
            <a:avLst>
              <a:gd name="adj1" fmla="val -49195"/>
              <a:gd name="adj2" fmla="val 32726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rgbClr val="002060"/>
                </a:solidFill>
              </a:rPr>
              <a:t>For example, to find how many km are in </a:t>
            </a:r>
            <a:r>
              <a:rPr lang="en-GB" sz="2500" b="1" dirty="0">
                <a:solidFill>
                  <a:srgbClr val="002060"/>
                </a:solidFill>
              </a:rPr>
              <a:t>7,530 metres</a:t>
            </a:r>
            <a:r>
              <a:rPr lang="en-GB" sz="2500" dirty="0">
                <a:solidFill>
                  <a:srgbClr val="002060"/>
                </a:solidFill>
              </a:rPr>
              <a:t>, we need to move the digits </a:t>
            </a:r>
            <a:r>
              <a:rPr lang="en-GB" sz="2500" b="1" dirty="0">
                <a:solidFill>
                  <a:srgbClr val="002060"/>
                </a:solidFill>
              </a:rPr>
              <a:t>three spaces</a:t>
            </a:r>
            <a:r>
              <a:rPr lang="en-GB" sz="2500" dirty="0">
                <a:solidFill>
                  <a:srgbClr val="002060"/>
                </a:solidFill>
              </a:rPr>
              <a:t> to the right to make the number 1,000 times </a:t>
            </a:r>
            <a:r>
              <a:rPr lang="en-GB" sz="2500" b="1" dirty="0">
                <a:solidFill>
                  <a:srgbClr val="002060"/>
                </a:solidFill>
              </a:rPr>
              <a:t>smaller</a:t>
            </a:r>
            <a:r>
              <a:rPr lang="en-GB" sz="2500" dirty="0">
                <a:solidFill>
                  <a:srgbClr val="002060"/>
                </a:solidFill>
              </a:rPr>
              <a:t>.</a:t>
            </a:r>
            <a:endParaRPr lang="en-GB" sz="25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9213" y="3229103"/>
            <a:ext cx="1404139" cy="14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4093B4B-60AB-4187-BAE4-6DFA3CE4E0C0}"/>
              </a:ext>
            </a:extLst>
          </p:cNvPr>
          <p:cNvSpPr/>
          <p:nvPr/>
        </p:nvSpPr>
        <p:spPr>
          <a:xfrm>
            <a:off x="3147695" y="2817630"/>
            <a:ext cx="8242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 </a:t>
            </a:r>
            <a:endParaRPr lang="en-GB" sz="48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2706CE-FDEF-4521-9D85-E90F2F7C1EBF}"/>
              </a:ext>
            </a:extLst>
          </p:cNvPr>
          <p:cNvSpPr/>
          <p:nvPr/>
        </p:nvSpPr>
        <p:spPr>
          <a:xfrm>
            <a:off x="695286" y="2824982"/>
            <a:ext cx="11192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km </a:t>
            </a:r>
            <a:endParaRPr lang="en-GB" sz="4800" b="1" dirty="0"/>
          </a:p>
        </p:txBody>
      </p:sp>
      <p:sp>
        <p:nvSpPr>
          <p:cNvPr id="22" name="Arrow: Curved Down 21">
            <a:extLst>
              <a:ext uri="{FF2B5EF4-FFF2-40B4-BE49-F238E27FC236}">
                <a16:creationId xmlns:a16="http://schemas.microsoft.com/office/drawing/2014/main" id="{F31BB623-1DDE-4A82-8B03-99A01EA09D3C}"/>
              </a:ext>
            </a:extLst>
          </p:cNvPr>
          <p:cNvSpPr/>
          <p:nvPr/>
        </p:nvSpPr>
        <p:spPr>
          <a:xfrm>
            <a:off x="1018822" y="2242391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Arrow: Curved Down 22">
            <a:extLst>
              <a:ext uri="{FF2B5EF4-FFF2-40B4-BE49-F238E27FC236}">
                <a16:creationId xmlns:a16="http://schemas.microsoft.com/office/drawing/2014/main" id="{C7E4DA4B-081D-4264-AD26-B53E472F548F}"/>
              </a:ext>
            </a:extLst>
          </p:cNvPr>
          <p:cNvSpPr/>
          <p:nvPr/>
        </p:nvSpPr>
        <p:spPr>
          <a:xfrm rot="10800000">
            <a:off x="898848" y="3648627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DB0A15-3ABD-4DFA-A124-345A8B92F28B}"/>
              </a:ext>
            </a:extLst>
          </p:cNvPr>
          <p:cNvSpPr/>
          <p:nvPr/>
        </p:nvSpPr>
        <p:spPr>
          <a:xfrm>
            <a:off x="1723112" y="1569832"/>
            <a:ext cx="1406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1,000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F395A25-D2F6-4889-A07E-12A6B2B70541}"/>
              </a:ext>
            </a:extLst>
          </p:cNvPr>
          <p:cNvSpPr/>
          <p:nvPr/>
        </p:nvSpPr>
        <p:spPr>
          <a:xfrm>
            <a:off x="1620148" y="4348700"/>
            <a:ext cx="142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1,000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C000999-317C-4996-AD6C-5F9ACB6AE4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055022"/>
              </p:ext>
            </p:extLst>
          </p:nvPr>
        </p:nvGraphicFramePr>
        <p:xfrm>
          <a:off x="2024743" y="5184364"/>
          <a:ext cx="9946433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919">
                  <a:extLst>
                    <a:ext uri="{9D8B030D-6E8A-4147-A177-3AD203B41FA5}">
                      <a16:colId xmlns:a16="http://schemas.microsoft.com/office/drawing/2014/main" val="1863436090"/>
                    </a:ext>
                  </a:extLst>
                </a:gridCol>
                <a:gridCol w="1420919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420919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420919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420919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420919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  <a:gridCol w="1420919">
                  <a:extLst>
                    <a:ext uri="{9D8B030D-6E8A-4147-A177-3AD203B41FA5}">
                      <a16:colId xmlns:a16="http://schemas.microsoft.com/office/drawing/2014/main" val="2267388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30BC686D-687D-4CEC-A8C8-3471F25A29CD}"/>
              </a:ext>
            </a:extLst>
          </p:cNvPr>
          <p:cNvSpPr/>
          <p:nvPr/>
        </p:nvSpPr>
        <p:spPr>
          <a:xfrm>
            <a:off x="7936490" y="5378064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F6FC706-3A15-44B1-A37C-AA626D3FDA5C}"/>
              </a:ext>
            </a:extLst>
          </p:cNvPr>
          <p:cNvSpPr/>
          <p:nvPr/>
        </p:nvSpPr>
        <p:spPr>
          <a:xfrm>
            <a:off x="7930269" y="6273348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B81F8-217E-419C-B8A9-6A3D3FEE6401}"/>
              </a:ext>
            </a:extLst>
          </p:cNvPr>
          <p:cNvSpPr/>
          <p:nvPr/>
        </p:nvSpPr>
        <p:spPr>
          <a:xfrm>
            <a:off x="2487865" y="5709871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F54999-1841-4B0D-A299-A4B11563E495}"/>
              </a:ext>
            </a:extLst>
          </p:cNvPr>
          <p:cNvSpPr/>
          <p:nvPr/>
        </p:nvSpPr>
        <p:spPr>
          <a:xfrm>
            <a:off x="6718040" y="5698655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DE899EF-F92C-4B19-BF52-D9A1CEACCA5E}"/>
              </a:ext>
            </a:extLst>
          </p:cNvPr>
          <p:cNvSpPr/>
          <p:nvPr/>
        </p:nvSpPr>
        <p:spPr>
          <a:xfrm>
            <a:off x="5281128" y="5709871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EAE6890-B077-4FAF-B891-DEF962755374}"/>
              </a:ext>
            </a:extLst>
          </p:cNvPr>
          <p:cNvSpPr/>
          <p:nvPr/>
        </p:nvSpPr>
        <p:spPr>
          <a:xfrm>
            <a:off x="3863181" y="5718439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138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0.347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35117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0.35664 -0.012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-64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34375 0.00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9" grpId="0" animBg="1"/>
      <p:bldP spid="30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281128" y="1189965"/>
            <a:ext cx="5998028" cy="2535729"/>
          </a:xfrm>
          <a:prstGeom prst="wedgeEllipseCallout">
            <a:avLst>
              <a:gd name="adj1" fmla="val -45617"/>
              <a:gd name="adj2" fmla="val 45605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Zeros at the end of a decimal do not change the value of the number, so we can write the answer as just </a:t>
            </a:r>
            <a:r>
              <a:rPr lang="en-GB" sz="2800" b="1" dirty="0">
                <a:solidFill>
                  <a:srgbClr val="002060"/>
                </a:solidFill>
              </a:rPr>
              <a:t>7.53</a:t>
            </a:r>
            <a:r>
              <a:rPr lang="en-GB" sz="2800" dirty="0">
                <a:solidFill>
                  <a:srgbClr val="002060"/>
                </a:solidFill>
              </a:rPr>
              <a:t>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20" name="Picture 19" descr="Bald Eagle, Young, Bird, Wild, Cartoon, Baby, Mascot">
            <a:extLst>
              <a:ext uri="{FF2B5EF4-FFF2-40B4-BE49-F238E27FC236}">
                <a16:creationId xmlns:a16="http://schemas.microsoft.com/office/drawing/2014/main" id="{DBD5AD37-5737-4E2F-922C-A0389CADD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9213" y="3229103"/>
            <a:ext cx="1404139" cy="14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D6F6EF1-4CC6-4620-B270-E635300C582D}"/>
              </a:ext>
            </a:extLst>
          </p:cNvPr>
          <p:cNvSpPr/>
          <p:nvPr/>
        </p:nvSpPr>
        <p:spPr>
          <a:xfrm>
            <a:off x="3147695" y="2817630"/>
            <a:ext cx="8242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 </a:t>
            </a:r>
            <a:endParaRPr lang="en-GB" sz="4800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FB4A6E-484B-4693-98D5-6CBA79FC0309}"/>
              </a:ext>
            </a:extLst>
          </p:cNvPr>
          <p:cNvSpPr/>
          <p:nvPr/>
        </p:nvSpPr>
        <p:spPr>
          <a:xfrm>
            <a:off x="695286" y="2824982"/>
            <a:ext cx="11192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km </a:t>
            </a:r>
            <a:endParaRPr lang="en-GB" sz="4800" b="1" dirty="0"/>
          </a:p>
        </p:txBody>
      </p:sp>
      <p:sp>
        <p:nvSpPr>
          <p:cNvPr id="29" name="Arrow: Curved Down 28">
            <a:extLst>
              <a:ext uri="{FF2B5EF4-FFF2-40B4-BE49-F238E27FC236}">
                <a16:creationId xmlns:a16="http://schemas.microsoft.com/office/drawing/2014/main" id="{7B99A86C-7576-45E3-ABA7-C35704C72CB2}"/>
              </a:ext>
            </a:extLst>
          </p:cNvPr>
          <p:cNvSpPr/>
          <p:nvPr/>
        </p:nvSpPr>
        <p:spPr>
          <a:xfrm>
            <a:off x="1018822" y="2242391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Arrow: Curved Down 29">
            <a:extLst>
              <a:ext uri="{FF2B5EF4-FFF2-40B4-BE49-F238E27FC236}">
                <a16:creationId xmlns:a16="http://schemas.microsoft.com/office/drawing/2014/main" id="{FC7069ED-044A-4437-AA36-AD03AEFF42C8}"/>
              </a:ext>
            </a:extLst>
          </p:cNvPr>
          <p:cNvSpPr/>
          <p:nvPr/>
        </p:nvSpPr>
        <p:spPr>
          <a:xfrm rot="10800000">
            <a:off x="898848" y="3648627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6FE339-010B-4CD4-8673-0631A8ED9969}"/>
              </a:ext>
            </a:extLst>
          </p:cNvPr>
          <p:cNvSpPr/>
          <p:nvPr/>
        </p:nvSpPr>
        <p:spPr>
          <a:xfrm>
            <a:off x="1723112" y="1569832"/>
            <a:ext cx="1406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1,000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E2C67E7-9772-4B79-BF73-BC6AC3E5EC62}"/>
              </a:ext>
            </a:extLst>
          </p:cNvPr>
          <p:cNvSpPr/>
          <p:nvPr/>
        </p:nvSpPr>
        <p:spPr>
          <a:xfrm>
            <a:off x="1620148" y="4348700"/>
            <a:ext cx="142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1,000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081C709B-933C-4AD9-A75A-BFEBFAC2B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109200"/>
              </p:ext>
            </p:extLst>
          </p:nvPr>
        </p:nvGraphicFramePr>
        <p:xfrm>
          <a:off x="2024743" y="5184364"/>
          <a:ext cx="9946433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919">
                  <a:extLst>
                    <a:ext uri="{9D8B030D-6E8A-4147-A177-3AD203B41FA5}">
                      <a16:colId xmlns:a16="http://schemas.microsoft.com/office/drawing/2014/main" val="1863436090"/>
                    </a:ext>
                  </a:extLst>
                </a:gridCol>
                <a:gridCol w="1420919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420919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420919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420919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420919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  <a:gridCol w="1420919">
                  <a:extLst>
                    <a:ext uri="{9D8B030D-6E8A-4147-A177-3AD203B41FA5}">
                      <a16:colId xmlns:a16="http://schemas.microsoft.com/office/drawing/2014/main" val="2267388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34" name="Oval 33">
            <a:extLst>
              <a:ext uri="{FF2B5EF4-FFF2-40B4-BE49-F238E27FC236}">
                <a16:creationId xmlns:a16="http://schemas.microsoft.com/office/drawing/2014/main" id="{7F410E5B-63E0-4762-AA82-878C27E8FEEE}"/>
              </a:ext>
            </a:extLst>
          </p:cNvPr>
          <p:cNvSpPr/>
          <p:nvPr/>
        </p:nvSpPr>
        <p:spPr>
          <a:xfrm>
            <a:off x="7936490" y="5378064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E62AADD-2E4D-438B-B645-2F09A624A4BD}"/>
              </a:ext>
            </a:extLst>
          </p:cNvPr>
          <p:cNvSpPr/>
          <p:nvPr/>
        </p:nvSpPr>
        <p:spPr>
          <a:xfrm>
            <a:off x="7930269" y="6273348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AF14472-72B6-4EC5-95C4-FBDAE6B2DD32}"/>
              </a:ext>
            </a:extLst>
          </p:cNvPr>
          <p:cNvSpPr/>
          <p:nvPr/>
        </p:nvSpPr>
        <p:spPr>
          <a:xfrm>
            <a:off x="6979674" y="5680653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7F26397-D98B-47D3-ADA1-C9690DEDCDC9}"/>
              </a:ext>
            </a:extLst>
          </p:cNvPr>
          <p:cNvSpPr/>
          <p:nvPr/>
        </p:nvSpPr>
        <p:spPr>
          <a:xfrm>
            <a:off x="11209849" y="5669437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87E5223-3704-49E1-B0FC-B2EECE415493}"/>
              </a:ext>
            </a:extLst>
          </p:cNvPr>
          <p:cNvSpPr/>
          <p:nvPr/>
        </p:nvSpPr>
        <p:spPr>
          <a:xfrm>
            <a:off x="9772937" y="5680653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046A7BB-D8AB-4FE7-AD96-D0AD5BD9AF60}"/>
              </a:ext>
            </a:extLst>
          </p:cNvPr>
          <p:cNvSpPr/>
          <p:nvPr/>
        </p:nvSpPr>
        <p:spPr>
          <a:xfrm>
            <a:off x="8354990" y="5689221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6020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281128" y="1189965"/>
            <a:ext cx="5998028" cy="2535729"/>
          </a:xfrm>
          <a:prstGeom prst="wedgeEllipseCallout">
            <a:avLst>
              <a:gd name="adj1" fmla="val -45306"/>
              <a:gd name="adj2" fmla="val 40822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So,</a:t>
            </a:r>
          </a:p>
          <a:p>
            <a:pPr algn="ctr"/>
            <a:r>
              <a:rPr lang="en-GB" sz="4400" b="1" dirty="0">
                <a:solidFill>
                  <a:srgbClr val="002060"/>
                </a:solidFill>
              </a:rPr>
              <a:t>7,530m = 7.53km</a:t>
            </a:r>
            <a:endParaRPr lang="en-GB" sz="44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27" name="Picture 26" descr="Bald Eagle, Young, Bird, Wild, Cartoon, Baby, Mascot">
            <a:extLst>
              <a:ext uri="{FF2B5EF4-FFF2-40B4-BE49-F238E27FC236}">
                <a16:creationId xmlns:a16="http://schemas.microsoft.com/office/drawing/2014/main" id="{2EAF70A2-62F5-4F7A-B9CA-8F93D336A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9213" y="3229103"/>
            <a:ext cx="1404139" cy="14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F333BC0-44AA-4D93-B7DA-F4E680302F00}"/>
              </a:ext>
            </a:extLst>
          </p:cNvPr>
          <p:cNvSpPr/>
          <p:nvPr/>
        </p:nvSpPr>
        <p:spPr>
          <a:xfrm>
            <a:off x="3147695" y="2817630"/>
            <a:ext cx="8242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 </a:t>
            </a:r>
            <a:endParaRPr lang="en-GB" sz="48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5A7025-1716-4EF9-B6FD-24393758AC90}"/>
              </a:ext>
            </a:extLst>
          </p:cNvPr>
          <p:cNvSpPr/>
          <p:nvPr/>
        </p:nvSpPr>
        <p:spPr>
          <a:xfrm>
            <a:off x="695286" y="2824982"/>
            <a:ext cx="11192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km </a:t>
            </a:r>
            <a:endParaRPr lang="en-GB" sz="4800" b="1" dirty="0"/>
          </a:p>
        </p:txBody>
      </p:sp>
      <p:sp>
        <p:nvSpPr>
          <p:cNvPr id="30" name="Arrow: Curved Down 29">
            <a:extLst>
              <a:ext uri="{FF2B5EF4-FFF2-40B4-BE49-F238E27FC236}">
                <a16:creationId xmlns:a16="http://schemas.microsoft.com/office/drawing/2014/main" id="{3E1037CC-1F3E-4834-A59E-9FA3DA3717DC}"/>
              </a:ext>
            </a:extLst>
          </p:cNvPr>
          <p:cNvSpPr/>
          <p:nvPr/>
        </p:nvSpPr>
        <p:spPr>
          <a:xfrm>
            <a:off x="1018822" y="2242391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Arrow: Curved Down 30">
            <a:extLst>
              <a:ext uri="{FF2B5EF4-FFF2-40B4-BE49-F238E27FC236}">
                <a16:creationId xmlns:a16="http://schemas.microsoft.com/office/drawing/2014/main" id="{025F5B4F-CB5F-44C9-A212-1AE69EA96E4F}"/>
              </a:ext>
            </a:extLst>
          </p:cNvPr>
          <p:cNvSpPr/>
          <p:nvPr/>
        </p:nvSpPr>
        <p:spPr>
          <a:xfrm rot="10800000">
            <a:off x="898848" y="3648627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EE622A5-B300-430D-9E2E-0CD7753E4F78}"/>
              </a:ext>
            </a:extLst>
          </p:cNvPr>
          <p:cNvSpPr/>
          <p:nvPr/>
        </p:nvSpPr>
        <p:spPr>
          <a:xfrm>
            <a:off x="1723112" y="1569832"/>
            <a:ext cx="1406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1,000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B266629-C1B8-4470-8838-B62D4DFCA31E}"/>
              </a:ext>
            </a:extLst>
          </p:cNvPr>
          <p:cNvSpPr/>
          <p:nvPr/>
        </p:nvSpPr>
        <p:spPr>
          <a:xfrm>
            <a:off x="1620148" y="4348700"/>
            <a:ext cx="142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1,000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1C151A0D-7F20-4431-91E1-26105CE4F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604560"/>
              </p:ext>
            </p:extLst>
          </p:nvPr>
        </p:nvGraphicFramePr>
        <p:xfrm>
          <a:off x="2024743" y="5184364"/>
          <a:ext cx="9946433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919">
                  <a:extLst>
                    <a:ext uri="{9D8B030D-6E8A-4147-A177-3AD203B41FA5}">
                      <a16:colId xmlns:a16="http://schemas.microsoft.com/office/drawing/2014/main" val="1863436090"/>
                    </a:ext>
                  </a:extLst>
                </a:gridCol>
                <a:gridCol w="1420919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420919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420919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420919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420919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  <a:gridCol w="1420919">
                  <a:extLst>
                    <a:ext uri="{9D8B030D-6E8A-4147-A177-3AD203B41FA5}">
                      <a16:colId xmlns:a16="http://schemas.microsoft.com/office/drawing/2014/main" val="2267388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35" name="Oval 34">
            <a:extLst>
              <a:ext uri="{FF2B5EF4-FFF2-40B4-BE49-F238E27FC236}">
                <a16:creationId xmlns:a16="http://schemas.microsoft.com/office/drawing/2014/main" id="{51B13675-50C2-40AE-9739-78A94C2A8602}"/>
              </a:ext>
            </a:extLst>
          </p:cNvPr>
          <p:cNvSpPr/>
          <p:nvPr/>
        </p:nvSpPr>
        <p:spPr>
          <a:xfrm>
            <a:off x="7936490" y="5378064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6E46894-E4DF-4128-B7BB-F2C3C2C1B8A3}"/>
              </a:ext>
            </a:extLst>
          </p:cNvPr>
          <p:cNvSpPr/>
          <p:nvPr/>
        </p:nvSpPr>
        <p:spPr>
          <a:xfrm>
            <a:off x="7930269" y="6273348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2FF297F-0B19-4630-8AF2-0681BDCB70CD}"/>
              </a:ext>
            </a:extLst>
          </p:cNvPr>
          <p:cNvSpPr/>
          <p:nvPr/>
        </p:nvSpPr>
        <p:spPr>
          <a:xfrm>
            <a:off x="6979674" y="5680653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D0BC082-061C-4EC5-AB43-9E6BD0A2EB54}"/>
              </a:ext>
            </a:extLst>
          </p:cNvPr>
          <p:cNvSpPr/>
          <p:nvPr/>
        </p:nvSpPr>
        <p:spPr>
          <a:xfrm>
            <a:off x="9772937" y="5680653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658043D-89C2-4918-AF67-DE73DEBCA274}"/>
              </a:ext>
            </a:extLst>
          </p:cNvPr>
          <p:cNvSpPr/>
          <p:nvPr/>
        </p:nvSpPr>
        <p:spPr>
          <a:xfrm>
            <a:off x="8354990" y="5689221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76977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3947" y="5818501"/>
            <a:ext cx="781081" cy="78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4F0FC9-81FD-4043-A8C0-6ABADCC32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591758"/>
              </p:ext>
            </p:extLst>
          </p:nvPr>
        </p:nvGraphicFramePr>
        <p:xfrm>
          <a:off x="1874495" y="5820229"/>
          <a:ext cx="9840530" cy="846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790">
                  <a:extLst>
                    <a:ext uri="{9D8B030D-6E8A-4147-A177-3AD203B41FA5}">
                      <a16:colId xmlns:a16="http://schemas.microsoft.com/office/drawing/2014/main" val="1863436090"/>
                    </a:ext>
                  </a:extLst>
                </a:gridCol>
                <a:gridCol w="1405790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405790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405790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405790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405790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  <a:gridCol w="1405790">
                  <a:extLst>
                    <a:ext uri="{9D8B030D-6E8A-4147-A177-3AD203B41FA5}">
                      <a16:colId xmlns:a16="http://schemas.microsoft.com/office/drawing/2014/main" val="3474390752"/>
                    </a:ext>
                  </a:extLst>
                </a:gridCol>
              </a:tblGrid>
              <a:tr h="19212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480322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EC991263-0028-4CA9-ABC3-C538D85BAABA}"/>
              </a:ext>
            </a:extLst>
          </p:cNvPr>
          <p:cNvSpPr/>
          <p:nvPr/>
        </p:nvSpPr>
        <p:spPr>
          <a:xfrm>
            <a:off x="7457576" y="6001741"/>
            <a:ext cx="92985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A7AF2A-85A3-495B-B195-5E6D0D9A1C31}"/>
              </a:ext>
            </a:extLst>
          </p:cNvPr>
          <p:cNvSpPr/>
          <p:nvPr/>
        </p:nvSpPr>
        <p:spPr>
          <a:xfrm>
            <a:off x="7462781" y="6445255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B48BD7-B550-44C2-891C-066FC1446845}"/>
              </a:ext>
            </a:extLst>
          </p:cNvPr>
          <p:cNvSpPr/>
          <p:nvPr/>
        </p:nvSpPr>
        <p:spPr>
          <a:xfrm>
            <a:off x="3092239" y="1938396"/>
            <a:ext cx="770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m </a:t>
            </a:r>
            <a:endParaRPr lang="en-GB" sz="36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2E582E-328D-4FD5-BC28-306925C52396}"/>
              </a:ext>
            </a:extLst>
          </p:cNvPr>
          <p:cNvSpPr/>
          <p:nvPr/>
        </p:nvSpPr>
        <p:spPr>
          <a:xfrm>
            <a:off x="639831" y="1945748"/>
            <a:ext cx="1045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km </a:t>
            </a:r>
            <a:endParaRPr lang="en-GB" sz="3600" b="1" dirty="0"/>
          </a:p>
        </p:txBody>
      </p:sp>
      <p:sp>
        <p:nvSpPr>
          <p:cNvPr id="22" name="Arrow: Curved Down 21">
            <a:extLst>
              <a:ext uri="{FF2B5EF4-FFF2-40B4-BE49-F238E27FC236}">
                <a16:creationId xmlns:a16="http://schemas.microsoft.com/office/drawing/2014/main" id="{8D901BFC-5652-4BCE-AFA2-F0D19B707C63}"/>
              </a:ext>
            </a:extLst>
          </p:cNvPr>
          <p:cNvSpPr/>
          <p:nvPr/>
        </p:nvSpPr>
        <p:spPr>
          <a:xfrm>
            <a:off x="887436" y="1623045"/>
            <a:ext cx="2632626" cy="4616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23" name="Arrow: Curved Down 22">
            <a:extLst>
              <a:ext uri="{FF2B5EF4-FFF2-40B4-BE49-F238E27FC236}">
                <a16:creationId xmlns:a16="http://schemas.microsoft.com/office/drawing/2014/main" id="{0135FB18-57DC-413B-BE55-5406AD22630B}"/>
              </a:ext>
            </a:extLst>
          </p:cNvPr>
          <p:cNvSpPr/>
          <p:nvPr/>
        </p:nvSpPr>
        <p:spPr>
          <a:xfrm rot="10800000">
            <a:off x="887436" y="2562012"/>
            <a:ext cx="2632626" cy="4616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AD35CF-0DD0-4985-9133-41DA87CE69A7}"/>
              </a:ext>
            </a:extLst>
          </p:cNvPr>
          <p:cNvSpPr/>
          <p:nvPr/>
        </p:nvSpPr>
        <p:spPr>
          <a:xfrm>
            <a:off x="1587819" y="1169570"/>
            <a:ext cx="1214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x 1,000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A20B0CA-302C-4A2F-A37E-D7EC25B3A95D}"/>
              </a:ext>
            </a:extLst>
          </p:cNvPr>
          <p:cNvSpPr/>
          <p:nvPr/>
        </p:nvSpPr>
        <p:spPr>
          <a:xfrm>
            <a:off x="1591725" y="2945775"/>
            <a:ext cx="12298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÷ 1,000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4B16830-1DE3-4481-A2B7-B7EC04C40C48}"/>
              </a:ext>
            </a:extLst>
          </p:cNvPr>
          <p:cNvSpPr/>
          <p:nvPr/>
        </p:nvSpPr>
        <p:spPr>
          <a:xfrm>
            <a:off x="10557514" y="1873245"/>
            <a:ext cx="1237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mm </a:t>
            </a:r>
            <a:endParaRPr lang="en-GB" sz="36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4CEA20C-D25A-4F81-A851-C2CADE804BAC}"/>
              </a:ext>
            </a:extLst>
          </p:cNvPr>
          <p:cNvSpPr/>
          <p:nvPr/>
        </p:nvSpPr>
        <p:spPr>
          <a:xfrm>
            <a:off x="8274225" y="1892275"/>
            <a:ext cx="1011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cm </a:t>
            </a:r>
            <a:endParaRPr lang="en-GB" sz="3600" b="1" dirty="0"/>
          </a:p>
        </p:txBody>
      </p:sp>
      <p:sp>
        <p:nvSpPr>
          <p:cNvPr id="28" name="Arrow: Curved Down 27">
            <a:extLst>
              <a:ext uri="{FF2B5EF4-FFF2-40B4-BE49-F238E27FC236}">
                <a16:creationId xmlns:a16="http://schemas.microsoft.com/office/drawing/2014/main" id="{9D0776C7-2A95-4209-9EBB-00B9431085C0}"/>
              </a:ext>
            </a:extLst>
          </p:cNvPr>
          <p:cNvSpPr/>
          <p:nvPr/>
        </p:nvSpPr>
        <p:spPr>
          <a:xfrm>
            <a:off x="8521831" y="1569572"/>
            <a:ext cx="2632626" cy="4616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29" name="Arrow: Curved Down 28">
            <a:extLst>
              <a:ext uri="{FF2B5EF4-FFF2-40B4-BE49-F238E27FC236}">
                <a16:creationId xmlns:a16="http://schemas.microsoft.com/office/drawing/2014/main" id="{3516D5A0-9DB8-4AD0-81BC-1C3FA109ABC4}"/>
              </a:ext>
            </a:extLst>
          </p:cNvPr>
          <p:cNvSpPr/>
          <p:nvPr/>
        </p:nvSpPr>
        <p:spPr>
          <a:xfrm rot="10800000">
            <a:off x="8521831" y="2508539"/>
            <a:ext cx="2632626" cy="4616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7C6AF9-8605-4B71-B1D0-BCE4694EEABA}"/>
              </a:ext>
            </a:extLst>
          </p:cNvPr>
          <p:cNvSpPr/>
          <p:nvPr/>
        </p:nvSpPr>
        <p:spPr>
          <a:xfrm>
            <a:off x="9514535" y="1160433"/>
            <a:ext cx="825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x 10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307F1F9-E1AF-4FDC-A68B-05472859D6A0}"/>
              </a:ext>
            </a:extLst>
          </p:cNvPr>
          <p:cNvSpPr/>
          <p:nvPr/>
        </p:nvSpPr>
        <p:spPr>
          <a:xfrm>
            <a:off x="9518441" y="2936638"/>
            <a:ext cx="859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÷ 10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95280F5-F494-4C09-A220-B6B14426D740}"/>
              </a:ext>
            </a:extLst>
          </p:cNvPr>
          <p:cNvSpPr/>
          <p:nvPr/>
        </p:nvSpPr>
        <p:spPr>
          <a:xfrm>
            <a:off x="6649962" y="1892275"/>
            <a:ext cx="1011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cm </a:t>
            </a:r>
            <a:endParaRPr lang="en-GB" sz="36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125B05D-F8BD-4AA2-8D5D-72FDBAC10C8E}"/>
              </a:ext>
            </a:extLst>
          </p:cNvPr>
          <p:cNvSpPr/>
          <p:nvPr/>
        </p:nvSpPr>
        <p:spPr>
          <a:xfrm>
            <a:off x="4366673" y="1911305"/>
            <a:ext cx="770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m </a:t>
            </a:r>
            <a:endParaRPr lang="en-GB" sz="3600" b="1" dirty="0"/>
          </a:p>
        </p:txBody>
      </p:sp>
      <p:sp>
        <p:nvSpPr>
          <p:cNvPr id="34" name="Arrow: Curved Down 33">
            <a:extLst>
              <a:ext uri="{FF2B5EF4-FFF2-40B4-BE49-F238E27FC236}">
                <a16:creationId xmlns:a16="http://schemas.microsoft.com/office/drawing/2014/main" id="{B93F23FB-D293-4E79-A8A9-8AD914D7C97A}"/>
              </a:ext>
            </a:extLst>
          </p:cNvPr>
          <p:cNvSpPr/>
          <p:nvPr/>
        </p:nvSpPr>
        <p:spPr>
          <a:xfrm>
            <a:off x="4614279" y="1588602"/>
            <a:ext cx="2632626" cy="4616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5" name="Arrow: Curved Down 34">
            <a:extLst>
              <a:ext uri="{FF2B5EF4-FFF2-40B4-BE49-F238E27FC236}">
                <a16:creationId xmlns:a16="http://schemas.microsoft.com/office/drawing/2014/main" id="{36EC6897-3A51-4765-8F4E-4EECF951E956}"/>
              </a:ext>
            </a:extLst>
          </p:cNvPr>
          <p:cNvSpPr/>
          <p:nvPr/>
        </p:nvSpPr>
        <p:spPr>
          <a:xfrm rot="10800000">
            <a:off x="4614279" y="2527569"/>
            <a:ext cx="2632626" cy="4616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770266-59AA-4CEF-B170-7825F2B62832}"/>
              </a:ext>
            </a:extLst>
          </p:cNvPr>
          <p:cNvSpPr/>
          <p:nvPr/>
        </p:nvSpPr>
        <p:spPr>
          <a:xfrm>
            <a:off x="5606983" y="1179463"/>
            <a:ext cx="1020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x 100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83D0D3-9ACA-486A-AAE3-9BFF3FC43ECF}"/>
              </a:ext>
            </a:extLst>
          </p:cNvPr>
          <p:cNvSpPr/>
          <p:nvPr/>
        </p:nvSpPr>
        <p:spPr>
          <a:xfrm>
            <a:off x="5610889" y="2955668"/>
            <a:ext cx="10351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÷ 100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FA1671F-35AE-4BD4-886F-18AE5BD28220}"/>
              </a:ext>
            </a:extLst>
          </p:cNvPr>
          <p:cNvSpPr/>
          <p:nvPr/>
        </p:nvSpPr>
        <p:spPr>
          <a:xfrm>
            <a:off x="639831" y="3439289"/>
            <a:ext cx="3060909" cy="2239527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4.5 km = _____m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61.07km = ____m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____km = 234m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____km = 16,000m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775A1E6-7610-4487-BC57-FABBD12C880D}"/>
              </a:ext>
            </a:extLst>
          </p:cNvPr>
          <p:cNvSpPr/>
          <p:nvPr/>
        </p:nvSpPr>
        <p:spPr>
          <a:xfrm>
            <a:off x="4335168" y="3450034"/>
            <a:ext cx="3060909" cy="2239527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70m = _____cm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8.05m = ____cm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____m = 7,000cm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____m = 703.1cm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093500F-12AD-46E4-BAA7-87133488B116}"/>
              </a:ext>
            </a:extLst>
          </p:cNvPr>
          <p:cNvSpPr/>
          <p:nvPr/>
        </p:nvSpPr>
        <p:spPr>
          <a:xfrm>
            <a:off x="8396828" y="3432249"/>
            <a:ext cx="3060909" cy="2239527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67cm = _____mm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8.91cm = ____mm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____cm = 58mm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____cm = 93.3mm</a:t>
            </a:r>
          </a:p>
        </p:txBody>
      </p:sp>
    </p:spTree>
    <p:extLst>
      <p:ext uri="{BB962C8B-B14F-4D97-AF65-F5344CB8AC3E}">
        <p14:creationId xmlns:p14="http://schemas.microsoft.com/office/powerpoint/2010/main" val="1606313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983154" y="2167101"/>
            <a:ext cx="3599662" cy="2421249"/>
          </a:xfrm>
          <a:prstGeom prst="wedgeEllipseCallout">
            <a:avLst>
              <a:gd name="adj1" fmla="val 61320"/>
              <a:gd name="adj2" fmla="val -12504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In what units do we measure </a:t>
            </a:r>
            <a:r>
              <a:rPr lang="en-GB" sz="2800" b="1" dirty="0">
                <a:solidFill>
                  <a:srgbClr val="002060"/>
                </a:solidFill>
              </a:rPr>
              <a:t>mass?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030" name="Picture 6" descr="Animal, Bird, Cartoon, Cute Animals">
            <a:extLst>
              <a:ext uri="{FF2B5EF4-FFF2-40B4-BE49-F238E27FC236}">
                <a16:creationId xmlns:a16="http://schemas.microsoft.com/office/drawing/2014/main" id="{52C4340F-FA15-4F12-BB42-55C884ADC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08" y="2066730"/>
            <a:ext cx="1752030" cy="27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153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983154" y="2167101"/>
            <a:ext cx="3599662" cy="2421249"/>
          </a:xfrm>
          <a:prstGeom prst="wedgeEllipseCallout">
            <a:avLst>
              <a:gd name="adj1" fmla="val 61320"/>
              <a:gd name="adj2" fmla="val -12504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When might we need to measure </a:t>
            </a:r>
            <a:r>
              <a:rPr lang="en-GB" sz="2800" b="1" dirty="0">
                <a:solidFill>
                  <a:srgbClr val="002060"/>
                </a:solidFill>
              </a:rPr>
              <a:t>mass?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8" name="Picture 6" descr="Animal, Bird, Cartoon, Cute Animals">
            <a:extLst>
              <a:ext uri="{FF2B5EF4-FFF2-40B4-BE49-F238E27FC236}">
                <a16:creationId xmlns:a16="http://schemas.microsoft.com/office/drawing/2014/main" id="{966CE7EF-CFCA-4E44-BA00-9A2CFD63C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08" y="2066730"/>
            <a:ext cx="1752030" cy="27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865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624" y="212725"/>
            <a:ext cx="8250641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Vocabulary: measurement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058C4BA-2080-4F3B-B074-AF152FFEA8FA}"/>
              </a:ext>
            </a:extLst>
          </p:cNvPr>
          <p:cNvSpPr/>
          <p:nvPr/>
        </p:nvSpPr>
        <p:spPr>
          <a:xfrm>
            <a:off x="1209823" y="1872637"/>
            <a:ext cx="3235569" cy="4678101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millimetre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centimetre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metre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kilometre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litre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millilitre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gram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kilogram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convert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metric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17DE871-CA1E-4990-928F-9C57D6CCFFE8}"/>
              </a:ext>
            </a:extLst>
          </p:cNvPr>
          <p:cNvSpPr/>
          <p:nvPr/>
        </p:nvSpPr>
        <p:spPr>
          <a:xfrm>
            <a:off x="5471160" y="2514600"/>
            <a:ext cx="5196840" cy="2621280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Please select an activity from the ‘</a:t>
            </a:r>
            <a:r>
              <a:rPr lang="en-GB" sz="2800" dirty="0">
                <a:solidFill>
                  <a:srgbClr val="002060"/>
                </a:solidFill>
                <a:hlinkClick r:id="rId4"/>
              </a:rPr>
              <a:t>Vocabulary Shorts</a:t>
            </a:r>
            <a:r>
              <a:rPr lang="en-GB" sz="2800" dirty="0">
                <a:solidFill>
                  <a:srgbClr val="002060"/>
                </a:solidFill>
              </a:rPr>
              <a:t>’ to develop understanding of the key vocabulary.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4532CB-3CC8-44ED-9171-01BCAB8CC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0" y="365124"/>
            <a:ext cx="1223033" cy="81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11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859625" y="1780148"/>
            <a:ext cx="4022649" cy="2642562"/>
          </a:xfrm>
          <a:prstGeom prst="wedgeEllipseCallout">
            <a:avLst>
              <a:gd name="adj1" fmla="val 44851"/>
              <a:gd name="adj2" fmla="val 50378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Look at the kitchen scales. There are </a:t>
            </a:r>
            <a:r>
              <a:rPr lang="en-GB" sz="2800" b="1" dirty="0">
                <a:solidFill>
                  <a:schemeClr val="tx1"/>
                </a:solidFill>
              </a:rPr>
              <a:t>1,000 grams </a:t>
            </a:r>
            <a:r>
              <a:rPr lang="en-GB" sz="2800" dirty="0">
                <a:solidFill>
                  <a:schemeClr val="tx1"/>
                </a:solidFill>
              </a:rPr>
              <a:t>in </a:t>
            </a:r>
            <a:r>
              <a:rPr lang="en-GB" sz="2800" b="1" dirty="0">
                <a:solidFill>
                  <a:schemeClr val="tx1"/>
                </a:solidFill>
              </a:rPr>
              <a:t>one kilogram.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2054" name="Picture 6" descr="Image result for kitchen scales">
            <a:extLst>
              <a:ext uri="{FF2B5EF4-FFF2-40B4-BE49-F238E27FC236}">
                <a16:creationId xmlns:a16="http://schemas.microsoft.com/office/drawing/2014/main" id="{AB5B7E51-E0B0-48A7-9153-D6EA09161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" t="12907" r="4851" b="13513"/>
          <a:stretch/>
        </p:blipFill>
        <p:spPr bwMode="auto">
          <a:xfrm>
            <a:off x="1017037" y="1916446"/>
            <a:ext cx="4193696" cy="444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Animal, Bird, Cartoon, Cute Animals">
            <a:extLst>
              <a:ext uri="{FF2B5EF4-FFF2-40B4-BE49-F238E27FC236}">
                <a16:creationId xmlns:a16="http://schemas.microsoft.com/office/drawing/2014/main" id="{28EABE5D-D989-406D-B0FB-985A2E025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26" y="3837763"/>
            <a:ext cx="1752030" cy="27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381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7497801" y="3357788"/>
            <a:ext cx="4283907" cy="3135086"/>
          </a:xfrm>
          <a:prstGeom prst="wedgeEllipseCallout">
            <a:avLst>
              <a:gd name="adj1" fmla="val 21896"/>
              <a:gd name="adj2" fmla="val -5804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To </a:t>
            </a:r>
            <a:r>
              <a:rPr lang="en-GB" sz="2800" b="1" dirty="0">
                <a:solidFill>
                  <a:srgbClr val="002060"/>
                </a:solidFill>
              </a:rPr>
              <a:t>convert</a:t>
            </a:r>
            <a:r>
              <a:rPr lang="en-GB" sz="2800" dirty="0">
                <a:solidFill>
                  <a:srgbClr val="002060"/>
                </a:solidFill>
              </a:rPr>
              <a:t> (change)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dirty="0">
                <a:solidFill>
                  <a:srgbClr val="002060"/>
                </a:solidFill>
              </a:rPr>
              <a:t>between kg and g, we need to </a:t>
            </a:r>
            <a:r>
              <a:rPr lang="en-GB" sz="2800" b="1" dirty="0">
                <a:solidFill>
                  <a:srgbClr val="002060"/>
                </a:solidFill>
              </a:rPr>
              <a:t>multiply</a:t>
            </a:r>
            <a:r>
              <a:rPr lang="en-GB" sz="2800" dirty="0">
                <a:solidFill>
                  <a:srgbClr val="002060"/>
                </a:solidFill>
              </a:rPr>
              <a:t> and </a:t>
            </a:r>
            <a:r>
              <a:rPr lang="en-GB" sz="2800" b="1" dirty="0">
                <a:solidFill>
                  <a:srgbClr val="002060"/>
                </a:solidFill>
              </a:rPr>
              <a:t>divide</a:t>
            </a:r>
            <a:r>
              <a:rPr lang="en-GB" sz="2800" dirty="0">
                <a:solidFill>
                  <a:srgbClr val="002060"/>
                </a:solidFill>
              </a:rPr>
              <a:t> by 1,000.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62BCE-E582-4C02-8B31-2404DE3C4E61}"/>
              </a:ext>
            </a:extLst>
          </p:cNvPr>
          <p:cNvSpPr/>
          <p:nvPr/>
        </p:nvSpPr>
        <p:spPr>
          <a:xfrm>
            <a:off x="3488864" y="4480491"/>
            <a:ext cx="9108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kg </a:t>
            </a:r>
            <a:endParaRPr lang="en-GB" sz="4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8668F5-BE12-4AEC-AB6B-4162377F816B}"/>
              </a:ext>
            </a:extLst>
          </p:cNvPr>
          <p:cNvSpPr/>
          <p:nvPr/>
        </p:nvSpPr>
        <p:spPr>
          <a:xfrm>
            <a:off x="898774" y="4435699"/>
            <a:ext cx="6158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g </a:t>
            </a:r>
            <a:endParaRPr lang="en-GB" sz="4800" b="1" dirty="0"/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202E91B4-E951-4621-A8A2-0E171D2F8734}"/>
              </a:ext>
            </a:extLst>
          </p:cNvPr>
          <p:cNvSpPr/>
          <p:nvPr/>
        </p:nvSpPr>
        <p:spPr>
          <a:xfrm>
            <a:off x="1222310" y="3853108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CF9C49CE-9C19-4A96-BD18-5BA0FE841C02}"/>
              </a:ext>
            </a:extLst>
          </p:cNvPr>
          <p:cNvSpPr/>
          <p:nvPr/>
        </p:nvSpPr>
        <p:spPr>
          <a:xfrm rot="10800000">
            <a:off x="1102336" y="5259344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F55720-6E7A-4923-89B6-BA77E2B37F57}"/>
              </a:ext>
            </a:extLst>
          </p:cNvPr>
          <p:cNvSpPr/>
          <p:nvPr/>
        </p:nvSpPr>
        <p:spPr>
          <a:xfrm>
            <a:off x="1856328" y="3268333"/>
            <a:ext cx="1406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1,000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E73D5F-4905-4D3F-96F2-F661D453D4BA}"/>
              </a:ext>
            </a:extLst>
          </p:cNvPr>
          <p:cNvSpPr/>
          <p:nvPr/>
        </p:nvSpPr>
        <p:spPr>
          <a:xfrm>
            <a:off x="1973039" y="5961802"/>
            <a:ext cx="142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1,000</a:t>
            </a:r>
          </a:p>
        </p:txBody>
      </p:sp>
      <p:pic>
        <p:nvPicPr>
          <p:cNvPr id="19" name="Picture 6" descr="Animal, Bird, Cartoon, Cute Animals">
            <a:extLst>
              <a:ext uri="{FF2B5EF4-FFF2-40B4-BE49-F238E27FC236}">
                <a16:creationId xmlns:a16="http://schemas.microsoft.com/office/drawing/2014/main" id="{D6372AEF-D193-4416-A13C-3296A9D0D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6417">
            <a:off x="10957700" y="1841306"/>
            <a:ext cx="1083369" cy="168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Image result for kitchen scales">
            <a:extLst>
              <a:ext uri="{FF2B5EF4-FFF2-40B4-BE49-F238E27FC236}">
                <a16:creationId xmlns:a16="http://schemas.microsoft.com/office/drawing/2014/main" id="{3FBED3EA-7230-409C-891D-D2D6F0563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" t="12907" r="4851" b="13513"/>
          <a:stretch/>
        </p:blipFill>
        <p:spPr bwMode="auto">
          <a:xfrm>
            <a:off x="4705739" y="1505898"/>
            <a:ext cx="2631232" cy="279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645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7089461" y="1452026"/>
            <a:ext cx="4283907" cy="4813788"/>
          </a:xfrm>
          <a:prstGeom prst="wedgeEllipseCallout">
            <a:avLst>
              <a:gd name="adj1" fmla="val -59614"/>
              <a:gd name="adj2" fmla="val 30895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Because we are </a:t>
            </a:r>
            <a:r>
              <a:rPr lang="en-GB" sz="2800" b="1" dirty="0">
                <a:solidFill>
                  <a:srgbClr val="002060"/>
                </a:solidFill>
              </a:rPr>
              <a:t>multiplying and dividing by 1,000 </a:t>
            </a:r>
            <a:r>
              <a:rPr lang="en-GB" sz="2800" dirty="0">
                <a:solidFill>
                  <a:srgbClr val="002060"/>
                </a:solidFill>
              </a:rPr>
              <a:t>this time, we need to move the digit </a:t>
            </a:r>
            <a:r>
              <a:rPr lang="en-GB" sz="2800" b="1" dirty="0">
                <a:solidFill>
                  <a:srgbClr val="002060"/>
                </a:solidFill>
              </a:rPr>
              <a:t>three</a:t>
            </a:r>
            <a:r>
              <a:rPr lang="en-GB" sz="2800" dirty="0">
                <a:solidFill>
                  <a:srgbClr val="002060"/>
                </a:solidFill>
              </a:rPr>
              <a:t> spaces to the </a:t>
            </a:r>
            <a:r>
              <a:rPr lang="en-GB" sz="2800" b="1" dirty="0">
                <a:solidFill>
                  <a:srgbClr val="002060"/>
                </a:solidFill>
              </a:rPr>
              <a:t>left </a:t>
            </a:r>
            <a:r>
              <a:rPr lang="en-GB" sz="2800" dirty="0">
                <a:solidFill>
                  <a:srgbClr val="002060"/>
                </a:solidFill>
              </a:rPr>
              <a:t>or </a:t>
            </a:r>
            <a:r>
              <a:rPr lang="en-GB" sz="2800" b="1" dirty="0">
                <a:solidFill>
                  <a:srgbClr val="002060"/>
                </a:solidFill>
              </a:rPr>
              <a:t>right</a:t>
            </a:r>
            <a:r>
              <a:rPr lang="en-GB" sz="2800" dirty="0">
                <a:solidFill>
                  <a:srgbClr val="002060"/>
                </a:solidFill>
              </a:rPr>
              <a:t> to make the number 1,000 times </a:t>
            </a:r>
            <a:r>
              <a:rPr lang="en-GB" sz="2800" b="1" dirty="0">
                <a:solidFill>
                  <a:srgbClr val="002060"/>
                </a:solidFill>
              </a:rPr>
              <a:t>larger </a:t>
            </a:r>
            <a:r>
              <a:rPr lang="en-GB" sz="2800" dirty="0">
                <a:solidFill>
                  <a:srgbClr val="002060"/>
                </a:solidFill>
              </a:rPr>
              <a:t>or </a:t>
            </a:r>
            <a:r>
              <a:rPr lang="en-GB" sz="2800" b="1" dirty="0">
                <a:solidFill>
                  <a:srgbClr val="002060"/>
                </a:solidFill>
              </a:rPr>
              <a:t>smaller</a:t>
            </a:r>
            <a:r>
              <a:rPr lang="en-GB" sz="2800" dirty="0">
                <a:solidFill>
                  <a:srgbClr val="002060"/>
                </a:solidFill>
              </a:rPr>
              <a:t>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A2C83BC-23C0-4348-988E-E2D3A156BE4B}"/>
              </a:ext>
            </a:extLst>
          </p:cNvPr>
          <p:cNvSpPr/>
          <p:nvPr/>
        </p:nvSpPr>
        <p:spPr>
          <a:xfrm>
            <a:off x="3488864" y="4480491"/>
            <a:ext cx="9108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kg </a:t>
            </a:r>
            <a:endParaRPr lang="en-GB" sz="4800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740728-D9C6-4599-9C7F-4407BD069562}"/>
              </a:ext>
            </a:extLst>
          </p:cNvPr>
          <p:cNvSpPr/>
          <p:nvPr/>
        </p:nvSpPr>
        <p:spPr>
          <a:xfrm>
            <a:off x="898774" y="4435699"/>
            <a:ext cx="6158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g </a:t>
            </a:r>
            <a:endParaRPr lang="en-GB" sz="4800" b="1" dirty="0"/>
          </a:p>
        </p:txBody>
      </p:sp>
      <p:sp>
        <p:nvSpPr>
          <p:cNvPr id="25" name="Arrow: Curved Down 24">
            <a:extLst>
              <a:ext uri="{FF2B5EF4-FFF2-40B4-BE49-F238E27FC236}">
                <a16:creationId xmlns:a16="http://schemas.microsoft.com/office/drawing/2014/main" id="{D5647BA3-5BF2-41B2-A3F8-6A0D35A20E09}"/>
              </a:ext>
            </a:extLst>
          </p:cNvPr>
          <p:cNvSpPr/>
          <p:nvPr/>
        </p:nvSpPr>
        <p:spPr>
          <a:xfrm>
            <a:off x="1222310" y="3853108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Arrow: Curved Down 25">
            <a:extLst>
              <a:ext uri="{FF2B5EF4-FFF2-40B4-BE49-F238E27FC236}">
                <a16:creationId xmlns:a16="http://schemas.microsoft.com/office/drawing/2014/main" id="{FB05C094-1880-4298-AC08-164D2B3C4994}"/>
              </a:ext>
            </a:extLst>
          </p:cNvPr>
          <p:cNvSpPr/>
          <p:nvPr/>
        </p:nvSpPr>
        <p:spPr>
          <a:xfrm rot="10800000">
            <a:off x="1102336" y="5259344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B70E74C-C031-40A0-90A8-873C0F9C7204}"/>
              </a:ext>
            </a:extLst>
          </p:cNvPr>
          <p:cNvSpPr/>
          <p:nvPr/>
        </p:nvSpPr>
        <p:spPr>
          <a:xfrm>
            <a:off x="1856328" y="3268333"/>
            <a:ext cx="1406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1,000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4679697-C0B0-4D5A-BB53-011AFAE424AD}"/>
              </a:ext>
            </a:extLst>
          </p:cNvPr>
          <p:cNvSpPr/>
          <p:nvPr/>
        </p:nvSpPr>
        <p:spPr>
          <a:xfrm>
            <a:off x="1973039" y="5961802"/>
            <a:ext cx="142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1,000</a:t>
            </a:r>
          </a:p>
        </p:txBody>
      </p:sp>
      <p:pic>
        <p:nvPicPr>
          <p:cNvPr id="29" name="Picture 6" descr="Animal, Bird, Cartoon, Cute Animals">
            <a:extLst>
              <a:ext uri="{FF2B5EF4-FFF2-40B4-BE49-F238E27FC236}">
                <a16:creationId xmlns:a16="http://schemas.microsoft.com/office/drawing/2014/main" id="{22F76784-9420-4E3E-B730-0D236D124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793" y="5143871"/>
            <a:ext cx="1083369" cy="168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70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4404649" y="1406702"/>
            <a:ext cx="3232508" cy="1618545"/>
          </a:xfrm>
          <a:prstGeom prst="wedgeEllipseCallout">
            <a:avLst>
              <a:gd name="adj1" fmla="val -66418"/>
              <a:gd name="adj2" fmla="val -64429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How many grams are in 3.6kg?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C000999-317C-4996-AD6C-5F9ACB6AE42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24052" y="5330835"/>
          <a:ext cx="1101913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162">
                  <a:extLst>
                    <a:ext uri="{9D8B030D-6E8A-4147-A177-3AD203B41FA5}">
                      <a16:colId xmlns:a16="http://schemas.microsoft.com/office/drawing/2014/main" val="1863436090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20351606"/>
                    </a:ext>
                  </a:extLst>
                </a:gridCol>
              </a:tblGrid>
              <a:tr h="28073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692223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30BC686D-687D-4CEC-A8C8-3471F25A29CD}"/>
              </a:ext>
            </a:extLst>
          </p:cNvPr>
          <p:cNvSpPr/>
          <p:nvPr/>
        </p:nvSpPr>
        <p:spPr>
          <a:xfrm>
            <a:off x="7154680" y="5479936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F6FC706-3A15-44B1-A37C-AA626D3FDA5C}"/>
              </a:ext>
            </a:extLst>
          </p:cNvPr>
          <p:cNvSpPr/>
          <p:nvPr/>
        </p:nvSpPr>
        <p:spPr>
          <a:xfrm>
            <a:off x="7148459" y="6375220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B81F8-217E-419C-B8A9-6A3D3FEE6401}"/>
              </a:ext>
            </a:extLst>
          </p:cNvPr>
          <p:cNvSpPr/>
          <p:nvPr/>
        </p:nvSpPr>
        <p:spPr>
          <a:xfrm>
            <a:off x="6188354" y="5839076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F54999-1841-4B0D-A299-A4B11563E495}"/>
              </a:ext>
            </a:extLst>
          </p:cNvPr>
          <p:cNvSpPr/>
          <p:nvPr/>
        </p:nvSpPr>
        <p:spPr>
          <a:xfrm>
            <a:off x="7762875" y="5810620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5F4E887-2F0E-448E-ACF8-074D096B3548}"/>
              </a:ext>
            </a:extLst>
          </p:cNvPr>
          <p:cNvSpPr/>
          <p:nvPr/>
        </p:nvSpPr>
        <p:spPr>
          <a:xfrm>
            <a:off x="3083083" y="2942704"/>
            <a:ext cx="9108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kg </a:t>
            </a:r>
            <a:endParaRPr lang="en-GB" sz="48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31E077-B7B1-4F55-B716-5806CA43D61A}"/>
              </a:ext>
            </a:extLst>
          </p:cNvPr>
          <p:cNvSpPr/>
          <p:nvPr/>
        </p:nvSpPr>
        <p:spPr>
          <a:xfrm>
            <a:off x="492993" y="2897912"/>
            <a:ext cx="6158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g </a:t>
            </a:r>
            <a:endParaRPr lang="en-GB" sz="4800" b="1" dirty="0"/>
          </a:p>
        </p:txBody>
      </p:sp>
      <p:sp>
        <p:nvSpPr>
          <p:cNvPr id="34" name="Arrow: Curved Down 33">
            <a:extLst>
              <a:ext uri="{FF2B5EF4-FFF2-40B4-BE49-F238E27FC236}">
                <a16:creationId xmlns:a16="http://schemas.microsoft.com/office/drawing/2014/main" id="{0BD5AF23-8987-4822-8090-81709858EDED}"/>
              </a:ext>
            </a:extLst>
          </p:cNvPr>
          <p:cNvSpPr/>
          <p:nvPr/>
        </p:nvSpPr>
        <p:spPr>
          <a:xfrm>
            <a:off x="816529" y="2315321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Arrow: Curved Down 34">
            <a:extLst>
              <a:ext uri="{FF2B5EF4-FFF2-40B4-BE49-F238E27FC236}">
                <a16:creationId xmlns:a16="http://schemas.microsoft.com/office/drawing/2014/main" id="{1970BC5A-7DD5-428A-9F53-0A43FE62209F}"/>
              </a:ext>
            </a:extLst>
          </p:cNvPr>
          <p:cNvSpPr/>
          <p:nvPr/>
        </p:nvSpPr>
        <p:spPr>
          <a:xfrm rot="10800000">
            <a:off x="696555" y="3721557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B1491E0-F88B-4E10-B9C0-0B697E78BF56}"/>
              </a:ext>
            </a:extLst>
          </p:cNvPr>
          <p:cNvSpPr/>
          <p:nvPr/>
        </p:nvSpPr>
        <p:spPr>
          <a:xfrm>
            <a:off x="1450547" y="1730546"/>
            <a:ext cx="1406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1,000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DA1A14D-51E2-4D8C-9AA0-0AD6890E8D78}"/>
              </a:ext>
            </a:extLst>
          </p:cNvPr>
          <p:cNvSpPr/>
          <p:nvPr/>
        </p:nvSpPr>
        <p:spPr>
          <a:xfrm>
            <a:off x="1567258" y="4424015"/>
            <a:ext cx="142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1,000</a:t>
            </a:r>
          </a:p>
        </p:txBody>
      </p:sp>
      <p:pic>
        <p:nvPicPr>
          <p:cNvPr id="38" name="Picture 6" descr="Animal, Bird, Cartoon, Cute Animals">
            <a:extLst>
              <a:ext uri="{FF2B5EF4-FFF2-40B4-BE49-F238E27FC236}">
                <a16:creationId xmlns:a16="http://schemas.microsoft.com/office/drawing/2014/main" id="{FE9B1D6B-219A-46AD-AE17-B642470B1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19234" y="18393"/>
            <a:ext cx="689615" cy="107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7432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4404649" y="1406702"/>
            <a:ext cx="3232508" cy="1618545"/>
          </a:xfrm>
          <a:prstGeom prst="wedgeEllipseCallout">
            <a:avLst>
              <a:gd name="adj1" fmla="val -66418"/>
              <a:gd name="adj2" fmla="val -64429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How many grams are in 3.6kg?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C000999-317C-4996-AD6C-5F9ACB6AE422}"/>
              </a:ext>
            </a:extLst>
          </p:cNvPr>
          <p:cNvGraphicFramePr>
            <a:graphicFrameLocks noGrp="1"/>
          </p:cNvGraphicFramePr>
          <p:nvPr/>
        </p:nvGraphicFramePr>
        <p:xfrm>
          <a:off x="924052" y="5330835"/>
          <a:ext cx="1101913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162">
                  <a:extLst>
                    <a:ext uri="{9D8B030D-6E8A-4147-A177-3AD203B41FA5}">
                      <a16:colId xmlns:a16="http://schemas.microsoft.com/office/drawing/2014/main" val="1863436090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20351606"/>
                    </a:ext>
                  </a:extLst>
                </a:gridCol>
              </a:tblGrid>
              <a:tr h="28073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692223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30BC686D-687D-4CEC-A8C8-3471F25A29CD}"/>
              </a:ext>
            </a:extLst>
          </p:cNvPr>
          <p:cNvSpPr/>
          <p:nvPr/>
        </p:nvSpPr>
        <p:spPr>
          <a:xfrm>
            <a:off x="7154680" y="5479936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F6FC706-3A15-44B1-A37C-AA626D3FDA5C}"/>
              </a:ext>
            </a:extLst>
          </p:cNvPr>
          <p:cNvSpPr/>
          <p:nvPr/>
        </p:nvSpPr>
        <p:spPr>
          <a:xfrm>
            <a:off x="7148459" y="6375220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B81F8-217E-419C-B8A9-6A3D3FEE6401}"/>
              </a:ext>
            </a:extLst>
          </p:cNvPr>
          <p:cNvSpPr/>
          <p:nvPr/>
        </p:nvSpPr>
        <p:spPr>
          <a:xfrm>
            <a:off x="6188354" y="5839076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F54999-1841-4B0D-A299-A4B11563E495}"/>
              </a:ext>
            </a:extLst>
          </p:cNvPr>
          <p:cNvSpPr/>
          <p:nvPr/>
        </p:nvSpPr>
        <p:spPr>
          <a:xfrm>
            <a:off x="7762875" y="5810620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5F4E887-2F0E-448E-ACF8-074D096B3548}"/>
              </a:ext>
            </a:extLst>
          </p:cNvPr>
          <p:cNvSpPr/>
          <p:nvPr/>
        </p:nvSpPr>
        <p:spPr>
          <a:xfrm>
            <a:off x="3197010" y="2942704"/>
            <a:ext cx="6158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g </a:t>
            </a:r>
            <a:endParaRPr lang="en-GB" sz="48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31E077-B7B1-4F55-B716-5806CA43D61A}"/>
              </a:ext>
            </a:extLst>
          </p:cNvPr>
          <p:cNvSpPr/>
          <p:nvPr/>
        </p:nvSpPr>
        <p:spPr>
          <a:xfrm>
            <a:off x="492993" y="2897912"/>
            <a:ext cx="9108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kg </a:t>
            </a:r>
            <a:endParaRPr lang="en-GB" sz="4800" b="1" dirty="0"/>
          </a:p>
        </p:txBody>
      </p:sp>
      <p:sp>
        <p:nvSpPr>
          <p:cNvPr id="34" name="Arrow: Curved Down 33">
            <a:extLst>
              <a:ext uri="{FF2B5EF4-FFF2-40B4-BE49-F238E27FC236}">
                <a16:creationId xmlns:a16="http://schemas.microsoft.com/office/drawing/2014/main" id="{0BD5AF23-8987-4822-8090-81709858EDED}"/>
              </a:ext>
            </a:extLst>
          </p:cNvPr>
          <p:cNvSpPr/>
          <p:nvPr/>
        </p:nvSpPr>
        <p:spPr>
          <a:xfrm>
            <a:off x="816529" y="2315321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Arrow: Curved Down 34">
            <a:extLst>
              <a:ext uri="{FF2B5EF4-FFF2-40B4-BE49-F238E27FC236}">
                <a16:creationId xmlns:a16="http://schemas.microsoft.com/office/drawing/2014/main" id="{1970BC5A-7DD5-428A-9F53-0A43FE62209F}"/>
              </a:ext>
            </a:extLst>
          </p:cNvPr>
          <p:cNvSpPr/>
          <p:nvPr/>
        </p:nvSpPr>
        <p:spPr>
          <a:xfrm rot="10800000">
            <a:off x="696555" y="3721557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B1491E0-F88B-4E10-B9C0-0B697E78BF56}"/>
              </a:ext>
            </a:extLst>
          </p:cNvPr>
          <p:cNvSpPr/>
          <p:nvPr/>
        </p:nvSpPr>
        <p:spPr>
          <a:xfrm>
            <a:off x="1450547" y="1730546"/>
            <a:ext cx="1406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1,000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DA1A14D-51E2-4D8C-9AA0-0AD6890E8D78}"/>
              </a:ext>
            </a:extLst>
          </p:cNvPr>
          <p:cNvSpPr/>
          <p:nvPr/>
        </p:nvSpPr>
        <p:spPr>
          <a:xfrm>
            <a:off x="1567258" y="4424015"/>
            <a:ext cx="142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1,000</a:t>
            </a:r>
          </a:p>
        </p:txBody>
      </p:sp>
      <p:pic>
        <p:nvPicPr>
          <p:cNvPr id="38" name="Picture 6" descr="Animal, Bird, Cartoon, Cute Animals">
            <a:extLst>
              <a:ext uri="{FF2B5EF4-FFF2-40B4-BE49-F238E27FC236}">
                <a16:creationId xmlns:a16="http://schemas.microsoft.com/office/drawing/2014/main" id="{FE9B1D6B-219A-46AD-AE17-B642470B1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19234" y="18393"/>
            <a:ext cx="689615" cy="107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DCAF52-4F20-466E-A52E-3CC070C5631B}"/>
              </a:ext>
            </a:extLst>
          </p:cNvPr>
          <p:cNvSpPr/>
          <p:nvPr/>
        </p:nvSpPr>
        <p:spPr>
          <a:xfrm>
            <a:off x="8640147" y="1573562"/>
            <a:ext cx="2273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We need to </a:t>
            </a:r>
            <a:r>
              <a:rPr lang="en-GB" sz="2400" b="1" dirty="0">
                <a:solidFill>
                  <a:srgbClr val="002060"/>
                </a:solidFill>
              </a:rPr>
              <a:t>multiply 3.6kg by 1,000.</a:t>
            </a:r>
            <a:endParaRPr lang="en-GB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B7E1DE-1255-4AA4-9B03-252C0C6D0880}"/>
              </a:ext>
            </a:extLst>
          </p:cNvPr>
          <p:cNvSpPr/>
          <p:nvPr/>
        </p:nvSpPr>
        <p:spPr>
          <a:xfrm>
            <a:off x="8640147" y="3173536"/>
            <a:ext cx="22737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To do this we move all of the digits </a:t>
            </a:r>
            <a:r>
              <a:rPr lang="en-GB" sz="2400" b="1" dirty="0">
                <a:solidFill>
                  <a:srgbClr val="002060"/>
                </a:solidFill>
              </a:rPr>
              <a:t>3 places to the left.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9920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39349 -0.0127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74" y="-64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-0.38646 0.0027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9" grpId="0" animBg="1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4404649" y="1406702"/>
            <a:ext cx="3232508" cy="1618545"/>
          </a:xfrm>
          <a:prstGeom prst="wedgeEllipseCallout">
            <a:avLst>
              <a:gd name="adj1" fmla="val -66418"/>
              <a:gd name="adj2" fmla="val -64429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How many grams are in 3.6kg?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C000999-317C-4996-AD6C-5F9ACB6AE422}"/>
              </a:ext>
            </a:extLst>
          </p:cNvPr>
          <p:cNvGraphicFramePr>
            <a:graphicFrameLocks noGrp="1"/>
          </p:cNvGraphicFramePr>
          <p:nvPr/>
        </p:nvGraphicFramePr>
        <p:xfrm>
          <a:off x="924052" y="5330835"/>
          <a:ext cx="1101913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162">
                  <a:extLst>
                    <a:ext uri="{9D8B030D-6E8A-4147-A177-3AD203B41FA5}">
                      <a16:colId xmlns:a16="http://schemas.microsoft.com/office/drawing/2014/main" val="1863436090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20351606"/>
                    </a:ext>
                  </a:extLst>
                </a:gridCol>
              </a:tblGrid>
              <a:tr h="28073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692223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30BC686D-687D-4CEC-A8C8-3471F25A29CD}"/>
              </a:ext>
            </a:extLst>
          </p:cNvPr>
          <p:cNvSpPr/>
          <p:nvPr/>
        </p:nvSpPr>
        <p:spPr>
          <a:xfrm>
            <a:off x="7154680" y="5479936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F6FC706-3A15-44B1-A37C-AA626D3FDA5C}"/>
              </a:ext>
            </a:extLst>
          </p:cNvPr>
          <p:cNvSpPr/>
          <p:nvPr/>
        </p:nvSpPr>
        <p:spPr>
          <a:xfrm>
            <a:off x="7148459" y="6375220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B81F8-217E-419C-B8A9-6A3D3FEE6401}"/>
              </a:ext>
            </a:extLst>
          </p:cNvPr>
          <p:cNvSpPr/>
          <p:nvPr/>
        </p:nvSpPr>
        <p:spPr>
          <a:xfrm>
            <a:off x="1450547" y="5839076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F54999-1841-4B0D-A299-A4B11563E495}"/>
              </a:ext>
            </a:extLst>
          </p:cNvPr>
          <p:cNvSpPr/>
          <p:nvPr/>
        </p:nvSpPr>
        <p:spPr>
          <a:xfrm>
            <a:off x="3010230" y="5828604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5F4E887-2F0E-448E-ACF8-074D096B3548}"/>
              </a:ext>
            </a:extLst>
          </p:cNvPr>
          <p:cNvSpPr/>
          <p:nvPr/>
        </p:nvSpPr>
        <p:spPr>
          <a:xfrm>
            <a:off x="3197010" y="2942704"/>
            <a:ext cx="6158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g </a:t>
            </a:r>
            <a:endParaRPr lang="en-GB" sz="48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31E077-B7B1-4F55-B716-5806CA43D61A}"/>
              </a:ext>
            </a:extLst>
          </p:cNvPr>
          <p:cNvSpPr/>
          <p:nvPr/>
        </p:nvSpPr>
        <p:spPr>
          <a:xfrm>
            <a:off x="492993" y="2897912"/>
            <a:ext cx="9108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kg </a:t>
            </a:r>
            <a:endParaRPr lang="en-GB" sz="4800" b="1" dirty="0"/>
          </a:p>
        </p:txBody>
      </p:sp>
      <p:sp>
        <p:nvSpPr>
          <p:cNvPr id="34" name="Arrow: Curved Down 33">
            <a:extLst>
              <a:ext uri="{FF2B5EF4-FFF2-40B4-BE49-F238E27FC236}">
                <a16:creationId xmlns:a16="http://schemas.microsoft.com/office/drawing/2014/main" id="{0BD5AF23-8987-4822-8090-81709858EDED}"/>
              </a:ext>
            </a:extLst>
          </p:cNvPr>
          <p:cNvSpPr/>
          <p:nvPr/>
        </p:nvSpPr>
        <p:spPr>
          <a:xfrm>
            <a:off x="816529" y="2315321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Arrow: Curved Down 34">
            <a:extLst>
              <a:ext uri="{FF2B5EF4-FFF2-40B4-BE49-F238E27FC236}">
                <a16:creationId xmlns:a16="http://schemas.microsoft.com/office/drawing/2014/main" id="{1970BC5A-7DD5-428A-9F53-0A43FE62209F}"/>
              </a:ext>
            </a:extLst>
          </p:cNvPr>
          <p:cNvSpPr/>
          <p:nvPr/>
        </p:nvSpPr>
        <p:spPr>
          <a:xfrm rot="10800000">
            <a:off x="696555" y="3721557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B1491E0-F88B-4E10-B9C0-0B697E78BF56}"/>
              </a:ext>
            </a:extLst>
          </p:cNvPr>
          <p:cNvSpPr/>
          <p:nvPr/>
        </p:nvSpPr>
        <p:spPr>
          <a:xfrm>
            <a:off x="1450547" y="1730546"/>
            <a:ext cx="1406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1,000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DA1A14D-51E2-4D8C-9AA0-0AD6890E8D78}"/>
              </a:ext>
            </a:extLst>
          </p:cNvPr>
          <p:cNvSpPr/>
          <p:nvPr/>
        </p:nvSpPr>
        <p:spPr>
          <a:xfrm>
            <a:off x="1567258" y="4424015"/>
            <a:ext cx="142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1,000</a:t>
            </a:r>
          </a:p>
        </p:txBody>
      </p:sp>
      <p:pic>
        <p:nvPicPr>
          <p:cNvPr id="38" name="Picture 6" descr="Animal, Bird, Cartoon, Cute Animals">
            <a:extLst>
              <a:ext uri="{FF2B5EF4-FFF2-40B4-BE49-F238E27FC236}">
                <a16:creationId xmlns:a16="http://schemas.microsoft.com/office/drawing/2014/main" id="{FE9B1D6B-219A-46AD-AE17-B642470B1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19234" y="18393"/>
            <a:ext cx="689615" cy="107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2B7E1DE-1255-4AA4-9B03-252C0C6D0880}"/>
              </a:ext>
            </a:extLst>
          </p:cNvPr>
          <p:cNvSpPr/>
          <p:nvPr/>
        </p:nvSpPr>
        <p:spPr>
          <a:xfrm>
            <a:off x="8557625" y="1730546"/>
            <a:ext cx="281784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We then put zeros as </a:t>
            </a:r>
            <a:r>
              <a:rPr lang="en-GB" sz="2400" b="1" dirty="0">
                <a:solidFill>
                  <a:srgbClr val="002060"/>
                </a:solidFill>
              </a:rPr>
              <a:t>place holders.</a:t>
            </a:r>
          </a:p>
          <a:p>
            <a:pPr algn="ctr"/>
            <a:endParaRPr lang="en-GB" sz="2400" b="1" dirty="0">
              <a:solidFill>
                <a:srgbClr val="002060"/>
              </a:solidFill>
            </a:endParaRPr>
          </a:p>
          <a:p>
            <a:pPr algn="ctr"/>
            <a:endParaRPr lang="en-GB" sz="2400" b="1" dirty="0">
              <a:solidFill>
                <a:srgbClr val="002060"/>
              </a:solidFill>
            </a:endParaRPr>
          </a:p>
          <a:p>
            <a:pPr algn="ctr"/>
            <a:r>
              <a:rPr lang="en-GB" sz="2400" dirty="0">
                <a:solidFill>
                  <a:srgbClr val="002060"/>
                </a:solidFill>
              </a:rPr>
              <a:t>We can now see that there are</a:t>
            </a:r>
          </a:p>
          <a:p>
            <a:pPr algn="ctr"/>
            <a:r>
              <a:rPr lang="en-GB" sz="4000" b="1" dirty="0">
                <a:solidFill>
                  <a:srgbClr val="002060"/>
                </a:solidFill>
              </a:rPr>
              <a:t>3,600g</a:t>
            </a:r>
            <a:r>
              <a:rPr lang="en-GB" sz="4000" dirty="0">
                <a:solidFill>
                  <a:srgbClr val="002060"/>
                </a:solidFill>
              </a:rPr>
              <a:t> </a:t>
            </a:r>
            <a:r>
              <a:rPr lang="en-GB" sz="2400" dirty="0">
                <a:solidFill>
                  <a:srgbClr val="002060"/>
                </a:solidFill>
              </a:rPr>
              <a:t>in 3.6kg.</a:t>
            </a:r>
            <a:endParaRPr lang="en-GB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258E0A-2AAC-404A-A592-82D72DBB7C12}"/>
              </a:ext>
            </a:extLst>
          </p:cNvPr>
          <p:cNvSpPr/>
          <p:nvPr/>
        </p:nvSpPr>
        <p:spPr>
          <a:xfrm>
            <a:off x="4560135" y="5824886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AFF45E-44E7-493F-882E-4E07FB1F7353}"/>
              </a:ext>
            </a:extLst>
          </p:cNvPr>
          <p:cNvSpPr/>
          <p:nvPr/>
        </p:nvSpPr>
        <p:spPr>
          <a:xfrm>
            <a:off x="6137029" y="5828604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2844878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4404649" y="1406702"/>
            <a:ext cx="3232508" cy="1618545"/>
          </a:xfrm>
          <a:prstGeom prst="wedgeEllipseCallout">
            <a:avLst>
              <a:gd name="adj1" fmla="val -66418"/>
              <a:gd name="adj2" fmla="val -64429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How many kilograms are in 7,800g?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C000999-317C-4996-AD6C-5F9ACB6AE422}"/>
              </a:ext>
            </a:extLst>
          </p:cNvPr>
          <p:cNvGraphicFramePr>
            <a:graphicFrameLocks noGrp="1"/>
          </p:cNvGraphicFramePr>
          <p:nvPr/>
        </p:nvGraphicFramePr>
        <p:xfrm>
          <a:off x="924052" y="5330835"/>
          <a:ext cx="1101913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162">
                  <a:extLst>
                    <a:ext uri="{9D8B030D-6E8A-4147-A177-3AD203B41FA5}">
                      <a16:colId xmlns:a16="http://schemas.microsoft.com/office/drawing/2014/main" val="1863436090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20351606"/>
                    </a:ext>
                  </a:extLst>
                </a:gridCol>
              </a:tblGrid>
              <a:tr h="28073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692223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30BC686D-687D-4CEC-A8C8-3471F25A29CD}"/>
              </a:ext>
            </a:extLst>
          </p:cNvPr>
          <p:cNvSpPr/>
          <p:nvPr/>
        </p:nvSpPr>
        <p:spPr>
          <a:xfrm>
            <a:off x="7154680" y="5479936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F6FC706-3A15-44B1-A37C-AA626D3FDA5C}"/>
              </a:ext>
            </a:extLst>
          </p:cNvPr>
          <p:cNvSpPr/>
          <p:nvPr/>
        </p:nvSpPr>
        <p:spPr>
          <a:xfrm>
            <a:off x="7148459" y="6375220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B81F8-217E-419C-B8A9-6A3D3FEE6401}"/>
              </a:ext>
            </a:extLst>
          </p:cNvPr>
          <p:cNvSpPr/>
          <p:nvPr/>
        </p:nvSpPr>
        <p:spPr>
          <a:xfrm>
            <a:off x="1415866" y="5841024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F54999-1841-4B0D-A299-A4B11563E495}"/>
              </a:ext>
            </a:extLst>
          </p:cNvPr>
          <p:cNvSpPr/>
          <p:nvPr/>
        </p:nvSpPr>
        <p:spPr>
          <a:xfrm>
            <a:off x="2978659" y="5839076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5F4E887-2F0E-448E-ACF8-074D096B3548}"/>
              </a:ext>
            </a:extLst>
          </p:cNvPr>
          <p:cNvSpPr/>
          <p:nvPr/>
        </p:nvSpPr>
        <p:spPr>
          <a:xfrm>
            <a:off x="3083083" y="2942704"/>
            <a:ext cx="9108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kg </a:t>
            </a:r>
            <a:endParaRPr lang="en-GB" sz="48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31E077-B7B1-4F55-B716-5806CA43D61A}"/>
              </a:ext>
            </a:extLst>
          </p:cNvPr>
          <p:cNvSpPr/>
          <p:nvPr/>
        </p:nvSpPr>
        <p:spPr>
          <a:xfrm>
            <a:off x="492993" y="2897912"/>
            <a:ext cx="6158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g </a:t>
            </a:r>
            <a:endParaRPr lang="en-GB" sz="4800" b="1" dirty="0"/>
          </a:p>
        </p:txBody>
      </p:sp>
      <p:sp>
        <p:nvSpPr>
          <p:cNvPr id="34" name="Arrow: Curved Down 33">
            <a:extLst>
              <a:ext uri="{FF2B5EF4-FFF2-40B4-BE49-F238E27FC236}">
                <a16:creationId xmlns:a16="http://schemas.microsoft.com/office/drawing/2014/main" id="{0BD5AF23-8987-4822-8090-81709858EDED}"/>
              </a:ext>
            </a:extLst>
          </p:cNvPr>
          <p:cNvSpPr/>
          <p:nvPr/>
        </p:nvSpPr>
        <p:spPr>
          <a:xfrm>
            <a:off x="816529" y="2315321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Arrow: Curved Down 34">
            <a:extLst>
              <a:ext uri="{FF2B5EF4-FFF2-40B4-BE49-F238E27FC236}">
                <a16:creationId xmlns:a16="http://schemas.microsoft.com/office/drawing/2014/main" id="{1970BC5A-7DD5-428A-9F53-0A43FE62209F}"/>
              </a:ext>
            </a:extLst>
          </p:cNvPr>
          <p:cNvSpPr/>
          <p:nvPr/>
        </p:nvSpPr>
        <p:spPr>
          <a:xfrm rot="10800000">
            <a:off x="696555" y="3721557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B1491E0-F88B-4E10-B9C0-0B697E78BF56}"/>
              </a:ext>
            </a:extLst>
          </p:cNvPr>
          <p:cNvSpPr/>
          <p:nvPr/>
        </p:nvSpPr>
        <p:spPr>
          <a:xfrm>
            <a:off x="1450547" y="1730546"/>
            <a:ext cx="1406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1,000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DA1A14D-51E2-4D8C-9AA0-0AD6890E8D78}"/>
              </a:ext>
            </a:extLst>
          </p:cNvPr>
          <p:cNvSpPr/>
          <p:nvPr/>
        </p:nvSpPr>
        <p:spPr>
          <a:xfrm>
            <a:off x="1567258" y="4424015"/>
            <a:ext cx="142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1,000</a:t>
            </a:r>
          </a:p>
        </p:txBody>
      </p:sp>
      <p:pic>
        <p:nvPicPr>
          <p:cNvPr id="38" name="Picture 6" descr="Animal, Bird, Cartoon, Cute Animals">
            <a:extLst>
              <a:ext uri="{FF2B5EF4-FFF2-40B4-BE49-F238E27FC236}">
                <a16:creationId xmlns:a16="http://schemas.microsoft.com/office/drawing/2014/main" id="{FE9B1D6B-219A-46AD-AE17-B642470B1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19234" y="18393"/>
            <a:ext cx="689615" cy="107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B877F31-D9E6-4399-B4C4-F3F2B9941143}"/>
              </a:ext>
            </a:extLst>
          </p:cNvPr>
          <p:cNvSpPr/>
          <p:nvPr/>
        </p:nvSpPr>
        <p:spPr>
          <a:xfrm>
            <a:off x="4623957" y="5841024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DBD741-20F3-459D-84FA-F097D41B82C3}"/>
              </a:ext>
            </a:extLst>
          </p:cNvPr>
          <p:cNvSpPr/>
          <p:nvPr/>
        </p:nvSpPr>
        <p:spPr>
          <a:xfrm>
            <a:off x="6132406" y="5841024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039045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4404649" y="1406702"/>
            <a:ext cx="3232508" cy="1618545"/>
          </a:xfrm>
          <a:prstGeom prst="wedgeEllipseCallout">
            <a:avLst>
              <a:gd name="adj1" fmla="val -66418"/>
              <a:gd name="adj2" fmla="val -64429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How many kilograms are in 7,800g?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C000999-317C-4996-AD6C-5F9ACB6AE422}"/>
              </a:ext>
            </a:extLst>
          </p:cNvPr>
          <p:cNvGraphicFramePr>
            <a:graphicFrameLocks noGrp="1"/>
          </p:cNvGraphicFramePr>
          <p:nvPr/>
        </p:nvGraphicFramePr>
        <p:xfrm>
          <a:off x="924052" y="5330835"/>
          <a:ext cx="1101913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162">
                  <a:extLst>
                    <a:ext uri="{9D8B030D-6E8A-4147-A177-3AD203B41FA5}">
                      <a16:colId xmlns:a16="http://schemas.microsoft.com/office/drawing/2014/main" val="1863436090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20351606"/>
                    </a:ext>
                  </a:extLst>
                </a:gridCol>
              </a:tblGrid>
              <a:tr h="28073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692223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30BC686D-687D-4CEC-A8C8-3471F25A29CD}"/>
              </a:ext>
            </a:extLst>
          </p:cNvPr>
          <p:cNvSpPr/>
          <p:nvPr/>
        </p:nvSpPr>
        <p:spPr>
          <a:xfrm>
            <a:off x="7154680" y="5479936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F6FC706-3A15-44B1-A37C-AA626D3FDA5C}"/>
              </a:ext>
            </a:extLst>
          </p:cNvPr>
          <p:cNvSpPr/>
          <p:nvPr/>
        </p:nvSpPr>
        <p:spPr>
          <a:xfrm>
            <a:off x="7148459" y="6375220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5F4E887-2F0E-448E-ACF8-074D096B3548}"/>
              </a:ext>
            </a:extLst>
          </p:cNvPr>
          <p:cNvSpPr/>
          <p:nvPr/>
        </p:nvSpPr>
        <p:spPr>
          <a:xfrm>
            <a:off x="3197010" y="2942704"/>
            <a:ext cx="6158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g </a:t>
            </a:r>
            <a:endParaRPr lang="en-GB" sz="48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31E077-B7B1-4F55-B716-5806CA43D61A}"/>
              </a:ext>
            </a:extLst>
          </p:cNvPr>
          <p:cNvSpPr/>
          <p:nvPr/>
        </p:nvSpPr>
        <p:spPr>
          <a:xfrm>
            <a:off x="492993" y="2897912"/>
            <a:ext cx="9108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kg </a:t>
            </a:r>
            <a:endParaRPr lang="en-GB" sz="4800" b="1" dirty="0"/>
          </a:p>
        </p:txBody>
      </p:sp>
      <p:sp>
        <p:nvSpPr>
          <p:cNvPr id="34" name="Arrow: Curved Down 33">
            <a:extLst>
              <a:ext uri="{FF2B5EF4-FFF2-40B4-BE49-F238E27FC236}">
                <a16:creationId xmlns:a16="http://schemas.microsoft.com/office/drawing/2014/main" id="{0BD5AF23-8987-4822-8090-81709858EDED}"/>
              </a:ext>
            </a:extLst>
          </p:cNvPr>
          <p:cNvSpPr/>
          <p:nvPr/>
        </p:nvSpPr>
        <p:spPr>
          <a:xfrm>
            <a:off x="816529" y="2315321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Arrow: Curved Down 34">
            <a:extLst>
              <a:ext uri="{FF2B5EF4-FFF2-40B4-BE49-F238E27FC236}">
                <a16:creationId xmlns:a16="http://schemas.microsoft.com/office/drawing/2014/main" id="{1970BC5A-7DD5-428A-9F53-0A43FE62209F}"/>
              </a:ext>
            </a:extLst>
          </p:cNvPr>
          <p:cNvSpPr/>
          <p:nvPr/>
        </p:nvSpPr>
        <p:spPr>
          <a:xfrm rot="10800000">
            <a:off x="696555" y="3721557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B1491E0-F88B-4E10-B9C0-0B697E78BF56}"/>
              </a:ext>
            </a:extLst>
          </p:cNvPr>
          <p:cNvSpPr/>
          <p:nvPr/>
        </p:nvSpPr>
        <p:spPr>
          <a:xfrm>
            <a:off x="1450547" y="1730546"/>
            <a:ext cx="1406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1,000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DA1A14D-51E2-4D8C-9AA0-0AD6890E8D78}"/>
              </a:ext>
            </a:extLst>
          </p:cNvPr>
          <p:cNvSpPr/>
          <p:nvPr/>
        </p:nvSpPr>
        <p:spPr>
          <a:xfrm>
            <a:off x="1567258" y="4424015"/>
            <a:ext cx="142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1,000</a:t>
            </a:r>
          </a:p>
        </p:txBody>
      </p:sp>
      <p:pic>
        <p:nvPicPr>
          <p:cNvPr id="38" name="Picture 6" descr="Animal, Bird, Cartoon, Cute Animals">
            <a:extLst>
              <a:ext uri="{FF2B5EF4-FFF2-40B4-BE49-F238E27FC236}">
                <a16:creationId xmlns:a16="http://schemas.microsoft.com/office/drawing/2014/main" id="{FE9B1D6B-219A-46AD-AE17-B642470B1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19234" y="18393"/>
            <a:ext cx="689615" cy="107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DCAF52-4F20-466E-A52E-3CC070C5631B}"/>
              </a:ext>
            </a:extLst>
          </p:cNvPr>
          <p:cNvSpPr/>
          <p:nvPr/>
        </p:nvSpPr>
        <p:spPr>
          <a:xfrm>
            <a:off x="8640147" y="1573562"/>
            <a:ext cx="2273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We need to </a:t>
            </a:r>
            <a:r>
              <a:rPr lang="en-GB" sz="2400" b="1" dirty="0">
                <a:solidFill>
                  <a:srgbClr val="002060"/>
                </a:solidFill>
              </a:rPr>
              <a:t>divide 7,800g by 1,000.</a:t>
            </a:r>
            <a:endParaRPr lang="en-GB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B7E1DE-1255-4AA4-9B03-252C0C6D0880}"/>
              </a:ext>
            </a:extLst>
          </p:cNvPr>
          <p:cNvSpPr/>
          <p:nvPr/>
        </p:nvSpPr>
        <p:spPr>
          <a:xfrm>
            <a:off x="8640147" y="3173536"/>
            <a:ext cx="22737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To do this we move all of the digits </a:t>
            </a:r>
            <a:r>
              <a:rPr lang="en-GB" sz="2400" b="1" dirty="0">
                <a:solidFill>
                  <a:srgbClr val="002060"/>
                </a:solidFill>
              </a:rPr>
              <a:t>3 places to the right.</a:t>
            </a:r>
            <a:endParaRPr lang="en-GB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4D1085-2A16-4864-89B0-A4EFB52FB34A}"/>
              </a:ext>
            </a:extLst>
          </p:cNvPr>
          <p:cNvSpPr/>
          <p:nvPr/>
        </p:nvSpPr>
        <p:spPr>
          <a:xfrm>
            <a:off x="1414251" y="5839076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6B8765-0D4A-48BE-BD88-7F5845EA024C}"/>
              </a:ext>
            </a:extLst>
          </p:cNvPr>
          <p:cNvSpPr/>
          <p:nvPr/>
        </p:nvSpPr>
        <p:spPr>
          <a:xfrm>
            <a:off x="2954563" y="5843998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11DE424-9D1D-4FDF-8FF0-8868401C7214}"/>
              </a:ext>
            </a:extLst>
          </p:cNvPr>
          <p:cNvSpPr/>
          <p:nvPr/>
        </p:nvSpPr>
        <p:spPr>
          <a:xfrm>
            <a:off x="4608431" y="5843998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4F3BAD-BD59-4EA8-ADF2-7C82DB0CEF8F}"/>
              </a:ext>
            </a:extLst>
          </p:cNvPr>
          <p:cNvSpPr/>
          <p:nvPr/>
        </p:nvSpPr>
        <p:spPr>
          <a:xfrm>
            <a:off x="6153321" y="5843998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5722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0.38841 -0.002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1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38842 -0.002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1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38841 -0.0025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1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38842 -0.0025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1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5" grpId="0" animBg="1"/>
      <p:bldP spid="30" grpId="0" animBg="1"/>
      <p:bldP spid="3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4404649" y="1406702"/>
            <a:ext cx="3232508" cy="1618545"/>
          </a:xfrm>
          <a:prstGeom prst="wedgeEllipseCallout">
            <a:avLst>
              <a:gd name="adj1" fmla="val -66418"/>
              <a:gd name="adj2" fmla="val -64429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How many kilograms are in 7,800g?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C000999-317C-4996-AD6C-5F9ACB6AE422}"/>
              </a:ext>
            </a:extLst>
          </p:cNvPr>
          <p:cNvGraphicFramePr>
            <a:graphicFrameLocks noGrp="1"/>
          </p:cNvGraphicFramePr>
          <p:nvPr/>
        </p:nvGraphicFramePr>
        <p:xfrm>
          <a:off x="924052" y="5330835"/>
          <a:ext cx="1101913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162">
                  <a:extLst>
                    <a:ext uri="{9D8B030D-6E8A-4147-A177-3AD203B41FA5}">
                      <a16:colId xmlns:a16="http://schemas.microsoft.com/office/drawing/2014/main" val="1863436090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20351606"/>
                    </a:ext>
                  </a:extLst>
                </a:gridCol>
              </a:tblGrid>
              <a:tr h="28073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692223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30BC686D-687D-4CEC-A8C8-3471F25A29CD}"/>
              </a:ext>
            </a:extLst>
          </p:cNvPr>
          <p:cNvSpPr/>
          <p:nvPr/>
        </p:nvSpPr>
        <p:spPr>
          <a:xfrm>
            <a:off x="7154680" y="5479936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F6FC706-3A15-44B1-A37C-AA626D3FDA5C}"/>
              </a:ext>
            </a:extLst>
          </p:cNvPr>
          <p:cNvSpPr/>
          <p:nvPr/>
        </p:nvSpPr>
        <p:spPr>
          <a:xfrm>
            <a:off x="7148459" y="6375220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5F4E887-2F0E-448E-ACF8-074D096B3548}"/>
              </a:ext>
            </a:extLst>
          </p:cNvPr>
          <p:cNvSpPr/>
          <p:nvPr/>
        </p:nvSpPr>
        <p:spPr>
          <a:xfrm>
            <a:off x="3197010" y="2942704"/>
            <a:ext cx="6158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g </a:t>
            </a:r>
            <a:endParaRPr lang="en-GB" sz="48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31E077-B7B1-4F55-B716-5806CA43D61A}"/>
              </a:ext>
            </a:extLst>
          </p:cNvPr>
          <p:cNvSpPr/>
          <p:nvPr/>
        </p:nvSpPr>
        <p:spPr>
          <a:xfrm>
            <a:off x="492993" y="2897912"/>
            <a:ext cx="9108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kg </a:t>
            </a:r>
            <a:endParaRPr lang="en-GB" sz="4800" b="1" dirty="0"/>
          </a:p>
        </p:txBody>
      </p:sp>
      <p:sp>
        <p:nvSpPr>
          <p:cNvPr id="34" name="Arrow: Curved Down 33">
            <a:extLst>
              <a:ext uri="{FF2B5EF4-FFF2-40B4-BE49-F238E27FC236}">
                <a16:creationId xmlns:a16="http://schemas.microsoft.com/office/drawing/2014/main" id="{0BD5AF23-8987-4822-8090-81709858EDED}"/>
              </a:ext>
            </a:extLst>
          </p:cNvPr>
          <p:cNvSpPr/>
          <p:nvPr/>
        </p:nvSpPr>
        <p:spPr>
          <a:xfrm>
            <a:off x="816529" y="2315321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Arrow: Curved Down 34">
            <a:extLst>
              <a:ext uri="{FF2B5EF4-FFF2-40B4-BE49-F238E27FC236}">
                <a16:creationId xmlns:a16="http://schemas.microsoft.com/office/drawing/2014/main" id="{1970BC5A-7DD5-428A-9F53-0A43FE62209F}"/>
              </a:ext>
            </a:extLst>
          </p:cNvPr>
          <p:cNvSpPr/>
          <p:nvPr/>
        </p:nvSpPr>
        <p:spPr>
          <a:xfrm rot="10800000">
            <a:off x="696555" y="3721557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B1491E0-F88B-4E10-B9C0-0B697E78BF56}"/>
              </a:ext>
            </a:extLst>
          </p:cNvPr>
          <p:cNvSpPr/>
          <p:nvPr/>
        </p:nvSpPr>
        <p:spPr>
          <a:xfrm>
            <a:off x="1450547" y="1730546"/>
            <a:ext cx="1406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1,000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DA1A14D-51E2-4D8C-9AA0-0AD6890E8D78}"/>
              </a:ext>
            </a:extLst>
          </p:cNvPr>
          <p:cNvSpPr/>
          <p:nvPr/>
        </p:nvSpPr>
        <p:spPr>
          <a:xfrm>
            <a:off x="1567258" y="4424015"/>
            <a:ext cx="142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1,000</a:t>
            </a:r>
          </a:p>
        </p:txBody>
      </p:sp>
      <p:pic>
        <p:nvPicPr>
          <p:cNvPr id="38" name="Picture 6" descr="Animal, Bird, Cartoon, Cute Animals">
            <a:extLst>
              <a:ext uri="{FF2B5EF4-FFF2-40B4-BE49-F238E27FC236}">
                <a16:creationId xmlns:a16="http://schemas.microsoft.com/office/drawing/2014/main" id="{FE9B1D6B-219A-46AD-AE17-B642470B1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19234" y="18393"/>
            <a:ext cx="689615" cy="107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2B7E1DE-1255-4AA4-9B03-252C0C6D0880}"/>
              </a:ext>
            </a:extLst>
          </p:cNvPr>
          <p:cNvSpPr/>
          <p:nvPr/>
        </p:nvSpPr>
        <p:spPr>
          <a:xfrm>
            <a:off x="7949683" y="1444166"/>
            <a:ext cx="403082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Zeros at the end of a decimal </a:t>
            </a:r>
            <a:r>
              <a:rPr lang="en-GB" sz="2400" b="1" dirty="0">
                <a:solidFill>
                  <a:srgbClr val="002060"/>
                </a:solidFill>
              </a:rPr>
              <a:t>do not change the value </a:t>
            </a:r>
            <a:r>
              <a:rPr lang="en-GB" sz="2400" dirty="0">
                <a:solidFill>
                  <a:srgbClr val="002060"/>
                </a:solidFill>
              </a:rPr>
              <a:t>of the number, so we don’t need to write them</a:t>
            </a:r>
            <a:r>
              <a:rPr lang="en-GB" sz="2400" b="1" dirty="0">
                <a:solidFill>
                  <a:srgbClr val="002060"/>
                </a:solidFill>
              </a:rPr>
              <a:t>.</a:t>
            </a:r>
          </a:p>
          <a:p>
            <a:pPr algn="ctr"/>
            <a:endParaRPr lang="en-GB" sz="2400" b="1" dirty="0">
              <a:solidFill>
                <a:srgbClr val="002060"/>
              </a:solidFill>
            </a:endParaRPr>
          </a:p>
          <a:p>
            <a:pPr algn="ctr"/>
            <a:endParaRPr lang="en-GB" sz="2400" b="1" dirty="0">
              <a:solidFill>
                <a:srgbClr val="002060"/>
              </a:solidFill>
            </a:endParaRPr>
          </a:p>
          <a:p>
            <a:pPr algn="ctr"/>
            <a:r>
              <a:rPr lang="en-GB" sz="2400" dirty="0">
                <a:solidFill>
                  <a:srgbClr val="002060"/>
                </a:solidFill>
              </a:rPr>
              <a:t>We can now see that there are</a:t>
            </a:r>
          </a:p>
          <a:p>
            <a:pPr algn="ctr"/>
            <a:r>
              <a:rPr lang="en-GB" sz="4000" b="1" dirty="0">
                <a:solidFill>
                  <a:srgbClr val="002060"/>
                </a:solidFill>
              </a:rPr>
              <a:t>7.8kg</a:t>
            </a:r>
            <a:r>
              <a:rPr lang="en-GB" sz="4000" dirty="0">
                <a:solidFill>
                  <a:srgbClr val="002060"/>
                </a:solidFill>
              </a:rPr>
              <a:t> </a:t>
            </a:r>
            <a:r>
              <a:rPr lang="en-GB" sz="2400" dirty="0">
                <a:solidFill>
                  <a:srgbClr val="002060"/>
                </a:solidFill>
              </a:rPr>
              <a:t>in 7,800g.</a:t>
            </a:r>
            <a:endParaRPr lang="en-GB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2D2224-4B05-4C09-8170-3963D84D2FB3}"/>
              </a:ext>
            </a:extLst>
          </p:cNvPr>
          <p:cNvSpPr/>
          <p:nvPr/>
        </p:nvSpPr>
        <p:spPr>
          <a:xfrm>
            <a:off x="6070818" y="5812568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FAEA03-CF67-4ED6-B89A-111CB2F7B503}"/>
              </a:ext>
            </a:extLst>
          </p:cNvPr>
          <p:cNvSpPr/>
          <p:nvPr/>
        </p:nvSpPr>
        <p:spPr>
          <a:xfrm>
            <a:off x="7633611" y="5810620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939835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2511258" y="1101013"/>
            <a:ext cx="3370251" cy="2341524"/>
          </a:xfrm>
          <a:prstGeom prst="wedgeEllipseCallout">
            <a:avLst>
              <a:gd name="adj1" fmla="val -58769"/>
              <a:gd name="adj2" fmla="val -692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Now try some of your own!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</a:rPr>
              <a:t>Use a </a:t>
            </a:r>
            <a:r>
              <a:rPr lang="en-GB" sz="2400" b="1" dirty="0">
                <a:solidFill>
                  <a:srgbClr val="002060"/>
                </a:solidFill>
              </a:rPr>
              <a:t>place value mat</a:t>
            </a:r>
            <a:r>
              <a:rPr lang="en-GB" sz="2400" dirty="0">
                <a:solidFill>
                  <a:srgbClr val="002060"/>
                </a:solidFill>
              </a:rPr>
              <a:t> or draw your own to help you.</a:t>
            </a:r>
            <a:endParaRPr lang="en-GB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4F0FC9-81FD-4043-A8C0-6ABADCC32D3A}"/>
              </a:ext>
            </a:extLst>
          </p:cNvPr>
          <p:cNvGraphicFramePr>
            <a:graphicFrameLocks noGrp="1"/>
          </p:cNvGraphicFramePr>
          <p:nvPr/>
        </p:nvGraphicFramePr>
        <p:xfrm>
          <a:off x="4264411" y="5031996"/>
          <a:ext cx="7856052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342">
                  <a:extLst>
                    <a:ext uri="{9D8B030D-6E8A-4147-A177-3AD203B41FA5}">
                      <a16:colId xmlns:a16="http://schemas.microsoft.com/office/drawing/2014/main" val="1863436090"/>
                    </a:ext>
                  </a:extLst>
                </a:gridCol>
                <a:gridCol w="1309342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309342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309342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309342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309342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EC991263-0028-4CA9-ABC3-C538D85BAABA}"/>
              </a:ext>
            </a:extLst>
          </p:cNvPr>
          <p:cNvSpPr/>
          <p:nvPr/>
        </p:nvSpPr>
        <p:spPr>
          <a:xfrm>
            <a:off x="9468671" y="5225696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A7AF2A-85A3-495B-B195-5E6D0D9A1C31}"/>
              </a:ext>
            </a:extLst>
          </p:cNvPr>
          <p:cNvSpPr/>
          <p:nvPr/>
        </p:nvSpPr>
        <p:spPr>
          <a:xfrm>
            <a:off x="9462450" y="6120980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DF9DD2-1873-44FE-8E13-B7DB6042AD25}"/>
              </a:ext>
            </a:extLst>
          </p:cNvPr>
          <p:cNvSpPr/>
          <p:nvPr/>
        </p:nvSpPr>
        <p:spPr>
          <a:xfrm>
            <a:off x="9480217" y="1739443"/>
            <a:ext cx="2247332" cy="2419320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8,500g = ____kg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22,550g = ____kg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8,333g = ____kg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9,002g = ____kg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B3631E2-65C8-4596-BF7D-A2D98AF2EB10}"/>
              </a:ext>
            </a:extLst>
          </p:cNvPr>
          <p:cNvSpPr/>
          <p:nvPr/>
        </p:nvSpPr>
        <p:spPr>
          <a:xfrm>
            <a:off x="6789021" y="1731536"/>
            <a:ext cx="2247332" cy="2419320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8.9kg = ____g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16.4kg = ____g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0.87kg = ____g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0.04kg = ____g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D89BAA-FC79-4120-9490-8051CA073F2D}"/>
              </a:ext>
            </a:extLst>
          </p:cNvPr>
          <p:cNvSpPr/>
          <p:nvPr/>
        </p:nvSpPr>
        <p:spPr>
          <a:xfrm>
            <a:off x="3123179" y="4681326"/>
            <a:ext cx="6158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g </a:t>
            </a:r>
            <a:endParaRPr lang="en-GB" sz="48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074EB2-03E7-4C17-8EDA-7AB36A54EB1D}"/>
              </a:ext>
            </a:extLst>
          </p:cNvPr>
          <p:cNvSpPr/>
          <p:nvPr/>
        </p:nvSpPr>
        <p:spPr>
          <a:xfrm>
            <a:off x="419162" y="4636534"/>
            <a:ext cx="9108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kg </a:t>
            </a:r>
            <a:endParaRPr lang="en-GB" sz="4800" b="1" dirty="0"/>
          </a:p>
        </p:txBody>
      </p:sp>
      <p:sp>
        <p:nvSpPr>
          <p:cNvPr id="27" name="Arrow: Curved Down 26">
            <a:extLst>
              <a:ext uri="{FF2B5EF4-FFF2-40B4-BE49-F238E27FC236}">
                <a16:creationId xmlns:a16="http://schemas.microsoft.com/office/drawing/2014/main" id="{C0863B1E-0825-43CC-90F1-D86CFF8217EC}"/>
              </a:ext>
            </a:extLst>
          </p:cNvPr>
          <p:cNvSpPr/>
          <p:nvPr/>
        </p:nvSpPr>
        <p:spPr>
          <a:xfrm>
            <a:off x="742698" y="4053943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Arrow: Curved Down 27">
            <a:extLst>
              <a:ext uri="{FF2B5EF4-FFF2-40B4-BE49-F238E27FC236}">
                <a16:creationId xmlns:a16="http://schemas.microsoft.com/office/drawing/2014/main" id="{28D5194F-4FB6-4E57-9010-EC840247A6AE}"/>
              </a:ext>
            </a:extLst>
          </p:cNvPr>
          <p:cNvSpPr/>
          <p:nvPr/>
        </p:nvSpPr>
        <p:spPr>
          <a:xfrm rot="10800000">
            <a:off x="622724" y="5460179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5C1E65-974E-456C-AEBC-EC40328EE633}"/>
              </a:ext>
            </a:extLst>
          </p:cNvPr>
          <p:cNvSpPr/>
          <p:nvPr/>
        </p:nvSpPr>
        <p:spPr>
          <a:xfrm>
            <a:off x="1376716" y="3469168"/>
            <a:ext cx="1406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1,000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4AEA07C-B293-477D-AE0A-893F0A3CCB41}"/>
              </a:ext>
            </a:extLst>
          </p:cNvPr>
          <p:cNvSpPr/>
          <p:nvPr/>
        </p:nvSpPr>
        <p:spPr>
          <a:xfrm>
            <a:off x="1493427" y="6162637"/>
            <a:ext cx="142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1,000</a:t>
            </a:r>
          </a:p>
        </p:txBody>
      </p:sp>
      <p:pic>
        <p:nvPicPr>
          <p:cNvPr id="31" name="Picture 6" descr="Animal, Bird, Cartoon, Cute Animals">
            <a:extLst>
              <a:ext uri="{FF2B5EF4-FFF2-40B4-BE49-F238E27FC236}">
                <a16:creationId xmlns:a16="http://schemas.microsoft.com/office/drawing/2014/main" id="{4004C241-36F2-4D46-A9D0-D72814822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56" y="1641675"/>
            <a:ext cx="1090942" cy="169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226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983154" y="2167101"/>
            <a:ext cx="3599662" cy="2421249"/>
          </a:xfrm>
          <a:prstGeom prst="wedgeEllipseCallout">
            <a:avLst>
              <a:gd name="adj1" fmla="val 61320"/>
              <a:gd name="adj2" fmla="val -12504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In which units do we measure </a:t>
            </a:r>
            <a:r>
              <a:rPr lang="en-GB" sz="2800" b="1" dirty="0">
                <a:solidFill>
                  <a:srgbClr val="002060"/>
                </a:solidFill>
              </a:rPr>
              <a:t>length?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028" name="Picture 4" descr="Eagle, Bird, Cartoon, Watch, Stupid, Sit, Brown, White">
            <a:extLst>
              <a:ext uri="{FF2B5EF4-FFF2-40B4-BE49-F238E27FC236}">
                <a16:creationId xmlns:a16="http://schemas.microsoft.com/office/drawing/2014/main" id="{A37E69F0-45F8-472F-9038-8ED9F5D32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164" y="1946893"/>
            <a:ext cx="2591966" cy="260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3277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983154" y="2167101"/>
            <a:ext cx="3599662" cy="2421249"/>
          </a:xfrm>
          <a:prstGeom prst="wedgeEllipseCallout">
            <a:avLst>
              <a:gd name="adj1" fmla="val 61320"/>
              <a:gd name="adj2" fmla="val -12504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In what units do we measure </a:t>
            </a:r>
            <a:r>
              <a:rPr lang="en-GB" sz="2800" b="1" dirty="0">
                <a:solidFill>
                  <a:srgbClr val="002060"/>
                </a:solidFill>
              </a:rPr>
              <a:t>capacity?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026" name="Picture 2" descr="Swan, Bird, Cute, Funny, Cartoons">
            <a:extLst>
              <a:ext uri="{FF2B5EF4-FFF2-40B4-BE49-F238E27FC236}">
                <a16:creationId xmlns:a16="http://schemas.microsoft.com/office/drawing/2014/main" id="{EAAAF4DC-F6FB-4588-BE83-E307CD7F9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801" y="2167101"/>
            <a:ext cx="1654520" cy="242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2790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983154" y="2167101"/>
            <a:ext cx="3599662" cy="2421249"/>
          </a:xfrm>
          <a:prstGeom prst="wedgeEllipseCallout">
            <a:avLst>
              <a:gd name="adj1" fmla="val 61320"/>
              <a:gd name="adj2" fmla="val -12504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When might we need to measure </a:t>
            </a:r>
            <a:r>
              <a:rPr lang="en-GB" sz="2800" b="1" dirty="0">
                <a:solidFill>
                  <a:srgbClr val="002060"/>
                </a:solidFill>
              </a:rPr>
              <a:t>capacity?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2050" name="Picture 2" descr="Swan, Bird, Cute, Funny, Cartoons">
            <a:extLst>
              <a:ext uri="{FF2B5EF4-FFF2-40B4-BE49-F238E27FC236}">
                <a16:creationId xmlns:a16="http://schemas.microsoft.com/office/drawing/2014/main" id="{C65A55D8-1090-44C5-A71A-A75515ECA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816" y="2167101"/>
            <a:ext cx="1543828" cy="225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3700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859625" y="1780148"/>
            <a:ext cx="4022649" cy="2642562"/>
          </a:xfrm>
          <a:prstGeom prst="wedgeEllipseCallout">
            <a:avLst>
              <a:gd name="adj1" fmla="val 44851"/>
              <a:gd name="adj2" fmla="val 50378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Look at the measuring jug. There are </a:t>
            </a:r>
            <a:r>
              <a:rPr lang="en-GB" sz="2800" b="1" dirty="0">
                <a:solidFill>
                  <a:schemeClr val="tx1"/>
                </a:solidFill>
              </a:rPr>
              <a:t>1,000 millilitres </a:t>
            </a:r>
            <a:r>
              <a:rPr lang="en-GB" sz="2800" dirty="0">
                <a:solidFill>
                  <a:schemeClr val="tx1"/>
                </a:solidFill>
              </a:rPr>
              <a:t>in </a:t>
            </a:r>
            <a:r>
              <a:rPr lang="en-GB" sz="2800" b="1" dirty="0">
                <a:solidFill>
                  <a:schemeClr val="tx1"/>
                </a:solidFill>
              </a:rPr>
              <a:t>one litre.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074" name="Picture 2" descr="File:Messbecher.png">
            <a:extLst>
              <a:ext uri="{FF2B5EF4-FFF2-40B4-BE49-F238E27FC236}">
                <a16:creationId xmlns:a16="http://schemas.microsoft.com/office/drawing/2014/main" id="{87FE5593-DAFA-43EA-84B8-61FC6418C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250" y="1878074"/>
            <a:ext cx="3375058" cy="35841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wan, Bird, Cute, Funny, Cartoons">
            <a:extLst>
              <a:ext uri="{FF2B5EF4-FFF2-40B4-BE49-F238E27FC236}">
                <a16:creationId xmlns:a16="http://schemas.microsoft.com/office/drawing/2014/main" id="{C0F9C90B-E6F8-42D1-AC29-785438874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274" y="4033224"/>
            <a:ext cx="1543828" cy="225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3862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7497801" y="3357788"/>
            <a:ext cx="4283907" cy="3135086"/>
          </a:xfrm>
          <a:prstGeom prst="wedgeEllipseCallout">
            <a:avLst>
              <a:gd name="adj1" fmla="val 21896"/>
              <a:gd name="adj2" fmla="val -5804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To </a:t>
            </a:r>
            <a:r>
              <a:rPr lang="en-GB" sz="2800" b="1" dirty="0">
                <a:solidFill>
                  <a:srgbClr val="002060"/>
                </a:solidFill>
              </a:rPr>
              <a:t>convert</a:t>
            </a:r>
            <a:r>
              <a:rPr lang="en-GB" sz="2800" dirty="0">
                <a:solidFill>
                  <a:srgbClr val="002060"/>
                </a:solidFill>
              </a:rPr>
              <a:t> (change)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dirty="0">
                <a:solidFill>
                  <a:srgbClr val="002060"/>
                </a:solidFill>
              </a:rPr>
              <a:t>between L and ml, we need to </a:t>
            </a:r>
            <a:r>
              <a:rPr lang="en-GB" sz="2800" b="1" dirty="0">
                <a:solidFill>
                  <a:srgbClr val="002060"/>
                </a:solidFill>
              </a:rPr>
              <a:t>multiply</a:t>
            </a:r>
            <a:r>
              <a:rPr lang="en-GB" sz="2800" dirty="0">
                <a:solidFill>
                  <a:srgbClr val="002060"/>
                </a:solidFill>
              </a:rPr>
              <a:t> and </a:t>
            </a:r>
            <a:r>
              <a:rPr lang="en-GB" sz="2800" b="1" dirty="0">
                <a:solidFill>
                  <a:srgbClr val="002060"/>
                </a:solidFill>
              </a:rPr>
              <a:t>divide</a:t>
            </a:r>
            <a:r>
              <a:rPr lang="en-GB" sz="2800" dirty="0">
                <a:solidFill>
                  <a:srgbClr val="002060"/>
                </a:solidFill>
              </a:rPr>
              <a:t> by 1,000.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62BCE-E582-4C02-8B31-2404DE3C4E61}"/>
              </a:ext>
            </a:extLst>
          </p:cNvPr>
          <p:cNvSpPr/>
          <p:nvPr/>
        </p:nvSpPr>
        <p:spPr>
          <a:xfrm>
            <a:off x="3628274" y="4509832"/>
            <a:ext cx="5838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L </a:t>
            </a:r>
            <a:endParaRPr lang="en-GB" sz="4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8668F5-BE12-4AEC-AB6B-4162377F816B}"/>
              </a:ext>
            </a:extLst>
          </p:cNvPr>
          <p:cNvSpPr/>
          <p:nvPr/>
        </p:nvSpPr>
        <p:spPr>
          <a:xfrm>
            <a:off x="898774" y="4435699"/>
            <a:ext cx="9749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ml </a:t>
            </a:r>
            <a:endParaRPr lang="en-GB" sz="4800" b="1" dirty="0"/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202E91B4-E951-4621-A8A2-0E171D2F8734}"/>
              </a:ext>
            </a:extLst>
          </p:cNvPr>
          <p:cNvSpPr/>
          <p:nvPr/>
        </p:nvSpPr>
        <p:spPr>
          <a:xfrm>
            <a:off x="1222310" y="3853108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CF9C49CE-9C19-4A96-BD18-5BA0FE841C02}"/>
              </a:ext>
            </a:extLst>
          </p:cNvPr>
          <p:cNvSpPr/>
          <p:nvPr/>
        </p:nvSpPr>
        <p:spPr>
          <a:xfrm rot="10800000">
            <a:off x="1102336" y="5259344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F55720-6E7A-4923-89B6-BA77E2B37F57}"/>
              </a:ext>
            </a:extLst>
          </p:cNvPr>
          <p:cNvSpPr/>
          <p:nvPr/>
        </p:nvSpPr>
        <p:spPr>
          <a:xfrm>
            <a:off x="1856328" y="3268333"/>
            <a:ext cx="1406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1,000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E73D5F-4905-4D3F-96F2-F661D453D4BA}"/>
              </a:ext>
            </a:extLst>
          </p:cNvPr>
          <p:cNvSpPr/>
          <p:nvPr/>
        </p:nvSpPr>
        <p:spPr>
          <a:xfrm>
            <a:off x="1973039" y="5961802"/>
            <a:ext cx="142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1,000</a:t>
            </a:r>
          </a:p>
        </p:txBody>
      </p:sp>
      <p:pic>
        <p:nvPicPr>
          <p:cNvPr id="15" name="Picture 2" descr="File:Messbecher.png">
            <a:extLst>
              <a:ext uri="{FF2B5EF4-FFF2-40B4-BE49-F238E27FC236}">
                <a16:creationId xmlns:a16="http://schemas.microsoft.com/office/drawing/2014/main" id="{32845F77-12A6-4841-B58B-DBB537DC4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392" y="1461929"/>
            <a:ext cx="2402244" cy="25510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wan, Bird, Cute, Funny, Cartoons">
            <a:extLst>
              <a:ext uri="{FF2B5EF4-FFF2-40B4-BE49-F238E27FC236}">
                <a16:creationId xmlns:a16="http://schemas.microsoft.com/office/drawing/2014/main" id="{F60B1EF0-D9CE-41CC-B45C-017CC012D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930" y="1683744"/>
            <a:ext cx="1246667" cy="182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080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7089461" y="1452026"/>
            <a:ext cx="4283907" cy="4813788"/>
          </a:xfrm>
          <a:prstGeom prst="wedgeEllipseCallout">
            <a:avLst>
              <a:gd name="adj1" fmla="val -59614"/>
              <a:gd name="adj2" fmla="val 30895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Because we are </a:t>
            </a:r>
            <a:r>
              <a:rPr lang="en-GB" sz="2800" b="1" dirty="0">
                <a:solidFill>
                  <a:srgbClr val="002060"/>
                </a:solidFill>
              </a:rPr>
              <a:t>multiplying and dividing by 1,000 </a:t>
            </a:r>
            <a:r>
              <a:rPr lang="en-GB" sz="2800" dirty="0">
                <a:solidFill>
                  <a:srgbClr val="002060"/>
                </a:solidFill>
              </a:rPr>
              <a:t>this time, we need to move the digit </a:t>
            </a:r>
            <a:r>
              <a:rPr lang="en-GB" sz="2800" b="1" dirty="0">
                <a:solidFill>
                  <a:srgbClr val="002060"/>
                </a:solidFill>
              </a:rPr>
              <a:t>three</a:t>
            </a:r>
            <a:r>
              <a:rPr lang="en-GB" sz="2800" dirty="0">
                <a:solidFill>
                  <a:srgbClr val="002060"/>
                </a:solidFill>
              </a:rPr>
              <a:t> spaces to the </a:t>
            </a:r>
            <a:r>
              <a:rPr lang="en-GB" sz="2800" b="1" dirty="0">
                <a:solidFill>
                  <a:srgbClr val="002060"/>
                </a:solidFill>
              </a:rPr>
              <a:t>left </a:t>
            </a:r>
            <a:r>
              <a:rPr lang="en-GB" sz="2800" dirty="0">
                <a:solidFill>
                  <a:srgbClr val="002060"/>
                </a:solidFill>
              </a:rPr>
              <a:t>or </a:t>
            </a:r>
            <a:r>
              <a:rPr lang="en-GB" sz="2800" b="1" dirty="0">
                <a:solidFill>
                  <a:srgbClr val="002060"/>
                </a:solidFill>
              </a:rPr>
              <a:t>right </a:t>
            </a:r>
            <a:r>
              <a:rPr lang="en-GB" sz="2800" dirty="0">
                <a:solidFill>
                  <a:srgbClr val="002060"/>
                </a:solidFill>
              </a:rPr>
              <a:t>to make the number 1,000 times </a:t>
            </a:r>
            <a:r>
              <a:rPr lang="en-GB" sz="2800" b="1" dirty="0">
                <a:solidFill>
                  <a:srgbClr val="002060"/>
                </a:solidFill>
              </a:rPr>
              <a:t>larger </a:t>
            </a:r>
            <a:r>
              <a:rPr lang="en-GB" sz="2800" dirty="0">
                <a:solidFill>
                  <a:srgbClr val="002060"/>
                </a:solidFill>
              </a:rPr>
              <a:t>or </a:t>
            </a:r>
            <a:r>
              <a:rPr lang="en-GB" sz="2800" b="1" dirty="0">
                <a:solidFill>
                  <a:srgbClr val="002060"/>
                </a:solidFill>
              </a:rPr>
              <a:t>smaller</a:t>
            </a:r>
            <a:r>
              <a:rPr lang="en-GB" sz="2800" dirty="0">
                <a:solidFill>
                  <a:srgbClr val="002060"/>
                </a:solidFill>
              </a:rPr>
              <a:t>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C9EEFC0-5A28-47CD-9DBF-11C2FA465EE3}"/>
              </a:ext>
            </a:extLst>
          </p:cNvPr>
          <p:cNvSpPr/>
          <p:nvPr/>
        </p:nvSpPr>
        <p:spPr>
          <a:xfrm>
            <a:off x="3628274" y="4509832"/>
            <a:ext cx="5838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L </a:t>
            </a:r>
            <a:endParaRPr lang="en-GB" sz="48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63175A-CDB4-4352-B532-D4FAC9A5A808}"/>
              </a:ext>
            </a:extLst>
          </p:cNvPr>
          <p:cNvSpPr/>
          <p:nvPr/>
        </p:nvSpPr>
        <p:spPr>
          <a:xfrm>
            <a:off x="898774" y="4435699"/>
            <a:ext cx="9749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ml </a:t>
            </a:r>
            <a:endParaRPr lang="en-GB" sz="4800" b="1" dirty="0"/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E8637547-DFDD-4D7D-A712-5D1C4EEDC3C7}"/>
              </a:ext>
            </a:extLst>
          </p:cNvPr>
          <p:cNvSpPr/>
          <p:nvPr/>
        </p:nvSpPr>
        <p:spPr>
          <a:xfrm>
            <a:off x="1222310" y="3853108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64B3ABF3-00D3-4445-9565-8F826967A1DD}"/>
              </a:ext>
            </a:extLst>
          </p:cNvPr>
          <p:cNvSpPr/>
          <p:nvPr/>
        </p:nvSpPr>
        <p:spPr>
          <a:xfrm rot="10800000">
            <a:off x="1102336" y="5259344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5A1561-2921-4CE7-A51D-1C421B26D78E}"/>
              </a:ext>
            </a:extLst>
          </p:cNvPr>
          <p:cNvSpPr/>
          <p:nvPr/>
        </p:nvSpPr>
        <p:spPr>
          <a:xfrm>
            <a:off x="1856328" y="3268333"/>
            <a:ext cx="1406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1,000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70E631-F511-4B85-8188-13BCF83DDF0C}"/>
              </a:ext>
            </a:extLst>
          </p:cNvPr>
          <p:cNvSpPr/>
          <p:nvPr/>
        </p:nvSpPr>
        <p:spPr>
          <a:xfrm>
            <a:off x="1973039" y="5961802"/>
            <a:ext cx="142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1,000</a:t>
            </a:r>
          </a:p>
        </p:txBody>
      </p:sp>
      <p:pic>
        <p:nvPicPr>
          <p:cNvPr id="19" name="Picture 2" descr="Swan, Bird, Cute, Funny, Cartoons">
            <a:extLst>
              <a:ext uri="{FF2B5EF4-FFF2-40B4-BE49-F238E27FC236}">
                <a16:creationId xmlns:a16="http://schemas.microsoft.com/office/drawing/2014/main" id="{2C737DB3-1631-40CA-9A9B-9E37991B1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50" y="4543573"/>
            <a:ext cx="1543828" cy="225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5633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7089461" y="1452026"/>
            <a:ext cx="4973907" cy="4813788"/>
          </a:xfrm>
          <a:prstGeom prst="wedgeEllipseCallout">
            <a:avLst>
              <a:gd name="adj1" fmla="val -59614"/>
              <a:gd name="adj2" fmla="val 30895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This will work in </a:t>
            </a:r>
            <a:r>
              <a:rPr lang="en-GB" sz="2800" b="1" dirty="0">
                <a:solidFill>
                  <a:srgbClr val="002060"/>
                </a:solidFill>
              </a:rPr>
              <a:t>exactly the same way </a:t>
            </a:r>
            <a:r>
              <a:rPr lang="en-GB" sz="2800" dirty="0">
                <a:solidFill>
                  <a:srgbClr val="002060"/>
                </a:solidFill>
              </a:rPr>
              <a:t>as when we converted between grams and kilograms, as we are </a:t>
            </a:r>
            <a:r>
              <a:rPr lang="en-GB" sz="2800" b="1" dirty="0">
                <a:solidFill>
                  <a:srgbClr val="002060"/>
                </a:solidFill>
              </a:rPr>
              <a:t>multiplying</a:t>
            </a:r>
            <a:r>
              <a:rPr lang="en-GB" sz="2800" dirty="0">
                <a:solidFill>
                  <a:srgbClr val="002060"/>
                </a:solidFill>
              </a:rPr>
              <a:t> and </a:t>
            </a:r>
            <a:r>
              <a:rPr lang="en-GB" sz="2800" b="1" dirty="0">
                <a:solidFill>
                  <a:srgbClr val="002060"/>
                </a:solidFill>
              </a:rPr>
              <a:t>dividing</a:t>
            </a:r>
            <a:r>
              <a:rPr lang="en-GB" sz="2800" dirty="0">
                <a:solidFill>
                  <a:srgbClr val="002060"/>
                </a:solidFill>
              </a:rPr>
              <a:t> by 1,000 again, so let’s get stuck straight in with some questions!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C9EEFC0-5A28-47CD-9DBF-11C2FA465EE3}"/>
              </a:ext>
            </a:extLst>
          </p:cNvPr>
          <p:cNvSpPr/>
          <p:nvPr/>
        </p:nvSpPr>
        <p:spPr>
          <a:xfrm>
            <a:off x="3628274" y="4509832"/>
            <a:ext cx="5838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L </a:t>
            </a:r>
            <a:endParaRPr lang="en-GB" sz="48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63175A-CDB4-4352-B532-D4FAC9A5A808}"/>
              </a:ext>
            </a:extLst>
          </p:cNvPr>
          <p:cNvSpPr/>
          <p:nvPr/>
        </p:nvSpPr>
        <p:spPr>
          <a:xfrm>
            <a:off x="898774" y="4435699"/>
            <a:ext cx="9749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ml </a:t>
            </a:r>
            <a:endParaRPr lang="en-GB" sz="4800" b="1" dirty="0"/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E8637547-DFDD-4D7D-A712-5D1C4EEDC3C7}"/>
              </a:ext>
            </a:extLst>
          </p:cNvPr>
          <p:cNvSpPr/>
          <p:nvPr/>
        </p:nvSpPr>
        <p:spPr>
          <a:xfrm>
            <a:off x="1222310" y="3853108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64B3ABF3-00D3-4445-9565-8F826967A1DD}"/>
              </a:ext>
            </a:extLst>
          </p:cNvPr>
          <p:cNvSpPr/>
          <p:nvPr/>
        </p:nvSpPr>
        <p:spPr>
          <a:xfrm rot="10800000">
            <a:off x="1102336" y="5259344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5A1561-2921-4CE7-A51D-1C421B26D78E}"/>
              </a:ext>
            </a:extLst>
          </p:cNvPr>
          <p:cNvSpPr/>
          <p:nvPr/>
        </p:nvSpPr>
        <p:spPr>
          <a:xfrm>
            <a:off x="1856328" y="3268333"/>
            <a:ext cx="1406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1,000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70E631-F511-4B85-8188-13BCF83DDF0C}"/>
              </a:ext>
            </a:extLst>
          </p:cNvPr>
          <p:cNvSpPr/>
          <p:nvPr/>
        </p:nvSpPr>
        <p:spPr>
          <a:xfrm>
            <a:off x="1973039" y="5961802"/>
            <a:ext cx="142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1,000</a:t>
            </a:r>
          </a:p>
        </p:txBody>
      </p:sp>
      <p:pic>
        <p:nvPicPr>
          <p:cNvPr id="19" name="Picture 2" descr="Swan, Bird, Cute, Funny, Cartoons">
            <a:extLst>
              <a:ext uri="{FF2B5EF4-FFF2-40B4-BE49-F238E27FC236}">
                <a16:creationId xmlns:a16="http://schemas.microsoft.com/office/drawing/2014/main" id="{2C737DB3-1631-40CA-9A9B-9E37991B1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50" y="4543573"/>
            <a:ext cx="1543828" cy="225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7537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609223" y="1006102"/>
            <a:ext cx="3370251" cy="2341524"/>
          </a:xfrm>
          <a:prstGeom prst="wedgeEllipseCallout">
            <a:avLst>
              <a:gd name="adj1" fmla="val -58769"/>
              <a:gd name="adj2" fmla="val -692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Now try some of your own!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</a:rPr>
              <a:t>Use a </a:t>
            </a:r>
            <a:r>
              <a:rPr lang="en-GB" sz="2400" b="1" dirty="0">
                <a:solidFill>
                  <a:srgbClr val="002060"/>
                </a:solidFill>
              </a:rPr>
              <a:t>place value mat</a:t>
            </a:r>
            <a:r>
              <a:rPr lang="en-GB" sz="2400" dirty="0">
                <a:solidFill>
                  <a:srgbClr val="002060"/>
                </a:solidFill>
              </a:rPr>
              <a:t> or draw your own to help you.</a:t>
            </a:r>
            <a:endParaRPr lang="en-GB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4F0FC9-81FD-4043-A8C0-6ABADCC32D3A}"/>
              </a:ext>
            </a:extLst>
          </p:cNvPr>
          <p:cNvGraphicFramePr>
            <a:graphicFrameLocks noGrp="1"/>
          </p:cNvGraphicFramePr>
          <p:nvPr/>
        </p:nvGraphicFramePr>
        <p:xfrm>
          <a:off x="4264411" y="5031996"/>
          <a:ext cx="7856052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342">
                  <a:extLst>
                    <a:ext uri="{9D8B030D-6E8A-4147-A177-3AD203B41FA5}">
                      <a16:colId xmlns:a16="http://schemas.microsoft.com/office/drawing/2014/main" val="1863436090"/>
                    </a:ext>
                  </a:extLst>
                </a:gridCol>
                <a:gridCol w="1309342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309342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309342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309342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309342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EC991263-0028-4CA9-ABC3-C538D85BAABA}"/>
              </a:ext>
            </a:extLst>
          </p:cNvPr>
          <p:cNvSpPr/>
          <p:nvPr/>
        </p:nvSpPr>
        <p:spPr>
          <a:xfrm>
            <a:off x="9468671" y="5225696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A7AF2A-85A3-495B-B195-5E6D0D9A1C31}"/>
              </a:ext>
            </a:extLst>
          </p:cNvPr>
          <p:cNvSpPr/>
          <p:nvPr/>
        </p:nvSpPr>
        <p:spPr>
          <a:xfrm>
            <a:off x="9462450" y="6120980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DF9DD2-1873-44FE-8E13-B7DB6042AD25}"/>
              </a:ext>
            </a:extLst>
          </p:cNvPr>
          <p:cNvSpPr/>
          <p:nvPr/>
        </p:nvSpPr>
        <p:spPr>
          <a:xfrm>
            <a:off x="9480217" y="1739443"/>
            <a:ext cx="2247332" cy="2419320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23L = ____ml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6.8L = ____ml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45.8L = ____ml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2.01L = ____ml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B3631E2-65C8-4596-BF7D-A2D98AF2EB10}"/>
              </a:ext>
            </a:extLst>
          </p:cNvPr>
          <p:cNvSpPr/>
          <p:nvPr/>
        </p:nvSpPr>
        <p:spPr>
          <a:xfrm>
            <a:off x="6789021" y="1731536"/>
            <a:ext cx="2247332" cy="2419320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75,000ml = ____L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890ml = ____L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4,343ml = ____L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5,006ml = ____L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153262-192D-4317-99E3-15F4C860C8CB}"/>
              </a:ext>
            </a:extLst>
          </p:cNvPr>
          <p:cNvSpPr/>
          <p:nvPr/>
        </p:nvSpPr>
        <p:spPr>
          <a:xfrm>
            <a:off x="3160666" y="4728893"/>
            <a:ext cx="5838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L </a:t>
            </a:r>
            <a:endParaRPr lang="en-GB" sz="48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DF8C85-DD6F-47BC-B836-9580CA2CFF33}"/>
              </a:ext>
            </a:extLst>
          </p:cNvPr>
          <p:cNvSpPr/>
          <p:nvPr/>
        </p:nvSpPr>
        <p:spPr>
          <a:xfrm>
            <a:off x="431166" y="4654760"/>
            <a:ext cx="9749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ml </a:t>
            </a:r>
            <a:endParaRPr lang="en-GB" sz="4800" b="1" dirty="0"/>
          </a:p>
        </p:txBody>
      </p:sp>
      <p:sp>
        <p:nvSpPr>
          <p:cNvPr id="22" name="Arrow: Curved Down 21">
            <a:extLst>
              <a:ext uri="{FF2B5EF4-FFF2-40B4-BE49-F238E27FC236}">
                <a16:creationId xmlns:a16="http://schemas.microsoft.com/office/drawing/2014/main" id="{A9C260F9-24E7-4887-A60A-B4E185A9C209}"/>
              </a:ext>
            </a:extLst>
          </p:cNvPr>
          <p:cNvSpPr/>
          <p:nvPr/>
        </p:nvSpPr>
        <p:spPr>
          <a:xfrm>
            <a:off x="754702" y="4072169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Arrow: Curved Down 22">
            <a:extLst>
              <a:ext uri="{FF2B5EF4-FFF2-40B4-BE49-F238E27FC236}">
                <a16:creationId xmlns:a16="http://schemas.microsoft.com/office/drawing/2014/main" id="{3C333E5D-12F4-4E76-9DDF-209A5A131359}"/>
              </a:ext>
            </a:extLst>
          </p:cNvPr>
          <p:cNvSpPr/>
          <p:nvPr/>
        </p:nvSpPr>
        <p:spPr>
          <a:xfrm rot="10800000">
            <a:off x="634728" y="5478405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E1C728-96F4-481C-9299-AC56FD38716C}"/>
              </a:ext>
            </a:extLst>
          </p:cNvPr>
          <p:cNvSpPr/>
          <p:nvPr/>
        </p:nvSpPr>
        <p:spPr>
          <a:xfrm>
            <a:off x="1388720" y="3487394"/>
            <a:ext cx="1406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1,000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1B1CC6-8123-47B9-AFED-52A91DA99D76}"/>
              </a:ext>
            </a:extLst>
          </p:cNvPr>
          <p:cNvSpPr/>
          <p:nvPr/>
        </p:nvSpPr>
        <p:spPr>
          <a:xfrm>
            <a:off x="1505431" y="6180863"/>
            <a:ext cx="142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1,000</a:t>
            </a:r>
          </a:p>
        </p:txBody>
      </p:sp>
      <p:pic>
        <p:nvPicPr>
          <p:cNvPr id="32" name="Picture 2" descr="Swan, Bird, Cute, Funny, Cartoons">
            <a:extLst>
              <a:ext uri="{FF2B5EF4-FFF2-40B4-BE49-F238E27FC236}">
                <a16:creationId xmlns:a16="http://schemas.microsoft.com/office/drawing/2014/main" id="{70EE89A7-4EED-4761-B246-BB8F556C4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54" y="1786542"/>
            <a:ext cx="977405" cy="143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2470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043450" y="1452026"/>
            <a:ext cx="4973907" cy="4813788"/>
          </a:xfrm>
          <a:prstGeom prst="wedgeEllipseCallout">
            <a:avLst>
              <a:gd name="adj1" fmla="val -59614"/>
              <a:gd name="adj2" fmla="val 30895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We can use our knowledge of </a:t>
            </a:r>
            <a:r>
              <a:rPr lang="en-GB" sz="4000" b="1" dirty="0">
                <a:solidFill>
                  <a:srgbClr val="002060"/>
                </a:solidFill>
              </a:rPr>
              <a:t>converting</a:t>
            </a:r>
            <a:r>
              <a:rPr lang="en-GB" sz="4000" dirty="0">
                <a:solidFill>
                  <a:srgbClr val="002060"/>
                </a:solidFill>
              </a:rPr>
              <a:t> to answer </a:t>
            </a:r>
            <a:r>
              <a:rPr lang="en-GB" sz="4000" b="1" dirty="0">
                <a:solidFill>
                  <a:srgbClr val="002060"/>
                </a:solidFill>
              </a:rPr>
              <a:t>reasoning</a:t>
            </a:r>
            <a:r>
              <a:rPr lang="en-GB" sz="4000" dirty="0">
                <a:solidFill>
                  <a:srgbClr val="002060"/>
                </a:solidFill>
              </a:rPr>
              <a:t> </a:t>
            </a:r>
            <a:r>
              <a:rPr lang="en-GB" sz="4000" b="1" dirty="0">
                <a:solidFill>
                  <a:srgbClr val="002060"/>
                </a:solidFill>
              </a:rPr>
              <a:t>questions</a:t>
            </a:r>
            <a:r>
              <a:rPr lang="en-GB" sz="4000" dirty="0">
                <a:solidFill>
                  <a:srgbClr val="002060"/>
                </a:solidFill>
              </a:rPr>
              <a:t>.</a:t>
            </a:r>
            <a:endParaRPr lang="en-GB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9" name="Picture 2" descr="Swan, Bird, Cute, Funny, Cartoons">
            <a:extLst>
              <a:ext uri="{FF2B5EF4-FFF2-40B4-BE49-F238E27FC236}">
                <a16:creationId xmlns:a16="http://schemas.microsoft.com/office/drawing/2014/main" id="{2C737DB3-1631-40CA-9A9B-9E37991B1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439" y="4543573"/>
            <a:ext cx="1543828" cy="225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6438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DB61C3-576B-43EE-B6A8-F6753D7FA551}"/>
              </a:ext>
            </a:extLst>
          </p:cNvPr>
          <p:cNvSpPr/>
          <p:nvPr/>
        </p:nvSpPr>
        <p:spPr>
          <a:xfrm>
            <a:off x="2021305" y="1620253"/>
            <a:ext cx="8069179" cy="1808747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I pour 250ml from a jug containing 1 litre of milk. How much do I have left?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3507121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DB61C3-576B-43EE-B6A8-F6753D7FA551}"/>
              </a:ext>
            </a:extLst>
          </p:cNvPr>
          <p:cNvSpPr/>
          <p:nvPr/>
        </p:nvSpPr>
        <p:spPr>
          <a:xfrm>
            <a:off x="2021305" y="1620253"/>
            <a:ext cx="8069179" cy="1808747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I pour 250ml from a jug containing 1 litre of milk. How much do I have left?</a:t>
            </a:r>
            <a:endParaRPr lang="en-GB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926182-FCEA-4ABB-947A-DB35ADF4C7A8}"/>
              </a:ext>
            </a:extLst>
          </p:cNvPr>
          <p:cNvSpPr/>
          <p:nvPr/>
        </p:nvSpPr>
        <p:spPr>
          <a:xfrm>
            <a:off x="4324004" y="4322862"/>
            <a:ext cx="42609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solidFill>
                  <a:srgbClr val="002060"/>
                </a:solidFill>
              </a:rPr>
              <a:t>1 litre = 1,000ml</a:t>
            </a:r>
            <a:endParaRPr lang="en-GB" sz="48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E413D4B-6FF1-4706-8FC0-A08437F2FAAB}"/>
              </a:ext>
            </a:extLst>
          </p:cNvPr>
          <p:cNvSpPr/>
          <p:nvPr/>
        </p:nvSpPr>
        <p:spPr>
          <a:xfrm>
            <a:off x="728707" y="3833988"/>
            <a:ext cx="2640135" cy="1808747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rgbClr val="002060"/>
                </a:solidFill>
              </a:rPr>
              <a:t>First, we make sure the question is all written in the same </a:t>
            </a:r>
            <a:r>
              <a:rPr lang="en-GB" sz="2500" b="1" dirty="0">
                <a:solidFill>
                  <a:srgbClr val="002060"/>
                </a:solidFill>
              </a:rPr>
              <a:t>units</a:t>
            </a:r>
            <a:r>
              <a:rPr lang="en-GB" sz="2500" dirty="0">
                <a:solidFill>
                  <a:srgbClr val="002060"/>
                </a:solidFill>
              </a:rPr>
              <a:t>.</a:t>
            </a:r>
            <a:endParaRPr lang="en-GB" sz="25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84FAB5-EBC2-486B-8C92-D35C9CC3ADA1}"/>
              </a:ext>
            </a:extLst>
          </p:cNvPr>
          <p:cNvCxnSpPr>
            <a:cxnSpLocks/>
          </p:cNvCxnSpPr>
          <p:nvPr/>
        </p:nvCxnSpPr>
        <p:spPr>
          <a:xfrm>
            <a:off x="8791074" y="2261937"/>
            <a:ext cx="11229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BD41AEF-1961-4EDF-BBD7-2292ECC67459}"/>
              </a:ext>
            </a:extLst>
          </p:cNvPr>
          <p:cNvSpPr/>
          <p:nvPr/>
        </p:nvSpPr>
        <p:spPr>
          <a:xfrm>
            <a:off x="8671373" y="1596364"/>
            <a:ext cx="124264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500" i="1" dirty="0">
                <a:solidFill>
                  <a:srgbClr val="002060"/>
                </a:solidFill>
              </a:rPr>
              <a:t>1,000ml</a:t>
            </a:r>
            <a:endParaRPr lang="en-GB" sz="2500" i="1" dirty="0"/>
          </a:p>
        </p:txBody>
      </p:sp>
    </p:spTree>
    <p:extLst>
      <p:ext uri="{BB962C8B-B14F-4D97-AF65-F5344CB8AC3E}">
        <p14:creationId xmlns:p14="http://schemas.microsoft.com/office/powerpoint/2010/main" val="128199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983154" y="2167101"/>
            <a:ext cx="3599662" cy="2421249"/>
          </a:xfrm>
          <a:prstGeom prst="wedgeEllipseCallout">
            <a:avLst>
              <a:gd name="adj1" fmla="val 61320"/>
              <a:gd name="adj2" fmla="val -12504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When might we need to measure </a:t>
            </a:r>
            <a:r>
              <a:rPr lang="en-GB" sz="2800" b="1" dirty="0">
                <a:solidFill>
                  <a:srgbClr val="002060"/>
                </a:solidFill>
              </a:rPr>
              <a:t>length?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028" name="Picture 4" descr="Eagle, Bird, Cartoon, Watch, Stupid, Sit, Brown, White">
            <a:extLst>
              <a:ext uri="{FF2B5EF4-FFF2-40B4-BE49-F238E27FC236}">
                <a16:creationId xmlns:a16="http://schemas.microsoft.com/office/drawing/2014/main" id="{A37E69F0-45F8-472F-9038-8ED9F5D32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164" y="1946893"/>
            <a:ext cx="2591966" cy="260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3987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DB61C3-576B-43EE-B6A8-F6753D7FA551}"/>
              </a:ext>
            </a:extLst>
          </p:cNvPr>
          <p:cNvSpPr/>
          <p:nvPr/>
        </p:nvSpPr>
        <p:spPr>
          <a:xfrm>
            <a:off x="2021305" y="1620253"/>
            <a:ext cx="8069179" cy="1808747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I pour 250ml from a jug containing 1 litre of milk. How much do I have left?</a:t>
            </a:r>
            <a:endParaRPr lang="en-GB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926182-FCEA-4ABB-947A-DB35ADF4C7A8}"/>
              </a:ext>
            </a:extLst>
          </p:cNvPr>
          <p:cNvSpPr/>
          <p:nvPr/>
        </p:nvSpPr>
        <p:spPr>
          <a:xfrm>
            <a:off x="992814" y="4010451"/>
            <a:ext cx="65341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solidFill>
                  <a:srgbClr val="002060"/>
                </a:solidFill>
              </a:rPr>
              <a:t>1,000ml – 250ml = 750ml</a:t>
            </a:r>
            <a:endParaRPr lang="en-GB" sz="48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E413D4B-6FF1-4706-8FC0-A08437F2FAAB}"/>
              </a:ext>
            </a:extLst>
          </p:cNvPr>
          <p:cNvSpPr/>
          <p:nvPr/>
        </p:nvSpPr>
        <p:spPr>
          <a:xfrm>
            <a:off x="8958307" y="4010451"/>
            <a:ext cx="2640135" cy="1808747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rgbClr val="002060"/>
                </a:solidFill>
              </a:rPr>
              <a:t>Then, we can work out the word problem.</a:t>
            </a:r>
            <a:endParaRPr lang="en-GB" sz="25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84FAB5-EBC2-486B-8C92-D35C9CC3ADA1}"/>
              </a:ext>
            </a:extLst>
          </p:cNvPr>
          <p:cNvCxnSpPr>
            <a:cxnSpLocks/>
          </p:cNvCxnSpPr>
          <p:nvPr/>
        </p:nvCxnSpPr>
        <p:spPr>
          <a:xfrm>
            <a:off x="8791074" y="2261937"/>
            <a:ext cx="11229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BD41AEF-1961-4EDF-BBD7-2292ECC67459}"/>
              </a:ext>
            </a:extLst>
          </p:cNvPr>
          <p:cNvSpPr/>
          <p:nvPr/>
        </p:nvSpPr>
        <p:spPr>
          <a:xfrm>
            <a:off x="8671373" y="1596364"/>
            <a:ext cx="124264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500" i="1" dirty="0">
                <a:solidFill>
                  <a:srgbClr val="002060"/>
                </a:solidFill>
              </a:rPr>
              <a:t>1,000ml</a:t>
            </a:r>
            <a:endParaRPr lang="en-GB" sz="2500" i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323E0D-8B21-4DAB-B57C-604F1251B2E7}"/>
              </a:ext>
            </a:extLst>
          </p:cNvPr>
          <p:cNvSpPr/>
          <p:nvPr/>
        </p:nvSpPr>
        <p:spPr>
          <a:xfrm>
            <a:off x="992814" y="5156428"/>
            <a:ext cx="52543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solidFill>
                  <a:srgbClr val="002060"/>
                </a:solidFill>
              </a:rPr>
              <a:t>750ml of milk is left.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97936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DB61C3-576B-43EE-B6A8-F6753D7FA551}"/>
              </a:ext>
            </a:extLst>
          </p:cNvPr>
          <p:cNvSpPr/>
          <p:nvPr/>
        </p:nvSpPr>
        <p:spPr>
          <a:xfrm>
            <a:off x="1716505" y="1620253"/>
            <a:ext cx="9257850" cy="2598821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I cut three lengths of 40 centimetres from a piece of ribbon that measures 2 metres.</a:t>
            </a:r>
            <a:br>
              <a:rPr lang="en-GB" sz="3600" dirty="0">
                <a:solidFill>
                  <a:srgbClr val="002060"/>
                </a:solidFill>
              </a:rPr>
            </a:br>
            <a:br>
              <a:rPr lang="en-GB" sz="3600" dirty="0">
                <a:solidFill>
                  <a:srgbClr val="002060"/>
                </a:solidFill>
              </a:rPr>
            </a:br>
            <a:r>
              <a:rPr lang="en-GB" sz="3600" dirty="0">
                <a:solidFill>
                  <a:srgbClr val="002060"/>
                </a:solidFill>
              </a:rPr>
              <a:t>How much ribbon do I have left over?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208843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DB61C3-576B-43EE-B6A8-F6753D7FA551}"/>
              </a:ext>
            </a:extLst>
          </p:cNvPr>
          <p:cNvSpPr/>
          <p:nvPr/>
        </p:nvSpPr>
        <p:spPr>
          <a:xfrm>
            <a:off x="1716505" y="1620253"/>
            <a:ext cx="9257850" cy="2598821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I cut three lengths of 40 centimetres from a piece of ribbon that measures 2 metres.</a:t>
            </a:r>
            <a:br>
              <a:rPr lang="en-GB" sz="3600" dirty="0">
                <a:solidFill>
                  <a:srgbClr val="002060"/>
                </a:solidFill>
              </a:rPr>
            </a:br>
            <a:br>
              <a:rPr lang="en-GB" sz="3600" dirty="0">
                <a:solidFill>
                  <a:srgbClr val="002060"/>
                </a:solidFill>
              </a:rPr>
            </a:br>
            <a:r>
              <a:rPr lang="en-GB" sz="3600" dirty="0">
                <a:solidFill>
                  <a:srgbClr val="002060"/>
                </a:solidFill>
              </a:rPr>
              <a:t>How much ribbon do I have left over?</a:t>
            </a:r>
            <a:endParaRPr lang="en-GB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9F6B03-5D20-4210-A914-A3FA2770DB63}"/>
              </a:ext>
            </a:extLst>
          </p:cNvPr>
          <p:cNvSpPr/>
          <p:nvPr/>
        </p:nvSpPr>
        <p:spPr>
          <a:xfrm>
            <a:off x="4238253" y="4802156"/>
            <a:ext cx="704090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solidFill>
                  <a:srgbClr val="002060"/>
                </a:solidFill>
              </a:rPr>
              <a:t>1 metre = 100 centimetres</a:t>
            </a:r>
          </a:p>
          <a:p>
            <a:r>
              <a:rPr lang="en-GB" sz="4800" dirty="0">
                <a:solidFill>
                  <a:srgbClr val="002060"/>
                </a:solidFill>
              </a:rPr>
              <a:t>2 metres = 200 centimetres</a:t>
            </a:r>
            <a:endParaRPr lang="en-GB" sz="4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31F926E-D956-4158-949A-038C8840CE6F}"/>
              </a:ext>
            </a:extLst>
          </p:cNvPr>
          <p:cNvSpPr/>
          <p:nvPr/>
        </p:nvSpPr>
        <p:spPr>
          <a:xfrm>
            <a:off x="763555" y="4523624"/>
            <a:ext cx="2640135" cy="1808747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rgbClr val="002060"/>
                </a:solidFill>
              </a:rPr>
              <a:t>First, we make sure the question is all written in the same </a:t>
            </a:r>
            <a:r>
              <a:rPr lang="en-GB" sz="2500" b="1" dirty="0">
                <a:solidFill>
                  <a:srgbClr val="002060"/>
                </a:solidFill>
              </a:rPr>
              <a:t>units</a:t>
            </a:r>
            <a:r>
              <a:rPr lang="en-GB" sz="2500" dirty="0">
                <a:solidFill>
                  <a:srgbClr val="002060"/>
                </a:solidFill>
              </a:rPr>
              <a:t>.</a:t>
            </a:r>
            <a:endParaRPr lang="en-GB" sz="25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F43D07-ACDD-48A2-BE85-10C9DEC672AF}"/>
              </a:ext>
            </a:extLst>
          </p:cNvPr>
          <p:cNvCxnSpPr>
            <a:cxnSpLocks/>
          </p:cNvCxnSpPr>
          <p:nvPr/>
        </p:nvCxnSpPr>
        <p:spPr>
          <a:xfrm>
            <a:off x="8264448" y="2694900"/>
            <a:ext cx="17939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561BDBE-2B3B-4303-8E06-BBE009308117}"/>
              </a:ext>
            </a:extLst>
          </p:cNvPr>
          <p:cNvSpPr/>
          <p:nvPr/>
        </p:nvSpPr>
        <p:spPr>
          <a:xfrm>
            <a:off x="8249788" y="2779270"/>
            <a:ext cx="227286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500" i="1" dirty="0">
                <a:solidFill>
                  <a:srgbClr val="002060"/>
                </a:solidFill>
              </a:rPr>
              <a:t>200 centimetres</a:t>
            </a:r>
            <a:endParaRPr lang="en-GB" sz="2500" i="1" dirty="0"/>
          </a:p>
        </p:txBody>
      </p:sp>
    </p:spTree>
    <p:extLst>
      <p:ext uri="{BB962C8B-B14F-4D97-AF65-F5344CB8AC3E}">
        <p14:creationId xmlns:p14="http://schemas.microsoft.com/office/powerpoint/2010/main" val="15517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DB61C3-576B-43EE-B6A8-F6753D7FA551}"/>
              </a:ext>
            </a:extLst>
          </p:cNvPr>
          <p:cNvSpPr/>
          <p:nvPr/>
        </p:nvSpPr>
        <p:spPr>
          <a:xfrm>
            <a:off x="1716505" y="1620253"/>
            <a:ext cx="9257850" cy="2598821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I cut three lengths of 40 centimetres from a piece of ribbon that measures 2 metres.</a:t>
            </a:r>
            <a:br>
              <a:rPr lang="en-GB" sz="3600" dirty="0">
                <a:solidFill>
                  <a:srgbClr val="002060"/>
                </a:solidFill>
              </a:rPr>
            </a:br>
            <a:br>
              <a:rPr lang="en-GB" sz="3600" dirty="0">
                <a:solidFill>
                  <a:srgbClr val="002060"/>
                </a:solidFill>
              </a:rPr>
            </a:br>
            <a:r>
              <a:rPr lang="en-GB" sz="3600" dirty="0">
                <a:solidFill>
                  <a:srgbClr val="002060"/>
                </a:solidFill>
              </a:rPr>
              <a:t>How much ribbon do I have left over?</a:t>
            </a:r>
            <a:endParaRPr lang="en-GB" sz="36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F43D07-ACDD-48A2-BE85-10C9DEC672AF}"/>
              </a:ext>
            </a:extLst>
          </p:cNvPr>
          <p:cNvCxnSpPr>
            <a:cxnSpLocks/>
          </p:cNvCxnSpPr>
          <p:nvPr/>
        </p:nvCxnSpPr>
        <p:spPr>
          <a:xfrm>
            <a:off x="8264448" y="2694900"/>
            <a:ext cx="17939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561BDBE-2B3B-4303-8E06-BBE009308117}"/>
              </a:ext>
            </a:extLst>
          </p:cNvPr>
          <p:cNvSpPr/>
          <p:nvPr/>
        </p:nvSpPr>
        <p:spPr>
          <a:xfrm>
            <a:off x="8249788" y="2779270"/>
            <a:ext cx="227286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500" i="1" dirty="0">
                <a:solidFill>
                  <a:srgbClr val="002060"/>
                </a:solidFill>
              </a:rPr>
              <a:t>200 centimetres</a:t>
            </a:r>
            <a:endParaRPr lang="en-GB" sz="2500" i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9964E8-45EA-4A57-821F-2542FA35ECB9}"/>
              </a:ext>
            </a:extLst>
          </p:cNvPr>
          <p:cNvSpPr/>
          <p:nvPr/>
        </p:nvSpPr>
        <p:spPr>
          <a:xfrm>
            <a:off x="992814" y="4587967"/>
            <a:ext cx="67730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Ribbon used: 40cm x 3 = 120cm</a:t>
            </a:r>
            <a:endParaRPr lang="en-GB" sz="40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C826A86-0C6C-4CE0-8415-5C7903AD7215}"/>
              </a:ext>
            </a:extLst>
          </p:cNvPr>
          <p:cNvSpPr/>
          <p:nvPr/>
        </p:nvSpPr>
        <p:spPr>
          <a:xfrm>
            <a:off x="8958307" y="4587967"/>
            <a:ext cx="2640135" cy="1808747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rgbClr val="002060"/>
                </a:solidFill>
              </a:rPr>
              <a:t>Then, we can work out the word problem.</a:t>
            </a:r>
            <a:endParaRPr lang="en-GB" sz="25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077ED9-E988-40FF-A767-D4A5A428882B}"/>
              </a:ext>
            </a:extLst>
          </p:cNvPr>
          <p:cNvSpPr/>
          <p:nvPr/>
        </p:nvSpPr>
        <p:spPr>
          <a:xfrm>
            <a:off x="992814" y="5733944"/>
            <a:ext cx="76533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Ribbon left: 200cm – 120cm = 80cm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93215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EAC6E6-B3F7-4B64-8740-0C85F4F06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A17C98E-37C3-42AA-AE7C-CF3BF3FAB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Evaluate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98B16D23-E6E7-49CF-8E5E-E24BD3F51E5D}"/>
              </a:ext>
            </a:extLst>
          </p:cNvPr>
          <p:cNvSpPr/>
          <p:nvPr/>
        </p:nvSpPr>
        <p:spPr>
          <a:xfrm>
            <a:off x="4124044" y="2081339"/>
            <a:ext cx="3943911" cy="3675157"/>
          </a:xfrm>
          <a:prstGeom prst="wedgeEllipseCallout">
            <a:avLst>
              <a:gd name="adj1" fmla="val -60622"/>
              <a:gd name="adj2" fmla="val 4969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Can you convert between metric units of </a:t>
            </a:r>
            <a:r>
              <a:rPr lang="en-GB" sz="2800" b="1" dirty="0">
                <a:solidFill>
                  <a:srgbClr val="002060"/>
                </a:solidFill>
              </a:rPr>
              <a:t>length</a:t>
            </a:r>
            <a:r>
              <a:rPr lang="en-GB" sz="2800" dirty="0">
                <a:solidFill>
                  <a:srgbClr val="002060"/>
                </a:solidFill>
              </a:rPr>
              <a:t>?</a:t>
            </a:r>
            <a:endParaRPr lang="en-GB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2" descr="Elephant, Africa, Animal, India, Mammal, Cute, Cartoon">
            <a:extLst>
              <a:ext uri="{FF2B5EF4-FFF2-40B4-BE49-F238E27FC236}">
                <a16:creationId xmlns:a16="http://schemas.microsoft.com/office/drawing/2014/main" id="{5E8577C5-6FA2-488A-A158-E26DA94E3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79" y="3002137"/>
            <a:ext cx="2535127" cy="230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56C8BB2-3978-45E9-BACC-A8842080F5B8}"/>
              </a:ext>
            </a:extLst>
          </p:cNvPr>
          <p:cNvGrpSpPr/>
          <p:nvPr/>
        </p:nvGrpSpPr>
        <p:grpSpPr>
          <a:xfrm>
            <a:off x="8900171" y="1490771"/>
            <a:ext cx="1182452" cy="4624535"/>
            <a:chOff x="8900171" y="1490771"/>
            <a:chExt cx="1182452" cy="4624535"/>
          </a:xfrm>
        </p:grpSpPr>
        <p:pic>
          <p:nvPicPr>
            <p:cNvPr id="10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444E1975-123B-498A-B240-E66452B64D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78" t="1650" r="59526" b="65276"/>
            <a:stretch/>
          </p:blipFill>
          <p:spPr bwMode="auto">
            <a:xfrm>
              <a:off x="8900171" y="1490771"/>
              <a:ext cx="1182452" cy="1211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A75B3A24-6F42-4D9A-A532-5CED55C027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10" t="65428" r="39874" b="1498"/>
            <a:stretch/>
          </p:blipFill>
          <p:spPr bwMode="auto">
            <a:xfrm>
              <a:off x="8900171" y="3787810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794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BFA29C8F-DEE3-4E38-A1C4-4F96FD62B1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" t="889" r="79388" b="66038"/>
            <a:stretch/>
          </p:blipFill>
          <p:spPr bwMode="auto">
            <a:xfrm>
              <a:off x="8900171" y="2645290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9830C322-BBB6-4D66-B3E3-D9EE8AA36A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10" t="33377" r="39874" b="33549"/>
            <a:stretch/>
          </p:blipFill>
          <p:spPr bwMode="auto">
            <a:xfrm>
              <a:off x="8900171" y="4946596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37485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EAC6E6-B3F7-4B64-8740-0C85F4F06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A17C98E-37C3-42AA-AE7C-CF3BF3FAB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Evaluate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98B16D23-E6E7-49CF-8E5E-E24BD3F51E5D}"/>
              </a:ext>
            </a:extLst>
          </p:cNvPr>
          <p:cNvSpPr/>
          <p:nvPr/>
        </p:nvSpPr>
        <p:spPr>
          <a:xfrm>
            <a:off x="4124044" y="2081339"/>
            <a:ext cx="3943911" cy="3675157"/>
          </a:xfrm>
          <a:prstGeom prst="wedgeEllipseCallout">
            <a:avLst>
              <a:gd name="adj1" fmla="val -60622"/>
              <a:gd name="adj2" fmla="val 4969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Can you convert between metric units of </a:t>
            </a:r>
            <a:r>
              <a:rPr lang="en-GB" sz="2800" b="1" dirty="0">
                <a:solidFill>
                  <a:srgbClr val="002060"/>
                </a:solidFill>
              </a:rPr>
              <a:t>mass</a:t>
            </a:r>
            <a:r>
              <a:rPr lang="en-GB" sz="2800" dirty="0">
                <a:solidFill>
                  <a:srgbClr val="002060"/>
                </a:solidFill>
              </a:rPr>
              <a:t>?</a:t>
            </a:r>
            <a:endParaRPr lang="en-GB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2" descr="Elephant, Africa, Animal, India, Mammal, Cute, Cartoon">
            <a:extLst>
              <a:ext uri="{FF2B5EF4-FFF2-40B4-BE49-F238E27FC236}">
                <a16:creationId xmlns:a16="http://schemas.microsoft.com/office/drawing/2014/main" id="{5E8577C5-6FA2-488A-A158-E26DA94E3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79" y="3002137"/>
            <a:ext cx="2535127" cy="230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56C8BB2-3978-45E9-BACC-A8842080F5B8}"/>
              </a:ext>
            </a:extLst>
          </p:cNvPr>
          <p:cNvGrpSpPr/>
          <p:nvPr/>
        </p:nvGrpSpPr>
        <p:grpSpPr>
          <a:xfrm>
            <a:off x="8900171" y="1490771"/>
            <a:ext cx="1182452" cy="4624535"/>
            <a:chOff x="8900171" y="1490771"/>
            <a:chExt cx="1182452" cy="4624535"/>
          </a:xfrm>
        </p:grpSpPr>
        <p:pic>
          <p:nvPicPr>
            <p:cNvPr id="10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444E1975-123B-498A-B240-E66452B64D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78" t="1650" r="59526" b="65276"/>
            <a:stretch/>
          </p:blipFill>
          <p:spPr bwMode="auto">
            <a:xfrm>
              <a:off x="8900171" y="1490771"/>
              <a:ext cx="1182452" cy="1211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A75B3A24-6F42-4D9A-A532-5CED55C027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10" t="65428" r="39874" b="1498"/>
            <a:stretch/>
          </p:blipFill>
          <p:spPr bwMode="auto">
            <a:xfrm>
              <a:off x="8900171" y="3787810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794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BFA29C8F-DEE3-4E38-A1C4-4F96FD62B1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" t="889" r="79388" b="66038"/>
            <a:stretch/>
          </p:blipFill>
          <p:spPr bwMode="auto">
            <a:xfrm>
              <a:off x="8900171" y="2645290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9830C322-BBB6-4D66-B3E3-D9EE8AA36A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10" t="33377" r="39874" b="33549"/>
            <a:stretch/>
          </p:blipFill>
          <p:spPr bwMode="auto">
            <a:xfrm>
              <a:off x="8900171" y="4946596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68753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EAC6E6-B3F7-4B64-8740-0C85F4F06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A17C98E-37C3-42AA-AE7C-CF3BF3FAB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Evaluate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98B16D23-E6E7-49CF-8E5E-E24BD3F51E5D}"/>
              </a:ext>
            </a:extLst>
          </p:cNvPr>
          <p:cNvSpPr/>
          <p:nvPr/>
        </p:nvSpPr>
        <p:spPr>
          <a:xfrm>
            <a:off x="4124044" y="2081339"/>
            <a:ext cx="3943911" cy="3675157"/>
          </a:xfrm>
          <a:prstGeom prst="wedgeEllipseCallout">
            <a:avLst>
              <a:gd name="adj1" fmla="val -60622"/>
              <a:gd name="adj2" fmla="val 4969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Can you convert between metric units of </a:t>
            </a:r>
            <a:r>
              <a:rPr lang="en-GB" sz="2800" b="1" dirty="0">
                <a:solidFill>
                  <a:srgbClr val="002060"/>
                </a:solidFill>
              </a:rPr>
              <a:t>capacity</a:t>
            </a:r>
            <a:r>
              <a:rPr lang="en-GB" sz="2800" dirty="0">
                <a:solidFill>
                  <a:srgbClr val="002060"/>
                </a:solidFill>
              </a:rPr>
              <a:t>?</a:t>
            </a:r>
            <a:endParaRPr lang="en-GB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2" descr="Elephant, Africa, Animal, India, Mammal, Cute, Cartoon">
            <a:extLst>
              <a:ext uri="{FF2B5EF4-FFF2-40B4-BE49-F238E27FC236}">
                <a16:creationId xmlns:a16="http://schemas.microsoft.com/office/drawing/2014/main" id="{5E8577C5-6FA2-488A-A158-E26DA94E3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79" y="3002137"/>
            <a:ext cx="2535127" cy="230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56C8BB2-3978-45E9-BACC-A8842080F5B8}"/>
              </a:ext>
            </a:extLst>
          </p:cNvPr>
          <p:cNvGrpSpPr/>
          <p:nvPr/>
        </p:nvGrpSpPr>
        <p:grpSpPr>
          <a:xfrm>
            <a:off x="8900171" y="1490771"/>
            <a:ext cx="1182452" cy="4624535"/>
            <a:chOff x="8900171" y="1490771"/>
            <a:chExt cx="1182452" cy="4624535"/>
          </a:xfrm>
        </p:grpSpPr>
        <p:pic>
          <p:nvPicPr>
            <p:cNvPr id="10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444E1975-123B-498A-B240-E66452B64D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78" t="1650" r="59526" b="65276"/>
            <a:stretch/>
          </p:blipFill>
          <p:spPr bwMode="auto">
            <a:xfrm>
              <a:off x="8900171" y="1490771"/>
              <a:ext cx="1182452" cy="1211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A75B3A24-6F42-4D9A-A532-5CED55C027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10" t="65428" r="39874" b="1498"/>
            <a:stretch/>
          </p:blipFill>
          <p:spPr bwMode="auto">
            <a:xfrm>
              <a:off x="8900171" y="3787810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794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BFA29C8F-DEE3-4E38-A1C4-4F96FD62B1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" t="889" r="79388" b="66038"/>
            <a:stretch/>
          </p:blipFill>
          <p:spPr bwMode="auto">
            <a:xfrm>
              <a:off x="8900171" y="2645290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9830C322-BBB6-4D66-B3E3-D9EE8AA36A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10" t="33377" r="39874" b="33549"/>
            <a:stretch/>
          </p:blipFill>
          <p:spPr bwMode="auto">
            <a:xfrm>
              <a:off x="8900171" y="4946596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4464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159829" y="4553339"/>
            <a:ext cx="4022649" cy="2136710"/>
          </a:xfrm>
          <a:prstGeom prst="wedgeEllipseCallout">
            <a:avLst>
              <a:gd name="adj1" fmla="val 61320"/>
              <a:gd name="adj2" fmla="val -12504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Look at your ruler. There are </a:t>
            </a:r>
            <a:r>
              <a:rPr lang="en-GB" sz="2800" b="1" dirty="0">
                <a:solidFill>
                  <a:srgbClr val="002060"/>
                </a:solidFill>
              </a:rPr>
              <a:t>10 millimetres </a:t>
            </a:r>
            <a:r>
              <a:rPr lang="en-GB" sz="2800" dirty="0">
                <a:solidFill>
                  <a:srgbClr val="002060"/>
                </a:solidFill>
              </a:rPr>
              <a:t>in </a:t>
            </a:r>
            <a:r>
              <a:rPr lang="en-GB" sz="2800" b="1" dirty="0">
                <a:solidFill>
                  <a:srgbClr val="002060"/>
                </a:solidFill>
              </a:rPr>
              <a:t>1 centimetre.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522" y="4553339"/>
            <a:ext cx="2124839" cy="213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uler, Measure, Length, Meter, Cm, Centimeter, Office">
            <a:extLst>
              <a:ext uri="{FF2B5EF4-FFF2-40B4-BE49-F238E27FC236}">
                <a16:creationId xmlns:a16="http://schemas.microsoft.com/office/drawing/2014/main" id="{1562FD34-3108-4B8E-A702-5A78749CD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45" y="464785"/>
            <a:ext cx="10552922" cy="527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064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4898571" y="3965510"/>
            <a:ext cx="4283907" cy="2724539"/>
          </a:xfrm>
          <a:prstGeom prst="wedgeEllipseCallout">
            <a:avLst>
              <a:gd name="adj1" fmla="val 61320"/>
              <a:gd name="adj2" fmla="val -12504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To </a:t>
            </a:r>
            <a:r>
              <a:rPr lang="en-GB" sz="2800" b="1" dirty="0">
                <a:solidFill>
                  <a:srgbClr val="002060"/>
                </a:solidFill>
              </a:rPr>
              <a:t>convert</a:t>
            </a:r>
            <a:r>
              <a:rPr lang="en-GB" sz="2800" dirty="0">
                <a:solidFill>
                  <a:srgbClr val="002060"/>
                </a:solidFill>
              </a:rPr>
              <a:t> (change)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dirty="0">
                <a:solidFill>
                  <a:srgbClr val="002060"/>
                </a:solidFill>
              </a:rPr>
              <a:t>between mm and cm, we need to </a:t>
            </a:r>
            <a:r>
              <a:rPr lang="en-GB" sz="2800" b="1" dirty="0">
                <a:solidFill>
                  <a:srgbClr val="002060"/>
                </a:solidFill>
              </a:rPr>
              <a:t>multiply</a:t>
            </a:r>
            <a:r>
              <a:rPr lang="en-GB" sz="2800" dirty="0">
                <a:solidFill>
                  <a:srgbClr val="002060"/>
                </a:solidFill>
              </a:rPr>
              <a:t> and </a:t>
            </a:r>
            <a:r>
              <a:rPr lang="en-GB" sz="2800" b="1" dirty="0">
                <a:solidFill>
                  <a:srgbClr val="002060"/>
                </a:solidFill>
              </a:rPr>
              <a:t>divide</a:t>
            </a:r>
            <a:r>
              <a:rPr lang="en-GB" sz="2800" dirty="0">
                <a:solidFill>
                  <a:srgbClr val="002060"/>
                </a:solidFill>
              </a:rPr>
              <a:t> by 10.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522" y="4553339"/>
            <a:ext cx="2124839" cy="213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uler, Measure, Length, Meter, Cm, Centimeter, Office">
            <a:extLst>
              <a:ext uri="{FF2B5EF4-FFF2-40B4-BE49-F238E27FC236}">
                <a16:creationId xmlns:a16="http://schemas.microsoft.com/office/drawing/2014/main" id="{1562FD34-3108-4B8E-A702-5A78749CD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09" b="38587"/>
          <a:stretch/>
        </p:blipFill>
        <p:spPr bwMode="auto">
          <a:xfrm>
            <a:off x="1019849" y="1725323"/>
            <a:ext cx="10552922" cy="125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62BCE-E582-4C02-8B31-2404DE3C4E61}"/>
              </a:ext>
            </a:extLst>
          </p:cNvPr>
          <p:cNvSpPr/>
          <p:nvPr/>
        </p:nvSpPr>
        <p:spPr>
          <a:xfrm>
            <a:off x="3182063" y="4416669"/>
            <a:ext cx="1324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mm </a:t>
            </a:r>
            <a:endParaRPr lang="en-GB" sz="4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8668F5-BE12-4AEC-AB6B-4162377F816B}"/>
              </a:ext>
            </a:extLst>
          </p:cNvPr>
          <p:cNvSpPr/>
          <p:nvPr/>
        </p:nvSpPr>
        <p:spPr>
          <a:xfrm>
            <a:off x="898774" y="4435699"/>
            <a:ext cx="1082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cm </a:t>
            </a:r>
            <a:endParaRPr lang="en-GB" sz="4800" b="1" dirty="0"/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202E91B4-E951-4621-A8A2-0E171D2F8734}"/>
              </a:ext>
            </a:extLst>
          </p:cNvPr>
          <p:cNvSpPr/>
          <p:nvPr/>
        </p:nvSpPr>
        <p:spPr>
          <a:xfrm>
            <a:off x="1222310" y="3853108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CF9C49CE-9C19-4A96-BD18-5BA0FE841C02}"/>
              </a:ext>
            </a:extLst>
          </p:cNvPr>
          <p:cNvSpPr/>
          <p:nvPr/>
        </p:nvSpPr>
        <p:spPr>
          <a:xfrm rot="10800000">
            <a:off x="1102336" y="5259344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F55720-6E7A-4923-89B6-BA77E2B37F57}"/>
              </a:ext>
            </a:extLst>
          </p:cNvPr>
          <p:cNvSpPr/>
          <p:nvPr/>
        </p:nvSpPr>
        <p:spPr>
          <a:xfrm>
            <a:off x="2218921" y="3224885"/>
            <a:ext cx="883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E73D5F-4905-4D3F-96F2-F661D453D4BA}"/>
              </a:ext>
            </a:extLst>
          </p:cNvPr>
          <p:cNvSpPr/>
          <p:nvPr/>
        </p:nvSpPr>
        <p:spPr>
          <a:xfrm>
            <a:off x="2115957" y="6003753"/>
            <a:ext cx="920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10</a:t>
            </a:r>
          </a:p>
        </p:txBody>
      </p:sp>
    </p:spTree>
    <p:extLst>
      <p:ext uri="{BB962C8B-B14F-4D97-AF65-F5344CB8AC3E}">
        <p14:creationId xmlns:p14="http://schemas.microsoft.com/office/powerpoint/2010/main" val="2581845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6426988" y="1189965"/>
            <a:ext cx="4283907" cy="2535729"/>
          </a:xfrm>
          <a:prstGeom prst="wedgeEllipseCallout">
            <a:avLst>
              <a:gd name="adj1" fmla="val -105353"/>
              <a:gd name="adj2" fmla="val -23572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To </a:t>
            </a:r>
            <a:r>
              <a:rPr lang="en-GB" sz="2800" b="1" dirty="0">
                <a:solidFill>
                  <a:srgbClr val="002060"/>
                </a:solidFill>
              </a:rPr>
              <a:t>convert</a:t>
            </a:r>
            <a:r>
              <a:rPr lang="en-GB" sz="2800" dirty="0">
                <a:solidFill>
                  <a:srgbClr val="002060"/>
                </a:solidFill>
              </a:rPr>
              <a:t> (change)</a:t>
            </a:r>
            <a:r>
              <a:rPr lang="en-GB" sz="2800" b="1" dirty="0">
                <a:solidFill>
                  <a:srgbClr val="002060"/>
                </a:solidFill>
              </a:rPr>
              <a:t> 0.75cm</a:t>
            </a:r>
            <a:r>
              <a:rPr lang="en-GB" sz="2800" dirty="0">
                <a:solidFill>
                  <a:srgbClr val="002060"/>
                </a:solidFill>
              </a:rPr>
              <a:t> into mm, we need to </a:t>
            </a:r>
            <a:r>
              <a:rPr lang="en-GB" sz="2800" b="1" dirty="0">
                <a:solidFill>
                  <a:srgbClr val="002060"/>
                </a:solidFill>
              </a:rPr>
              <a:t>multiply</a:t>
            </a:r>
            <a:r>
              <a:rPr lang="en-GB" sz="2800" dirty="0">
                <a:solidFill>
                  <a:srgbClr val="002060"/>
                </a:solidFill>
              </a:rPr>
              <a:t> by 10.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18921" y="1273508"/>
            <a:ext cx="1404139" cy="14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62BCE-E582-4C02-8B31-2404DE3C4E61}"/>
              </a:ext>
            </a:extLst>
          </p:cNvPr>
          <p:cNvSpPr/>
          <p:nvPr/>
        </p:nvSpPr>
        <p:spPr>
          <a:xfrm>
            <a:off x="3182063" y="4416669"/>
            <a:ext cx="1324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mm </a:t>
            </a:r>
            <a:endParaRPr lang="en-GB" sz="4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8668F5-BE12-4AEC-AB6B-4162377F816B}"/>
              </a:ext>
            </a:extLst>
          </p:cNvPr>
          <p:cNvSpPr/>
          <p:nvPr/>
        </p:nvSpPr>
        <p:spPr>
          <a:xfrm>
            <a:off x="898774" y="4435699"/>
            <a:ext cx="1082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cm </a:t>
            </a:r>
            <a:endParaRPr lang="en-GB" sz="4800" b="1" dirty="0"/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202E91B4-E951-4621-A8A2-0E171D2F8734}"/>
              </a:ext>
            </a:extLst>
          </p:cNvPr>
          <p:cNvSpPr/>
          <p:nvPr/>
        </p:nvSpPr>
        <p:spPr>
          <a:xfrm>
            <a:off x="1222310" y="3853108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CF9C49CE-9C19-4A96-BD18-5BA0FE841C02}"/>
              </a:ext>
            </a:extLst>
          </p:cNvPr>
          <p:cNvSpPr/>
          <p:nvPr/>
        </p:nvSpPr>
        <p:spPr>
          <a:xfrm rot="10800000">
            <a:off x="1102336" y="5259344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F55720-6E7A-4923-89B6-BA77E2B37F57}"/>
              </a:ext>
            </a:extLst>
          </p:cNvPr>
          <p:cNvSpPr/>
          <p:nvPr/>
        </p:nvSpPr>
        <p:spPr>
          <a:xfrm>
            <a:off x="2218921" y="3224885"/>
            <a:ext cx="883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E73D5F-4905-4D3F-96F2-F661D453D4BA}"/>
              </a:ext>
            </a:extLst>
          </p:cNvPr>
          <p:cNvSpPr/>
          <p:nvPr/>
        </p:nvSpPr>
        <p:spPr>
          <a:xfrm>
            <a:off x="2115957" y="6003753"/>
            <a:ext cx="920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10</a:t>
            </a:r>
          </a:p>
        </p:txBody>
      </p:sp>
    </p:spTree>
    <p:extLst>
      <p:ext uri="{BB962C8B-B14F-4D97-AF65-F5344CB8AC3E}">
        <p14:creationId xmlns:p14="http://schemas.microsoft.com/office/powerpoint/2010/main" val="2804127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4907902" y="1189965"/>
            <a:ext cx="6371254" cy="3012070"/>
          </a:xfrm>
          <a:prstGeom prst="wedgeEllipseCallout">
            <a:avLst>
              <a:gd name="adj1" fmla="val -65840"/>
              <a:gd name="adj2" fmla="val -16581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To do this, place (or think</a:t>
            </a:r>
            <a:br>
              <a:rPr lang="en-GB" sz="2800" dirty="0">
                <a:solidFill>
                  <a:srgbClr val="002060"/>
                </a:solidFill>
              </a:rPr>
            </a:br>
            <a:r>
              <a:rPr lang="en-GB" sz="2800" dirty="0">
                <a:solidFill>
                  <a:srgbClr val="002060"/>
                </a:solidFill>
              </a:rPr>
              <a:t>of) 0.75 on a </a:t>
            </a:r>
            <a:r>
              <a:rPr lang="en-GB" sz="2800" b="1" dirty="0">
                <a:solidFill>
                  <a:srgbClr val="002060"/>
                </a:solidFill>
              </a:rPr>
              <a:t>place value grid. 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To multiply by 10, move the digits </a:t>
            </a:r>
            <a:r>
              <a:rPr lang="en-GB" sz="2800" b="1" dirty="0">
                <a:solidFill>
                  <a:srgbClr val="002060"/>
                </a:solidFill>
              </a:rPr>
              <a:t>one column to the left</a:t>
            </a:r>
            <a:r>
              <a:rPr lang="en-GB" sz="2800" dirty="0">
                <a:solidFill>
                  <a:srgbClr val="002060"/>
                </a:solidFill>
              </a:rPr>
              <a:t> to make the number </a:t>
            </a:r>
            <a:r>
              <a:rPr lang="en-GB" sz="2800" b="1" dirty="0">
                <a:solidFill>
                  <a:srgbClr val="002060"/>
                </a:solidFill>
              </a:rPr>
              <a:t>10 times larger.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18921" y="1273508"/>
            <a:ext cx="1404139" cy="14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62BCE-E582-4C02-8B31-2404DE3C4E61}"/>
              </a:ext>
            </a:extLst>
          </p:cNvPr>
          <p:cNvSpPr/>
          <p:nvPr/>
        </p:nvSpPr>
        <p:spPr>
          <a:xfrm>
            <a:off x="3182063" y="4416669"/>
            <a:ext cx="1324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mm </a:t>
            </a:r>
            <a:endParaRPr lang="en-GB" sz="4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8668F5-BE12-4AEC-AB6B-4162377F816B}"/>
              </a:ext>
            </a:extLst>
          </p:cNvPr>
          <p:cNvSpPr/>
          <p:nvPr/>
        </p:nvSpPr>
        <p:spPr>
          <a:xfrm>
            <a:off x="898774" y="4435699"/>
            <a:ext cx="1082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cm </a:t>
            </a:r>
            <a:endParaRPr lang="en-GB" sz="4800" b="1" dirty="0"/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202E91B4-E951-4621-A8A2-0E171D2F8734}"/>
              </a:ext>
            </a:extLst>
          </p:cNvPr>
          <p:cNvSpPr/>
          <p:nvPr/>
        </p:nvSpPr>
        <p:spPr>
          <a:xfrm>
            <a:off x="1222310" y="3853108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CF9C49CE-9C19-4A96-BD18-5BA0FE841C02}"/>
              </a:ext>
            </a:extLst>
          </p:cNvPr>
          <p:cNvSpPr/>
          <p:nvPr/>
        </p:nvSpPr>
        <p:spPr>
          <a:xfrm rot="10800000">
            <a:off x="1102336" y="5259344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F55720-6E7A-4923-89B6-BA77E2B37F57}"/>
              </a:ext>
            </a:extLst>
          </p:cNvPr>
          <p:cNvSpPr/>
          <p:nvPr/>
        </p:nvSpPr>
        <p:spPr>
          <a:xfrm>
            <a:off x="2218921" y="3224885"/>
            <a:ext cx="883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E73D5F-4905-4D3F-96F2-F661D453D4BA}"/>
              </a:ext>
            </a:extLst>
          </p:cNvPr>
          <p:cNvSpPr/>
          <p:nvPr/>
        </p:nvSpPr>
        <p:spPr>
          <a:xfrm>
            <a:off x="2115957" y="6003753"/>
            <a:ext cx="920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4F0FC9-81FD-4043-A8C0-6ABADCC32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728800"/>
              </p:ext>
            </p:extLst>
          </p:nvPr>
        </p:nvGraphicFramePr>
        <p:xfrm>
          <a:off x="5036631" y="4352382"/>
          <a:ext cx="6754325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865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EC991263-0028-4CA9-ABC3-C538D85BAABA}"/>
              </a:ext>
            </a:extLst>
          </p:cNvPr>
          <p:cNvSpPr/>
          <p:nvPr/>
        </p:nvSpPr>
        <p:spPr>
          <a:xfrm>
            <a:off x="9069175" y="4543573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A7AF2A-85A3-495B-B195-5E6D0D9A1C31}"/>
              </a:ext>
            </a:extLst>
          </p:cNvPr>
          <p:cNvSpPr/>
          <p:nvPr/>
        </p:nvSpPr>
        <p:spPr>
          <a:xfrm>
            <a:off x="9062954" y="5438857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B81F8-217E-419C-B8A9-6A3D3FEE6401}"/>
              </a:ext>
            </a:extLst>
          </p:cNvPr>
          <p:cNvSpPr/>
          <p:nvPr/>
        </p:nvSpPr>
        <p:spPr>
          <a:xfrm>
            <a:off x="8108302" y="4874257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A67E2B-83B4-48D0-8D95-A715A4D12385}"/>
              </a:ext>
            </a:extLst>
          </p:cNvPr>
          <p:cNvSpPr/>
          <p:nvPr/>
        </p:nvSpPr>
        <p:spPr>
          <a:xfrm>
            <a:off x="9389792" y="4874257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1710BC-5405-4884-826B-30393E1D6024}"/>
              </a:ext>
            </a:extLst>
          </p:cNvPr>
          <p:cNvSpPr/>
          <p:nvPr/>
        </p:nvSpPr>
        <p:spPr>
          <a:xfrm>
            <a:off x="10809746" y="4851197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413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1056 -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6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-0.10508 -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-0.10508 -2.5925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3047</TotalTime>
  <Words>2205</Words>
  <Application>Microsoft Office PowerPoint</Application>
  <PresentationFormat>Widescreen</PresentationFormat>
  <Paragraphs>601</Paragraphs>
  <Slides>56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Wingdings</vt:lpstr>
      <vt:lpstr>Office Theme</vt:lpstr>
      <vt:lpstr>Y5 M5a. Can convert between different units of metric measures, using place value</vt:lpstr>
      <vt:lpstr>Teachers’ Notes</vt:lpstr>
      <vt:lpstr>Vocabulary: measurement</vt:lpstr>
      <vt:lpstr>Teach</vt:lpstr>
      <vt:lpstr>Teach</vt:lpstr>
      <vt:lpstr>Teach</vt:lpstr>
      <vt:lpstr>Teach</vt:lpstr>
      <vt:lpstr>Model</vt:lpstr>
      <vt:lpstr>Model</vt:lpstr>
      <vt:lpstr>Model</vt:lpstr>
      <vt:lpstr>Model</vt:lpstr>
      <vt:lpstr>Model</vt:lpstr>
      <vt:lpstr>Model</vt:lpstr>
      <vt:lpstr>Model</vt:lpstr>
      <vt:lpstr>Teach</vt:lpstr>
      <vt:lpstr>Teach</vt:lpstr>
      <vt:lpstr>Model</vt:lpstr>
      <vt:lpstr>Model</vt:lpstr>
      <vt:lpstr>Model</vt:lpstr>
      <vt:lpstr>Model</vt:lpstr>
      <vt:lpstr>Teach</vt:lpstr>
      <vt:lpstr>Teach</vt:lpstr>
      <vt:lpstr>Model</vt:lpstr>
      <vt:lpstr>Model</vt:lpstr>
      <vt:lpstr>Model</vt:lpstr>
      <vt:lpstr>Model</vt:lpstr>
      <vt:lpstr>Apply</vt:lpstr>
      <vt:lpstr>Teach</vt:lpstr>
      <vt:lpstr>Teach</vt:lpstr>
      <vt:lpstr>Teach</vt:lpstr>
      <vt:lpstr>Teach</vt:lpstr>
      <vt:lpstr>Model</vt:lpstr>
      <vt:lpstr>Model</vt:lpstr>
      <vt:lpstr>Model</vt:lpstr>
      <vt:lpstr>Model</vt:lpstr>
      <vt:lpstr>Model</vt:lpstr>
      <vt:lpstr>Model</vt:lpstr>
      <vt:lpstr>Model</vt:lpstr>
      <vt:lpstr>Apply</vt:lpstr>
      <vt:lpstr>Teach</vt:lpstr>
      <vt:lpstr>Teach</vt:lpstr>
      <vt:lpstr>Teach</vt:lpstr>
      <vt:lpstr>Teach</vt:lpstr>
      <vt:lpstr>Model</vt:lpstr>
      <vt:lpstr>Model</vt:lpstr>
      <vt:lpstr>Apply</vt:lpstr>
      <vt:lpstr>Model</vt:lpstr>
      <vt:lpstr>Model</vt:lpstr>
      <vt:lpstr>Model</vt:lpstr>
      <vt:lpstr>Model</vt:lpstr>
      <vt:lpstr>Apply</vt:lpstr>
      <vt:lpstr>Apply</vt:lpstr>
      <vt:lpstr>Apply</vt:lpstr>
      <vt:lpstr>Evaluate</vt:lpstr>
      <vt:lpstr>Evaluate</vt:lpstr>
      <vt:lpstr>Evaluate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Resource</dc:title>
  <dc:creator>Microsoft Office User</dc:creator>
  <cp:lastModifiedBy>Jessica Flisher</cp:lastModifiedBy>
  <cp:revision>123</cp:revision>
  <dcterms:created xsi:type="dcterms:W3CDTF">2017-03-29T13:14:03Z</dcterms:created>
  <dcterms:modified xsi:type="dcterms:W3CDTF">2020-05-01T12:26:10Z</dcterms:modified>
</cp:coreProperties>
</file>