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314" r:id="rId3"/>
    <p:sldId id="274" r:id="rId4"/>
    <p:sldId id="258" r:id="rId5"/>
    <p:sldId id="349" r:id="rId6"/>
    <p:sldId id="350" r:id="rId7"/>
    <p:sldId id="364" r:id="rId8"/>
    <p:sldId id="261" r:id="rId9"/>
    <p:sldId id="362" r:id="rId10"/>
    <p:sldId id="355" r:id="rId11"/>
    <p:sldId id="363" r:id="rId12"/>
    <p:sldId id="365" r:id="rId13"/>
    <p:sldId id="357" r:id="rId14"/>
    <p:sldId id="366" r:id="rId15"/>
    <p:sldId id="367" r:id="rId16"/>
    <p:sldId id="369" r:id="rId17"/>
    <p:sldId id="368" r:id="rId18"/>
    <p:sldId id="370" r:id="rId19"/>
    <p:sldId id="344" r:id="rId20"/>
    <p:sldId id="372" r:id="rId21"/>
    <p:sldId id="371" r:id="rId22"/>
    <p:sldId id="358" r:id="rId23"/>
    <p:sldId id="3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 id="2" name="phillippa headlam" initials="ph" lastIdx="12" clrIdx="1">
    <p:extLst>
      <p:ext uri="{19B8F6BF-5375-455C-9EA6-DF929625EA0E}">
        <p15:presenceInfo xmlns:p15="http://schemas.microsoft.com/office/powerpoint/2012/main" userId="f73a376c65370ff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8B3A64-FB70-4AFA-A970-B65F6B14A5A0}" v="31" dt="2019-11-29T10:33:07.5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5900" autoAdjust="0"/>
  </p:normalViewPr>
  <p:slideViewPr>
    <p:cSldViewPr snapToGrid="0" snapToObjects="1">
      <p:cViewPr varScale="1">
        <p:scale>
          <a:sx n="62" d="100"/>
          <a:sy n="62" d="100"/>
        </p:scale>
        <p:origin x="1260" y="7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01/05/2020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3613354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3055076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1464306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Can also show a strategy for 2.2 lbs x 6 by partitioning into 2 x 6 and then 0.2 x 6</a:t>
            </a:r>
          </a:p>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2977454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502355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Can also show a strategy for 1.75l x 4 by partitioning into 1 </a:t>
            </a:r>
            <a:r>
              <a:rPr lang="en-GB" sz="1200" kern="1200">
                <a:solidFill>
                  <a:schemeClr val="tx1"/>
                </a:solidFill>
                <a:effectLst/>
                <a:latin typeface="+mn-lt"/>
                <a:ea typeface="+mn-ea"/>
                <a:cs typeface="+mn-cs"/>
              </a:rPr>
              <a:t>x 4 </a:t>
            </a:r>
            <a:r>
              <a:rPr lang="en-GB" sz="1200" kern="1200" dirty="0">
                <a:solidFill>
                  <a:schemeClr val="tx1"/>
                </a:solidFill>
                <a:effectLst/>
                <a:latin typeface="+mn-lt"/>
                <a:ea typeface="+mn-ea"/>
                <a:cs typeface="+mn-cs"/>
              </a:rPr>
              <a:t>and </a:t>
            </a:r>
            <a:r>
              <a:rPr lang="en-GB" sz="1200" kern="1200">
                <a:solidFill>
                  <a:schemeClr val="tx1"/>
                </a:solidFill>
                <a:effectLst/>
                <a:latin typeface="+mn-lt"/>
                <a:ea typeface="+mn-ea"/>
                <a:cs typeface="+mn-cs"/>
              </a:rPr>
              <a:t>then 0.75 x 4</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2911065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1002678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4042950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3076048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269302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904288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3101394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1917848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4277782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3119389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474935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PiXL Knowledge</a:t>
            </a:r>
            <a:r>
              <a:rPr lang="en-GB" baseline="0" dirty="0"/>
              <a:t> Mats can be a good support for this therapy.</a:t>
            </a: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143613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2058013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730297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5/1/2020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56847" y="404344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November 2019</a:t>
            </a:r>
          </a:p>
        </p:txBody>
      </p:sp>
      <p:sp>
        <p:nvSpPr>
          <p:cNvPr id="7" name="TextBox 6"/>
          <p:cNvSpPr txBox="1"/>
          <p:nvPr/>
        </p:nvSpPr>
        <p:spPr>
          <a:xfrm>
            <a:off x="4213800" y="6301429"/>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rPr>
              <a:t>Y5 M5b Can understand and use equivalence between metric and imperial units of measure, such as inches, pounds and pints</a:t>
            </a:r>
            <a:endParaRPr lang="en-GB" sz="32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0029" y="1794301"/>
            <a:ext cx="10928242" cy="133224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dirty="0">
                <a:solidFill>
                  <a:srgbClr val="002060"/>
                </a:solidFill>
              </a:rPr>
              <a:t>To look at the </a:t>
            </a:r>
            <a:r>
              <a:rPr lang="en-GB" sz="3200" b="1" dirty="0">
                <a:solidFill>
                  <a:srgbClr val="002060"/>
                </a:solidFill>
              </a:rPr>
              <a:t>equivalence</a:t>
            </a:r>
            <a:r>
              <a:rPr lang="en-GB" sz="3200" dirty="0">
                <a:solidFill>
                  <a:srgbClr val="002060"/>
                </a:solidFill>
              </a:rPr>
              <a:t> between </a:t>
            </a:r>
            <a:r>
              <a:rPr lang="en-GB" sz="3200" b="1" dirty="0">
                <a:solidFill>
                  <a:srgbClr val="002060"/>
                </a:solidFill>
              </a:rPr>
              <a:t>metric</a:t>
            </a:r>
            <a:r>
              <a:rPr lang="en-GB" sz="3200" dirty="0">
                <a:solidFill>
                  <a:srgbClr val="002060"/>
                </a:solidFill>
              </a:rPr>
              <a:t> and </a:t>
            </a:r>
            <a:r>
              <a:rPr lang="en-GB" sz="3200" b="1" dirty="0">
                <a:solidFill>
                  <a:srgbClr val="002060"/>
                </a:solidFill>
              </a:rPr>
              <a:t>imperial </a:t>
            </a:r>
            <a:r>
              <a:rPr lang="en-GB" sz="3200" dirty="0">
                <a:solidFill>
                  <a:srgbClr val="002060"/>
                </a:solidFill>
              </a:rPr>
              <a:t>units of measure, we need to know some key facts.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mc:AlternateContent xmlns:mc="http://schemas.openxmlformats.org/markup-compatibility/2006" xmlns:a14="http://schemas.microsoft.com/office/drawing/2010/main">
        <mc:Choice Requires="a14">
          <p:graphicFrame>
            <p:nvGraphicFramePr>
              <p:cNvPr id="16" name="Table 15">
                <a:extLst>
                  <a:ext uri="{FF2B5EF4-FFF2-40B4-BE49-F238E27FC236}">
                    <a16:creationId xmlns:a16="http://schemas.microsoft.com/office/drawing/2014/main" id="{907988FE-7340-45EA-AF7D-BE9960AD272D}"/>
                  </a:ext>
                </a:extLst>
              </p:cNvPr>
              <p:cNvGraphicFramePr>
                <a:graphicFrameLocks noGrp="1"/>
              </p:cNvGraphicFramePr>
              <p:nvPr>
                <p:extLst>
                  <p:ext uri="{D42A27DB-BD31-4B8C-83A1-F6EECF244321}">
                    <p14:modId xmlns:p14="http://schemas.microsoft.com/office/powerpoint/2010/main" val="265148972"/>
                  </p:ext>
                </p:extLst>
              </p:nvPr>
            </p:nvGraphicFramePr>
            <p:xfrm>
              <a:off x="463627" y="3426229"/>
              <a:ext cx="11344462" cy="2838196"/>
            </p:xfrm>
            <a:graphic>
              <a:graphicData uri="http://schemas.openxmlformats.org/drawingml/2006/table">
                <a:tbl>
                  <a:tblPr firstRow="1" firstCol="1" lastRow="1" lastCol="1" bandRow="1" bandCol="1">
                    <a:tableStyleId>{69CF1AB2-1976-4502-BF36-3FF5EA218861}</a:tableStyleId>
                  </a:tblPr>
                  <a:tblGrid>
                    <a:gridCol w="3240468">
                      <a:extLst>
                        <a:ext uri="{9D8B030D-6E8A-4147-A177-3AD203B41FA5}">
                          <a16:colId xmlns:a16="http://schemas.microsoft.com/office/drawing/2014/main" val="1487088148"/>
                        </a:ext>
                      </a:extLst>
                    </a:gridCol>
                    <a:gridCol w="4324027">
                      <a:extLst>
                        <a:ext uri="{9D8B030D-6E8A-4147-A177-3AD203B41FA5}">
                          <a16:colId xmlns:a16="http://schemas.microsoft.com/office/drawing/2014/main" val="3290362736"/>
                        </a:ext>
                      </a:extLst>
                    </a:gridCol>
                    <a:gridCol w="3779967">
                      <a:extLst>
                        <a:ext uri="{9D8B030D-6E8A-4147-A177-3AD203B41FA5}">
                          <a16:colId xmlns:a16="http://schemas.microsoft.com/office/drawing/2014/main" val="613922556"/>
                        </a:ext>
                      </a:extLst>
                    </a:gridCol>
                  </a:tblGrid>
                  <a:tr h="366833">
                    <a:tc>
                      <a:txBody>
                        <a:bodyPr/>
                        <a:lstStyle/>
                        <a:p>
                          <a:pPr algn="ctr">
                            <a:lnSpc>
                              <a:spcPct val="115000"/>
                            </a:lnSpc>
                            <a:spcAft>
                              <a:spcPts val="1000"/>
                            </a:spcAft>
                          </a:pPr>
                          <a:r>
                            <a:rPr lang="en-GB" sz="3200" b="1" dirty="0">
                              <a:solidFill>
                                <a:srgbClr val="002060"/>
                              </a:solidFill>
                              <a:effectLst/>
                            </a:rPr>
                            <a:t>Length</a:t>
                          </a:r>
                          <a:endParaRPr lang="en-GB" sz="32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15000"/>
                            </a:lnSpc>
                            <a:spcAft>
                              <a:spcPts val="1000"/>
                            </a:spcAft>
                          </a:pPr>
                          <a:r>
                            <a:rPr lang="en-GB" sz="3200" b="1" dirty="0">
                              <a:solidFill>
                                <a:srgbClr val="002060"/>
                              </a:solidFill>
                              <a:effectLst/>
                            </a:rPr>
                            <a:t>Mass</a:t>
                          </a:r>
                          <a:endParaRPr lang="en-GB" sz="32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15000"/>
                            </a:lnSpc>
                            <a:spcAft>
                              <a:spcPts val="1000"/>
                            </a:spcAft>
                          </a:pPr>
                          <a:r>
                            <a:rPr lang="en-GB" sz="3200" b="1" dirty="0">
                              <a:solidFill>
                                <a:srgbClr val="002060"/>
                              </a:solidFill>
                              <a:effectLst/>
                            </a:rPr>
                            <a:t>Capacity</a:t>
                          </a:r>
                          <a:endParaRPr lang="en-GB" sz="32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2282233017"/>
                      </a:ext>
                    </a:extLst>
                  </a:tr>
                  <a:tr h="2295693">
                    <a:tc>
                      <a:txBody>
                        <a:bodyPr/>
                        <a:lstStyle/>
                        <a:p>
                          <a:pPr>
                            <a:lnSpc>
                              <a:spcPct val="100000"/>
                            </a:lnSpc>
                            <a:spcAft>
                              <a:spcPts val="0"/>
                            </a:spcAft>
                          </a:pPr>
                          <a:r>
                            <a:rPr lang="en-GB" sz="2800" b="0" dirty="0">
                              <a:solidFill>
                                <a:srgbClr val="002060"/>
                              </a:solidFill>
                              <a:effectLst/>
                            </a:rPr>
                            <a:t>8km (kilometres) = </a:t>
                          </a:r>
                        </a:p>
                        <a:p>
                          <a:pPr>
                            <a:lnSpc>
                              <a:spcPct val="100000"/>
                            </a:lnSpc>
                            <a:spcAft>
                              <a:spcPts val="0"/>
                            </a:spcAft>
                          </a:pPr>
                          <a:r>
                            <a:rPr lang="en-GB" sz="2800" b="0" dirty="0">
                              <a:solidFill>
                                <a:srgbClr val="002060"/>
                              </a:solidFill>
                              <a:effectLst/>
                            </a:rPr>
                            <a:t>5 miles </a:t>
                          </a:r>
                        </a:p>
                      </a:txBody>
                      <a:tcPr marL="68580" marR="68580" marT="0" marB="0"/>
                    </a:tc>
                    <a:tc>
                      <a:txBody>
                        <a:bodyPr/>
                        <a:lstStyle/>
                        <a:p>
                          <a:pPr>
                            <a:lnSpc>
                              <a:spcPct val="100000"/>
                            </a:lnSpc>
                            <a:spcAft>
                              <a:spcPts val="0"/>
                            </a:spcAft>
                          </a:pPr>
                          <a:r>
                            <a:rPr lang="en-GB" sz="2800" b="0" dirty="0">
                              <a:solidFill>
                                <a:srgbClr val="002060"/>
                              </a:solidFill>
                              <a:effectLst/>
                            </a:rPr>
                            <a:t>1kg (kilogram) is about 2lb (pounds) or more accurately 2.2lb</a:t>
                          </a:r>
                        </a:p>
                        <a:p>
                          <a:pPr>
                            <a:lnSpc>
                              <a:spcPct val="100000"/>
                            </a:lnSpc>
                            <a:spcAft>
                              <a:spcPts val="0"/>
                            </a:spcAft>
                          </a:pPr>
                          <a:endParaRPr lang="en-GB" sz="2800" b="0" dirty="0">
                            <a:solidFill>
                              <a:srgbClr val="002060"/>
                            </a:solidFill>
                            <a:effectLst/>
                          </a:endParaRPr>
                        </a:p>
                        <a:p>
                          <a:pPr>
                            <a:lnSpc>
                              <a:spcPct val="100000"/>
                            </a:lnSpc>
                            <a:spcAft>
                              <a:spcPts val="0"/>
                            </a:spcAft>
                          </a:pPr>
                          <a:r>
                            <a:rPr lang="en-GB" sz="2800" b="0" dirty="0">
                              <a:solidFill>
                                <a:srgbClr val="002060"/>
                              </a:solidFill>
                              <a:effectLst/>
                            </a:rPr>
                            <a:t>30g (grams) = 1oz (ounce) </a:t>
                          </a:r>
                          <a:endParaRPr lang="en-GB" sz="2800" b="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pPr>
                          <a:r>
                            <a:rPr lang="en-GB" sz="2800" b="0" dirty="0">
                              <a:solidFill>
                                <a:srgbClr val="002060"/>
                              </a:solidFill>
                              <a:effectLst/>
                            </a:rPr>
                            <a:t>1 litre = 1 </a:t>
                          </a:r>
                          <a14:m>
                            <m:oMath xmlns:m="http://schemas.openxmlformats.org/officeDocument/2006/math">
                              <m:f>
                                <m:fPr>
                                  <m:ctrlPr>
                                    <a:rPr lang="en-GB" sz="2800" b="0" i="1">
                                      <a:solidFill>
                                        <a:srgbClr val="002060"/>
                                      </a:solidFill>
                                      <a:effectLst/>
                                      <a:latin typeface="Cambria Math" panose="02040503050406030204" pitchFamily="18" charset="0"/>
                                    </a:rPr>
                                  </m:ctrlPr>
                                </m:fPr>
                                <m:num>
                                  <m:r>
                                    <a:rPr lang="en-GB" sz="2800" b="0">
                                      <a:solidFill>
                                        <a:srgbClr val="002060"/>
                                      </a:solidFill>
                                      <a:effectLst/>
                                      <a:latin typeface="Cambria Math" panose="02040503050406030204" pitchFamily="18" charset="0"/>
                                    </a:rPr>
                                    <m:t>3</m:t>
                                  </m:r>
                                </m:num>
                                <m:den>
                                  <m:r>
                                    <a:rPr lang="en-GB" sz="2800" b="0">
                                      <a:solidFill>
                                        <a:srgbClr val="002060"/>
                                      </a:solidFill>
                                      <a:effectLst/>
                                      <a:latin typeface="Cambria Math" panose="02040503050406030204" pitchFamily="18" charset="0"/>
                                    </a:rPr>
                                    <m:t>4</m:t>
                                  </m:r>
                                </m:den>
                              </m:f>
                            </m:oMath>
                          </a14:m>
                          <a:r>
                            <a:rPr lang="en-GB" sz="2800" b="0" dirty="0">
                              <a:solidFill>
                                <a:srgbClr val="002060"/>
                              </a:solidFill>
                              <a:effectLst/>
                            </a:rPr>
                            <a:t> pints</a:t>
                          </a:r>
                        </a:p>
                        <a:p>
                          <a:pPr>
                            <a:lnSpc>
                              <a:spcPct val="100000"/>
                            </a:lnSpc>
                            <a:spcAft>
                              <a:spcPts val="0"/>
                            </a:spcAft>
                          </a:pPr>
                          <a:endParaRPr lang="en-GB" sz="2800" b="0" dirty="0">
                            <a:solidFill>
                              <a:srgbClr val="002060"/>
                            </a:solidFill>
                            <a:effectLst/>
                          </a:endParaRPr>
                        </a:p>
                        <a:p>
                          <a:pPr>
                            <a:lnSpc>
                              <a:spcPct val="100000"/>
                            </a:lnSpc>
                            <a:spcAft>
                              <a:spcPts val="0"/>
                            </a:spcAft>
                          </a:pPr>
                          <a:endParaRPr lang="en-GB" sz="2800" b="0" dirty="0">
                            <a:solidFill>
                              <a:srgbClr val="002060"/>
                            </a:solidFill>
                            <a:effectLst/>
                          </a:endParaRPr>
                        </a:p>
                        <a:p>
                          <a:pPr>
                            <a:lnSpc>
                              <a:spcPct val="100000"/>
                            </a:lnSpc>
                            <a:spcAft>
                              <a:spcPts val="0"/>
                            </a:spcAft>
                          </a:pPr>
                          <a:r>
                            <a:rPr lang="en-GB" sz="2800" b="0" dirty="0">
                              <a:solidFill>
                                <a:srgbClr val="002060"/>
                              </a:solidFill>
                              <a:effectLst/>
                            </a:rPr>
                            <a:t>4.5 litres = 1 gallon or 8 pints</a:t>
                          </a:r>
                          <a:endParaRPr lang="en-GB" sz="2800" b="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74288727"/>
                      </a:ext>
                    </a:extLst>
                  </a:tr>
                </a:tbl>
              </a:graphicData>
            </a:graphic>
          </p:graphicFrame>
        </mc:Choice>
        <mc:Fallback xmlns="">
          <p:graphicFrame>
            <p:nvGraphicFramePr>
              <p:cNvPr id="16" name="Table 15">
                <a:extLst>
                  <a:ext uri="{FF2B5EF4-FFF2-40B4-BE49-F238E27FC236}">
                    <a16:creationId xmlns:a16="http://schemas.microsoft.com/office/drawing/2014/main" id="{907988FE-7340-45EA-AF7D-BE9960AD272D}"/>
                  </a:ext>
                </a:extLst>
              </p:cNvPr>
              <p:cNvGraphicFramePr>
                <a:graphicFrameLocks noGrp="1"/>
              </p:cNvGraphicFramePr>
              <p:nvPr>
                <p:extLst>
                  <p:ext uri="{D42A27DB-BD31-4B8C-83A1-F6EECF244321}">
                    <p14:modId xmlns:p14="http://schemas.microsoft.com/office/powerpoint/2010/main" val="265148972"/>
                  </p:ext>
                </p:extLst>
              </p:nvPr>
            </p:nvGraphicFramePr>
            <p:xfrm>
              <a:off x="463627" y="3426229"/>
              <a:ext cx="11344462" cy="2838196"/>
            </p:xfrm>
            <a:graphic>
              <a:graphicData uri="http://schemas.openxmlformats.org/drawingml/2006/table">
                <a:tbl>
                  <a:tblPr firstRow="1" firstCol="1" lastRow="1" lastCol="1" bandRow="1" bandCol="1">
                    <a:tableStyleId>{69CF1AB2-1976-4502-BF36-3FF5EA218861}</a:tableStyleId>
                  </a:tblPr>
                  <a:tblGrid>
                    <a:gridCol w="3240468">
                      <a:extLst>
                        <a:ext uri="{9D8B030D-6E8A-4147-A177-3AD203B41FA5}">
                          <a16:colId xmlns:a16="http://schemas.microsoft.com/office/drawing/2014/main" val="1487088148"/>
                        </a:ext>
                      </a:extLst>
                    </a:gridCol>
                    <a:gridCol w="4324027">
                      <a:extLst>
                        <a:ext uri="{9D8B030D-6E8A-4147-A177-3AD203B41FA5}">
                          <a16:colId xmlns:a16="http://schemas.microsoft.com/office/drawing/2014/main" val="3290362736"/>
                        </a:ext>
                      </a:extLst>
                    </a:gridCol>
                    <a:gridCol w="3779967">
                      <a:extLst>
                        <a:ext uri="{9D8B030D-6E8A-4147-A177-3AD203B41FA5}">
                          <a16:colId xmlns:a16="http://schemas.microsoft.com/office/drawing/2014/main" val="613922556"/>
                        </a:ext>
                      </a:extLst>
                    </a:gridCol>
                  </a:tblGrid>
                  <a:tr h="527939">
                    <a:tc>
                      <a:txBody>
                        <a:bodyPr/>
                        <a:lstStyle/>
                        <a:p>
                          <a:pPr algn="ctr">
                            <a:lnSpc>
                              <a:spcPct val="115000"/>
                            </a:lnSpc>
                            <a:spcAft>
                              <a:spcPts val="1000"/>
                            </a:spcAft>
                          </a:pPr>
                          <a:r>
                            <a:rPr lang="en-GB" sz="3200" b="1" dirty="0">
                              <a:solidFill>
                                <a:srgbClr val="002060"/>
                              </a:solidFill>
                              <a:effectLst/>
                            </a:rPr>
                            <a:t>Length</a:t>
                          </a:r>
                          <a:endParaRPr lang="en-GB" sz="32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15000"/>
                            </a:lnSpc>
                            <a:spcAft>
                              <a:spcPts val="1000"/>
                            </a:spcAft>
                          </a:pPr>
                          <a:r>
                            <a:rPr lang="en-GB" sz="3200" b="1" dirty="0">
                              <a:solidFill>
                                <a:srgbClr val="002060"/>
                              </a:solidFill>
                              <a:effectLst/>
                            </a:rPr>
                            <a:t>Mass</a:t>
                          </a:r>
                          <a:endParaRPr lang="en-GB" sz="32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15000"/>
                            </a:lnSpc>
                            <a:spcAft>
                              <a:spcPts val="1000"/>
                            </a:spcAft>
                          </a:pPr>
                          <a:r>
                            <a:rPr lang="en-GB" sz="3200" b="1" dirty="0">
                              <a:solidFill>
                                <a:srgbClr val="002060"/>
                              </a:solidFill>
                              <a:effectLst/>
                            </a:rPr>
                            <a:t>Capacity</a:t>
                          </a:r>
                          <a:endParaRPr lang="en-GB" sz="32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2282233017"/>
                      </a:ext>
                    </a:extLst>
                  </a:tr>
                  <a:tr h="2310257">
                    <a:tc>
                      <a:txBody>
                        <a:bodyPr/>
                        <a:lstStyle/>
                        <a:p>
                          <a:pPr>
                            <a:lnSpc>
                              <a:spcPct val="100000"/>
                            </a:lnSpc>
                            <a:spcAft>
                              <a:spcPts val="0"/>
                            </a:spcAft>
                          </a:pPr>
                          <a:r>
                            <a:rPr lang="en-GB" sz="2800" b="0" dirty="0">
                              <a:solidFill>
                                <a:srgbClr val="002060"/>
                              </a:solidFill>
                              <a:effectLst/>
                            </a:rPr>
                            <a:t>8km (kilometres) = </a:t>
                          </a:r>
                        </a:p>
                        <a:p>
                          <a:pPr>
                            <a:lnSpc>
                              <a:spcPct val="100000"/>
                            </a:lnSpc>
                            <a:spcAft>
                              <a:spcPts val="0"/>
                            </a:spcAft>
                          </a:pPr>
                          <a:r>
                            <a:rPr lang="en-GB" sz="2800" b="0" dirty="0">
                              <a:solidFill>
                                <a:srgbClr val="002060"/>
                              </a:solidFill>
                              <a:effectLst/>
                            </a:rPr>
                            <a:t>5 miles </a:t>
                          </a:r>
                        </a:p>
                      </a:txBody>
                      <a:tcPr marL="68580" marR="68580" marT="0" marB="0"/>
                    </a:tc>
                    <a:tc>
                      <a:txBody>
                        <a:bodyPr/>
                        <a:lstStyle/>
                        <a:p>
                          <a:pPr>
                            <a:lnSpc>
                              <a:spcPct val="100000"/>
                            </a:lnSpc>
                            <a:spcAft>
                              <a:spcPts val="0"/>
                            </a:spcAft>
                          </a:pPr>
                          <a:r>
                            <a:rPr lang="en-GB" sz="2800" b="0" dirty="0">
                              <a:solidFill>
                                <a:srgbClr val="002060"/>
                              </a:solidFill>
                              <a:effectLst/>
                            </a:rPr>
                            <a:t>1kg (kilogram) is about 2lb (pounds) or more accurately 2.2lb</a:t>
                          </a:r>
                        </a:p>
                        <a:p>
                          <a:pPr>
                            <a:lnSpc>
                              <a:spcPct val="100000"/>
                            </a:lnSpc>
                            <a:spcAft>
                              <a:spcPts val="0"/>
                            </a:spcAft>
                          </a:pPr>
                          <a:endParaRPr lang="en-GB" sz="2800" b="0" dirty="0">
                            <a:solidFill>
                              <a:srgbClr val="002060"/>
                            </a:solidFill>
                            <a:effectLst/>
                          </a:endParaRPr>
                        </a:p>
                        <a:p>
                          <a:pPr>
                            <a:lnSpc>
                              <a:spcPct val="100000"/>
                            </a:lnSpc>
                            <a:spcAft>
                              <a:spcPts val="0"/>
                            </a:spcAft>
                          </a:pPr>
                          <a:r>
                            <a:rPr lang="en-GB" sz="2800" b="0" dirty="0">
                              <a:solidFill>
                                <a:srgbClr val="002060"/>
                              </a:solidFill>
                              <a:effectLst/>
                            </a:rPr>
                            <a:t>30g (grams) = 1oz (ounce) </a:t>
                          </a:r>
                          <a:endParaRPr lang="en-GB" sz="2800" b="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5"/>
                          <a:stretch>
                            <a:fillRect l="-200484" t="-26385" r="-484" b="-9499"/>
                          </a:stretch>
                        </a:blipFill>
                      </a:tcPr>
                    </a:tc>
                    <a:extLst>
                      <a:ext uri="{0D108BD9-81ED-4DB2-BD59-A6C34878D82A}">
                        <a16:rowId xmlns:a16="http://schemas.microsoft.com/office/drawing/2014/main" val="4274288727"/>
                      </a:ext>
                    </a:extLst>
                  </a:tr>
                </a:tbl>
              </a:graphicData>
            </a:graphic>
          </p:graphicFrame>
        </mc:Fallback>
      </mc:AlternateContent>
    </p:spTree>
    <p:extLst>
      <p:ext uri="{BB962C8B-B14F-4D97-AF65-F5344CB8AC3E}">
        <p14:creationId xmlns:p14="http://schemas.microsoft.com/office/powerpoint/2010/main" val="69446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0029" y="1794301"/>
            <a:ext cx="10928242" cy="74742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LENGTH: How many miles are there in 24km?</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graphicFrame>
        <p:nvGraphicFramePr>
          <p:cNvPr id="10" name="Table 9">
            <a:extLst>
              <a:ext uri="{FF2B5EF4-FFF2-40B4-BE49-F238E27FC236}">
                <a16:creationId xmlns:a16="http://schemas.microsoft.com/office/drawing/2014/main" id="{75DDF3A6-0F95-4F2E-AE49-FA6D02287E08}"/>
              </a:ext>
            </a:extLst>
          </p:cNvPr>
          <p:cNvGraphicFramePr>
            <a:graphicFrameLocks noGrp="1"/>
          </p:cNvGraphicFramePr>
          <p:nvPr>
            <p:extLst>
              <p:ext uri="{D42A27DB-BD31-4B8C-83A1-F6EECF244321}">
                <p14:modId xmlns:p14="http://schemas.microsoft.com/office/powerpoint/2010/main" val="155151907"/>
              </p:ext>
            </p:extLst>
          </p:nvPr>
        </p:nvGraphicFramePr>
        <p:xfrm>
          <a:off x="4071741" y="4744253"/>
          <a:ext cx="2119176" cy="1828800"/>
        </p:xfrm>
        <a:graphic>
          <a:graphicData uri="http://schemas.openxmlformats.org/drawingml/2006/table">
            <a:tbl>
              <a:tblPr firstRow="1" bandRow="1">
                <a:tableStyleId>{5C22544A-7EE6-4342-B048-85BDC9FD1C3A}</a:tableStyleId>
              </a:tblPr>
              <a:tblGrid>
                <a:gridCol w="706392">
                  <a:extLst>
                    <a:ext uri="{9D8B030D-6E8A-4147-A177-3AD203B41FA5}">
                      <a16:colId xmlns:a16="http://schemas.microsoft.com/office/drawing/2014/main" val="1070997097"/>
                    </a:ext>
                  </a:extLst>
                </a:gridCol>
                <a:gridCol w="706392">
                  <a:extLst>
                    <a:ext uri="{9D8B030D-6E8A-4147-A177-3AD203B41FA5}">
                      <a16:colId xmlns:a16="http://schemas.microsoft.com/office/drawing/2014/main" val="4163987558"/>
                    </a:ext>
                  </a:extLst>
                </a:gridCol>
                <a:gridCol w="706392">
                  <a:extLst>
                    <a:ext uri="{9D8B030D-6E8A-4147-A177-3AD203B41FA5}">
                      <a16:colId xmlns:a16="http://schemas.microsoft.com/office/drawing/2014/main" val="3874341430"/>
                    </a:ext>
                  </a:extLst>
                </a:gridCol>
              </a:tblGrid>
              <a:tr h="704967">
                <a:tc>
                  <a:txBody>
                    <a:bodyPr/>
                    <a:lstStyle/>
                    <a:p>
                      <a:pPr algn="ctr"/>
                      <a:r>
                        <a:rPr lang="en-GB" sz="5400" b="0" dirty="0">
                          <a:solidFill>
                            <a:srgbClr val="002060"/>
                          </a:solidFill>
                        </a:rPr>
                        <a:t>8</a:t>
                      </a:r>
                    </a:p>
                  </a:txBody>
                  <a:tcPr>
                    <a:solidFill>
                      <a:schemeClr val="accent5">
                        <a:lumMod val="60000"/>
                        <a:lumOff val="40000"/>
                      </a:schemeClr>
                    </a:solidFill>
                  </a:tcPr>
                </a:tc>
                <a:tc>
                  <a:txBody>
                    <a:bodyPr/>
                    <a:lstStyle/>
                    <a:p>
                      <a:pPr algn="ctr"/>
                      <a:r>
                        <a:rPr lang="en-GB" sz="5400" b="0" dirty="0">
                          <a:solidFill>
                            <a:srgbClr val="002060"/>
                          </a:solidFill>
                        </a:rPr>
                        <a:t>8</a:t>
                      </a:r>
                    </a:p>
                  </a:txBody>
                  <a:tcPr>
                    <a:solidFill>
                      <a:schemeClr val="accent5">
                        <a:lumMod val="60000"/>
                        <a:lumOff val="40000"/>
                      </a:schemeClr>
                    </a:solidFill>
                  </a:tcPr>
                </a:tc>
                <a:tc>
                  <a:txBody>
                    <a:bodyPr/>
                    <a:lstStyle/>
                    <a:p>
                      <a:pPr algn="ctr"/>
                      <a:r>
                        <a:rPr lang="en-GB" sz="5400" b="0" dirty="0">
                          <a:solidFill>
                            <a:srgbClr val="002060"/>
                          </a:solidFill>
                        </a:rPr>
                        <a:t>8</a:t>
                      </a:r>
                    </a:p>
                  </a:txBody>
                  <a:tcPr>
                    <a:solidFill>
                      <a:schemeClr val="accent5">
                        <a:lumMod val="60000"/>
                        <a:lumOff val="40000"/>
                      </a:schemeClr>
                    </a:solidFill>
                  </a:tcPr>
                </a:tc>
                <a:extLst>
                  <a:ext uri="{0D108BD9-81ED-4DB2-BD59-A6C34878D82A}">
                    <a16:rowId xmlns:a16="http://schemas.microsoft.com/office/drawing/2014/main" val="746044542"/>
                  </a:ext>
                </a:extLst>
              </a:tr>
              <a:tr h="704967">
                <a:tc gridSpan="3">
                  <a:txBody>
                    <a:bodyPr/>
                    <a:lstStyle/>
                    <a:p>
                      <a:pPr algn="ctr"/>
                      <a:r>
                        <a:rPr lang="en-GB" sz="5400" b="0" dirty="0">
                          <a:solidFill>
                            <a:srgbClr val="002060"/>
                          </a:solidFill>
                        </a:rPr>
                        <a:t>24</a:t>
                      </a:r>
                    </a:p>
                  </a:txBody>
                  <a:tcPr>
                    <a:solidFill>
                      <a:schemeClr val="accent5">
                        <a:lumMod val="60000"/>
                        <a:lumOff val="40000"/>
                      </a:schemeClr>
                    </a:solidFill>
                  </a:tcPr>
                </a:tc>
                <a:tc hMerge="1">
                  <a:txBody>
                    <a:bodyPr/>
                    <a:lstStyle/>
                    <a:p>
                      <a:pPr algn="ctr"/>
                      <a:endParaRPr lang="en-GB" sz="5400" b="0" dirty="0">
                        <a:solidFill>
                          <a:srgbClr val="002060"/>
                        </a:solidFill>
                      </a:endParaRPr>
                    </a:p>
                  </a:txBody>
                  <a:tcPr>
                    <a:solidFill>
                      <a:schemeClr val="accent5">
                        <a:lumMod val="60000"/>
                        <a:lumOff val="40000"/>
                      </a:schemeClr>
                    </a:solidFill>
                  </a:tcPr>
                </a:tc>
                <a:tc hMerge="1">
                  <a:txBody>
                    <a:bodyPr/>
                    <a:lstStyle/>
                    <a:p>
                      <a:pPr algn="ctr"/>
                      <a:endParaRPr lang="en-GB" sz="5400" b="0" dirty="0">
                        <a:solidFill>
                          <a:srgbClr val="002060"/>
                        </a:solidFill>
                      </a:endParaRPr>
                    </a:p>
                  </a:txBody>
                  <a:tcPr>
                    <a:solidFill>
                      <a:schemeClr val="accent5">
                        <a:lumMod val="60000"/>
                        <a:lumOff val="40000"/>
                      </a:schemeClr>
                    </a:solidFill>
                  </a:tcPr>
                </a:tc>
                <a:extLst>
                  <a:ext uri="{0D108BD9-81ED-4DB2-BD59-A6C34878D82A}">
                    <a16:rowId xmlns:a16="http://schemas.microsoft.com/office/drawing/2014/main" val="3246756647"/>
                  </a:ext>
                </a:extLst>
              </a:tr>
            </a:tbl>
          </a:graphicData>
        </a:graphic>
      </p:graphicFrame>
      <p:sp>
        <p:nvSpPr>
          <p:cNvPr id="12" name="Speech Bubble: Rectangle 11">
            <a:extLst>
              <a:ext uri="{FF2B5EF4-FFF2-40B4-BE49-F238E27FC236}">
                <a16:creationId xmlns:a16="http://schemas.microsoft.com/office/drawing/2014/main" id="{754B2BB4-78FE-4590-829C-7D74AFB6860B}"/>
              </a:ext>
            </a:extLst>
          </p:cNvPr>
          <p:cNvSpPr/>
          <p:nvPr/>
        </p:nvSpPr>
        <p:spPr>
          <a:xfrm>
            <a:off x="471981" y="2906888"/>
            <a:ext cx="2576019" cy="3617898"/>
          </a:xfrm>
          <a:prstGeom prst="wedgeRectCallout">
            <a:avLst>
              <a:gd name="adj1" fmla="val 78898"/>
              <a:gd name="adj2" fmla="val 43824"/>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sz="2800" dirty="0">
                <a:solidFill>
                  <a:srgbClr val="002060"/>
                </a:solidFill>
              </a:rPr>
              <a:t>To work this problem out, I need to recall the equivalent length of kilometres (km) to miles.</a:t>
            </a:r>
          </a:p>
        </p:txBody>
      </p:sp>
      <p:sp>
        <p:nvSpPr>
          <p:cNvPr id="14" name="Speech Bubble: Rectangle 11">
            <a:extLst>
              <a:ext uri="{FF2B5EF4-FFF2-40B4-BE49-F238E27FC236}">
                <a16:creationId xmlns:a16="http://schemas.microsoft.com/office/drawing/2014/main" id="{754B2BB4-78FE-4590-829C-7D74AFB6860B}"/>
              </a:ext>
            </a:extLst>
          </p:cNvPr>
          <p:cNvSpPr/>
          <p:nvPr/>
        </p:nvSpPr>
        <p:spPr>
          <a:xfrm>
            <a:off x="3303919" y="2945014"/>
            <a:ext cx="3654820" cy="1320611"/>
          </a:xfrm>
          <a:prstGeom prst="wedgeRectCallout">
            <a:avLst>
              <a:gd name="adj1" fmla="val 44974"/>
              <a:gd name="adj2" fmla="val 84899"/>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sz="2800" dirty="0">
                <a:solidFill>
                  <a:srgbClr val="002060"/>
                </a:solidFill>
              </a:rPr>
              <a:t>LENGTH: 8km (kilometres) = 5 miles.</a:t>
            </a:r>
          </a:p>
        </p:txBody>
      </p:sp>
      <p:sp>
        <p:nvSpPr>
          <p:cNvPr id="15" name="Speech Bubble: Rectangle 11">
            <a:extLst>
              <a:ext uri="{FF2B5EF4-FFF2-40B4-BE49-F238E27FC236}">
                <a16:creationId xmlns:a16="http://schemas.microsoft.com/office/drawing/2014/main" id="{754B2BB4-78FE-4590-829C-7D74AFB6860B}"/>
              </a:ext>
            </a:extLst>
          </p:cNvPr>
          <p:cNvSpPr/>
          <p:nvPr/>
        </p:nvSpPr>
        <p:spPr>
          <a:xfrm>
            <a:off x="7346394" y="2958264"/>
            <a:ext cx="4699970" cy="3566521"/>
          </a:xfrm>
          <a:prstGeom prst="wedgeRectCallout">
            <a:avLst>
              <a:gd name="adj1" fmla="val -67142"/>
              <a:gd name="adj2" fmla="val 16838"/>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sz="2800" dirty="0">
                <a:solidFill>
                  <a:srgbClr val="002060"/>
                </a:solidFill>
              </a:rPr>
              <a:t>I know that</a:t>
            </a:r>
          </a:p>
          <a:p>
            <a:pPr lvl="0" algn="ctr"/>
            <a:r>
              <a:rPr lang="en-GB" sz="2800" dirty="0">
                <a:solidFill>
                  <a:srgbClr val="002060"/>
                </a:solidFill>
              </a:rPr>
              <a:t>8km + 8km + 8km = 24km </a:t>
            </a:r>
          </a:p>
          <a:p>
            <a:pPr lvl="0" algn="ctr"/>
            <a:endParaRPr lang="en-GB" sz="2800" dirty="0">
              <a:solidFill>
                <a:srgbClr val="002060"/>
              </a:solidFill>
            </a:endParaRPr>
          </a:p>
          <a:p>
            <a:pPr lvl="0" algn="ctr"/>
            <a:r>
              <a:rPr lang="en-GB" sz="2800" dirty="0">
                <a:solidFill>
                  <a:srgbClr val="002060"/>
                </a:solidFill>
              </a:rPr>
              <a:t>I can check this by doing the following calculation:</a:t>
            </a:r>
          </a:p>
          <a:p>
            <a:pPr lvl="0" algn="ctr"/>
            <a:r>
              <a:rPr lang="en-GB" sz="2800" dirty="0">
                <a:solidFill>
                  <a:srgbClr val="002060"/>
                </a:solidFill>
              </a:rPr>
              <a:t>24km ÷ 8km = 3</a:t>
            </a:r>
          </a:p>
        </p:txBody>
      </p:sp>
    </p:spTree>
    <p:extLst>
      <p:ext uri="{BB962C8B-B14F-4D97-AF65-F5344CB8AC3E}">
        <p14:creationId xmlns:p14="http://schemas.microsoft.com/office/powerpoint/2010/main" val="361991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0029" y="1794301"/>
            <a:ext cx="10928242" cy="74742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LENGTH: How many miles are there in 24km?</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graphicFrame>
        <p:nvGraphicFramePr>
          <p:cNvPr id="10" name="Table 9">
            <a:extLst>
              <a:ext uri="{FF2B5EF4-FFF2-40B4-BE49-F238E27FC236}">
                <a16:creationId xmlns:a16="http://schemas.microsoft.com/office/drawing/2014/main" id="{75DDF3A6-0F95-4F2E-AE49-FA6D02287E08}"/>
              </a:ext>
            </a:extLst>
          </p:cNvPr>
          <p:cNvGraphicFramePr>
            <a:graphicFrameLocks noGrp="1"/>
          </p:cNvGraphicFramePr>
          <p:nvPr>
            <p:extLst>
              <p:ext uri="{D42A27DB-BD31-4B8C-83A1-F6EECF244321}">
                <p14:modId xmlns:p14="http://schemas.microsoft.com/office/powerpoint/2010/main" val="4013173237"/>
              </p:ext>
            </p:extLst>
          </p:nvPr>
        </p:nvGraphicFramePr>
        <p:xfrm>
          <a:off x="4016682" y="3969337"/>
          <a:ext cx="2119176" cy="2743200"/>
        </p:xfrm>
        <a:graphic>
          <a:graphicData uri="http://schemas.openxmlformats.org/drawingml/2006/table">
            <a:tbl>
              <a:tblPr firstRow="1" bandRow="1">
                <a:tableStyleId>{5C22544A-7EE6-4342-B048-85BDC9FD1C3A}</a:tableStyleId>
              </a:tblPr>
              <a:tblGrid>
                <a:gridCol w="706392">
                  <a:extLst>
                    <a:ext uri="{9D8B030D-6E8A-4147-A177-3AD203B41FA5}">
                      <a16:colId xmlns:a16="http://schemas.microsoft.com/office/drawing/2014/main" val="1070997097"/>
                    </a:ext>
                  </a:extLst>
                </a:gridCol>
                <a:gridCol w="706392">
                  <a:extLst>
                    <a:ext uri="{9D8B030D-6E8A-4147-A177-3AD203B41FA5}">
                      <a16:colId xmlns:a16="http://schemas.microsoft.com/office/drawing/2014/main" val="4163987558"/>
                    </a:ext>
                  </a:extLst>
                </a:gridCol>
                <a:gridCol w="706392">
                  <a:extLst>
                    <a:ext uri="{9D8B030D-6E8A-4147-A177-3AD203B41FA5}">
                      <a16:colId xmlns:a16="http://schemas.microsoft.com/office/drawing/2014/main" val="3874341430"/>
                    </a:ext>
                  </a:extLst>
                </a:gridCol>
              </a:tblGrid>
              <a:tr h="704967">
                <a:tc>
                  <a:txBody>
                    <a:bodyPr/>
                    <a:lstStyle/>
                    <a:p>
                      <a:pPr algn="ctr"/>
                      <a:r>
                        <a:rPr lang="en-GB" sz="5400" b="0" dirty="0">
                          <a:solidFill>
                            <a:srgbClr val="002060"/>
                          </a:solidFill>
                        </a:rPr>
                        <a:t>8</a:t>
                      </a:r>
                    </a:p>
                  </a:txBody>
                  <a:tcPr>
                    <a:solidFill>
                      <a:schemeClr val="accent5">
                        <a:lumMod val="60000"/>
                        <a:lumOff val="40000"/>
                      </a:schemeClr>
                    </a:solidFill>
                  </a:tcPr>
                </a:tc>
                <a:tc>
                  <a:txBody>
                    <a:bodyPr/>
                    <a:lstStyle/>
                    <a:p>
                      <a:pPr algn="ctr"/>
                      <a:r>
                        <a:rPr lang="en-GB" sz="5400" b="0" dirty="0">
                          <a:solidFill>
                            <a:srgbClr val="002060"/>
                          </a:solidFill>
                        </a:rPr>
                        <a:t>8</a:t>
                      </a:r>
                    </a:p>
                  </a:txBody>
                  <a:tcPr>
                    <a:solidFill>
                      <a:schemeClr val="accent5">
                        <a:lumMod val="60000"/>
                        <a:lumOff val="40000"/>
                      </a:schemeClr>
                    </a:solidFill>
                  </a:tcPr>
                </a:tc>
                <a:tc>
                  <a:txBody>
                    <a:bodyPr/>
                    <a:lstStyle/>
                    <a:p>
                      <a:pPr algn="ctr"/>
                      <a:r>
                        <a:rPr lang="en-GB" sz="5400" b="0" dirty="0">
                          <a:solidFill>
                            <a:srgbClr val="002060"/>
                          </a:solidFill>
                        </a:rPr>
                        <a:t>8</a:t>
                      </a:r>
                    </a:p>
                  </a:txBody>
                  <a:tcPr>
                    <a:solidFill>
                      <a:schemeClr val="accent5">
                        <a:lumMod val="60000"/>
                        <a:lumOff val="40000"/>
                      </a:schemeClr>
                    </a:solidFill>
                  </a:tcPr>
                </a:tc>
                <a:extLst>
                  <a:ext uri="{0D108BD9-81ED-4DB2-BD59-A6C34878D82A}">
                    <a16:rowId xmlns:a16="http://schemas.microsoft.com/office/drawing/2014/main" val="746044542"/>
                  </a:ext>
                </a:extLst>
              </a:tr>
              <a:tr h="704967">
                <a:tc>
                  <a:txBody>
                    <a:bodyPr/>
                    <a:lstStyle/>
                    <a:p>
                      <a:pPr algn="ctr"/>
                      <a:r>
                        <a:rPr lang="en-GB" sz="5400" b="0" dirty="0">
                          <a:solidFill>
                            <a:srgbClr val="002060"/>
                          </a:solidFill>
                        </a:rPr>
                        <a:t>5</a:t>
                      </a:r>
                    </a:p>
                  </a:txBody>
                  <a:tcPr>
                    <a:solidFill>
                      <a:schemeClr val="accent5">
                        <a:lumMod val="60000"/>
                        <a:lumOff val="40000"/>
                      </a:schemeClr>
                    </a:solidFill>
                  </a:tcPr>
                </a:tc>
                <a:tc>
                  <a:txBody>
                    <a:bodyPr/>
                    <a:lstStyle/>
                    <a:p>
                      <a:pPr algn="ctr"/>
                      <a:r>
                        <a:rPr lang="en-GB" sz="5400" b="0" dirty="0">
                          <a:solidFill>
                            <a:srgbClr val="002060"/>
                          </a:solidFill>
                        </a:rPr>
                        <a:t>5</a:t>
                      </a:r>
                    </a:p>
                  </a:txBody>
                  <a:tcPr>
                    <a:solidFill>
                      <a:schemeClr val="accent5">
                        <a:lumMod val="60000"/>
                        <a:lumOff val="40000"/>
                      </a:schemeClr>
                    </a:solidFill>
                  </a:tcPr>
                </a:tc>
                <a:tc>
                  <a:txBody>
                    <a:bodyPr/>
                    <a:lstStyle/>
                    <a:p>
                      <a:pPr algn="ctr"/>
                      <a:r>
                        <a:rPr lang="en-GB" sz="5400" b="0" dirty="0">
                          <a:solidFill>
                            <a:srgbClr val="002060"/>
                          </a:solidFill>
                        </a:rPr>
                        <a:t>5</a:t>
                      </a:r>
                    </a:p>
                  </a:txBody>
                  <a:tcPr>
                    <a:solidFill>
                      <a:schemeClr val="accent5">
                        <a:lumMod val="60000"/>
                        <a:lumOff val="40000"/>
                      </a:schemeClr>
                    </a:solidFill>
                  </a:tcPr>
                </a:tc>
                <a:extLst>
                  <a:ext uri="{0D108BD9-81ED-4DB2-BD59-A6C34878D82A}">
                    <a16:rowId xmlns:a16="http://schemas.microsoft.com/office/drawing/2014/main" val="3376250296"/>
                  </a:ext>
                </a:extLst>
              </a:tr>
              <a:tr h="704967">
                <a:tc gridSpan="3">
                  <a:txBody>
                    <a:bodyPr/>
                    <a:lstStyle/>
                    <a:p>
                      <a:pPr algn="ctr"/>
                      <a:r>
                        <a:rPr lang="en-GB" sz="5400" b="0" dirty="0">
                          <a:solidFill>
                            <a:srgbClr val="002060"/>
                          </a:solidFill>
                        </a:rPr>
                        <a:t>24</a:t>
                      </a:r>
                    </a:p>
                  </a:txBody>
                  <a:tcPr>
                    <a:solidFill>
                      <a:schemeClr val="accent5">
                        <a:lumMod val="60000"/>
                        <a:lumOff val="40000"/>
                      </a:schemeClr>
                    </a:solidFill>
                  </a:tcPr>
                </a:tc>
                <a:tc hMerge="1">
                  <a:txBody>
                    <a:bodyPr/>
                    <a:lstStyle/>
                    <a:p>
                      <a:pPr algn="ctr"/>
                      <a:endParaRPr lang="en-GB" sz="5400" b="0" dirty="0">
                        <a:solidFill>
                          <a:srgbClr val="002060"/>
                        </a:solidFill>
                      </a:endParaRPr>
                    </a:p>
                  </a:txBody>
                  <a:tcPr>
                    <a:solidFill>
                      <a:schemeClr val="accent5">
                        <a:lumMod val="60000"/>
                        <a:lumOff val="40000"/>
                      </a:schemeClr>
                    </a:solidFill>
                  </a:tcPr>
                </a:tc>
                <a:tc hMerge="1">
                  <a:txBody>
                    <a:bodyPr/>
                    <a:lstStyle/>
                    <a:p>
                      <a:pPr algn="ctr"/>
                      <a:endParaRPr lang="en-GB" sz="5400" b="0" dirty="0">
                        <a:solidFill>
                          <a:srgbClr val="002060"/>
                        </a:solidFill>
                      </a:endParaRPr>
                    </a:p>
                  </a:txBody>
                  <a:tcPr>
                    <a:solidFill>
                      <a:schemeClr val="accent5">
                        <a:lumMod val="60000"/>
                        <a:lumOff val="40000"/>
                      </a:schemeClr>
                    </a:solidFill>
                  </a:tcPr>
                </a:tc>
                <a:extLst>
                  <a:ext uri="{0D108BD9-81ED-4DB2-BD59-A6C34878D82A}">
                    <a16:rowId xmlns:a16="http://schemas.microsoft.com/office/drawing/2014/main" val="3246756647"/>
                  </a:ext>
                </a:extLst>
              </a:tr>
            </a:tbl>
          </a:graphicData>
        </a:graphic>
      </p:graphicFrame>
      <p:sp>
        <p:nvSpPr>
          <p:cNvPr id="12" name="Speech Bubble: Rectangle 11">
            <a:extLst>
              <a:ext uri="{FF2B5EF4-FFF2-40B4-BE49-F238E27FC236}">
                <a16:creationId xmlns:a16="http://schemas.microsoft.com/office/drawing/2014/main" id="{754B2BB4-78FE-4590-829C-7D74AFB6860B}"/>
              </a:ext>
            </a:extLst>
          </p:cNvPr>
          <p:cNvSpPr/>
          <p:nvPr/>
        </p:nvSpPr>
        <p:spPr>
          <a:xfrm>
            <a:off x="471981" y="3743160"/>
            <a:ext cx="2576019" cy="2781625"/>
          </a:xfrm>
          <a:prstGeom prst="wedgeRectCallout">
            <a:avLst>
              <a:gd name="adj1" fmla="val 78898"/>
              <a:gd name="adj2" fmla="val 43824"/>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sz="2800" dirty="0">
                <a:solidFill>
                  <a:srgbClr val="002060"/>
                </a:solidFill>
              </a:rPr>
              <a:t>Using the bar model method, I can work out the equivalent answer in km and in miles.</a:t>
            </a:r>
          </a:p>
        </p:txBody>
      </p:sp>
      <p:sp>
        <p:nvSpPr>
          <p:cNvPr id="14" name="Speech Bubble: Rectangle 11">
            <a:extLst>
              <a:ext uri="{FF2B5EF4-FFF2-40B4-BE49-F238E27FC236}">
                <a16:creationId xmlns:a16="http://schemas.microsoft.com/office/drawing/2014/main" id="{754B2BB4-78FE-4590-829C-7D74AFB6860B}"/>
              </a:ext>
            </a:extLst>
          </p:cNvPr>
          <p:cNvSpPr/>
          <p:nvPr/>
        </p:nvSpPr>
        <p:spPr>
          <a:xfrm>
            <a:off x="570029" y="2741918"/>
            <a:ext cx="6187232" cy="801046"/>
          </a:xfrm>
          <a:prstGeom prst="wedgeRectCallout">
            <a:avLst>
              <a:gd name="adj1" fmla="val 44974"/>
              <a:gd name="adj2" fmla="val 84899"/>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sz="2800" dirty="0">
                <a:solidFill>
                  <a:srgbClr val="002060"/>
                </a:solidFill>
              </a:rPr>
              <a:t>LENGTH: 8km (kilometres) = 5 miles.</a:t>
            </a:r>
          </a:p>
        </p:txBody>
      </p:sp>
      <p:sp>
        <p:nvSpPr>
          <p:cNvPr id="15" name="Speech Bubble: Rectangle 11">
            <a:extLst>
              <a:ext uri="{FF2B5EF4-FFF2-40B4-BE49-F238E27FC236}">
                <a16:creationId xmlns:a16="http://schemas.microsoft.com/office/drawing/2014/main" id="{754B2BB4-78FE-4590-829C-7D74AFB6860B}"/>
              </a:ext>
            </a:extLst>
          </p:cNvPr>
          <p:cNvSpPr/>
          <p:nvPr/>
        </p:nvSpPr>
        <p:spPr>
          <a:xfrm>
            <a:off x="6989736" y="2854334"/>
            <a:ext cx="5056628" cy="3670451"/>
          </a:xfrm>
          <a:prstGeom prst="wedgeRectCallout">
            <a:avLst>
              <a:gd name="adj1" fmla="val -63464"/>
              <a:gd name="adj2" fmla="val 16838"/>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sz="2800" dirty="0">
                <a:solidFill>
                  <a:srgbClr val="002060"/>
                </a:solidFill>
              </a:rPr>
              <a:t>24km ÷ 8km = 3</a:t>
            </a:r>
          </a:p>
          <a:p>
            <a:pPr lvl="0" algn="ctr"/>
            <a:endParaRPr lang="en-GB" sz="2800" dirty="0">
              <a:solidFill>
                <a:srgbClr val="002060"/>
              </a:solidFill>
            </a:endParaRPr>
          </a:p>
          <a:p>
            <a:pPr lvl="0" algn="ctr"/>
            <a:r>
              <a:rPr lang="en-GB" sz="2800" dirty="0">
                <a:solidFill>
                  <a:srgbClr val="002060"/>
                </a:solidFill>
              </a:rPr>
              <a:t>This means I need to work out </a:t>
            </a:r>
          </a:p>
          <a:p>
            <a:pPr lvl="0" algn="ctr"/>
            <a:r>
              <a:rPr lang="en-GB" sz="2800" dirty="0">
                <a:solidFill>
                  <a:srgbClr val="002060"/>
                </a:solidFill>
              </a:rPr>
              <a:t>3 x 5 as I know that 8km = 5 miles and there are 3 lots of 8km in 24km.</a:t>
            </a:r>
          </a:p>
          <a:p>
            <a:pPr lvl="0" algn="ctr"/>
            <a:endParaRPr lang="en-GB" sz="2800" b="1" dirty="0">
              <a:solidFill>
                <a:srgbClr val="002060"/>
              </a:solidFill>
            </a:endParaRPr>
          </a:p>
          <a:p>
            <a:pPr lvl="0" algn="ctr"/>
            <a:r>
              <a:rPr lang="en-GB" sz="2800" dirty="0">
                <a:solidFill>
                  <a:srgbClr val="002060"/>
                </a:solidFill>
              </a:rPr>
              <a:t>The answer is </a:t>
            </a:r>
            <a:r>
              <a:rPr lang="en-GB" sz="2800" b="1" dirty="0">
                <a:solidFill>
                  <a:srgbClr val="002060"/>
                </a:solidFill>
              </a:rPr>
              <a:t>15 miles.</a:t>
            </a:r>
          </a:p>
        </p:txBody>
      </p:sp>
    </p:spTree>
    <p:extLst>
      <p:ext uri="{BB962C8B-B14F-4D97-AF65-F5344CB8AC3E}">
        <p14:creationId xmlns:p14="http://schemas.microsoft.com/office/powerpoint/2010/main" val="137659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(Length)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Rectangle: Rounded Corners 7">
            <a:extLst>
              <a:ext uri="{FF2B5EF4-FFF2-40B4-BE49-F238E27FC236}">
                <a16:creationId xmlns:a16="http://schemas.microsoft.com/office/drawing/2014/main" id="{B037ED3D-4640-4C99-BD8E-7128C709FBE2}"/>
              </a:ext>
            </a:extLst>
          </p:cNvPr>
          <p:cNvSpPr/>
          <p:nvPr/>
        </p:nvSpPr>
        <p:spPr>
          <a:xfrm>
            <a:off x="570030" y="2716572"/>
            <a:ext cx="11022702" cy="368422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Work out the equivalent measure for the following:</a:t>
            </a:r>
          </a:p>
          <a:p>
            <a:pPr lvl="0" algn="ctr">
              <a:lnSpc>
                <a:spcPct val="150000"/>
              </a:lnSpc>
            </a:pPr>
            <a:r>
              <a:rPr lang="en-GB" sz="3600" dirty="0">
                <a:solidFill>
                  <a:srgbClr val="002060"/>
                </a:solidFill>
              </a:rPr>
              <a:t>88km = ______ miles</a:t>
            </a:r>
          </a:p>
          <a:p>
            <a:pPr lvl="0" algn="ctr">
              <a:lnSpc>
                <a:spcPct val="150000"/>
              </a:lnSpc>
            </a:pPr>
            <a:r>
              <a:rPr lang="en-GB" sz="3600" dirty="0">
                <a:solidFill>
                  <a:srgbClr val="002060"/>
                </a:solidFill>
              </a:rPr>
              <a:t>65 miles = ______ km</a:t>
            </a:r>
          </a:p>
          <a:p>
            <a:pPr lvl="0" algn="ctr">
              <a:lnSpc>
                <a:spcPct val="150000"/>
              </a:lnSpc>
            </a:pPr>
            <a:r>
              <a:rPr lang="en-GB" sz="3600" dirty="0">
                <a:solidFill>
                  <a:srgbClr val="002060"/>
                </a:solidFill>
              </a:rPr>
              <a:t>48km = ______ miles</a:t>
            </a:r>
          </a:p>
        </p:txBody>
      </p:sp>
      <p:sp>
        <p:nvSpPr>
          <p:cNvPr id="12" name="Rectangle: Rounded Corners 7">
            <a:extLst>
              <a:ext uri="{FF2B5EF4-FFF2-40B4-BE49-F238E27FC236}">
                <a16:creationId xmlns:a16="http://schemas.microsoft.com/office/drawing/2014/main" id="{B037ED3D-4640-4C99-BD8E-7128C709FBE2}"/>
              </a:ext>
            </a:extLst>
          </p:cNvPr>
          <p:cNvSpPr/>
          <p:nvPr/>
        </p:nvSpPr>
        <p:spPr>
          <a:xfrm>
            <a:off x="624507" y="1690687"/>
            <a:ext cx="11022702" cy="7890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REMEMBER: </a:t>
            </a:r>
            <a:r>
              <a:rPr lang="en-GB" sz="3600" b="1" dirty="0">
                <a:solidFill>
                  <a:srgbClr val="002060"/>
                </a:solidFill>
              </a:rPr>
              <a:t>8km (kilometres) = 5 miles</a:t>
            </a:r>
          </a:p>
        </p:txBody>
      </p:sp>
    </p:spTree>
    <p:extLst>
      <p:ext uri="{BB962C8B-B14F-4D97-AF65-F5344CB8AC3E}">
        <p14:creationId xmlns:p14="http://schemas.microsoft.com/office/powerpoint/2010/main" val="2456738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0029" y="1794301"/>
            <a:ext cx="10928242" cy="74742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MASS: How many lb (pounds) in 6kg?</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graphicFrame>
        <p:nvGraphicFramePr>
          <p:cNvPr id="10" name="Table 9">
            <a:extLst>
              <a:ext uri="{FF2B5EF4-FFF2-40B4-BE49-F238E27FC236}">
                <a16:creationId xmlns:a16="http://schemas.microsoft.com/office/drawing/2014/main" id="{75DDF3A6-0F95-4F2E-AE49-FA6D02287E08}"/>
              </a:ext>
            </a:extLst>
          </p:cNvPr>
          <p:cNvGraphicFramePr>
            <a:graphicFrameLocks noGrp="1"/>
          </p:cNvGraphicFramePr>
          <p:nvPr>
            <p:extLst>
              <p:ext uri="{D42A27DB-BD31-4B8C-83A1-F6EECF244321}">
                <p14:modId xmlns:p14="http://schemas.microsoft.com/office/powerpoint/2010/main" val="3112442604"/>
              </p:ext>
            </p:extLst>
          </p:nvPr>
        </p:nvGraphicFramePr>
        <p:xfrm>
          <a:off x="4829685" y="3994184"/>
          <a:ext cx="7025047" cy="2694934"/>
        </p:xfrm>
        <a:graphic>
          <a:graphicData uri="http://schemas.openxmlformats.org/drawingml/2006/table">
            <a:tbl>
              <a:tblPr firstRow="1" bandRow="1">
                <a:tableStyleId>{5C22544A-7EE6-4342-B048-85BDC9FD1C3A}</a:tableStyleId>
              </a:tblPr>
              <a:tblGrid>
                <a:gridCol w="1170841">
                  <a:extLst>
                    <a:ext uri="{9D8B030D-6E8A-4147-A177-3AD203B41FA5}">
                      <a16:colId xmlns:a16="http://schemas.microsoft.com/office/drawing/2014/main" val="1070997097"/>
                    </a:ext>
                  </a:extLst>
                </a:gridCol>
                <a:gridCol w="1170842">
                  <a:extLst>
                    <a:ext uri="{9D8B030D-6E8A-4147-A177-3AD203B41FA5}">
                      <a16:colId xmlns:a16="http://schemas.microsoft.com/office/drawing/2014/main" val="4163987558"/>
                    </a:ext>
                  </a:extLst>
                </a:gridCol>
                <a:gridCol w="1170841">
                  <a:extLst>
                    <a:ext uri="{9D8B030D-6E8A-4147-A177-3AD203B41FA5}">
                      <a16:colId xmlns:a16="http://schemas.microsoft.com/office/drawing/2014/main" val="3874341430"/>
                    </a:ext>
                  </a:extLst>
                </a:gridCol>
                <a:gridCol w="1170841">
                  <a:extLst>
                    <a:ext uri="{9D8B030D-6E8A-4147-A177-3AD203B41FA5}">
                      <a16:colId xmlns:a16="http://schemas.microsoft.com/office/drawing/2014/main" val="2668821691"/>
                    </a:ext>
                  </a:extLst>
                </a:gridCol>
                <a:gridCol w="1170841">
                  <a:extLst>
                    <a:ext uri="{9D8B030D-6E8A-4147-A177-3AD203B41FA5}">
                      <a16:colId xmlns:a16="http://schemas.microsoft.com/office/drawing/2014/main" val="3797085087"/>
                    </a:ext>
                  </a:extLst>
                </a:gridCol>
                <a:gridCol w="1170841">
                  <a:extLst>
                    <a:ext uri="{9D8B030D-6E8A-4147-A177-3AD203B41FA5}">
                      <a16:colId xmlns:a16="http://schemas.microsoft.com/office/drawing/2014/main" val="1558311468"/>
                    </a:ext>
                  </a:extLst>
                </a:gridCol>
              </a:tblGrid>
              <a:tr h="890267">
                <a:tc>
                  <a:txBody>
                    <a:bodyPr/>
                    <a:lstStyle/>
                    <a:p>
                      <a:pPr algn="ctr"/>
                      <a:r>
                        <a:rPr lang="en-GB" sz="3600" b="0" dirty="0">
                          <a:solidFill>
                            <a:srgbClr val="002060"/>
                          </a:solidFill>
                        </a:rPr>
                        <a:t>2.2lb</a:t>
                      </a:r>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dirty="0">
                          <a:solidFill>
                            <a:srgbClr val="002060"/>
                          </a:solidFill>
                        </a:rPr>
                        <a:t>2.2lb</a:t>
                      </a:r>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dirty="0">
                          <a:solidFill>
                            <a:srgbClr val="002060"/>
                          </a:solidFill>
                        </a:rPr>
                        <a:t>2.2lb</a:t>
                      </a:r>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dirty="0">
                          <a:solidFill>
                            <a:srgbClr val="002060"/>
                          </a:solidFill>
                        </a:rPr>
                        <a:t>2.2lb</a:t>
                      </a:r>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dirty="0">
                          <a:solidFill>
                            <a:srgbClr val="002060"/>
                          </a:solidFill>
                        </a:rPr>
                        <a:t>2.2lb</a:t>
                      </a:r>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dirty="0">
                          <a:solidFill>
                            <a:srgbClr val="002060"/>
                          </a:solidFill>
                        </a:rPr>
                        <a:t>2.2lb</a:t>
                      </a:r>
                    </a:p>
                  </a:txBody>
                  <a:tcPr>
                    <a:solidFill>
                      <a:schemeClr val="accent5">
                        <a:lumMod val="60000"/>
                        <a:lumOff val="40000"/>
                      </a:schemeClr>
                    </a:solidFill>
                  </a:tcPr>
                </a:tc>
                <a:extLst>
                  <a:ext uri="{0D108BD9-81ED-4DB2-BD59-A6C34878D82A}">
                    <a16:rowId xmlns:a16="http://schemas.microsoft.com/office/drawing/2014/main" val="746044542"/>
                  </a:ext>
                </a:extLst>
              </a:tr>
              <a:tr h="890267">
                <a:tc>
                  <a:txBody>
                    <a:bodyPr/>
                    <a:lstStyle/>
                    <a:p>
                      <a:pPr algn="ctr"/>
                      <a:r>
                        <a:rPr lang="en-GB" sz="3600" b="0" dirty="0">
                          <a:solidFill>
                            <a:srgbClr val="002060"/>
                          </a:solidFill>
                        </a:rPr>
                        <a:t>1kg</a:t>
                      </a:r>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dirty="0">
                          <a:solidFill>
                            <a:srgbClr val="002060"/>
                          </a:solidFill>
                        </a:rPr>
                        <a:t>1kg</a:t>
                      </a:r>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dirty="0">
                          <a:solidFill>
                            <a:srgbClr val="002060"/>
                          </a:solidFill>
                        </a:rPr>
                        <a:t>1kg</a:t>
                      </a:r>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dirty="0">
                          <a:solidFill>
                            <a:srgbClr val="002060"/>
                          </a:solidFill>
                        </a:rPr>
                        <a:t>1kg</a:t>
                      </a:r>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dirty="0">
                          <a:solidFill>
                            <a:srgbClr val="002060"/>
                          </a:solidFill>
                        </a:rPr>
                        <a:t>1kg</a:t>
                      </a:r>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dirty="0">
                          <a:solidFill>
                            <a:srgbClr val="002060"/>
                          </a:solidFill>
                        </a:rPr>
                        <a:t>1kg</a:t>
                      </a:r>
                    </a:p>
                  </a:txBody>
                  <a:tcPr>
                    <a:solidFill>
                      <a:schemeClr val="accent5">
                        <a:lumMod val="60000"/>
                        <a:lumOff val="40000"/>
                      </a:schemeClr>
                    </a:solidFill>
                  </a:tcPr>
                </a:tc>
                <a:extLst>
                  <a:ext uri="{0D108BD9-81ED-4DB2-BD59-A6C34878D82A}">
                    <a16:rowId xmlns:a16="http://schemas.microsoft.com/office/drawing/2014/main" val="3246756647"/>
                  </a:ext>
                </a:extLst>
              </a:tr>
              <a:tr h="890267">
                <a:tc gridSpan="6">
                  <a:txBody>
                    <a:bodyPr/>
                    <a:lstStyle/>
                    <a:p>
                      <a:pPr algn="ctr"/>
                      <a:r>
                        <a:rPr lang="en-GB" sz="5400" b="0" dirty="0">
                          <a:solidFill>
                            <a:srgbClr val="002060"/>
                          </a:solidFill>
                        </a:rPr>
                        <a:t>6kg</a:t>
                      </a:r>
                    </a:p>
                  </a:txBody>
                  <a:tcPr>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solidFill>
                          <a:srgbClr val="002060"/>
                        </a:solidFill>
                      </a:endParaRPr>
                    </a:p>
                  </a:txBody>
                  <a:tcPr>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solidFill>
                          <a:srgbClr val="002060"/>
                        </a:solidFill>
                      </a:endParaRPr>
                    </a:p>
                  </a:txBody>
                  <a:tcPr>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solidFill>
                          <a:srgbClr val="002060"/>
                        </a:solidFill>
                      </a:endParaRPr>
                    </a:p>
                  </a:txBody>
                  <a:tcPr>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solidFill>
                          <a:srgbClr val="002060"/>
                        </a:solidFill>
                      </a:endParaRPr>
                    </a:p>
                  </a:txBody>
                  <a:tcPr>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solidFill>
                          <a:srgbClr val="002060"/>
                        </a:solidFill>
                      </a:endParaRPr>
                    </a:p>
                  </a:txBody>
                  <a:tcPr>
                    <a:solidFill>
                      <a:schemeClr val="accent5">
                        <a:lumMod val="60000"/>
                        <a:lumOff val="40000"/>
                      </a:schemeClr>
                    </a:solidFill>
                  </a:tcPr>
                </a:tc>
                <a:extLst>
                  <a:ext uri="{0D108BD9-81ED-4DB2-BD59-A6C34878D82A}">
                    <a16:rowId xmlns:a16="http://schemas.microsoft.com/office/drawing/2014/main" val="326625786"/>
                  </a:ext>
                </a:extLst>
              </a:tr>
            </a:tbl>
          </a:graphicData>
        </a:graphic>
      </p:graphicFrame>
      <p:sp>
        <p:nvSpPr>
          <p:cNvPr id="12" name="Speech Bubble: Rectangle 11">
            <a:extLst>
              <a:ext uri="{FF2B5EF4-FFF2-40B4-BE49-F238E27FC236}">
                <a16:creationId xmlns:a16="http://schemas.microsoft.com/office/drawing/2014/main" id="{754B2BB4-78FE-4590-829C-7D74AFB6860B}"/>
              </a:ext>
            </a:extLst>
          </p:cNvPr>
          <p:cNvSpPr/>
          <p:nvPr/>
        </p:nvSpPr>
        <p:spPr>
          <a:xfrm>
            <a:off x="471981" y="2906887"/>
            <a:ext cx="3294107" cy="3524910"/>
          </a:xfrm>
          <a:prstGeom prst="wedgeRectCallout">
            <a:avLst>
              <a:gd name="adj1" fmla="val 73722"/>
              <a:gd name="adj2" fmla="val -10397"/>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sz="3200" dirty="0">
                <a:solidFill>
                  <a:srgbClr val="002060"/>
                </a:solidFill>
              </a:rPr>
              <a:t>To work this problem out, I need to recall the equivalent mass of kilograms (kg) to pounds (lb).</a:t>
            </a:r>
          </a:p>
        </p:txBody>
      </p:sp>
      <p:sp>
        <p:nvSpPr>
          <p:cNvPr id="14" name="Speech Bubble: Rectangle 11">
            <a:extLst>
              <a:ext uri="{FF2B5EF4-FFF2-40B4-BE49-F238E27FC236}">
                <a16:creationId xmlns:a16="http://schemas.microsoft.com/office/drawing/2014/main" id="{754B2BB4-78FE-4590-829C-7D74AFB6860B}"/>
              </a:ext>
            </a:extLst>
          </p:cNvPr>
          <p:cNvSpPr/>
          <p:nvPr/>
        </p:nvSpPr>
        <p:spPr>
          <a:xfrm>
            <a:off x="5973745" y="2843471"/>
            <a:ext cx="6072619" cy="704757"/>
          </a:xfrm>
          <a:prstGeom prst="wedgeRectCallout">
            <a:avLst>
              <a:gd name="adj1" fmla="val -66330"/>
              <a:gd name="adj2" fmla="val 54418"/>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sz="3200" dirty="0">
                <a:solidFill>
                  <a:srgbClr val="002060"/>
                </a:solidFill>
              </a:rPr>
              <a:t>MASS: 1kg = 2.2lb (pounds).</a:t>
            </a:r>
          </a:p>
        </p:txBody>
      </p:sp>
    </p:spTree>
    <p:extLst>
      <p:ext uri="{BB962C8B-B14F-4D97-AF65-F5344CB8AC3E}">
        <p14:creationId xmlns:p14="http://schemas.microsoft.com/office/powerpoint/2010/main" val="423992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0029" y="1794301"/>
            <a:ext cx="10928242" cy="74742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MASS: How many lb (pounds) in 6kg?</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graphicFrame>
        <p:nvGraphicFramePr>
          <p:cNvPr id="10" name="Table 9">
            <a:extLst>
              <a:ext uri="{FF2B5EF4-FFF2-40B4-BE49-F238E27FC236}">
                <a16:creationId xmlns:a16="http://schemas.microsoft.com/office/drawing/2014/main" id="{75DDF3A6-0F95-4F2E-AE49-FA6D02287E08}"/>
              </a:ext>
            </a:extLst>
          </p:cNvPr>
          <p:cNvGraphicFramePr>
            <a:graphicFrameLocks noGrp="1"/>
          </p:cNvGraphicFramePr>
          <p:nvPr>
            <p:extLst>
              <p:ext uri="{D42A27DB-BD31-4B8C-83A1-F6EECF244321}">
                <p14:modId xmlns:p14="http://schemas.microsoft.com/office/powerpoint/2010/main" val="2433171506"/>
              </p:ext>
            </p:extLst>
          </p:nvPr>
        </p:nvGraphicFramePr>
        <p:xfrm>
          <a:off x="6034150" y="2841397"/>
          <a:ext cx="5747977" cy="2437611"/>
        </p:xfrm>
        <a:graphic>
          <a:graphicData uri="http://schemas.openxmlformats.org/drawingml/2006/table">
            <a:tbl>
              <a:tblPr firstRow="1" bandRow="1">
                <a:tableStyleId>{5C22544A-7EE6-4342-B048-85BDC9FD1C3A}</a:tableStyleId>
              </a:tblPr>
              <a:tblGrid>
                <a:gridCol w="957996">
                  <a:extLst>
                    <a:ext uri="{9D8B030D-6E8A-4147-A177-3AD203B41FA5}">
                      <a16:colId xmlns:a16="http://schemas.microsoft.com/office/drawing/2014/main" val="1070997097"/>
                    </a:ext>
                  </a:extLst>
                </a:gridCol>
                <a:gridCol w="957997">
                  <a:extLst>
                    <a:ext uri="{9D8B030D-6E8A-4147-A177-3AD203B41FA5}">
                      <a16:colId xmlns:a16="http://schemas.microsoft.com/office/drawing/2014/main" val="4163987558"/>
                    </a:ext>
                  </a:extLst>
                </a:gridCol>
                <a:gridCol w="957996">
                  <a:extLst>
                    <a:ext uri="{9D8B030D-6E8A-4147-A177-3AD203B41FA5}">
                      <a16:colId xmlns:a16="http://schemas.microsoft.com/office/drawing/2014/main" val="3874341430"/>
                    </a:ext>
                  </a:extLst>
                </a:gridCol>
                <a:gridCol w="957996">
                  <a:extLst>
                    <a:ext uri="{9D8B030D-6E8A-4147-A177-3AD203B41FA5}">
                      <a16:colId xmlns:a16="http://schemas.microsoft.com/office/drawing/2014/main" val="2668821691"/>
                    </a:ext>
                  </a:extLst>
                </a:gridCol>
                <a:gridCol w="957996">
                  <a:extLst>
                    <a:ext uri="{9D8B030D-6E8A-4147-A177-3AD203B41FA5}">
                      <a16:colId xmlns:a16="http://schemas.microsoft.com/office/drawing/2014/main" val="3797085087"/>
                    </a:ext>
                  </a:extLst>
                </a:gridCol>
                <a:gridCol w="957996">
                  <a:extLst>
                    <a:ext uri="{9D8B030D-6E8A-4147-A177-3AD203B41FA5}">
                      <a16:colId xmlns:a16="http://schemas.microsoft.com/office/drawing/2014/main" val="1558311468"/>
                    </a:ext>
                  </a:extLst>
                </a:gridCol>
              </a:tblGrid>
              <a:tr h="812537">
                <a:tc>
                  <a:txBody>
                    <a:bodyPr/>
                    <a:lstStyle/>
                    <a:p>
                      <a:pPr algn="ctr"/>
                      <a:r>
                        <a:rPr lang="en-GB" sz="2800" b="0" dirty="0">
                          <a:solidFill>
                            <a:srgbClr val="002060"/>
                          </a:solidFill>
                        </a:rPr>
                        <a:t>2.2lb</a:t>
                      </a:r>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rPr>
                        <a:t>2.2lb</a:t>
                      </a:r>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rPr>
                        <a:t>2.2lb</a:t>
                      </a:r>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rPr>
                        <a:t>2.2lb</a:t>
                      </a:r>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rPr>
                        <a:t>2.2lb</a:t>
                      </a:r>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rPr>
                        <a:t>2.2lb</a:t>
                      </a:r>
                    </a:p>
                  </a:txBody>
                  <a:tcPr>
                    <a:solidFill>
                      <a:schemeClr val="accent5">
                        <a:lumMod val="60000"/>
                        <a:lumOff val="40000"/>
                      </a:schemeClr>
                    </a:solidFill>
                  </a:tcPr>
                </a:tc>
                <a:extLst>
                  <a:ext uri="{0D108BD9-81ED-4DB2-BD59-A6C34878D82A}">
                    <a16:rowId xmlns:a16="http://schemas.microsoft.com/office/drawing/2014/main" val="746044542"/>
                  </a:ext>
                </a:extLst>
              </a:tr>
              <a:tr h="812537">
                <a:tc>
                  <a:txBody>
                    <a:bodyPr/>
                    <a:lstStyle/>
                    <a:p>
                      <a:pPr algn="ctr"/>
                      <a:r>
                        <a:rPr lang="en-GB" sz="2800" b="0" dirty="0">
                          <a:solidFill>
                            <a:srgbClr val="002060"/>
                          </a:solidFill>
                        </a:rPr>
                        <a:t>1kg</a:t>
                      </a:r>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rPr>
                        <a:t>1kg</a:t>
                      </a:r>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rPr>
                        <a:t>1kg</a:t>
                      </a:r>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rPr>
                        <a:t>1kg</a:t>
                      </a:r>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rPr>
                        <a:t>1kg</a:t>
                      </a:r>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rPr>
                        <a:t>1kg</a:t>
                      </a:r>
                    </a:p>
                  </a:txBody>
                  <a:tcPr>
                    <a:solidFill>
                      <a:schemeClr val="accent5">
                        <a:lumMod val="60000"/>
                        <a:lumOff val="40000"/>
                      </a:schemeClr>
                    </a:solidFill>
                  </a:tcPr>
                </a:tc>
                <a:extLst>
                  <a:ext uri="{0D108BD9-81ED-4DB2-BD59-A6C34878D82A}">
                    <a16:rowId xmlns:a16="http://schemas.microsoft.com/office/drawing/2014/main" val="3246756647"/>
                  </a:ext>
                </a:extLst>
              </a:tr>
              <a:tr h="812537">
                <a:tc gridSpan="6">
                  <a:txBody>
                    <a:bodyPr/>
                    <a:lstStyle/>
                    <a:p>
                      <a:pPr algn="ctr"/>
                      <a:r>
                        <a:rPr lang="en-GB" sz="4400" b="0" dirty="0">
                          <a:solidFill>
                            <a:srgbClr val="002060"/>
                          </a:solidFill>
                        </a:rPr>
                        <a:t>6kg</a:t>
                      </a:r>
                    </a:p>
                  </a:txBody>
                  <a:tcPr>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solidFill>
                          <a:srgbClr val="002060"/>
                        </a:solidFill>
                      </a:endParaRPr>
                    </a:p>
                  </a:txBody>
                  <a:tcPr>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solidFill>
                          <a:srgbClr val="002060"/>
                        </a:solidFill>
                      </a:endParaRPr>
                    </a:p>
                  </a:txBody>
                  <a:tcPr>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solidFill>
                          <a:srgbClr val="002060"/>
                        </a:solidFill>
                      </a:endParaRPr>
                    </a:p>
                  </a:txBody>
                  <a:tcPr>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solidFill>
                          <a:srgbClr val="002060"/>
                        </a:solidFill>
                      </a:endParaRPr>
                    </a:p>
                  </a:txBody>
                  <a:tcPr>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solidFill>
                          <a:srgbClr val="002060"/>
                        </a:solidFill>
                      </a:endParaRPr>
                    </a:p>
                  </a:txBody>
                  <a:tcPr>
                    <a:solidFill>
                      <a:schemeClr val="accent5">
                        <a:lumMod val="60000"/>
                        <a:lumOff val="40000"/>
                      </a:schemeClr>
                    </a:solidFill>
                  </a:tcPr>
                </a:tc>
                <a:extLst>
                  <a:ext uri="{0D108BD9-81ED-4DB2-BD59-A6C34878D82A}">
                    <a16:rowId xmlns:a16="http://schemas.microsoft.com/office/drawing/2014/main" val="326625786"/>
                  </a:ext>
                </a:extLst>
              </a:tr>
            </a:tbl>
          </a:graphicData>
        </a:graphic>
      </p:graphicFrame>
      <p:sp>
        <p:nvSpPr>
          <p:cNvPr id="12" name="Speech Bubble: Rectangle 11">
            <a:extLst>
              <a:ext uri="{FF2B5EF4-FFF2-40B4-BE49-F238E27FC236}">
                <a16:creationId xmlns:a16="http://schemas.microsoft.com/office/drawing/2014/main" id="{754B2BB4-78FE-4590-829C-7D74AFB6860B}"/>
              </a:ext>
            </a:extLst>
          </p:cNvPr>
          <p:cNvSpPr/>
          <p:nvPr/>
        </p:nvSpPr>
        <p:spPr>
          <a:xfrm>
            <a:off x="471981" y="2906887"/>
            <a:ext cx="4673456" cy="2223052"/>
          </a:xfrm>
          <a:prstGeom prst="wedgeRectCallout">
            <a:avLst>
              <a:gd name="adj1" fmla="val 67118"/>
              <a:gd name="adj2" fmla="val -10397"/>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sz="3200" dirty="0">
                <a:solidFill>
                  <a:srgbClr val="002060"/>
                </a:solidFill>
              </a:rPr>
              <a:t>Using the bar model and my knowledge that 1kg = 2.2lb, I can work out how many lbs are in 6kg.</a:t>
            </a:r>
          </a:p>
        </p:txBody>
      </p:sp>
      <p:sp>
        <p:nvSpPr>
          <p:cNvPr id="14" name="Speech Bubble: Rectangle 11">
            <a:extLst>
              <a:ext uri="{FF2B5EF4-FFF2-40B4-BE49-F238E27FC236}">
                <a16:creationId xmlns:a16="http://schemas.microsoft.com/office/drawing/2014/main" id="{754B2BB4-78FE-4590-829C-7D74AFB6860B}"/>
              </a:ext>
            </a:extLst>
          </p:cNvPr>
          <p:cNvSpPr/>
          <p:nvPr/>
        </p:nvSpPr>
        <p:spPr>
          <a:xfrm>
            <a:off x="7002440" y="5681945"/>
            <a:ext cx="4818502" cy="704757"/>
          </a:xfrm>
          <a:prstGeom prst="wedgeRectCallout">
            <a:avLst>
              <a:gd name="adj1" fmla="val -38165"/>
              <a:gd name="adj2" fmla="val -90722"/>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sz="3200" dirty="0">
                <a:solidFill>
                  <a:srgbClr val="002060"/>
                </a:solidFill>
              </a:rPr>
              <a:t>The answer is </a:t>
            </a:r>
            <a:r>
              <a:rPr lang="en-GB" sz="3200" b="1" dirty="0">
                <a:solidFill>
                  <a:srgbClr val="002060"/>
                </a:solidFill>
              </a:rPr>
              <a:t>6kg = 13.2lb</a:t>
            </a:r>
          </a:p>
        </p:txBody>
      </p:sp>
      <p:sp>
        <p:nvSpPr>
          <p:cNvPr id="11" name="Speech Bubble: Rectangle 11">
            <a:extLst>
              <a:ext uri="{FF2B5EF4-FFF2-40B4-BE49-F238E27FC236}">
                <a16:creationId xmlns:a16="http://schemas.microsoft.com/office/drawing/2014/main" id="{754B2BB4-78FE-4590-829C-7D74AFB6860B}"/>
              </a:ext>
            </a:extLst>
          </p:cNvPr>
          <p:cNvSpPr/>
          <p:nvPr/>
        </p:nvSpPr>
        <p:spPr>
          <a:xfrm>
            <a:off x="471981" y="5426327"/>
            <a:ext cx="5417375" cy="1081818"/>
          </a:xfrm>
          <a:prstGeom prst="wedgeRectCallout">
            <a:avLst>
              <a:gd name="adj1" fmla="val 60257"/>
              <a:gd name="adj2" fmla="val -37944"/>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sz="3200" dirty="0">
                <a:solidFill>
                  <a:srgbClr val="002060"/>
                </a:solidFill>
              </a:rPr>
              <a:t>I could also work this out using the calculation 2.2 x 6 = 13.2</a:t>
            </a:r>
          </a:p>
        </p:txBody>
      </p:sp>
    </p:spTree>
    <p:extLst>
      <p:ext uri="{BB962C8B-B14F-4D97-AF65-F5344CB8AC3E}">
        <p14:creationId xmlns:p14="http://schemas.microsoft.com/office/powerpoint/2010/main" val="147698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(Mass)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Rectangle: Rounded Corners 7">
            <a:extLst>
              <a:ext uri="{FF2B5EF4-FFF2-40B4-BE49-F238E27FC236}">
                <a16:creationId xmlns:a16="http://schemas.microsoft.com/office/drawing/2014/main" id="{B037ED3D-4640-4C99-BD8E-7128C709FBE2}"/>
              </a:ext>
            </a:extLst>
          </p:cNvPr>
          <p:cNvSpPr/>
          <p:nvPr/>
        </p:nvSpPr>
        <p:spPr>
          <a:xfrm>
            <a:off x="570030" y="2716572"/>
            <a:ext cx="11022702" cy="368422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Work out the equivalent measure for the following:</a:t>
            </a:r>
          </a:p>
          <a:p>
            <a:pPr lvl="0" algn="ctr">
              <a:lnSpc>
                <a:spcPct val="150000"/>
              </a:lnSpc>
            </a:pPr>
            <a:r>
              <a:rPr lang="en-GB" sz="3600" dirty="0">
                <a:solidFill>
                  <a:srgbClr val="002060"/>
                </a:solidFill>
              </a:rPr>
              <a:t>22lb = ______ kg</a:t>
            </a:r>
          </a:p>
          <a:p>
            <a:pPr lvl="0" algn="ctr">
              <a:lnSpc>
                <a:spcPct val="150000"/>
              </a:lnSpc>
            </a:pPr>
            <a:r>
              <a:rPr lang="en-GB" sz="3600" dirty="0">
                <a:solidFill>
                  <a:srgbClr val="002060"/>
                </a:solidFill>
              </a:rPr>
              <a:t>9kg = ______ lb</a:t>
            </a:r>
          </a:p>
          <a:p>
            <a:pPr lvl="0" algn="ctr">
              <a:lnSpc>
                <a:spcPct val="150000"/>
              </a:lnSpc>
            </a:pPr>
            <a:r>
              <a:rPr lang="en-GB" sz="3600" dirty="0">
                <a:solidFill>
                  <a:srgbClr val="002060"/>
                </a:solidFill>
              </a:rPr>
              <a:t>26.4 lb = ______ kg</a:t>
            </a:r>
          </a:p>
        </p:txBody>
      </p:sp>
      <p:sp>
        <p:nvSpPr>
          <p:cNvPr id="12" name="Rectangle: Rounded Corners 7">
            <a:extLst>
              <a:ext uri="{FF2B5EF4-FFF2-40B4-BE49-F238E27FC236}">
                <a16:creationId xmlns:a16="http://schemas.microsoft.com/office/drawing/2014/main" id="{B037ED3D-4640-4C99-BD8E-7128C709FBE2}"/>
              </a:ext>
            </a:extLst>
          </p:cNvPr>
          <p:cNvSpPr/>
          <p:nvPr/>
        </p:nvSpPr>
        <p:spPr>
          <a:xfrm>
            <a:off x="624507" y="1690687"/>
            <a:ext cx="11022702" cy="7890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REMEMBER: </a:t>
            </a:r>
            <a:r>
              <a:rPr lang="en-GB" sz="3600" b="1" dirty="0">
                <a:solidFill>
                  <a:srgbClr val="002060"/>
                </a:solidFill>
              </a:rPr>
              <a:t>1 kilogram (kg) = 2.2 pounds (lb)</a:t>
            </a:r>
          </a:p>
        </p:txBody>
      </p:sp>
    </p:spTree>
    <p:extLst>
      <p:ext uri="{BB962C8B-B14F-4D97-AF65-F5344CB8AC3E}">
        <p14:creationId xmlns:p14="http://schemas.microsoft.com/office/powerpoint/2010/main" val="1063357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0029" y="1794301"/>
            <a:ext cx="10928242" cy="74742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CAPACITY: How many pints in 4 litres?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2" name="Speech Bubble: Rectangle 11">
            <a:extLst>
              <a:ext uri="{FF2B5EF4-FFF2-40B4-BE49-F238E27FC236}">
                <a16:creationId xmlns:a16="http://schemas.microsoft.com/office/drawing/2014/main" id="{754B2BB4-78FE-4590-829C-7D74AFB6860B}"/>
              </a:ext>
            </a:extLst>
          </p:cNvPr>
          <p:cNvSpPr/>
          <p:nvPr/>
        </p:nvSpPr>
        <p:spPr>
          <a:xfrm>
            <a:off x="315708" y="2834603"/>
            <a:ext cx="2056081" cy="3805982"/>
          </a:xfrm>
          <a:prstGeom prst="wedgeRectCallout">
            <a:avLst>
              <a:gd name="adj1" fmla="val 76880"/>
              <a:gd name="adj2" fmla="val -178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sz="2700" dirty="0">
                <a:solidFill>
                  <a:srgbClr val="002060"/>
                </a:solidFill>
              </a:rPr>
              <a:t>To work this problem out, I need to recall the equivalent capacity of litres (l) to pints.</a:t>
            </a:r>
          </a:p>
        </p:txBody>
      </p:sp>
      <p:sp>
        <p:nvSpPr>
          <p:cNvPr id="14" name="Speech Bubble: Rectangle 11">
            <a:extLst>
              <a:ext uri="{FF2B5EF4-FFF2-40B4-BE49-F238E27FC236}">
                <a16:creationId xmlns:a16="http://schemas.microsoft.com/office/drawing/2014/main" id="{754B2BB4-78FE-4590-829C-7D74AFB6860B}"/>
              </a:ext>
            </a:extLst>
          </p:cNvPr>
          <p:cNvSpPr/>
          <p:nvPr/>
        </p:nvSpPr>
        <p:spPr>
          <a:xfrm>
            <a:off x="2719136" y="2822971"/>
            <a:ext cx="3704643" cy="987559"/>
          </a:xfrm>
          <a:prstGeom prst="wedgeRectCallout">
            <a:avLst>
              <a:gd name="adj1" fmla="val 39600"/>
              <a:gd name="adj2" fmla="val 71159"/>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sz="2700" dirty="0">
                <a:solidFill>
                  <a:srgbClr val="002060"/>
                </a:solidFill>
              </a:rPr>
              <a:t>CAPACITY: 1 litre = 1.75 pints</a:t>
            </a:r>
          </a:p>
        </p:txBody>
      </p:sp>
      <p:sp>
        <p:nvSpPr>
          <p:cNvPr id="15" name="Speech Bubble: Rectangle 11">
            <a:extLst>
              <a:ext uri="{FF2B5EF4-FFF2-40B4-BE49-F238E27FC236}">
                <a16:creationId xmlns:a16="http://schemas.microsoft.com/office/drawing/2014/main" id="{754B2BB4-78FE-4590-829C-7D74AFB6860B}"/>
              </a:ext>
            </a:extLst>
          </p:cNvPr>
          <p:cNvSpPr/>
          <p:nvPr/>
        </p:nvSpPr>
        <p:spPr>
          <a:xfrm>
            <a:off x="6896746" y="2822971"/>
            <a:ext cx="4859577" cy="3817613"/>
          </a:xfrm>
          <a:prstGeom prst="wedgeRectCallout">
            <a:avLst>
              <a:gd name="adj1" fmla="val -59485"/>
              <a:gd name="adj2" fmla="val 3355"/>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sz="2800" dirty="0">
                <a:solidFill>
                  <a:srgbClr val="002060"/>
                </a:solidFill>
              </a:rPr>
              <a:t>I know that I need to complete the following calculation:</a:t>
            </a:r>
          </a:p>
          <a:p>
            <a:pPr lvl="0" algn="ctr"/>
            <a:endParaRPr lang="en-GB" sz="2800" dirty="0">
              <a:solidFill>
                <a:srgbClr val="002060"/>
              </a:solidFill>
            </a:endParaRPr>
          </a:p>
          <a:p>
            <a:pPr lvl="0" algn="ctr"/>
            <a:r>
              <a:rPr lang="en-GB" sz="2800" dirty="0">
                <a:solidFill>
                  <a:srgbClr val="002060"/>
                </a:solidFill>
              </a:rPr>
              <a:t>1.75 x 4 = 7 pints.</a:t>
            </a:r>
          </a:p>
          <a:p>
            <a:pPr lvl="0" algn="ctr"/>
            <a:r>
              <a:rPr lang="en-GB" sz="2800" dirty="0">
                <a:solidFill>
                  <a:srgbClr val="002060"/>
                </a:solidFill>
              </a:rPr>
              <a:t>I can check this with repeated addition if I want.</a:t>
            </a:r>
          </a:p>
          <a:p>
            <a:pPr lvl="0" algn="ctr"/>
            <a:endParaRPr lang="en-GB" sz="2800" dirty="0">
              <a:solidFill>
                <a:srgbClr val="002060"/>
              </a:solidFill>
            </a:endParaRPr>
          </a:p>
          <a:p>
            <a:pPr lvl="0" algn="ctr"/>
            <a:r>
              <a:rPr lang="en-GB" sz="2800" dirty="0">
                <a:solidFill>
                  <a:srgbClr val="002060"/>
                </a:solidFill>
              </a:rPr>
              <a:t>The answer is </a:t>
            </a:r>
            <a:r>
              <a:rPr lang="en-GB" sz="2800" b="1" dirty="0">
                <a:solidFill>
                  <a:srgbClr val="002060"/>
                </a:solidFill>
              </a:rPr>
              <a:t>4 litres = 7 pints</a:t>
            </a:r>
          </a:p>
        </p:txBody>
      </p:sp>
      <p:graphicFrame>
        <p:nvGraphicFramePr>
          <p:cNvPr id="11" name="Table 10">
            <a:extLst>
              <a:ext uri="{FF2B5EF4-FFF2-40B4-BE49-F238E27FC236}">
                <a16:creationId xmlns:a16="http://schemas.microsoft.com/office/drawing/2014/main" id="{75DDF3A6-0F95-4F2E-AE49-FA6D02287E08}"/>
              </a:ext>
            </a:extLst>
          </p:cNvPr>
          <p:cNvGraphicFramePr>
            <a:graphicFrameLocks noGrp="1"/>
          </p:cNvGraphicFramePr>
          <p:nvPr>
            <p:extLst>
              <p:ext uri="{D42A27DB-BD31-4B8C-83A1-F6EECF244321}">
                <p14:modId xmlns:p14="http://schemas.microsoft.com/office/powerpoint/2010/main" val="2080545510"/>
              </p:ext>
            </p:extLst>
          </p:nvPr>
        </p:nvGraphicFramePr>
        <p:xfrm>
          <a:off x="3139222" y="4202973"/>
          <a:ext cx="3284557" cy="2437611"/>
        </p:xfrm>
        <a:graphic>
          <a:graphicData uri="http://schemas.openxmlformats.org/drawingml/2006/table">
            <a:tbl>
              <a:tblPr firstRow="1" bandRow="1">
                <a:tableStyleId>{5C22544A-7EE6-4342-B048-85BDC9FD1C3A}</a:tableStyleId>
              </a:tblPr>
              <a:tblGrid>
                <a:gridCol w="821139">
                  <a:extLst>
                    <a:ext uri="{9D8B030D-6E8A-4147-A177-3AD203B41FA5}">
                      <a16:colId xmlns:a16="http://schemas.microsoft.com/office/drawing/2014/main" val="1070997097"/>
                    </a:ext>
                  </a:extLst>
                </a:gridCol>
                <a:gridCol w="821140">
                  <a:extLst>
                    <a:ext uri="{9D8B030D-6E8A-4147-A177-3AD203B41FA5}">
                      <a16:colId xmlns:a16="http://schemas.microsoft.com/office/drawing/2014/main" val="4163987558"/>
                    </a:ext>
                  </a:extLst>
                </a:gridCol>
                <a:gridCol w="821139">
                  <a:extLst>
                    <a:ext uri="{9D8B030D-6E8A-4147-A177-3AD203B41FA5}">
                      <a16:colId xmlns:a16="http://schemas.microsoft.com/office/drawing/2014/main" val="3874341430"/>
                    </a:ext>
                  </a:extLst>
                </a:gridCol>
                <a:gridCol w="821139">
                  <a:extLst>
                    <a:ext uri="{9D8B030D-6E8A-4147-A177-3AD203B41FA5}">
                      <a16:colId xmlns:a16="http://schemas.microsoft.com/office/drawing/2014/main" val="2668821691"/>
                    </a:ext>
                  </a:extLst>
                </a:gridCol>
              </a:tblGrid>
              <a:tr h="812537">
                <a:tc>
                  <a:txBody>
                    <a:bodyPr/>
                    <a:lstStyle/>
                    <a:p>
                      <a:pPr algn="ctr"/>
                      <a:r>
                        <a:rPr lang="en-GB" sz="2800" b="0" dirty="0">
                          <a:solidFill>
                            <a:srgbClr val="002060"/>
                          </a:solidFill>
                        </a:rPr>
                        <a:t>1l</a:t>
                      </a:r>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rPr>
                        <a:t>1l</a:t>
                      </a:r>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rPr>
                        <a:t>1l</a:t>
                      </a:r>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rPr>
                        <a:t>1l</a:t>
                      </a:r>
                    </a:p>
                  </a:txBody>
                  <a:tcPr>
                    <a:solidFill>
                      <a:schemeClr val="accent5">
                        <a:lumMod val="60000"/>
                        <a:lumOff val="40000"/>
                      </a:schemeClr>
                    </a:solidFill>
                  </a:tcPr>
                </a:tc>
                <a:extLst>
                  <a:ext uri="{0D108BD9-81ED-4DB2-BD59-A6C34878D82A}">
                    <a16:rowId xmlns:a16="http://schemas.microsoft.com/office/drawing/2014/main" val="746044542"/>
                  </a:ext>
                </a:extLst>
              </a:tr>
              <a:tr h="812537">
                <a:tc>
                  <a:txBody>
                    <a:bodyPr/>
                    <a:lstStyle/>
                    <a:p>
                      <a:pPr algn="ctr"/>
                      <a:r>
                        <a:rPr lang="en-GB" sz="2800" b="0" dirty="0">
                          <a:solidFill>
                            <a:srgbClr val="002060"/>
                          </a:solidFill>
                        </a:rPr>
                        <a:t>1.75</a:t>
                      </a:r>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rPr>
                        <a:t>1.75</a:t>
                      </a:r>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rPr>
                        <a:t>1.75</a:t>
                      </a:r>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rPr>
                        <a:t>1.75</a:t>
                      </a:r>
                    </a:p>
                  </a:txBody>
                  <a:tcPr>
                    <a:solidFill>
                      <a:schemeClr val="accent5">
                        <a:lumMod val="60000"/>
                        <a:lumOff val="40000"/>
                      </a:schemeClr>
                    </a:solidFill>
                  </a:tcPr>
                </a:tc>
                <a:extLst>
                  <a:ext uri="{0D108BD9-81ED-4DB2-BD59-A6C34878D82A}">
                    <a16:rowId xmlns:a16="http://schemas.microsoft.com/office/drawing/2014/main" val="3687300802"/>
                  </a:ext>
                </a:extLst>
              </a:tr>
              <a:tr h="812537">
                <a:tc gridSpan="4">
                  <a:txBody>
                    <a:bodyPr/>
                    <a:lstStyle/>
                    <a:p>
                      <a:pPr algn="ctr"/>
                      <a:r>
                        <a:rPr lang="en-GB" sz="4000" b="0" dirty="0">
                          <a:solidFill>
                            <a:srgbClr val="002060"/>
                          </a:solidFill>
                        </a:rPr>
                        <a:t>4l</a:t>
                      </a:r>
                    </a:p>
                  </a:txBody>
                  <a:tcPr>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0" dirty="0">
                        <a:solidFill>
                          <a:srgbClr val="002060"/>
                        </a:solidFill>
                      </a:endParaRPr>
                    </a:p>
                  </a:txBody>
                  <a:tcPr>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0" dirty="0">
                        <a:solidFill>
                          <a:srgbClr val="002060"/>
                        </a:solidFill>
                      </a:endParaRPr>
                    </a:p>
                  </a:txBody>
                  <a:tcPr>
                    <a:solidFill>
                      <a:schemeClr val="accent5">
                        <a:lumMod val="60000"/>
                        <a:lumOff val="4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0" dirty="0">
                        <a:solidFill>
                          <a:srgbClr val="002060"/>
                        </a:solidFill>
                      </a:endParaRPr>
                    </a:p>
                  </a:txBody>
                  <a:tcPr>
                    <a:solidFill>
                      <a:schemeClr val="accent5">
                        <a:lumMod val="60000"/>
                        <a:lumOff val="40000"/>
                      </a:schemeClr>
                    </a:solidFill>
                  </a:tcPr>
                </a:tc>
                <a:extLst>
                  <a:ext uri="{0D108BD9-81ED-4DB2-BD59-A6C34878D82A}">
                    <a16:rowId xmlns:a16="http://schemas.microsoft.com/office/drawing/2014/main" val="3246756647"/>
                  </a:ext>
                </a:extLst>
              </a:tr>
            </a:tbl>
          </a:graphicData>
        </a:graphic>
      </p:graphicFrame>
    </p:spTree>
    <p:extLst>
      <p:ext uri="{BB962C8B-B14F-4D97-AF65-F5344CB8AC3E}">
        <p14:creationId xmlns:p14="http://schemas.microsoft.com/office/powerpoint/2010/main" val="321102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(Capacity)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Rectangle: Rounded Corners 7">
            <a:extLst>
              <a:ext uri="{FF2B5EF4-FFF2-40B4-BE49-F238E27FC236}">
                <a16:creationId xmlns:a16="http://schemas.microsoft.com/office/drawing/2014/main" id="{B037ED3D-4640-4C99-BD8E-7128C709FBE2}"/>
              </a:ext>
            </a:extLst>
          </p:cNvPr>
          <p:cNvSpPr/>
          <p:nvPr/>
        </p:nvSpPr>
        <p:spPr>
          <a:xfrm>
            <a:off x="570030" y="2716572"/>
            <a:ext cx="11022702" cy="368422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Work out the equivalent measure for the following:</a:t>
            </a:r>
          </a:p>
          <a:p>
            <a:pPr lvl="0" algn="ctr">
              <a:lnSpc>
                <a:spcPct val="150000"/>
              </a:lnSpc>
            </a:pPr>
            <a:r>
              <a:rPr lang="en-GB" sz="3600" dirty="0">
                <a:solidFill>
                  <a:srgbClr val="002060"/>
                </a:solidFill>
              </a:rPr>
              <a:t>10l = ______ pints</a:t>
            </a:r>
          </a:p>
          <a:p>
            <a:pPr algn="ctr">
              <a:lnSpc>
                <a:spcPct val="150000"/>
              </a:lnSpc>
            </a:pPr>
            <a:r>
              <a:rPr lang="en-GB" sz="3600" dirty="0">
                <a:solidFill>
                  <a:srgbClr val="002060"/>
                </a:solidFill>
              </a:rPr>
              <a:t>5.25 pints = ______ l</a:t>
            </a:r>
          </a:p>
          <a:p>
            <a:pPr algn="ctr">
              <a:lnSpc>
                <a:spcPct val="150000"/>
              </a:lnSpc>
            </a:pPr>
            <a:r>
              <a:rPr lang="en-GB" sz="3600" dirty="0">
                <a:solidFill>
                  <a:srgbClr val="002060"/>
                </a:solidFill>
              </a:rPr>
              <a:t>6l = ______ pints</a:t>
            </a:r>
          </a:p>
        </p:txBody>
      </p:sp>
      <p:sp>
        <p:nvSpPr>
          <p:cNvPr id="12" name="Rectangle: Rounded Corners 7">
            <a:extLst>
              <a:ext uri="{FF2B5EF4-FFF2-40B4-BE49-F238E27FC236}">
                <a16:creationId xmlns:a16="http://schemas.microsoft.com/office/drawing/2014/main" id="{B037ED3D-4640-4C99-BD8E-7128C709FBE2}"/>
              </a:ext>
            </a:extLst>
          </p:cNvPr>
          <p:cNvSpPr/>
          <p:nvPr/>
        </p:nvSpPr>
        <p:spPr>
          <a:xfrm>
            <a:off x="624507" y="1690687"/>
            <a:ext cx="11022702" cy="7890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REMEMBER: </a:t>
            </a:r>
            <a:r>
              <a:rPr lang="en-GB" sz="3600" b="1" dirty="0">
                <a:solidFill>
                  <a:srgbClr val="002060"/>
                </a:solidFill>
              </a:rPr>
              <a:t>1 litre (l) = 1.75 pints</a:t>
            </a:r>
          </a:p>
        </p:txBody>
      </p:sp>
    </p:spTree>
    <p:extLst>
      <p:ext uri="{BB962C8B-B14F-4D97-AF65-F5344CB8AC3E}">
        <p14:creationId xmlns:p14="http://schemas.microsoft.com/office/powerpoint/2010/main" val="1368356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585342" y="2249266"/>
            <a:ext cx="8992320" cy="329709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Lewis runs 10 miles on a Saturday and 10 miles on a Sunday.</a:t>
            </a:r>
          </a:p>
          <a:p>
            <a:pPr lvl="0" algn="ctr"/>
            <a:r>
              <a:rPr lang="en-GB" sz="3600" dirty="0">
                <a:solidFill>
                  <a:srgbClr val="002060"/>
                </a:solidFill>
              </a:rPr>
              <a:t>How far does he run in total? </a:t>
            </a:r>
          </a:p>
          <a:p>
            <a:pPr lvl="0" algn="ctr"/>
            <a:r>
              <a:rPr lang="en-GB" sz="3600" dirty="0">
                <a:solidFill>
                  <a:srgbClr val="002060"/>
                </a:solidFill>
              </a:rPr>
              <a:t>Give your answer in kilometres.</a:t>
            </a:r>
            <a:endParaRPr lang="en-GB" sz="36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1475152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480964"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767262" y="2039403"/>
            <a:ext cx="6991335" cy="385173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000" dirty="0">
                <a:solidFill>
                  <a:srgbClr val="002060"/>
                </a:solidFill>
              </a:rPr>
              <a:t>Sean has 2kg of flour and 1kg of sugar. How much does he have altogether? Give your answer in pounds (lb).</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121174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548328" y="2399168"/>
            <a:ext cx="6833736" cy="298230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000" dirty="0">
                <a:solidFill>
                  <a:srgbClr val="002060"/>
                </a:solidFill>
              </a:rPr>
              <a:t>Kiera drinks 8.75 pints of water over 2 days.</a:t>
            </a:r>
          </a:p>
          <a:p>
            <a:pPr lvl="0" algn="ctr"/>
            <a:r>
              <a:rPr lang="en-GB" sz="4000" dirty="0">
                <a:solidFill>
                  <a:srgbClr val="002060"/>
                </a:solidFill>
              </a:rPr>
              <a:t>How much does she drink in litres?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2162320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88936" y="1844531"/>
            <a:ext cx="6910883"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300" dirty="0">
                <a:solidFill>
                  <a:srgbClr val="002060"/>
                </a:solidFill>
              </a:rPr>
              <a:t>Container A has 14 litres of water.</a:t>
            </a:r>
          </a:p>
          <a:p>
            <a:pPr lvl="0" algn="ctr"/>
            <a:r>
              <a:rPr lang="en-GB" sz="3300" dirty="0">
                <a:solidFill>
                  <a:srgbClr val="002060"/>
                </a:solidFill>
              </a:rPr>
              <a:t>Container B has 22.75 pints of water.</a:t>
            </a:r>
          </a:p>
          <a:p>
            <a:pPr lvl="0" algn="ctr"/>
            <a:r>
              <a:rPr lang="en-GB" sz="3300" dirty="0">
                <a:solidFill>
                  <a:srgbClr val="002060"/>
                </a:solidFill>
              </a:rPr>
              <a:t>Callum says there is more water in container B. </a:t>
            </a:r>
          </a:p>
          <a:p>
            <a:pPr lvl="0" algn="ctr"/>
            <a:r>
              <a:rPr lang="en-GB" sz="3300" dirty="0">
                <a:solidFill>
                  <a:srgbClr val="002060"/>
                </a:solidFill>
              </a:rPr>
              <a:t>Is he correct? </a:t>
            </a:r>
          </a:p>
          <a:p>
            <a:pPr lvl="0" algn="ctr"/>
            <a:r>
              <a:rPr lang="en-GB" sz="3300" dirty="0">
                <a:solidFill>
                  <a:srgbClr val="002060"/>
                </a:solidFill>
              </a:rPr>
              <a:t>Explain your reasoning. </a:t>
            </a:r>
            <a:endParaRPr lang="en-GB" sz="33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7608" y="2820693"/>
            <a:ext cx="2001634" cy="231198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7698" y="2417022"/>
            <a:ext cx="1437699" cy="2715652"/>
          </a:xfrm>
          <a:prstGeom prst="rect">
            <a:avLst/>
          </a:prstGeom>
        </p:spPr>
      </p:pic>
      <p:sp>
        <p:nvSpPr>
          <p:cNvPr id="11" name="Rectangle: Rounded Corners 2">
            <a:extLst>
              <a:ext uri="{FF2B5EF4-FFF2-40B4-BE49-F238E27FC236}">
                <a16:creationId xmlns:a16="http://schemas.microsoft.com/office/drawing/2014/main" id="{675A7142-34F1-4E54-A85B-FF703025B360}"/>
              </a:ext>
            </a:extLst>
          </p:cNvPr>
          <p:cNvSpPr/>
          <p:nvPr/>
        </p:nvSpPr>
        <p:spPr>
          <a:xfrm>
            <a:off x="8429540" y="5283539"/>
            <a:ext cx="1001410" cy="74626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A</a:t>
            </a:r>
            <a:endParaRPr lang="en-GB" sz="3600" dirty="0">
              <a:solidFill>
                <a:prstClr val="white"/>
              </a:solidFill>
            </a:endParaRPr>
          </a:p>
        </p:txBody>
      </p:sp>
      <p:sp>
        <p:nvSpPr>
          <p:cNvPr id="12" name="Rectangle: Rounded Corners 2">
            <a:extLst>
              <a:ext uri="{FF2B5EF4-FFF2-40B4-BE49-F238E27FC236}">
                <a16:creationId xmlns:a16="http://schemas.microsoft.com/office/drawing/2014/main" id="{675A7142-34F1-4E54-A85B-FF703025B360}"/>
              </a:ext>
            </a:extLst>
          </p:cNvPr>
          <p:cNvSpPr/>
          <p:nvPr/>
        </p:nvSpPr>
        <p:spPr>
          <a:xfrm>
            <a:off x="10360671" y="5283539"/>
            <a:ext cx="1001410" cy="74626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B</a:t>
            </a:r>
            <a:endParaRPr lang="en-GB" sz="3600" dirty="0">
              <a:solidFill>
                <a:prstClr val="white"/>
              </a:solidFill>
            </a:endParaRPr>
          </a:p>
        </p:txBody>
      </p:sp>
    </p:spTree>
    <p:extLst>
      <p:ext uri="{BB962C8B-B14F-4D97-AF65-F5344CB8AC3E}">
        <p14:creationId xmlns:p14="http://schemas.microsoft.com/office/powerpoint/2010/main" val="512075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3282845" y="2129344"/>
            <a:ext cx="5957193" cy="32821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Tom says that 22lb is the same as 10kg. </a:t>
            </a:r>
          </a:p>
          <a:p>
            <a:pPr lvl="0" algn="ctr"/>
            <a:r>
              <a:rPr lang="en-GB" sz="3600" dirty="0">
                <a:solidFill>
                  <a:srgbClr val="002060"/>
                </a:solidFill>
              </a:rPr>
              <a:t>Is he correct?</a:t>
            </a:r>
          </a:p>
          <a:p>
            <a:pPr lvl="0" algn="ctr"/>
            <a:r>
              <a:rPr lang="en-GB" sz="3600" dirty="0">
                <a:solidFill>
                  <a:srgbClr val="002060"/>
                </a:solidFill>
              </a:rPr>
              <a:t>Explain your reasoning. </a:t>
            </a:r>
            <a:endParaRPr lang="en-GB" sz="36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2890685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393700"/>
            <a:ext cx="10777538" cy="1143000"/>
          </a:xfrm>
        </p:spPr>
        <p:txBody>
          <a:bodyPr>
            <a:normAutofit/>
          </a:bodyPr>
          <a:lstStyle/>
          <a:p>
            <a:pPr algn="ctr"/>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291175689"/>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500" dirty="0">
                <a:solidFill>
                  <a:srgbClr val="002060"/>
                </a:solidFill>
              </a:rPr>
              <a:t>Our Primary Edge attributes help us to become better learners and today is no exception. Before you start this activity, here are some ideas for how you will need your </a:t>
            </a:r>
            <a:r>
              <a:rPr lang="en-GB" sz="2500" u="sng" dirty="0">
                <a:solidFill>
                  <a:srgbClr val="002060"/>
                </a:solidFill>
              </a:rPr>
              <a:t>Charlie Communication</a:t>
            </a:r>
            <a:r>
              <a:rPr lang="en-GB" sz="2500" dirty="0">
                <a:solidFill>
                  <a:srgbClr val="002060"/>
                </a:solidFill>
              </a:rPr>
              <a:t> skills today: </a:t>
            </a:r>
          </a:p>
          <a:p>
            <a:pPr lvl="0"/>
            <a:endParaRPr lang="en-GB" sz="2500" dirty="0">
              <a:solidFill>
                <a:srgbClr val="002060"/>
              </a:solidFill>
            </a:endParaRPr>
          </a:p>
          <a:p>
            <a:pPr marL="342900" lvl="0" indent="-342900">
              <a:buFont typeface="Arial" panose="020B0604020202020204" pitchFamily="34" charset="0"/>
              <a:buChar char="•"/>
            </a:pPr>
            <a:r>
              <a:rPr lang="en-GB" sz="2500" dirty="0">
                <a:solidFill>
                  <a:srgbClr val="002060"/>
                </a:solidFill>
              </a:rPr>
              <a:t>Speak clearly</a:t>
            </a:r>
          </a:p>
          <a:p>
            <a:pPr marL="342900" lvl="0" indent="-342900">
              <a:buFont typeface="Arial" panose="020B0604020202020204" pitchFamily="34" charset="0"/>
              <a:buChar char="•"/>
            </a:pPr>
            <a:r>
              <a:rPr lang="en-GB" sz="2500" dirty="0">
                <a:solidFill>
                  <a:srgbClr val="002060"/>
                </a:solidFill>
              </a:rPr>
              <a:t>Discuss ideas by taking turns</a:t>
            </a:r>
          </a:p>
          <a:p>
            <a:pPr marL="342900" lvl="0" indent="-342900">
              <a:buFont typeface="Arial" panose="020B0604020202020204" pitchFamily="34" charset="0"/>
              <a:buChar char="•"/>
            </a:pPr>
            <a:r>
              <a:rPr lang="en-GB" sz="2500" dirty="0">
                <a:solidFill>
                  <a:srgbClr val="002060"/>
                </a:solidFill>
              </a:rPr>
              <a:t>Listen well</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251791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7" name="Rectangle: Rounded Corners 2">
            <a:extLst>
              <a:ext uri="{FF2B5EF4-FFF2-40B4-BE49-F238E27FC236}">
                <a16:creationId xmlns:a16="http://schemas.microsoft.com/office/drawing/2014/main" id="{675A7142-34F1-4E54-A85B-FF703025B360}"/>
              </a:ext>
            </a:extLst>
          </p:cNvPr>
          <p:cNvSpPr/>
          <p:nvPr/>
        </p:nvSpPr>
        <p:spPr>
          <a:xfrm>
            <a:off x="446462" y="1932970"/>
            <a:ext cx="11154988" cy="440476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lang="en-GB" sz="2800" dirty="0">
                <a:solidFill>
                  <a:srgbClr val="002060"/>
                </a:solidFill>
              </a:rPr>
              <a:t>Today we are going to debate a range of different </a:t>
            </a:r>
          </a:p>
          <a:p>
            <a:pPr lvl="0"/>
            <a:r>
              <a:rPr lang="en-GB" sz="2800" dirty="0">
                <a:solidFill>
                  <a:srgbClr val="002060"/>
                </a:solidFill>
              </a:rPr>
              <a:t>    statements. </a:t>
            </a:r>
          </a:p>
          <a:p>
            <a:pPr lvl="0"/>
            <a:r>
              <a:rPr lang="en-GB" sz="2800" dirty="0">
                <a:solidFill>
                  <a:srgbClr val="002060"/>
                </a:solidFill>
              </a:rPr>
              <a:t>    Remember our rules for speaking and listening in groups.</a:t>
            </a:r>
          </a:p>
          <a:p>
            <a:pPr marL="342900" lvl="0" indent="-342900">
              <a:buFont typeface="Arial" panose="020B0604020202020204" pitchFamily="34" charset="0"/>
              <a:buChar char="•"/>
            </a:pPr>
            <a:endParaRPr lang="en-GB" sz="2800" dirty="0">
              <a:solidFill>
                <a:srgbClr val="002060"/>
              </a:solidFill>
            </a:endParaRPr>
          </a:p>
          <a:p>
            <a:pPr marL="342900" lvl="0" indent="-342900">
              <a:buFont typeface="Arial" panose="020B0604020202020204" pitchFamily="34" charset="0"/>
              <a:buChar char="•"/>
            </a:pPr>
            <a:r>
              <a:rPr lang="en-GB" sz="2800" dirty="0">
                <a:solidFill>
                  <a:srgbClr val="002060"/>
                </a:solidFill>
              </a:rPr>
              <a:t> Debate examples to include: </a:t>
            </a:r>
          </a:p>
          <a:p>
            <a:pPr marL="457200" lvl="0" indent="-457200">
              <a:buFontTx/>
              <a:buChar char="-"/>
            </a:pPr>
            <a:r>
              <a:rPr lang="en-GB" sz="2800" i="1" dirty="0">
                <a:solidFill>
                  <a:srgbClr val="002060"/>
                </a:solidFill>
              </a:rPr>
              <a:t>Pounds can be used as a measure of weight.</a:t>
            </a:r>
          </a:p>
          <a:p>
            <a:pPr marL="457200" lvl="0" indent="-457200">
              <a:buFontTx/>
              <a:buChar char="-"/>
            </a:pPr>
            <a:r>
              <a:rPr lang="en-GB" sz="2800" i="1" dirty="0">
                <a:solidFill>
                  <a:srgbClr val="002060"/>
                </a:solidFill>
              </a:rPr>
              <a:t>Imperial units of measure are not used nowadays.</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5812" y="2249136"/>
            <a:ext cx="2016201" cy="1713264"/>
          </a:xfrm>
          <a:prstGeom prst="rect">
            <a:avLst/>
          </a:prstGeom>
        </p:spPr>
      </p:pic>
    </p:spTree>
    <p:extLst>
      <p:ext uri="{BB962C8B-B14F-4D97-AF65-F5344CB8AC3E}">
        <p14:creationId xmlns:p14="http://schemas.microsoft.com/office/powerpoint/2010/main" val="396008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22525" y="1826748"/>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900" dirty="0">
                <a:solidFill>
                  <a:srgbClr val="002060"/>
                </a:solidFill>
              </a:rPr>
              <a:t>equivalence</a:t>
            </a:r>
          </a:p>
          <a:p>
            <a:pPr lvl="0" algn="ctr"/>
            <a:r>
              <a:rPr lang="en-GB" sz="3900" dirty="0">
                <a:solidFill>
                  <a:srgbClr val="002060"/>
                </a:solidFill>
              </a:rPr>
              <a:t>metric</a:t>
            </a:r>
            <a:br>
              <a:rPr lang="en-GB" sz="3900" dirty="0">
                <a:solidFill>
                  <a:srgbClr val="002060"/>
                </a:solidFill>
              </a:rPr>
            </a:br>
            <a:r>
              <a:rPr lang="en-GB" sz="3900" dirty="0">
                <a:solidFill>
                  <a:srgbClr val="002060"/>
                </a:solidFill>
              </a:rPr>
              <a:t>imperial</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52193" y="1828797"/>
            <a:ext cx="789852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4027733" y="2058753"/>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solidFill>
                  <a:srgbClr val="002060"/>
                </a:solidFill>
              </a:rPr>
              <a:t>DEFINE IT / USE IT</a:t>
            </a:r>
          </a:p>
        </p:txBody>
      </p:sp>
      <p:pic>
        <p:nvPicPr>
          <p:cNvPr id="7" name="Picture 6"/>
          <p:cNvPicPr>
            <a:picLocks noChangeAspect="1"/>
          </p:cNvPicPr>
          <p:nvPr/>
        </p:nvPicPr>
        <p:blipFill>
          <a:blip r:embed="rId5"/>
          <a:stretch>
            <a:fillRect/>
          </a:stretch>
        </p:blipFill>
        <p:spPr>
          <a:xfrm>
            <a:off x="4854324" y="2202800"/>
            <a:ext cx="6377845" cy="3819628"/>
          </a:xfrm>
          <a:prstGeom prst="rect">
            <a:avLst/>
          </a:prstGeom>
        </p:spPr>
      </p:pic>
    </p:spTree>
    <p:extLst>
      <p:ext uri="{BB962C8B-B14F-4D97-AF65-F5344CB8AC3E}">
        <p14:creationId xmlns:p14="http://schemas.microsoft.com/office/powerpoint/2010/main" val="1405561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0029" y="1794301"/>
            <a:ext cx="10928242" cy="133224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dirty="0">
                <a:solidFill>
                  <a:srgbClr val="002060"/>
                </a:solidFill>
              </a:rPr>
              <a:t>To look at the </a:t>
            </a:r>
            <a:r>
              <a:rPr lang="en-GB" sz="3200" b="1" dirty="0">
                <a:solidFill>
                  <a:srgbClr val="002060"/>
                </a:solidFill>
              </a:rPr>
              <a:t>equivalence</a:t>
            </a:r>
            <a:r>
              <a:rPr lang="en-GB" sz="3200" dirty="0">
                <a:solidFill>
                  <a:srgbClr val="002060"/>
                </a:solidFill>
              </a:rPr>
              <a:t> between </a:t>
            </a:r>
            <a:r>
              <a:rPr lang="en-GB" sz="3200" b="1" dirty="0">
                <a:solidFill>
                  <a:srgbClr val="002060"/>
                </a:solidFill>
              </a:rPr>
              <a:t>metric</a:t>
            </a:r>
            <a:r>
              <a:rPr lang="en-GB" sz="3200" dirty="0">
                <a:solidFill>
                  <a:srgbClr val="002060"/>
                </a:solidFill>
              </a:rPr>
              <a:t> and </a:t>
            </a:r>
            <a:r>
              <a:rPr lang="en-GB" sz="3200" b="1" dirty="0">
                <a:solidFill>
                  <a:srgbClr val="002060"/>
                </a:solidFill>
              </a:rPr>
              <a:t>imperial </a:t>
            </a:r>
            <a:r>
              <a:rPr lang="en-GB" sz="3200" dirty="0">
                <a:solidFill>
                  <a:srgbClr val="002060"/>
                </a:solidFill>
              </a:rPr>
              <a:t>units of measure, we need to understand the difference.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7" name="Rectangle: Rounded Corners 2">
            <a:extLst>
              <a:ext uri="{FF2B5EF4-FFF2-40B4-BE49-F238E27FC236}">
                <a16:creationId xmlns:a16="http://schemas.microsoft.com/office/drawing/2014/main" id="{675A7142-34F1-4E54-A85B-FF703025B360}"/>
              </a:ext>
            </a:extLst>
          </p:cNvPr>
          <p:cNvSpPr/>
          <p:nvPr/>
        </p:nvSpPr>
        <p:spPr>
          <a:xfrm>
            <a:off x="570029" y="3490693"/>
            <a:ext cx="5226337" cy="306362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b="1" u="sng" dirty="0">
                <a:solidFill>
                  <a:srgbClr val="002060"/>
                </a:solidFill>
              </a:rPr>
              <a:t>Metric</a:t>
            </a:r>
          </a:p>
          <a:p>
            <a:pPr lvl="0" algn="ctr"/>
            <a:r>
              <a:rPr lang="en-GB" sz="2800" dirty="0">
                <a:solidFill>
                  <a:srgbClr val="002060"/>
                </a:solidFill>
              </a:rPr>
              <a:t>We normally measure length, mass and capacity in </a:t>
            </a:r>
            <a:r>
              <a:rPr lang="en-GB" sz="2800" b="1" dirty="0">
                <a:solidFill>
                  <a:srgbClr val="002060"/>
                </a:solidFill>
              </a:rPr>
              <a:t>metric </a:t>
            </a:r>
            <a:r>
              <a:rPr lang="en-GB" sz="2800" dirty="0">
                <a:solidFill>
                  <a:srgbClr val="002060"/>
                </a:solidFill>
              </a:rPr>
              <a:t>measures nowadays. It is easier to understand as it deals with tens, hundreds and thousands.</a:t>
            </a:r>
          </a:p>
        </p:txBody>
      </p:sp>
      <p:sp>
        <p:nvSpPr>
          <p:cNvPr id="10" name="Rectangle: Rounded Corners 2">
            <a:extLst>
              <a:ext uri="{FF2B5EF4-FFF2-40B4-BE49-F238E27FC236}">
                <a16:creationId xmlns:a16="http://schemas.microsoft.com/office/drawing/2014/main" id="{675A7142-34F1-4E54-A85B-FF703025B360}"/>
              </a:ext>
            </a:extLst>
          </p:cNvPr>
          <p:cNvSpPr/>
          <p:nvPr/>
        </p:nvSpPr>
        <p:spPr>
          <a:xfrm>
            <a:off x="6378614" y="3490693"/>
            <a:ext cx="5226337" cy="306362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b="1" u="sng" dirty="0">
                <a:solidFill>
                  <a:srgbClr val="002060"/>
                </a:solidFill>
              </a:rPr>
              <a:t>Imperial</a:t>
            </a:r>
          </a:p>
          <a:p>
            <a:pPr lvl="0" algn="ctr"/>
            <a:r>
              <a:rPr lang="en-GB" sz="2800" b="1" dirty="0">
                <a:solidFill>
                  <a:srgbClr val="002060"/>
                </a:solidFill>
              </a:rPr>
              <a:t>Imperial </a:t>
            </a:r>
            <a:r>
              <a:rPr lang="en-GB" sz="2800" dirty="0">
                <a:solidFill>
                  <a:srgbClr val="002060"/>
                </a:solidFill>
              </a:rPr>
              <a:t>measures are the old units of measure, used frequently in the past. These are not now commonly used in mathematics.</a:t>
            </a:r>
            <a:endParaRPr lang="en-GB" sz="3200" dirty="0">
              <a:solidFill>
                <a:srgbClr val="002060"/>
              </a:solidFill>
            </a:endParaRPr>
          </a:p>
        </p:txBody>
      </p:sp>
    </p:spTree>
    <p:extLst>
      <p:ext uri="{BB962C8B-B14F-4D97-AF65-F5344CB8AC3E}">
        <p14:creationId xmlns:p14="http://schemas.microsoft.com/office/powerpoint/2010/main" val="231683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0029" y="1807884"/>
            <a:ext cx="10928242" cy="123849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500" dirty="0">
                <a:solidFill>
                  <a:srgbClr val="002060"/>
                </a:solidFill>
              </a:rPr>
              <a:t>Today, we are going to </a:t>
            </a:r>
            <a:r>
              <a:rPr lang="en-GB" sz="2500" b="1" dirty="0">
                <a:solidFill>
                  <a:srgbClr val="002060"/>
                </a:solidFill>
              </a:rPr>
              <a:t>look at the equivalence between metric and imperial units of measure.</a:t>
            </a:r>
          </a:p>
          <a:p>
            <a:pPr lvl="0" algn="ctr"/>
            <a:r>
              <a:rPr lang="en-GB" sz="2500" dirty="0">
                <a:solidFill>
                  <a:srgbClr val="002060"/>
                </a:solidFill>
              </a:rPr>
              <a:t>To do this, we also need to recap on our knowledge of </a:t>
            </a:r>
            <a:r>
              <a:rPr lang="en-GB" sz="2500" b="1" dirty="0">
                <a:solidFill>
                  <a:srgbClr val="002060"/>
                </a:solidFill>
              </a:rPr>
              <a:t>metric</a:t>
            </a:r>
            <a:r>
              <a:rPr lang="en-GB" sz="2500" dirty="0">
                <a:solidFill>
                  <a:srgbClr val="002060"/>
                </a:solidFill>
              </a:rPr>
              <a:t> measures:</a:t>
            </a:r>
            <a:endParaRPr lang="en-GB" sz="25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graphicFrame>
        <p:nvGraphicFramePr>
          <p:cNvPr id="8" name="Table 7">
            <a:extLst>
              <a:ext uri="{FF2B5EF4-FFF2-40B4-BE49-F238E27FC236}">
                <a16:creationId xmlns:a16="http://schemas.microsoft.com/office/drawing/2014/main" id="{907988FE-7340-45EA-AF7D-BE9960AD272D}"/>
              </a:ext>
            </a:extLst>
          </p:cNvPr>
          <p:cNvGraphicFramePr>
            <a:graphicFrameLocks noGrp="1"/>
          </p:cNvGraphicFramePr>
          <p:nvPr>
            <p:extLst>
              <p:ext uri="{D42A27DB-BD31-4B8C-83A1-F6EECF244321}">
                <p14:modId xmlns:p14="http://schemas.microsoft.com/office/powerpoint/2010/main" val="971763338"/>
              </p:ext>
            </p:extLst>
          </p:nvPr>
        </p:nvGraphicFramePr>
        <p:xfrm>
          <a:off x="463627" y="3247147"/>
          <a:ext cx="11344462" cy="3464878"/>
        </p:xfrm>
        <a:graphic>
          <a:graphicData uri="http://schemas.openxmlformats.org/drawingml/2006/table">
            <a:tbl>
              <a:tblPr firstRow="1" firstCol="1" lastRow="1" lastCol="1" bandRow="1" bandCol="1">
                <a:tableStyleId>{69CF1AB2-1976-4502-BF36-3FF5EA218861}</a:tableStyleId>
              </a:tblPr>
              <a:tblGrid>
                <a:gridCol w="4346102">
                  <a:extLst>
                    <a:ext uri="{9D8B030D-6E8A-4147-A177-3AD203B41FA5}">
                      <a16:colId xmlns:a16="http://schemas.microsoft.com/office/drawing/2014/main" val="1487088148"/>
                    </a:ext>
                  </a:extLst>
                </a:gridCol>
                <a:gridCol w="3499180">
                  <a:extLst>
                    <a:ext uri="{9D8B030D-6E8A-4147-A177-3AD203B41FA5}">
                      <a16:colId xmlns:a16="http://schemas.microsoft.com/office/drawing/2014/main" val="3290362736"/>
                    </a:ext>
                  </a:extLst>
                </a:gridCol>
                <a:gridCol w="3499180">
                  <a:extLst>
                    <a:ext uri="{9D8B030D-6E8A-4147-A177-3AD203B41FA5}">
                      <a16:colId xmlns:a16="http://schemas.microsoft.com/office/drawing/2014/main" val="613922556"/>
                    </a:ext>
                  </a:extLst>
                </a:gridCol>
              </a:tblGrid>
              <a:tr h="366833">
                <a:tc>
                  <a:txBody>
                    <a:bodyPr/>
                    <a:lstStyle/>
                    <a:p>
                      <a:pPr algn="ctr">
                        <a:lnSpc>
                          <a:spcPct val="115000"/>
                        </a:lnSpc>
                        <a:spcAft>
                          <a:spcPts val="1000"/>
                        </a:spcAft>
                      </a:pPr>
                      <a:r>
                        <a:rPr lang="en-GB" sz="2500" dirty="0">
                          <a:solidFill>
                            <a:srgbClr val="002060"/>
                          </a:solidFill>
                          <a:effectLst/>
                        </a:rPr>
                        <a:t>Length</a:t>
                      </a:r>
                      <a:endParaRPr lang="en-GB" sz="25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15000"/>
                        </a:lnSpc>
                        <a:spcAft>
                          <a:spcPts val="1000"/>
                        </a:spcAft>
                      </a:pPr>
                      <a:r>
                        <a:rPr lang="en-GB" sz="2500" b="1" dirty="0">
                          <a:solidFill>
                            <a:srgbClr val="002060"/>
                          </a:solidFill>
                          <a:effectLst/>
                          <a:latin typeface="+mn-lt"/>
                          <a:ea typeface="+mn-ea"/>
                          <a:cs typeface="+mn-cs"/>
                        </a:rPr>
                        <a:t>Mass</a:t>
                      </a:r>
                      <a:endParaRPr lang="en-GB" sz="25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ctr">
                        <a:lnSpc>
                          <a:spcPct val="115000"/>
                        </a:lnSpc>
                        <a:spcAft>
                          <a:spcPts val="1000"/>
                        </a:spcAft>
                      </a:pPr>
                      <a:r>
                        <a:rPr lang="en-GB" sz="2500" dirty="0">
                          <a:solidFill>
                            <a:srgbClr val="002060"/>
                          </a:solidFill>
                          <a:effectLst/>
                        </a:rPr>
                        <a:t>Capacity</a:t>
                      </a:r>
                      <a:endParaRPr lang="en-GB" sz="25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2282233017"/>
                  </a:ext>
                </a:extLst>
              </a:tr>
              <a:tr h="2295693">
                <a:tc>
                  <a:txBody>
                    <a:bodyPr/>
                    <a:lstStyle/>
                    <a:p>
                      <a:pPr>
                        <a:lnSpc>
                          <a:spcPct val="150000"/>
                        </a:lnSpc>
                        <a:spcAft>
                          <a:spcPts val="1000"/>
                        </a:spcAft>
                      </a:pPr>
                      <a:r>
                        <a:rPr lang="en-GB" sz="2500" dirty="0">
                          <a:solidFill>
                            <a:srgbClr val="002060"/>
                          </a:solidFill>
                          <a:effectLst/>
                        </a:rPr>
                        <a:t>1cm (centimetre) = 10mm (millimetre)</a:t>
                      </a:r>
                    </a:p>
                    <a:p>
                      <a:pPr>
                        <a:lnSpc>
                          <a:spcPct val="150000"/>
                        </a:lnSpc>
                        <a:spcAft>
                          <a:spcPts val="1000"/>
                        </a:spcAft>
                      </a:pPr>
                      <a:r>
                        <a:rPr lang="en-GB" sz="2500" dirty="0">
                          <a:solidFill>
                            <a:srgbClr val="002060"/>
                          </a:solidFill>
                          <a:effectLst/>
                        </a:rPr>
                        <a:t>1m (metre) = 100cm or 1,000mm</a:t>
                      </a:r>
                    </a:p>
                    <a:p>
                      <a:pPr>
                        <a:lnSpc>
                          <a:spcPct val="150000"/>
                        </a:lnSpc>
                        <a:spcAft>
                          <a:spcPts val="1000"/>
                        </a:spcAft>
                      </a:pPr>
                      <a:r>
                        <a:rPr lang="en-GB" sz="2500" dirty="0">
                          <a:solidFill>
                            <a:srgbClr val="002060"/>
                          </a:solidFill>
                          <a:effectLst/>
                        </a:rPr>
                        <a:t>1km (kilometre) = 1,000m</a:t>
                      </a:r>
                      <a:endParaRPr lang="en-GB" sz="2500" b="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1000"/>
                        </a:spcAft>
                      </a:pPr>
                      <a:r>
                        <a:rPr lang="en-GB" sz="2500" dirty="0">
                          <a:solidFill>
                            <a:srgbClr val="002060"/>
                          </a:solidFill>
                          <a:effectLst/>
                        </a:rPr>
                        <a:t>1g (gram) = 10mg (milligram)</a:t>
                      </a:r>
                    </a:p>
                    <a:p>
                      <a:pPr>
                        <a:lnSpc>
                          <a:spcPct val="150000"/>
                        </a:lnSpc>
                        <a:spcAft>
                          <a:spcPts val="1000"/>
                        </a:spcAft>
                      </a:pPr>
                      <a:r>
                        <a:rPr lang="en-GB" sz="2500" dirty="0">
                          <a:solidFill>
                            <a:srgbClr val="002060"/>
                          </a:solidFill>
                          <a:effectLst/>
                        </a:rPr>
                        <a:t>1kg (kilogram) = 1,000g </a:t>
                      </a:r>
                      <a:endParaRPr lang="en-GB" sz="2500" b="0" dirty="0">
                        <a:solidFill>
                          <a:srgbClr val="002060"/>
                        </a:solidFill>
                        <a:effectLst/>
                      </a:endParaRPr>
                    </a:p>
                  </a:txBody>
                  <a:tcPr marL="68580" marR="68580" marT="0" marB="0"/>
                </a:tc>
                <a:tc>
                  <a:txBody>
                    <a:bodyPr/>
                    <a:lstStyle/>
                    <a:p>
                      <a:pPr>
                        <a:lnSpc>
                          <a:spcPct val="150000"/>
                        </a:lnSpc>
                        <a:spcAft>
                          <a:spcPts val="1000"/>
                        </a:spcAft>
                      </a:pPr>
                      <a:r>
                        <a:rPr lang="en-GB" sz="2500" dirty="0">
                          <a:solidFill>
                            <a:srgbClr val="002060"/>
                          </a:solidFill>
                          <a:effectLst/>
                        </a:rPr>
                        <a:t>1cl (centilitre) = 10ml (millilitre)</a:t>
                      </a:r>
                    </a:p>
                    <a:p>
                      <a:pPr>
                        <a:lnSpc>
                          <a:spcPct val="150000"/>
                        </a:lnSpc>
                        <a:spcAft>
                          <a:spcPts val="1000"/>
                        </a:spcAft>
                      </a:pPr>
                      <a:r>
                        <a:rPr lang="en-GB" sz="2500" dirty="0">
                          <a:solidFill>
                            <a:srgbClr val="002060"/>
                          </a:solidFill>
                          <a:effectLst/>
                        </a:rPr>
                        <a:t>1l (litre) = 1,000ml or 100cl</a:t>
                      </a:r>
                      <a:endParaRPr lang="en-GB" sz="2500" b="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74288727"/>
                  </a:ext>
                </a:extLst>
              </a:tr>
            </a:tbl>
          </a:graphicData>
        </a:graphic>
      </p:graphicFrame>
    </p:spTree>
    <p:extLst>
      <p:ext uri="{BB962C8B-B14F-4D97-AF65-F5344CB8AC3E}">
        <p14:creationId xmlns:p14="http://schemas.microsoft.com/office/powerpoint/2010/main" val="2294557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4B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5" name="Rectangle: Rounded Corners 2"/>
          <p:cNvSpPr/>
          <p:nvPr/>
        </p:nvSpPr>
        <p:spPr>
          <a:xfrm>
            <a:off x="102000" y="99000"/>
            <a:ext cx="11988000" cy="6660000"/>
          </a:xfrm>
          <a:prstGeom prst="roundRect">
            <a:avLst>
              <a:gd name="adj" fmla="val 40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6" name="TextBox 5"/>
          <p:cNvSpPr txBox="1"/>
          <p:nvPr/>
        </p:nvSpPr>
        <p:spPr>
          <a:xfrm>
            <a:off x="7153131" y="6451778"/>
            <a:ext cx="4867807" cy="215444"/>
          </a:xfrm>
          <a:prstGeom prst="rect">
            <a:avLst/>
          </a:prstGeom>
          <a:noFill/>
        </p:spPr>
        <p:txBody>
          <a:bodyPr wrap="square" rtlCol="0">
            <a:spAutoFit/>
          </a:bodyPr>
          <a:lstStyle/>
          <a:p>
            <a:pPr algn="r"/>
            <a:r>
              <a:rPr lang="en-GB" sz="800" dirty="0"/>
              <a:t>This resource is strictly for the use of member schools for as long as they remain members of The PiXL Club Ltd.</a:t>
            </a:r>
            <a:endParaRPr lang="en-US" sz="800" dirty="0"/>
          </a:p>
        </p:txBody>
      </p:sp>
      <p:sp>
        <p:nvSpPr>
          <p:cNvPr id="7" name="TextBox 6"/>
          <p:cNvSpPr txBox="1"/>
          <p:nvPr/>
        </p:nvSpPr>
        <p:spPr>
          <a:xfrm>
            <a:off x="1158176" y="6445083"/>
            <a:ext cx="3957288" cy="215444"/>
          </a:xfrm>
          <a:prstGeom prst="rect">
            <a:avLst/>
          </a:prstGeom>
          <a:noFill/>
        </p:spPr>
        <p:txBody>
          <a:bodyPr wrap="square" rtlCol="0">
            <a:spAutoFit/>
          </a:bodyPr>
          <a:lstStyle/>
          <a:p>
            <a:r>
              <a:rPr lang="en-GB" sz="800" b="1" dirty="0"/>
              <a:t>© November 2018   </a:t>
            </a:r>
            <a:r>
              <a:rPr lang="en-GB" sz="800" dirty="0"/>
              <a:t>The PiXL Club Ltd.  All rights reserved.</a:t>
            </a:r>
            <a:endParaRPr lang="en-US" sz="800" dirty="0"/>
          </a:p>
        </p:txBody>
      </p:sp>
      <p:sp>
        <p:nvSpPr>
          <p:cNvPr id="8" name="TextBox 7">
            <a:extLst>
              <a:ext uri="{FF2B5EF4-FFF2-40B4-BE49-F238E27FC236}">
                <a16:creationId xmlns:a16="http://schemas.microsoft.com/office/drawing/2014/main" id="{FBC81CF9-C4B2-4975-9EDA-EB58AF39CA6D}"/>
              </a:ext>
            </a:extLst>
          </p:cNvPr>
          <p:cNvSpPr txBox="1"/>
          <p:nvPr/>
        </p:nvSpPr>
        <p:spPr>
          <a:xfrm>
            <a:off x="102000" y="273151"/>
            <a:ext cx="11988000" cy="461665"/>
          </a:xfrm>
          <a:prstGeom prst="rect">
            <a:avLst/>
          </a:prstGeom>
          <a:noFill/>
        </p:spPr>
        <p:txBody>
          <a:bodyPr wrap="square" rtlCol="0">
            <a:spAutoFit/>
          </a:bodyPr>
          <a:lstStyle/>
          <a:p>
            <a:pPr algn="ctr"/>
            <a:r>
              <a:rPr lang="en-GB" sz="2400" i="1" dirty="0">
                <a:solidFill>
                  <a:srgbClr val="004B99"/>
                </a:solidFill>
                <a:latin typeface="Effra Light" panose="02000306080000020004" pitchFamily="2" charset="0"/>
                <a:ea typeface="Nanum Brush Script" charset="-127"/>
                <a:cs typeface="Nanum Brush Script" charset="-127"/>
              </a:rPr>
              <a:t>Primary Maths</a:t>
            </a:r>
            <a:r>
              <a:rPr lang="en-GB" sz="2400" b="1" i="1" dirty="0">
                <a:solidFill>
                  <a:schemeClr val="bg1"/>
                </a:solidFill>
                <a:latin typeface="Effra Heavy" panose="02000906080000020004" pitchFamily="2" charset="0"/>
                <a:ea typeface="Nanum Brush Script" charset="-127"/>
                <a:cs typeface="Nanum Brush Script" charset="-127"/>
              </a:rPr>
              <a:t>  </a:t>
            </a:r>
            <a:r>
              <a:rPr lang="en-GB" sz="2400" b="1" i="1" dirty="0">
                <a:solidFill>
                  <a:srgbClr val="004B99"/>
                </a:solidFill>
                <a:latin typeface="Effra Heavy" panose="02000906080000020004" pitchFamily="2" charset="0"/>
                <a:ea typeface="Nanum Brush Script" charset="-127"/>
                <a:cs typeface="Nanum Brush Script" charset="-127"/>
              </a:rPr>
              <a:t>Measures – Years 5 and 6</a:t>
            </a:r>
            <a:endParaRPr lang="en-GB" sz="2400" b="1" dirty="0">
              <a:solidFill>
                <a:srgbClr val="004B99"/>
              </a:solidFill>
              <a:latin typeface="Effra Heavy" panose="02000906080000020004" pitchFamily="2" charset="0"/>
              <a:ea typeface="Nanum Brush Script" charset="-127"/>
              <a:cs typeface="Nanum Brush Script" charset="-127"/>
            </a:endParaRPr>
          </a:p>
        </p:txBody>
      </p:sp>
      <p:pic>
        <p:nvPicPr>
          <p:cNvPr id="9" name="Picture 8">
            <a:extLst>
              <a:ext uri="{FF2B5EF4-FFF2-40B4-BE49-F238E27FC236}">
                <a16:creationId xmlns:a16="http://schemas.microsoft.com/office/drawing/2014/main" id="{25D9E627-BB53-486A-B47F-F7FE3CB803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597" y="428238"/>
            <a:ext cx="896588" cy="600358"/>
          </a:xfrm>
          <a:prstGeom prst="rect">
            <a:avLst/>
          </a:prstGeom>
        </p:spPr>
      </p:pic>
      <p:pic>
        <p:nvPicPr>
          <p:cNvPr id="10" name="Picture 9">
            <a:extLst>
              <a:ext uri="{FF2B5EF4-FFF2-40B4-BE49-F238E27FC236}">
                <a16:creationId xmlns:a16="http://schemas.microsoft.com/office/drawing/2014/main" id="{88F888B1-6600-4850-A1B3-8086D2F469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893" y="6298501"/>
            <a:ext cx="896589" cy="306554"/>
          </a:xfrm>
          <a:prstGeom prst="rect">
            <a:avLst/>
          </a:prstGeom>
        </p:spPr>
      </p:pic>
      <p:sp>
        <p:nvSpPr>
          <p:cNvPr id="11" name="TextBox 10"/>
          <p:cNvSpPr txBox="1"/>
          <p:nvPr/>
        </p:nvSpPr>
        <p:spPr>
          <a:xfrm>
            <a:off x="8004447" y="5359171"/>
            <a:ext cx="4332358" cy="1200329"/>
          </a:xfrm>
          <a:prstGeom prst="rect">
            <a:avLst/>
          </a:prstGeom>
          <a:noFill/>
        </p:spPr>
        <p:txBody>
          <a:bodyPr wrap="square" rtlCol="0">
            <a:spAutoFit/>
          </a:bodyPr>
          <a:lstStyle/>
          <a:p>
            <a:r>
              <a:rPr lang="en-GB" b="1" dirty="0"/>
              <a:t>Length </a:t>
            </a:r>
          </a:p>
          <a:p>
            <a:r>
              <a:rPr lang="en-GB" dirty="0"/>
              <a:t>10 millimetres (mm) = 1 centimetre (cm)</a:t>
            </a:r>
          </a:p>
          <a:p>
            <a:r>
              <a:rPr lang="en-GB" dirty="0"/>
              <a:t>100 centimetres (cm) = 1 metre (m)</a:t>
            </a:r>
          </a:p>
          <a:p>
            <a:r>
              <a:rPr lang="en-GB" dirty="0"/>
              <a:t>1,000 metres (m) = 1 kilometre (km)</a:t>
            </a:r>
          </a:p>
        </p:txBody>
      </p:sp>
      <p:sp>
        <p:nvSpPr>
          <p:cNvPr id="12" name="TextBox 11"/>
          <p:cNvSpPr txBox="1"/>
          <p:nvPr/>
        </p:nvSpPr>
        <p:spPr>
          <a:xfrm>
            <a:off x="3102824" y="5359170"/>
            <a:ext cx="2009638" cy="1200329"/>
          </a:xfrm>
          <a:prstGeom prst="rect">
            <a:avLst/>
          </a:prstGeom>
          <a:noFill/>
        </p:spPr>
        <p:txBody>
          <a:bodyPr wrap="square" rtlCol="0">
            <a:spAutoFit/>
          </a:bodyPr>
          <a:lstStyle/>
          <a:p>
            <a:r>
              <a:rPr lang="en-GB" b="1" dirty="0"/>
              <a:t>Capacity</a:t>
            </a:r>
            <a:r>
              <a:rPr lang="en-GB" dirty="0"/>
              <a:t> </a:t>
            </a:r>
            <a:endParaRPr lang="en-GB" i="1" dirty="0">
              <a:solidFill>
                <a:srgbClr val="FF0000"/>
              </a:solidFill>
            </a:endParaRPr>
          </a:p>
          <a:p>
            <a:r>
              <a:rPr lang="en-GB" dirty="0"/>
              <a:t>1,000 millilitres (ml) = 1 litre (l)</a:t>
            </a:r>
          </a:p>
          <a:p>
            <a:endParaRPr lang="en-GB" dirty="0"/>
          </a:p>
        </p:txBody>
      </p:sp>
      <p:sp>
        <p:nvSpPr>
          <p:cNvPr id="13" name="TextBox 12"/>
          <p:cNvSpPr txBox="1"/>
          <p:nvPr/>
        </p:nvSpPr>
        <p:spPr>
          <a:xfrm>
            <a:off x="4619466" y="2099045"/>
            <a:ext cx="3267453" cy="1200329"/>
          </a:xfrm>
          <a:prstGeom prst="rect">
            <a:avLst/>
          </a:prstGeom>
          <a:noFill/>
        </p:spPr>
        <p:txBody>
          <a:bodyPr wrap="square" rtlCol="0">
            <a:spAutoFit/>
          </a:bodyPr>
          <a:lstStyle/>
          <a:p>
            <a:r>
              <a:rPr lang="en-GB" b="1" dirty="0"/>
              <a:t>Mass</a:t>
            </a:r>
            <a:r>
              <a:rPr lang="en-GB" dirty="0"/>
              <a:t> </a:t>
            </a:r>
            <a:endParaRPr lang="en-GB" i="1" dirty="0">
              <a:solidFill>
                <a:srgbClr val="FF0000"/>
              </a:solidFill>
            </a:endParaRPr>
          </a:p>
          <a:p>
            <a:r>
              <a:rPr lang="en-GB" dirty="0"/>
              <a:t>1,000 grams (g) = 1 kilograms (kg)</a:t>
            </a:r>
          </a:p>
          <a:p>
            <a:endParaRPr lang="en-GB" dirty="0"/>
          </a:p>
        </p:txBody>
      </p:sp>
      <p:pic>
        <p:nvPicPr>
          <p:cNvPr id="14" name="Picture 13">
            <a:extLst>
              <a:ext uri="{FF2B5EF4-FFF2-40B4-BE49-F238E27FC236}">
                <a16:creationId xmlns:a16="http://schemas.microsoft.com/office/drawing/2014/main" id="{EC5AD958-4BF9-FA4B-9D61-357F47BB11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791" y="2190217"/>
            <a:ext cx="2695743" cy="2067498"/>
          </a:xfrm>
          <a:prstGeom prst="rect">
            <a:avLst/>
          </a:prstGeom>
        </p:spPr>
      </p:pic>
      <p:pic>
        <p:nvPicPr>
          <p:cNvPr id="15" name="Picture 14" descr="A close up of a device&#10;&#10;Description automatically generated">
            <a:extLst>
              <a:ext uri="{FF2B5EF4-FFF2-40B4-BE49-F238E27FC236}">
                <a16:creationId xmlns:a16="http://schemas.microsoft.com/office/drawing/2014/main" id="{6F38A31C-A7A2-4C48-9A1F-35EF837A34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893" y="4289592"/>
            <a:ext cx="3142602" cy="2019909"/>
          </a:xfrm>
          <a:prstGeom prst="rect">
            <a:avLst/>
          </a:prstGeom>
        </p:spPr>
      </p:pic>
      <p:pic>
        <p:nvPicPr>
          <p:cNvPr id="16" name="Picture 15" descr="A close up of a logo&#10;&#10;Description automatically generated">
            <a:extLst>
              <a:ext uri="{FF2B5EF4-FFF2-40B4-BE49-F238E27FC236}">
                <a16:creationId xmlns:a16="http://schemas.microsoft.com/office/drawing/2014/main" id="{1AA540B5-02A0-4645-8AD3-AB85E818F8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9912" y="197474"/>
            <a:ext cx="2100214" cy="2143076"/>
          </a:xfrm>
          <a:prstGeom prst="rect">
            <a:avLst/>
          </a:prstGeom>
        </p:spPr>
      </p:pic>
      <p:pic>
        <p:nvPicPr>
          <p:cNvPr id="17" name="Picture 16" descr="A close up of a logo&#10;&#10;Description automatically generated">
            <a:extLst>
              <a:ext uri="{FF2B5EF4-FFF2-40B4-BE49-F238E27FC236}">
                <a16:creationId xmlns:a16="http://schemas.microsoft.com/office/drawing/2014/main" id="{C2A5211B-BA01-534C-AFF9-0C8D264794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82156" y="4710479"/>
            <a:ext cx="2400300" cy="1933089"/>
          </a:xfrm>
          <a:prstGeom prst="rect">
            <a:avLst/>
          </a:prstGeom>
        </p:spPr>
      </p:pic>
      <p:pic>
        <p:nvPicPr>
          <p:cNvPr id="18" name="Picture 17" descr="A close up of a logo&#10;&#10;Description automatically generated">
            <a:extLst>
              <a:ext uri="{FF2B5EF4-FFF2-40B4-BE49-F238E27FC236}">
                <a16:creationId xmlns:a16="http://schemas.microsoft.com/office/drawing/2014/main" id="{DA958293-D489-A041-83EE-111395E6318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67345" y="308759"/>
            <a:ext cx="3332703" cy="2143076"/>
          </a:xfrm>
          <a:prstGeom prst="rect">
            <a:avLst/>
          </a:prstGeom>
        </p:spPr>
      </p:pic>
      <p:pic>
        <p:nvPicPr>
          <p:cNvPr id="19" name="Picture 18" descr="A picture containing object&#10;&#10;Description automatically generated">
            <a:extLst>
              <a:ext uri="{FF2B5EF4-FFF2-40B4-BE49-F238E27FC236}">
                <a16:creationId xmlns:a16="http://schemas.microsoft.com/office/drawing/2014/main" id="{7F10AF70-B56F-244C-AE2F-4EF0DB77CDC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44364" y="2714163"/>
            <a:ext cx="3475583" cy="1981232"/>
          </a:xfrm>
          <a:prstGeom prst="rect">
            <a:avLst/>
          </a:prstGeom>
        </p:spPr>
      </p:pic>
      <p:pic>
        <p:nvPicPr>
          <p:cNvPr id="20" name="Picture 19" descr="A close up of a logo&#10;&#10;Description automatically generated">
            <a:extLst>
              <a:ext uri="{FF2B5EF4-FFF2-40B4-BE49-F238E27FC236}">
                <a16:creationId xmlns:a16="http://schemas.microsoft.com/office/drawing/2014/main" id="{FD8D4CF8-9FB6-C748-8AD1-F4BD8F0B94B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59213" y="749599"/>
            <a:ext cx="4083894" cy="4696478"/>
          </a:xfrm>
          <a:prstGeom prst="rect">
            <a:avLst/>
          </a:prstGeom>
        </p:spPr>
      </p:pic>
    </p:spTree>
    <p:extLst>
      <p:ext uri="{BB962C8B-B14F-4D97-AF65-F5344CB8AC3E}">
        <p14:creationId xmlns:p14="http://schemas.microsoft.com/office/powerpoint/2010/main" val="2670543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8152</TotalTime>
  <Words>1583</Words>
  <Application>Microsoft Office PowerPoint</Application>
  <PresentationFormat>Widescreen</PresentationFormat>
  <Paragraphs>234</Paragraphs>
  <Slides>23</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Calibri Light</vt:lpstr>
      <vt:lpstr>Cambria Math</vt:lpstr>
      <vt:lpstr>Effra Heavy</vt:lpstr>
      <vt:lpstr>Effra Light</vt:lpstr>
      <vt:lpstr>Nanum Brush Script</vt:lpstr>
      <vt:lpstr>Times New Roman</vt:lpstr>
      <vt:lpstr>Wingdings</vt:lpstr>
      <vt:lpstr>Office Theme</vt:lpstr>
      <vt:lpstr>PowerPoint Presentation</vt:lpstr>
      <vt:lpstr>Teachers’ Notes</vt:lpstr>
      <vt:lpstr>Progress across amber – the 4-stage model</vt:lpstr>
      <vt:lpstr>LORIC task</vt:lpstr>
      <vt:lpstr>LORIC task</vt:lpstr>
      <vt:lpstr>Vocabulary activity</vt:lpstr>
      <vt:lpstr>Teach</vt:lpstr>
      <vt:lpstr>Teach</vt:lpstr>
      <vt:lpstr>PowerPoint Presentation</vt:lpstr>
      <vt:lpstr>Teach</vt:lpstr>
      <vt:lpstr>Model</vt:lpstr>
      <vt:lpstr>Model</vt:lpstr>
      <vt:lpstr>Apply (Length)</vt:lpstr>
      <vt:lpstr>Model</vt:lpstr>
      <vt:lpstr>Model</vt:lpstr>
      <vt:lpstr>Apply (Mass)</vt:lpstr>
      <vt:lpstr>Model</vt:lpstr>
      <vt:lpstr>Apply (Capacity)</vt:lpstr>
      <vt:lpstr>Apply – Problem Solving</vt:lpstr>
      <vt:lpstr>Apply – Problem Solving</vt:lpstr>
      <vt:lpstr>Apply – Problem Solving</vt:lpstr>
      <vt:lpstr>Apply – Reasoning</vt:lpstr>
      <vt:lpstr>Apply – Reasoning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211</cp:revision>
  <dcterms:created xsi:type="dcterms:W3CDTF">2017-03-29T13:14:03Z</dcterms:created>
  <dcterms:modified xsi:type="dcterms:W3CDTF">2020-05-01T12:27:28Z</dcterms:modified>
</cp:coreProperties>
</file>