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363" r:id="rId5"/>
    <p:sldId id="364" r:id="rId6"/>
    <p:sldId id="365" r:id="rId7"/>
    <p:sldId id="261" r:id="rId8"/>
    <p:sldId id="371" r:id="rId9"/>
    <p:sldId id="373" r:id="rId10"/>
    <p:sldId id="316" r:id="rId11"/>
    <p:sldId id="374" r:id="rId12"/>
    <p:sldId id="375" r:id="rId13"/>
    <p:sldId id="376" r:id="rId14"/>
    <p:sldId id="367" r:id="rId15"/>
    <p:sldId id="370" r:id="rId16"/>
    <p:sldId id="377" r:id="rId17"/>
    <p:sldId id="362" r:id="rId18"/>
    <p:sldId id="345" r:id="rId19"/>
    <p:sldId id="344" r:id="rId20"/>
    <p:sldId id="3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22CC2-6EC2-4C73-B3B6-6DB0BFDE2433}" v="31" dt="2019-11-29T10:51:56.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51108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88558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41897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49659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7480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67376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5333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10097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79895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7612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17856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30495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165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04435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64005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Y5 M5c Can measure and calculate the perimeter of composite rectilinear shapes, including squares</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1"/>
            <a:ext cx="11660487" cy="111587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solidFill>
                  <a:srgbClr val="002060"/>
                </a:solidFill>
              </a:rPr>
              <a:t>To find the </a:t>
            </a:r>
            <a:r>
              <a:rPr lang="en-GB" altLang="en-US" sz="3200" b="1" dirty="0">
                <a:solidFill>
                  <a:srgbClr val="002060"/>
                </a:solidFill>
              </a:rPr>
              <a:t>perimeter, </a:t>
            </a:r>
            <a:r>
              <a:rPr lang="en-GB" altLang="en-US" sz="3200" dirty="0">
                <a:solidFill>
                  <a:srgbClr val="002060"/>
                </a:solidFill>
              </a:rPr>
              <a:t>we need to add all the measurements from around the outside.</a:t>
            </a:r>
            <a:endParaRPr lang="en-GB" sz="3200" b="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5590606" y="3382469"/>
            <a:ext cx="6343088" cy="30803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rgbClr val="002060"/>
                </a:solidFill>
              </a:rPr>
              <a:t>To calculate the </a:t>
            </a:r>
            <a:r>
              <a:rPr lang="en-GB" sz="2800" b="1" dirty="0">
                <a:solidFill>
                  <a:srgbClr val="002060"/>
                </a:solidFill>
              </a:rPr>
              <a:t>perimeter</a:t>
            </a:r>
            <a:r>
              <a:rPr lang="en-GB" sz="2800" dirty="0">
                <a:solidFill>
                  <a:srgbClr val="002060"/>
                </a:solidFill>
              </a:rPr>
              <a:t> of this shape, I need to add all the sides of the shape.</a:t>
            </a:r>
          </a:p>
          <a:p>
            <a:pPr lvl="0"/>
            <a:r>
              <a:rPr lang="en-GB" sz="2800" dirty="0">
                <a:solidFill>
                  <a:srgbClr val="002060"/>
                </a:solidFill>
              </a:rPr>
              <a:t>10cm + 7cm + 3cm + 2cm + 7cm + 5cm = 34cm.</a:t>
            </a:r>
          </a:p>
          <a:p>
            <a:pPr lvl="0"/>
            <a:endParaRPr lang="en-GB" sz="2800" dirty="0">
              <a:solidFill>
                <a:srgbClr val="002060"/>
              </a:solidFill>
            </a:endParaRPr>
          </a:p>
          <a:p>
            <a:pPr lvl="0"/>
            <a:r>
              <a:rPr lang="en-GB" sz="2800" b="1" dirty="0">
                <a:solidFill>
                  <a:srgbClr val="002060"/>
                </a:solidFill>
              </a:rPr>
              <a:t>The perimeter of this shape is 34cm.</a:t>
            </a:r>
          </a:p>
        </p:txBody>
      </p:sp>
      <p:sp>
        <p:nvSpPr>
          <p:cNvPr id="7" name="Rectangle 6"/>
          <p:cNvSpPr/>
          <p:nvPr/>
        </p:nvSpPr>
        <p:spPr>
          <a:xfrm>
            <a:off x="1170936" y="4779457"/>
            <a:ext cx="3432059" cy="1236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317090" y="5181401"/>
            <a:ext cx="1456841" cy="584775"/>
          </a:xfrm>
          <a:prstGeom prst="rect">
            <a:avLst/>
          </a:prstGeom>
          <a:noFill/>
        </p:spPr>
        <p:txBody>
          <a:bodyPr wrap="square" rtlCol="0">
            <a:spAutoFit/>
          </a:bodyPr>
          <a:lstStyle/>
          <a:p>
            <a:pPr algn="ctr"/>
            <a:r>
              <a:rPr lang="en-GB" sz="3200" dirty="0">
                <a:solidFill>
                  <a:srgbClr val="002060"/>
                </a:solidFill>
              </a:rPr>
              <a:t>5cm</a:t>
            </a:r>
          </a:p>
        </p:txBody>
      </p:sp>
      <p:sp>
        <p:nvSpPr>
          <p:cNvPr id="10" name="TextBox 9"/>
          <p:cNvSpPr txBox="1"/>
          <p:nvPr/>
        </p:nvSpPr>
        <p:spPr>
          <a:xfrm>
            <a:off x="2158546" y="6101341"/>
            <a:ext cx="1456841" cy="584775"/>
          </a:xfrm>
          <a:prstGeom prst="rect">
            <a:avLst/>
          </a:prstGeom>
          <a:noFill/>
        </p:spPr>
        <p:txBody>
          <a:bodyPr wrap="square" rtlCol="0">
            <a:spAutoFit/>
          </a:bodyPr>
          <a:lstStyle/>
          <a:p>
            <a:pPr algn="ctr"/>
            <a:r>
              <a:rPr lang="en-GB" sz="3200" dirty="0">
                <a:solidFill>
                  <a:srgbClr val="002060"/>
                </a:solidFill>
              </a:rPr>
              <a:t>10cm</a:t>
            </a:r>
          </a:p>
        </p:txBody>
      </p:sp>
      <p:sp>
        <p:nvSpPr>
          <p:cNvPr id="11" name="TextBox 10"/>
          <p:cNvSpPr txBox="1"/>
          <p:nvPr/>
        </p:nvSpPr>
        <p:spPr>
          <a:xfrm>
            <a:off x="0" y="4376815"/>
            <a:ext cx="1456841" cy="584775"/>
          </a:xfrm>
          <a:prstGeom prst="rect">
            <a:avLst/>
          </a:prstGeom>
          <a:noFill/>
        </p:spPr>
        <p:txBody>
          <a:bodyPr wrap="square" rtlCol="0">
            <a:spAutoFit/>
          </a:bodyPr>
          <a:lstStyle/>
          <a:p>
            <a:pPr algn="ctr"/>
            <a:r>
              <a:rPr lang="en-GB" sz="3200" dirty="0">
                <a:solidFill>
                  <a:srgbClr val="002060"/>
                </a:solidFill>
              </a:rPr>
              <a:t>7cm</a:t>
            </a:r>
          </a:p>
        </p:txBody>
      </p:sp>
      <p:sp>
        <p:nvSpPr>
          <p:cNvPr id="13" name="TextBox 12"/>
          <p:cNvSpPr txBox="1"/>
          <p:nvPr/>
        </p:nvSpPr>
        <p:spPr>
          <a:xfrm>
            <a:off x="2121360" y="3787695"/>
            <a:ext cx="1456841" cy="584775"/>
          </a:xfrm>
          <a:prstGeom prst="rect">
            <a:avLst/>
          </a:prstGeom>
          <a:noFill/>
        </p:spPr>
        <p:txBody>
          <a:bodyPr wrap="square" rtlCol="0">
            <a:spAutoFit/>
          </a:bodyPr>
          <a:lstStyle/>
          <a:p>
            <a:pPr algn="ctr"/>
            <a:r>
              <a:rPr lang="en-GB" sz="3200" dirty="0">
                <a:solidFill>
                  <a:srgbClr val="002060"/>
                </a:solidFill>
              </a:rPr>
              <a:t>2cm</a:t>
            </a:r>
          </a:p>
        </p:txBody>
      </p:sp>
      <p:sp>
        <p:nvSpPr>
          <p:cNvPr id="14" name="Rectangle 13"/>
          <p:cNvSpPr/>
          <p:nvPr/>
        </p:nvSpPr>
        <p:spPr>
          <a:xfrm rot="5400000">
            <a:off x="632914" y="4211119"/>
            <a:ext cx="2312373" cy="123632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060679" y="3103185"/>
            <a:ext cx="1456841" cy="584775"/>
          </a:xfrm>
          <a:prstGeom prst="rect">
            <a:avLst/>
          </a:prstGeom>
          <a:noFill/>
        </p:spPr>
        <p:txBody>
          <a:bodyPr wrap="square" rtlCol="0">
            <a:spAutoFit/>
          </a:bodyPr>
          <a:lstStyle/>
          <a:p>
            <a:pPr algn="ctr"/>
            <a:r>
              <a:rPr lang="en-GB" sz="3200" dirty="0">
                <a:solidFill>
                  <a:srgbClr val="002060"/>
                </a:solidFill>
              </a:rPr>
              <a:t>3cm</a:t>
            </a:r>
          </a:p>
        </p:txBody>
      </p:sp>
      <p:sp>
        <p:nvSpPr>
          <p:cNvPr id="16" name="TextBox 15"/>
          <p:cNvSpPr txBox="1"/>
          <p:nvPr/>
        </p:nvSpPr>
        <p:spPr>
          <a:xfrm>
            <a:off x="2615165" y="4244508"/>
            <a:ext cx="1456841" cy="584775"/>
          </a:xfrm>
          <a:prstGeom prst="rect">
            <a:avLst/>
          </a:prstGeom>
          <a:noFill/>
        </p:spPr>
        <p:txBody>
          <a:bodyPr wrap="square" rtlCol="0">
            <a:spAutoFit/>
          </a:bodyPr>
          <a:lstStyle/>
          <a:p>
            <a:pPr algn="ctr"/>
            <a:r>
              <a:rPr lang="en-GB" sz="3200" dirty="0">
                <a:solidFill>
                  <a:srgbClr val="002060"/>
                </a:solidFill>
              </a:rPr>
              <a:t>7cm</a:t>
            </a:r>
          </a:p>
        </p:txBody>
      </p:sp>
    </p:spTree>
    <p:extLst>
      <p:ext uri="{BB962C8B-B14F-4D97-AF65-F5344CB8AC3E}">
        <p14:creationId xmlns:p14="http://schemas.microsoft.com/office/powerpoint/2010/main" val="322146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6"/>
          <p:cNvSpPr/>
          <p:nvPr/>
        </p:nvSpPr>
        <p:spPr>
          <a:xfrm>
            <a:off x="1170936" y="4829283"/>
            <a:ext cx="3432059" cy="1186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317090" y="5181401"/>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0" name="TextBox 9"/>
          <p:cNvSpPr txBox="1"/>
          <p:nvPr/>
        </p:nvSpPr>
        <p:spPr>
          <a:xfrm>
            <a:off x="2158546" y="6101341"/>
            <a:ext cx="1456841" cy="584775"/>
          </a:xfrm>
          <a:prstGeom prst="rect">
            <a:avLst/>
          </a:prstGeom>
          <a:noFill/>
        </p:spPr>
        <p:txBody>
          <a:bodyPr wrap="square" rtlCol="0">
            <a:spAutoFit/>
          </a:bodyPr>
          <a:lstStyle/>
          <a:p>
            <a:pPr algn="ctr"/>
            <a:r>
              <a:rPr lang="en-GB" sz="3200" dirty="0">
                <a:solidFill>
                  <a:srgbClr val="002060"/>
                </a:solidFill>
              </a:rPr>
              <a:t>9cm</a:t>
            </a:r>
          </a:p>
        </p:txBody>
      </p:sp>
      <p:sp>
        <p:nvSpPr>
          <p:cNvPr id="11" name="TextBox 10"/>
          <p:cNvSpPr txBox="1"/>
          <p:nvPr/>
        </p:nvSpPr>
        <p:spPr>
          <a:xfrm>
            <a:off x="0" y="4376815"/>
            <a:ext cx="1456841" cy="584775"/>
          </a:xfrm>
          <a:prstGeom prst="rect">
            <a:avLst/>
          </a:prstGeom>
          <a:noFill/>
        </p:spPr>
        <p:txBody>
          <a:bodyPr wrap="square" rtlCol="0">
            <a:spAutoFit/>
          </a:bodyPr>
          <a:lstStyle/>
          <a:p>
            <a:pPr algn="ctr"/>
            <a:r>
              <a:rPr lang="en-GB" sz="3200" dirty="0">
                <a:solidFill>
                  <a:srgbClr val="002060"/>
                </a:solidFill>
              </a:rPr>
              <a:t>8cm</a:t>
            </a:r>
          </a:p>
        </p:txBody>
      </p:sp>
      <p:sp>
        <p:nvSpPr>
          <p:cNvPr id="13" name="TextBox 12"/>
          <p:cNvSpPr txBox="1"/>
          <p:nvPr/>
        </p:nvSpPr>
        <p:spPr>
          <a:xfrm>
            <a:off x="969459" y="2983100"/>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4" name="Rectangle 13"/>
          <p:cNvSpPr/>
          <p:nvPr/>
        </p:nvSpPr>
        <p:spPr>
          <a:xfrm rot="5400000">
            <a:off x="555422" y="4133628"/>
            <a:ext cx="2467355" cy="123632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906524" y="3791679"/>
            <a:ext cx="1456841" cy="584775"/>
          </a:xfrm>
          <a:prstGeom prst="rect">
            <a:avLst/>
          </a:prstGeom>
          <a:noFill/>
        </p:spPr>
        <p:txBody>
          <a:bodyPr wrap="square" rtlCol="0">
            <a:spAutoFit/>
          </a:bodyPr>
          <a:lstStyle/>
          <a:p>
            <a:pPr algn="ctr"/>
            <a:r>
              <a:rPr lang="en-GB" sz="3200" dirty="0">
                <a:solidFill>
                  <a:srgbClr val="FF0000"/>
                </a:solidFill>
              </a:rPr>
              <a:t>?</a:t>
            </a:r>
          </a:p>
        </p:txBody>
      </p:sp>
      <p:sp>
        <p:nvSpPr>
          <p:cNvPr id="16" name="TextBox 15"/>
          <p:cNvSpPr txBox="1"/>
          <p:nvPr/>
        </p:nvSpPr>
        <p:spPr>
          <a:xfrm>
            <a:off x="2615165" y="4244508"/>
            <a:ext cx="1456841" cy="584775"/>
          </a:xfrm>
          <a:prstGeom prst="rect">
            <a:avLst/>
          </a:prstGeom>
          <a:noFill/>
        </p:spPr>
        <p:txBody>
          <a:bodyPr wrap="square" rtlCol="0">
            <a:spAutoFit/>
          </a:bodyPr>
          <a:lstStyle/>
          <a:p>
            <a:pPr algn="ctr"/>
            <a:r>
              <a:rPr lang="en-GB" sz="3200" dirty="0">
                <a:solidFill>
                  <a:srgbClr val="FF0000"/>
                </a:solidFill>
              </a:rPr>
              <a:t>?</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650929" y="1870410"/>
            <a:ext cx="10893371" cy="1023777"/>
          </a:xfrm>
          <a:prstGeom prst="wedgeRectCallout">
            <a:avLst>
              <a:gd name="adj1" fmla="val -21516"/>
              <a:gd name="adj2" fmla="val 13283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000" dirty="0">
                <a:solidFill>
                  <a:srgbClr val="002060"/>
                </a:solidFill>
              </a:rPr>
              <a:t>To work out the </a:t>
            </a:r>
            <a:r>
              <a:rPr lang="en-GB" sz="3000" b="1" dirty="0">
                <a:solidFill>
                  <a:srgbClr val="002060"/>
                </a:solidFill>
              </a:rPr>
              <a:t>perimeter</a:t>
            </a:r>
            <a:r>
              <a:rPr lang="en-GB" sz="3000" dirty="0">
                <a:solidFill>
                  <a:srgbClr val="002060"/>
                </a:solidFill>
              </a:rPr>
              <a:t> of this shape, I need to add all the sides of the shape. I can see some are missing.</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5424407" y="3158550"/>
            <a:ext cx="6100801" cy="1558203"/>
          </a:xfrm>
          <a:prstGeom prst="wedgeRectCallout">
            <a:avLst>
              <a:gd name="adj1" fmla="val -75393"/>
              <a:gd name="adj2" fmla="val 1716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000" dirty="0">
                <a:solidFill>
                  <a:srgbClr val="002060"/>
                </a:solidFill>
              </a:rPr>
              <a:t>The calculation so far is:</a:t>
            </a:r>
          </a:p>
          <a:p>
            <a:pPr lvl="0" algn="ctr"/>
            <a:r>
              <a:rPr lang="en-GB" sz="3000" dirty="0">
                <a:solidFill>
                  <a:srgbClr val="002060"/>
                </a:solidFill>
              </a:rPr>
              <a:t>9cm + 8cm + 4cm</a:t>
            </a:r>
            <a:r>
              <a:rPr lang="en-GB" sz="3000" dirty="0">
                <a:solidFill>
                  <a:srgbClr val="FF0000"/>
                </a:solidFill>
              </a:rPr>
              <a:t> </a:t>
            </a:r>
            <a:r>
              <a:rPr lang="en-GB" sz="3000" dirty="0">
                <a:solidFill>
                  <a:srgbClr val="002060"/>
                </a:solidFill>
              </a:rPr>
              <a:t>+ </a:t>
            </a:r>
            <a:r>
              <a:rPr lang="en-GB" sz="3000" dirty="0">
                <a:solidFill>
                  <a:srgbClr val="FF0000"/>
                </a:solidFill>
              </a:rPr>
              <a:t>?cm </a:t>
            </a:r>
            <a:r>
              <a:rPr lang="en-GB" sz="3000" dirty="0">
                <a:solidFill>
                  <a:srgbClr val="002060"/>
                </a:solidFill>
              </a:rPr>
              <a:t>+ </a:t>
            </a:r>
            <a:r>
              <a:rPr lang="en-GB" sz="3000" dirty="0">
                <a:solidFill>
                  <a:srgbClr val="FF0000"/>
                </a:solidFill>
              </a:rPr>
              <a:t>?cm </a:t>
            </a:r>
            <a:r>
              <a:rPr lang="en-GB" sz="3000" dirty="0">
                <a:solidFill>
                  <a:srgbClr val="002060"/>
                </a:solidFill>
              </a:rPr>
              <a:t>+ 4cm </a:t>
            </a:r>
          </a:p>
        </p:txBody>
      </p:sp>
      <p:sp>
        <p:nvSpPr>
          <p:cNvPr id="19" name="Speech Bubble: Rectangle 11">
            <a:extLst>
              <a:ext uri="{FF2B5EF4-FFF2-40B4-BE49-F238E27FC236}">
                <a16:creationId xmlns:a16="http://schemas.microsoft.com/office/drawing/2014/main" id="{754B2BB4-78FE-4590-829C-7D74AFB6860B}"/>
              </a:ext>
            </a:extLst>
          </p:cNvPr>
          <p:cNvSpPr/>
          <p:nvPr/>
        </p:nvSpPr>
        <p:spPr>
          <a:xfrm>
            <a:off x="5981831" y="4829283"/>
            <a:ext cx="5562469" cy="1813111"/>
          </a:xfrm>
          <a:prstGeom prst="wedgeRectCallout">
            <a:avLst>
              <a:gd name="adj1" fmla="val -69518"/>
              <a:gd name="adj2" fmla="val 1193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GB" sz="3000" dirty="0">
                <a:solidFill>
                  <a:srgbClr val="002060"/>
                </a:solidFill>
              </a:rPr>
              <a:t>To work out the missing numbers, I need to use my knowledge of the rest of the shape.</a:t>
            </a:r>
          </a:p>
        </p:txBody>
      </p:sp>
    </p:spTree>
    <p:extLst>
      <p:ext uri="{BB962C8B-B14F-4D97-AF65-F5344CB8AC3E}">
        <p14:creationId xmlns:p14="http://schemas.microsoft.com/office/powerpoint/2010/main" val="17409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325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6"/>
          <p:cNvSpPr/>
          <p:nvPr/>
        </p:nvSpPr>
        <p:spPr>
          <a:xfrm>
            <a:off x="1170936" y="4829283"/>
            <a:ext cx="3432059" cy="1186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317090" y="5181401"/>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0" name="TextBox 9"/>
          <p:cNvSpPr txBox="1"/>
          <p:nvPr/>
        </p:nvSpPr>
        <p:spPr>
          <a:xfrm>
            <a:off x="2158546" y="6101341"/>
            <a:ext cx="1456841" cy="584775"/>
          </a:xfrm>
          <a:prstGeom prst="rect">
            <a:avLst/>
          </a:prstGeom>
          <a:noFill/>
        </p:spPr>
        <p:txBody>
          <a:bodyPr wrap="square" rtlCol="0">
            <a:spAutoFit/>
          </a:bodyPr>
          <a:lstStyle/>
          <a:p>
            <a:pPr algn="ctr"/>
            <a:r>
              <a:rPr lang="en-GB" sz="3200" dirty="0">
                <a:solidFill>
                  <a:srgbClr val="002060"/>
                </a:solidFill>
              </a:rPr>
              <a:t>9cm</a:t>
            </a:r>
          </a:p>
        </p:txBody>
      </p:sp>
      <p:sp>
        <p:nvSpPr>
          <p:cNvPr id="11" name="TextBox 10"/>
          <p:cNvSpPr txBox="1"/>
          <p:nvPr/>
        </p:nvSpPr>
        <p:spPr>
          <a:xfrm>
            <a:off x="0" y="4376815"/>
            <a:ext cx="1456841" cy="584775"/>
          </a:xfrm>
          <a:prstGeom prst="rect">
            <a:avLst/>
          </a:prstGeom>
          <a:noFill/>
        </p:spPr>
        <p:txBody>
          <a:bodyPr wrap="square" rtlCol="0">
            <a:spAutoFit/>
          </a:bodyPr>
          <a:lstStyle/>
          <a:p>
            <a:pPr algn="ctr"/>
            <a:r>
              <a:rPr lang="en-GB" sz="3200" dirty="0">
                <a:solidFill>
                  <a:srgbClr val="002060"/>
                </a:solidFill>
              </a:rPr>
              <a:t>8cm</a:t>
            </a:r>
          </a:p>
        </p:txBody>
      </p:sp>
      <p:sp>
        <p:nvSpPr>
          <p:cNvPr id="13" name="TextBox 12"/>
          <p:cNvSpPr txBox="1"/>
          <p:nvPr/>
        </p:nvSpPr>
        <p:spPr>
          <a:xfrm>
            <a:off x="1886744" y="3805141"/>
            <a:ext cx="1456841" cy="584775"/>
          </a:xfrm>
          <a:prstGeom prst="rect">
            <a:avLst/>
          </a:prstGeom>
          <a:noFill/>
        </p:spPr>
        <p:txBody>
          <a:bodyPr wrap="square" rtlCol="0">
            <a:spAutoFit/>
          </a:bodyPr>
          <a:lstStyle/>
          <a:p>
            <a:pPr algn="ctr"/>
            <a:r>
              <a:rPr lang="en-GB" sz="3200" dirty="0">
                <a:solidFill>
                  <a:srgbClr val="FF0000"/>
                </a:solidFill>
              </a:rPr>
              <a:t>?</a:t>
            </a:r>
          </a:p>
        </p:txBody>
      </p:sp>
      <p:sp>
        <p:nvSpPr>
          <p:cNvPr id="14" name="Rectangle 13"/>
          <p:cNvSpPr/>
          <p:nvPr/>
        </p:nvSpPr>
        <p:spPr>
          <a:xfrm rot="5400000">
            <a:off x="555422" y="4133628"/>
            <a:ext cx="2467355" cy="123632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060679" y="2998857"/>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6" name="TextBox 15"/>
          <p:cNvSpPr txBox="1"/>
          <p:nvPr/>
        </p:nvSpPr>
        <p:spPr>
          <a:xfrm>
            <a:off x="2627776" y="4215274"/>
            <a:ext cx="1456841" cy="584775"/>
          </a:xfrm>
          <a:prstGeom prst="rect">
            <a:avLst/>
          </a:prstGeom>
          <a:noFill/>
        </p:spPr>
        <p:txBody>
          <a:bodyPr wrap="square" rtlCol="0">
            <a:spAutoFit/>
          </a:bodyPr>
          <a:lstStyle/>
          <a:p>
            <a:pPr algn="ctr"/>
            <a:r>
              <a:rPr lang="en-GB" sz="3200" dirty="0">
                <a:solidFill>
                  <a:srgbClr val="FF0000"/>
                </a:solidFill>
              </a:rPr>
              <a:t>5cm</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650929" y="1870411"/>
            <a:ext cx="10893371" cy="766250"/>
          </a:xfrm>
          <a:prstGeom prst="wedgeRectCallout">
            <a:avLst>
              <a:gd name="adj1" fmla="val -31760"/>
              <a:gd name="adj2" fmla="val 12070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000" dirty="0">
                <a:solidFill>
                  <a:srgbClr val="002060"/>
                </a:solidFill>
              </a:rPr>
              <a:t>The calculation so far is: 9cm + 8cm + 4cm</a:t>
            </a:r>
            <a:r>
              <a:rPr lang="en-GB" sz="3000" dirty="0">
                <a:solidFill>
                  <a:srgbClr val="FF0000"/>
                </a:solidFill>
              </a:rPr>
              <a:t> </a:t>
            </a:r>
            <a:r>
              <a:rPr lang="en-GB" sz="3000" dirty="0">
                <a:solidFill>
                  <a:srgbClr val="002060"/>
                </a:solidFill>
              </a:rPr>
              <a:t>+ </a:t>
            </a:r>
            <a:r>
              <a:rPr lang="en-GB" sz="3000" dirty="0">
                <a:solidFill>
                  <a:srgbClr val="FF0000"/>
                </a:solidFill>
              </a:rPr>
              <a:t>?cm </a:t>
            </a:r>
            <a:r>
              <a:rPr lang="en-GB" sz="3000" dirty="0">
                <a:solidFill>
                  <a:srgbClr val="002060"/>
                </a:solidFill>
              </a:rPr>
              <a:t>+ </a:t>
            </a:r>
            <a:r>
              <a:rPr lang="en-GB" sz="3000" dirty="0">
                <a:solidFill>
                  <a:srgbClr val="FF0000"/>
                </a:solidFill>
              </a:rPr>
              <a:t>?cm </a:t>
            </a:r>
            <a:r>
              <a:rPr lang="en-GB" sz="3000" dirty="0">
                <a:solidFill>
                  <a:srgbClr val="002060"/>
                </a:solidFill>
              </a:rPr>
              <a:t>+ 4cm </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5424407" y="2816386"/>
            <a:ext cx="6100801" cy="1763287"/>
          </a:xfrm>
          <a:prstGeom prst="wedgeRectCallout">
            <a:avLst>
              <a:gd name="adj1" fmla="val -73615"/>
              <a:gd name="adj2" fmla="val 5408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GB" sz="3000" dirty="0">
                <a:solidFill>
                  <a:srgbClr val="002060"/>
                </a:solidFill>
              </a:rPr>
              <a:t>I know I can work out this missing length using the following calculation:</a:t>
            </a:r>
          </a:p>
          <a:p>
            <a:pPr lvl="0"/>
            <a:r>
              <a:rPr lang="en-GB" sz="3000" dirty="0">
                <a:solidFill>
                  <a:srgbClr val="002060"/>
                </a:solidFill>
              </a:rPr>
              <a:t>4cm + _____ = 9cm. </a:t>
            </a:r>
          </a:p>
        </p:txBody>
      </p:sp>
      <p:sp>
        <p:nvSpPr>
          <p:cNvPr id="19" name="Speech Bubble: Rectangle 11">
            <a:extLst>
              <a:ext uri="{FF2B5EF4-FFF2-40B4-BE49-F238E27FC236}">
                <a16:creationId xmlns:a16="http://schemas.microsoft.com/office/drawing/2014/main" id="{754B2BB4-78FE-4590-829C-7D74AFB6860B}"/>
              </a:ext>
            </a:extLst>
          </p:cNvPr>
          <p:cNvSpPr/>
          <p:nvPr/>
        </p:nvSpPr>
        <p:spPr>
          <a:xfrm>
            <a:off x="5764856" y="4829283"/>
            <a:ext cx="6100800" cy="1813111"/>
          </a:xfrm>
          <a:prstGeom prst="wedgeRectCallout">
            <a:avLst>
              <a:gd name="adj1" fmla="val -69518"/>
              <a:gd name="adj2" fmla="val 1193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GB" sz="3000" dirty="0">
                <a:solidFill>
                  <a:srgbClr val="002060"/>
                </a:solidFill>
              </a:rPr>
              <a:t>This means the missing length is </a:t>
            </a:r>
            <a:r>
              <a:rPr lang="en-GB" sz="3000" dirty="0">
                <a:solidFill>
                  <a:srgbClr val="FF0000"/>
                </a:solidFill>
              </a:rPr>
              <a:t>5cm</a:t>
            </a:r>
            <a:r>
              <a:rPr lang="en-GB" sz="3000" dirty="0">
                <a:solidFill>
                  <a:srgbClr val="002060"/>
                </a:solidFill>
              </a:rPr>
              <a:t>.</a:t>
            </a:r>
          </a:p>
          <a:p>
            <a:pPr lvl="0"/>
            <a:r>
              <a:rPr lang="en-GB" sz="3000" dirty="0">
                <a:solidFill>
                  <a:srgbClr val="002060"/>
                </a:solidFill>
              </a:rPr>
              <a:t>I can check this using the inverse:</a:t>
            </a:r>
          </a:p>
          <a:p>
            <a:pPr lvl="0"/>
            <a:r>
              <a:rPr lang="en-GB" sz="3000" dirty="0">
                <a:solidFill>
                  <a:srgbClr val="002060"/>
                </a:solidFill>
              </a:rPr>
              <a:t>9cm – 4cm = </a:t>
            </a:r>
            <a:r>
              <a:rPr lang="en-GB" sz="3000" dirty="0">
                <a:solidFill>
                  <a:srgbClr val="FF0000"/>
                </a:solidFill>
              </a:rPr>
              <a:t>5cm</a:t>
            </a:r>
            <a:r>
              <a:rPr lang="en-GB" sz="3000" dirty="0">
                <a:solidFill>
                  <a:srgbClr val="002060"/>
                </a:solidFill>
              </a:rPr>
              <a:t>.</a:t>
            </a:r>
          </a:p>
        </p:txBody>
      </p:sp>
    </p:spTree>
    <p:extLst>
      <p:ext uri="{BB962C8B-B14F-4D97-AF65-F5344CB8AC3E}">
        <p14:creationId xmlns:p14="http://schemas.microsoft.com/office/powerpoint/2010/main" val="13153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75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75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6"/>
          <p:cNvSpPr/>
          <p:nvPr/>
        </p:nvSpPr>
        <p:spPr>
          <a:xfrm>
            <a:off x="1170936" y="4829283"/>
            <a:ext cx="3432059" cy="1186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317090" y="5181401"/>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0" name="TextBox 9"/>
          <p:cNvSpPr txBox="1"/>
          <p:nvPr/>
        </p:nvSpPr>
        <p:spPr>
          <a:xfrm>
            <a:off x="2158546" y="6101341"/>
            <a:ext cx="1456841" cy="584775"/>
          </a:xfrm>
          <a:prstGeom prst="rect">
            <a:avLst/>
          </a:prstGeom>
          <a:noFill/>
        </p:spPr>
        <p:txBody>
          <a:bodyPr wrap="square" rtlCol="0">
            <a:spAutoFit/>
          </a:bodyPr>
          <a:lstStyle/>
          <a:p>
            <a:pPr algn="ctr"/>
            <a:r>
              <a:rPr lang="en-GB" sz="3200" dirty="0">
                <a:solidFill>
                  <a:srgbClr val="002060"/>
                </a:solidFill>
              </a:rPr>
              <a:t>9cm</a:t>
            </a:r>
          </a:p>
        </p:txBody>
      </p:sp>
      <p:sp>
        <p:nvSpPr>
          <p:cNvPr id="11" name="TextBox 10"/>
          <p:cNvSpPr txBox="1"/>
          <p:nvPr/>
        </p:nvSpPr>
        <p:spPr>
          <a:xfrm>
            <a:off x="0" y="4376815"/>
            <a:ext cx="1456841" cy="584775"/>
          </a:xfrm>
          <a:prstGeom prst="rect">
            <a:avLst/>
          </a:prstGeom>
          <a:noFill/>
        </p:spPr>
        <p:txBody>
          <a:bodyPr wrap="square" rtlCol="0">
            <a:spAutoFit/>
          </a:bodyPr>
          <a:lstStyle/>
          <a:p>
            <a:pPr algn="ctr"/>
            <a:r>
              <a:rPr lang="en-GB" sz="3200" dirty="0">
                <a:solidFill>
                  <a:srgbClr val="002060"/>
                </a:solidFill>
              </a:rPr>
              <a:t>8cm</a:t>
            </a:r>
          </a:p>
        </p:txBody>
      </p:sp>
      <p:sp>
        <p:nvSpPr>
          <p:cNvPr id="13" name="TextBox 12"/>
          <p:cNvSpPr txBox="1"/>
          <p:nvPr/>
        </p:nvSpPr>
        <p:spPr>
          <a:xfrm>
            <a:off x="2121358" y="3805141"/>
            <a:ext cx="1456841" cy="584775"/>
          </a:xfrm>
          <a:prstGeom prst="rect">
            <a:avLst/>
          </a:prstGeom>
          <a:noFill/>
        </p:spPr>
        <p:txBody>
          <a:bodyPr wrap="square" rtlCol="0">
            <a:spAutoFit/>
          </a:bodyPr>
          <a:lstStyle/>
          <a:p>
            <a:pPr algn="ctr"/>
            <a:r>
              <a:rPr lang="en-GB" sz="3200" dirty="0">
                <a:solidFill>
                  <a:srgbClr val="FF0000"/>
                </a:solidFill>
              </a:rPr>
              <a:t>4cm</a:t>
            </a:r>
          </a:p>
        </p:txBody>
      </p:sp>
      <p:sp>
        <p:nvSpPr>
          <p:cNvPr id="14" name="Rectangle 13"/>
          <p:cNvSpPr/>
          <p:nvPr/>
        </p:nvSpPr>
        <p:spPr>
          <a:xfrm rot="5400000">
            <a:off x="555422" y="4133628"/>
            <a:ext cx="2467355" cy="123632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060679" y="2998857"/>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6" name="TextBox 15"/>
          <p:cNvSpPr txBox="1"/>
          <p:nvPr/>
        </p:nvSpPr>
        <p:spPr>
          <a:xfrm>
            <a:off x="2615165" y="4244508"/>
            <a:ext cx="1456841" cy="584775"/>
          </a:xfrm>
          <a:prstGeom prst="rect">
            <a:avLst/>
          </a:prstGeom>
          <a:noFill/>
        </p:spPr>
        <p:txBody>
          <a:bodyPr wrap="square" rtlCol="0">
            <a:spAutoFit/>
          </a:bodyPr>
          <a:lstStyle/>
          <a:p>
            <a:pPr algn="ctr"/>
            <a:r>
              <a:rPr lang="en-GB" sz="3200" dirty="0">
                <a:solidFill>
                  <a:srgbClr val="FF0000"/>
                </a:solidFill>
              </a:rPr>
              <a:t>5cm</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650929" y="1870411"/>
            <a:ext cx="10893371" cy="766250"/>
          </a:xfrm>
          <a:prstGeom prst="wedgeRectCallout">
            <a:avLst>
              <a:gd name="adj1" fmla="val -31760"/>
              <a:gd name="adj2" fmla="val 12070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000" dirty="0">
                <a:solidFill>
                  <a:srgbClr val="002060"/>
                </a:solidFill>
              </a:rPr>
              <a:t>The calculation so far is: 9cm + 8cm + 4cm</a:t>
            </a:r>
            <a:r>
              <a:rPr lang="en-GB" sz="3000" dirty="0">
                <a:solidFill>
                  <a:srgbClr val="FF0000"/>
                </a:solidFill>
              </a:rPr>
              <a:t> </a:t>
            </a:r>
            <a:r>
              <a:rPr lang="en-GB" sz="3000" dirty="0">
                <a:solidFill>
                  <a:srgbClr val="002060"/>
                </a:solidFill>
              </a:rPr>
              <a:t>+ </a:t>
            </a:r>
            <a:r>
              <a:rPr lang="en-GB" sz="3000" dirty="0">
                <a:solidFill>
                  <a:srgbClr val="FF0000"/>
                </a:solidFill>
              </a:rPr>
              <a:t>?cm </a:t>
            </a:r>
            <a:r>
              <a:rPr lang="en-GB" sz="3000" dirty="0">
                <a:solidFill>
                  <a:srgbClr val="002060"/>
                </a:solidFill>
              </a:rPr>
              <a:t>+ </a:t>
            </a:r>
            <a:r>
              <a:rPr lang="en-GB" sz="3000" dirty="0">
                <a:solidFill>
                  <a:srgbClr val="FF0000"/>
                </a:solidFill>
              </a:rPr>
              <a:t>5cm </a:t>
            </a:r>
            <a:r>
              <a:rPr lang="en-GB" sz="3000" dirty="0">
                <a:solidFill>
                  <a:srgbClr val="002060"/>
                </a:solidFill>
              </a:rPr>
              <a:t>+ 4cm </a:t>
            </a:r>
          </a:p>
        </p:txBody>
      </p:sp>
      <p:sp>
        <p:nvSpPr>
          <p:cNvPr id="18" name="Speech Bubble: Rectangle 11">
            <a:extLst>
              <a:ext uri="{FF2B5EF4-FFF2-40B4-BE49-F238E27FC236}">
                <a16:creationId xmlns:a16="http://schemas.microsoft.com/office/drawing/2014/main" id="{754B2BB4-78FE-4590-829C-7D74AFB6860B}"/>
              </a:ext>
            </a:extLst>
          </p:cNvPr>
          <p:cNvSpPr/>
          <p:nvPr/>
        </p:nvSpPr>
        <p:spPr>
          <a:xfrm>
            <a:off x="5424407" y="2816386"/>
            <a:ext cx="6100801" cy="1763287"/>
          </a:xfrm>
          <a:prstGeom prst="wedgeRectCallout">
            <a:avLst>
              <a:gd name="adj1" fmla="val -91397"/>
              <a:gd name="adj2" fmla="val 1101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GB" sz="3000" dirty="0">
                <a:solidFill>
                  <a:srgbClr val="002060"/>
                </a:solidFill>
              </a:rPr>
              <a:t>I know I can work out this missing width using the following calculation. I know that 8cm – 4cm = </a:t>
            </a:r>
            <a:r>
              <a:rPr lang="en-GB" sz="3000" dirty="0">
                <a:solidFill>
                  <a:srgbClr val="FF0000"/>
                </a:solidFill>
              </a:rPr>
              <a:t>4cm</a:t>
            </a:r>
            <a:r>
              <a:rPr lang="en-GB" sz="3000" dirty="0">
                <a:solidFill>
                  <a:srgbClr val="002060"/>
                </a:solidFill>
              </a:rPr>
              <a:t>.</a:t>
            </a:r>
          </a:p>
        </p:txBody>
      </p:sp>
      <p:sp>
        <p:nvSpPr>
          <p:cNvPr id="19" name="Speech Bubble: Rectangle 11">
            <a:extLst>
              <a:ext uri="{FF2B5EF4-FFF2-40B4-BE49-F238E27FC236}">
                <a16:creationId xmlns:a16="http://schemas.microsoft.com/office/drawing/2014/main" id="{754B2BB4-78FE-4590-829C-7D74AFB6860B}"/>
              </a:ext>
            </a:extLst>
          </p:cNvPr>
          <p:cNvSpPr/>
          <p:nvPr/>
        </p:nvSpPr>
        <p:spPr>
          <a:xfrm>
            <a:off x="5981831" y="4829283"/>
            <a:ext cx="5562469" cy="1813111"/>
          </a:xfrm>
          <a:prstGeom prst="wedgeRectCallout">
            <a:avLst>
              <a:gd name="adj1" fmla="val -69518"/>
              <a:gd name="adj2" fmla="val 1193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en-GB" sz="3000" dirty="0">
                <a:solidFill>
                  <a:srgbClr val="002060"/>
                </a:solidFill>
              </a:rPr>
              <a:t>The final calculation is: 9cm + 8cm + 4cm</a:t>
            </a:r>
            <a:r>
              <a:rPr lang="en-GB" sz="3000" dirty="0">
                <a:solidFill>
                  <a:srgbClr val="FF0000"/>
                </a:solidFill>
              </a:rPr>
              <a:t> </a:t>
            </a:r>
            <a:r>
              <a:rPr lang="en-GB" sz="3000" dirty="0">
                <a:solidFill>
                  <a:srgbClr val="002060"/>
                </a:solidFill>
              </a:rPr>
              <a:t>+ </a:t>
            </a:r>
            <a:r>
              <a:rPr lang="en-GB" sz="3000" dirty="0">
                <a:solidFill>
                  <a:srgbClr val="FF0000"/>
                </a:solidFill>
              </a:rPr>
              <a:t>4cm </a:t>
            </a:r>
            <a:r>
              <a:rPr lang="en-GB" sz="3000" dirty="0">
                <a:solidFill>
                  <a:srgbClr val="002060"/>
                </a:solidFill>
              </a:rPr>
              <a:t>+ </a:t>
            </a:r>
            <a:r>
              <a:rPr lang="en-GB" sz="3000" dirty="0">
                <a:solidFill>
                  <a:srgbClr val="FF0000"/>
                </a:solidFill>
              </a:rPr>
              <a:t>5cm </a:t>
            </a:r>
            <a:r>
              <a:rPr lang="en-GB" sz="3000" dirty="0">
                <a:solidFill>
                  <a:srgbClr val="002060"/>
                </a:solidFill>
              </a:rPr>
              <a:t>+ 4cm = 34cm</a:t>
            </a:r>
          </a:p>
          <a:p>
            <a:pPr lvl="0" algn="ctr"/>
            <a:r>
              <a:rPr lang="en-GB" sz="3000" b="1" dirty="0">
                <a:solidFill>
                  <a:srgbClr val="002060"/>
                </a:solidFill>
              </a:rPr>
              <a:t>The perimeter is 34cm</a:t>
            </a:r>
            <a:r>
              <a:rPr lang="en-GB" sz="3000" dirty="0">
                <a:solidFill>
                  <a:srgbClr val="002060"/>
                </a:solidFill>
              </a:rPr>
              <a:t>.</a:t>
            </a:r>
          </a:p>
        </p:txBody>
      </p:sp>
    </p:spTree>
    <p:extLst>
      <p:ext uri="{BB962C8B-B14F-4D97-AF65-F5344CB8AC3E}">
        <p14:creationId xmlns:p14="http://schemas.microsoft.com/office/powerpoint/2010/main" val="1196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75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0"/>
            <a:ext cx="11421488" cy="6497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Calculate the perimeter of each shape:</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p:cNvSpPr/>
          <p:nvPr/>
        </p:nvSpPr>
        <p:spPr>
          <a:xfrm>
            <a:off x="1038819" y="3233928"/>
            <a:ext cx="3432059" cy="1236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2115861" y="2649153"/>
            <a:ext cx="1456841" cy="584775"/>
          </a:xfrm>
          <a:prstGeom prst="rect">
            <a:avLst/>
          </a:prstGeom>
          <a:noFill/>
        </p:spPr>
        <p:txBody>
          <a:bodyPr wrap="square" rtlCol="0">
            <a:spAutoFit/>
          </a:bodyPr>
          <a:lstStyle/>
          <a:p>
            <a:pPr algn="ctr"/>
            <a:r>
              <a:rPr lang="en-GB" sz="3200" dirty="0">
                <a:solidFill>
                  <a:srgbClr val="002060"/>
                </a:solidFill>
              </a:rPr>
              <a:t>9cm</a:t>
            </a:r>
          </a:p>
        </p:txBody>
      </p:sp>
      <p:sp>
        <p:nvSpPr>
          <p:cNvPr id="13" name="TextBox 12"/>
          <p:cNvSpPr txBox="1"/>
          <p:nvPr/>
        </p:nvSpPr>
        <p:spPr>
          <a:xfrm>
            <a:off x="4258801" y="4408996"/>
            <a:ext cx="1456841" cy="584775"/>
          </a:xfrm>
          <a:prstGeom prst="rect">
            <a:avLst/>
          </a:prstGeom>
          <a:noFill/>
        </p:spPr>
        <p:txBody>
          <a:bodyPr wrap="square" rtlCol="0">
            <a:spAutoFit/>
          </a:bodyPr>
          <a:lstStyle/>
          <a:p>
            <a:pPr algn="ctr"/>
            <a:r>
              <a:rPr lang="en-GB" sz="3200" dirty="0">
                <a:solidFill>
                  <a:srgbClr val="002060"/>
                </a:solidFill>
              </a:rPr>
              <a:t>10cm</a:t>
            </a:r>
          </a:p>
        </p:txBody>
      </p:sp>
      <p:sp>
        <p:nvSpPr>
          <p:cNvPr id="18" name="Rectangle 17"/>
          <p:cNvSpPr/>
          <p:nvPr/>
        </p:nvSpPr>
        <p:spPr>
          <a:xfrm rot="5400000">
            <a:off x="2127154" y="3740794"/>
            <a:ext cx="2891098" cy="1877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7275893" y="5181086"/>
            <a:ext cx="3432059" cy="754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rot="5400000">
            <a:off x="7594162" y="3909848"/>
            <a:ext cx="2795513" cy="946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2844282" y="6125026"/>
            <a:ext cx="1456841" cy="584775"/>
          </a:xfrm>
          <a:prstGeom prst="rect">
            <a:avLst/>
          </a:prstGeom>
          <a:noFill/>
        </p:spPr>
        <p:txBody>
          <a:bodyPr wrap="square" rtlCol="0">
            <a:spAutoFit/>
          </a:bodyPr>
          <a:lstStyle/>
          <a:p>
            <a:pPr algn="ctr"/>
            <a:r>
              <a:rPr lang="en-GB" sz="3200" dirty="0">
                <a:solidFill>
                  <a:srgbClr val="002060"/>
                </a:solidFill>
              </a:rPr>
              <a:t>5cm</a:t>
            </a:r>
          </a:p>
        </p:txBody>
      </p:sp>
      <p:sp>
        <p:nvSpPr>
          <p:cNvPr id="29" name="TextBox 28"/>
          <p:cNvSpPr txBox="1"/>
          <p:nvPr/>
        </p:nvSpPr>
        <p:spPr>
          <a:xfrm>
            <a:off x="1539841" y="4933292"/>
            <a:ext cx="1456841" cy="584775"/>
          </a:xfrm>
          <a:prstGeom prst="rect">
            <a:avLst/>
          </a:prstGeom>
          <a:noFill/>
        </p:spPr>
        <p:txBody>
          <a:bodyPr wrap="square" rtlCol="0">
            <a:spAutoFit/>
          </a:bodyPr>
          <a:lstStyle/>
          <a:p>
            <a:pPr algn="ctr"/>
            <a:r>
              <a:rPr lang="en-GB" sz="3200" dirty="0">
                <a:solidFill>
                  <a:srgbClr val="FF0000"/>
                </a:solidFill>
              </a:rPr>
              <a:t>?</a:t>
            </a:r>
          </a:p>
        </p:txBody>
      </p:sp>
      <p:sp>
        <p:nvSpPr>
          <p:cNvPr id="30" name="TextBox 29"/>
          <p:cNvSpPr txBox="1"/>
          <p:nvPr/>
        </p:nvSpPr>
        <p:spPr>
          <a:xfrm>
            <a:off x="1090282" y="4437348"/>
            <a:ext cx="1456841" cy="584775"/>
          </a:xfrm>
          <a:prstGeom prst="rect">
            <a:avLst/>
          </a:prstGeom>
          <a:noFill/>
        </p:spPr>
        <p:txBody>
          <a:bodyPr wrap="square" rtlCol="0">
            <a:spAutoFit/>
          </a:bodyPr>
          <a:lstStyle/>
          <a:p>
            <a:pPr algn="ctr"/>
            <a:r>
              <a:rPr lang="en-GB" sz="3200" dirty="0">
                <a:solidFill>
                  <a:srgbClr val="FF0000"/>
                </a:solidFill>
              </a:rPr>
              <a:t>?</a:t>
            </a:r>
          </a:p>
        </p:txBody>
      </p:sp>
      <p:sp>
        <p:nvSpPr>
          <p:cNvPr id="31" name="TextBox 30"/>
          <p:cNvSpPr txBox="1"/>
          <p:nvPr/>
        </p:nvSpPr>
        <p:spPr>
          <a:xfrm>
            <a:off x="-102437" y="3535620"/>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32" name="TextBox 31"/>
          <p:cNvSpPr txBox="1"/>
          <p:nvPr/>
        </p:nvSpPr>
        <p:spPr>
          <a:xfrm>
            <a:off x="8263499" y="5935852"/>
            <a:ext cx="1456841" cy="584775"/>
          </a:xfrm>
          <a:prstGeom prst="rect">
            <a:avLst/>
          </a:prstGeom>
          <a:noFill/>
        </p:spPr>
        <p:txBody>
          <a:bodyPr wrap="square" rtlCol="0">
            <a:spAutoFit/>
          </a:bodyPr>
          <a:lstStyle/>
          <a:p>
            <a:pPr algn="ctr"/>
            <a:r>
              <a:rPr lang="en-GB" sz="3200" dirty="0">
                <a:solidFill>
                  <a:srgbClr val="002060"/>
                </a:solidFill>
              </a:rPr>
              <a:t>8cm</a:t>
            </a:r>
          </a:p>
        </p:txBody>
      </p:sp>
      <p:sp>
        <p:nvSpPr>
          <p:cNvPr id="33" name="TextBox 32"/>
          <p:cNvSpPr txBox="1"/>
          <p:nvPr/>
        </p:nvSpPr>
        <p:spPr>
          <a:xfrm>
            <a:off x="9338370" y="4590495"/>
            <a:ext cx="1456841" cy="584775"/>
          </a:xfrm>
          <a:prstGeom prst="rect">
            <a:avLst/>
          </a:prstGeom>
          <a:noFill/>
        </p:spPr>
        <p:txBody>
          <a:bodyPr wrap="square" rtlCol="0">
            <a:spAutoFit/>
          </a:bodyPr>
          <a:lstStyle/>
          <a:p>
            <a:pPr algn="ctr"/>
            <a:r>
              <a:rPr lang="en-GB" sz="3200" dirty="0">
                <a:solidFill>
                  <a:srgbClr val="002060"/>
                </a:solidFill>
              </a:rPr>
              <a:t>3cm</a:t>
            </a:r>
          </a:p>
        </p:txBody>
      </p:sp>
      <p:sp>
        <p:nvSpPr>
          <p:cNvPr id="34" name="TextBox 33"/>
          <p:cNvSpPr txBox="1"/>
          <p:nvPr/>
        </p:nvSpPr>
        <p:spPr>
          <a:xfrm>
            <a:off x="7196183" y="4590494"/>
            <a:ext cx="1456841" cy="584775"/>
          </a:xfrm>
          <a:prstGeom prst="rect">
            <a:avLst/>
          </a:prstGeom>
          <a:noFill/>
        </p:spPr>
        <p:txBody>
          <a:bodyPr wrap="square" rtlCol="0">
            <a:spAutoFit/>
          </a:bodyPr>
          <a:lstStyle/>
          <a:p>
            <a:pPr algn="ctr"/>
            <a:r>
              <a:rPr lang="en-GB" sz="3200" dirty="0">
                <a:solidFill>
                  <a:srgbClr val="002060"/>
                </a:solidFill>
              </a:rPr>
              <a:t>3cm</a:t>
            </a:r>
          </a:p>
        </p:txBody>
      </p:sp>
      <p:sp>
        <p:nvSpPr>
          <p:cNvPr id="35" name="TextBox 34"/>
          <p:cNvSpPr txBox="1"/>
          <p:nvPr/>
        </p:nvSpPr>
        <p:spPr>
          <a:xfrm>
            <a:off x="5998933" y="5196096"/>
            <a:ext cx="1456841" cy="584775"/>
          </a:xfrm>
          <a:prstGeom prst="rect">
            <a:avLst/>
          </a:prstGeom>
          <a:noFill/>
        </p:spPr>
        <p:txBody>
          <a:bodyPr wrap="square" rtlCol="0">
            <a:spAutoFit/>
          </a:bodyPr>
          <a:lstStyle/>
          <a:p>
            <a:pPr algn="ctr"/>
            <a:r>
              <a:rPr lang="en-GB" sz="3200" dirty="0">
                <a:solidFill>
                  <a:srgbClr val="002060"/>
                </a:solidFill>
              </a:rPr>
              <a:t>2cm</a:t>
            </a:r>
          </a:p>
        </p:txBody>
      </p:sp>
      <p:sp>
        <p:nvSpPr>
          <p:cNvPr id="36" name="TextBox 35"/>
          <p:cNvSpPr txBox="1"/>
          <p:nvPr/>
        </p:nvSpPr>
        <p:spPr>
          <a:xfrm>
            <a:off x="7439759" y="3647592"/>
            <a:ext cx="1456841" cy="584775"/>
          </a:xfrm>
          <a:prstGeom prst="rect">
            <a:avLst/>
          </a:prstGeom>
          <a:noFill/>
        </p:spPr>
        <p:txBody>
          <a:bodyPr wrap="square" rtlCol="0">
            <a:spAutoFit/>
          </a:bodyPr>
          <a:lstStyle/>
          <a:p>
            <a:pPr algn="ctr"/>
            <a:r>
              <a:rPr lang="en-GB" sz="3200" dirty="0">
                <a:solidFill>
                  <a:srgbClr val="002060"/>
                </a:solidFill>
              </a:rPr>
              <a:t>6cm</a:t>
            </a:r>
          </a:p>
        </p:txBody>
      </p:sp>
      <p:sp>
        <p:nvSpPr>
          <p:cNvPr id="37" name="TextBox 36"/>
          <p:cNvSpPr txBox="1"/>
          <p:nvPr/>
        </p:nvSpPr>
        <p:spPr>
          <a:xfrm>
            <a:off x="8256526" y="2478042"/>
            <a:ext cx="1456841" cy="584775"/>
          </a:xfrm>
          <a:prstGeom prst="rect">
            <a:avLst/>
          </a:prstGeom>
          <a:noFill/>
        </p:spPr>
        <p:txBody>
          <a:bodyPr wrap="square" rtlCol="0">
            <a:spAutoFit/>
          </a:bodyPr>
          <a:lstStyle/>
          <a:p>
            <a:pPr algn="ctr"/>
            <a:r>
              <a:rPr lang="en-GB" sz="3200" dirty="0">
                <a:solidFill>
                  <a:srgbClr val="FF0000"/>
                </a:solidFill>
              </a:rPr>
              <a:t>?</a:t>
            </a:r>
          </a:p>
        </p:txBody>
      </p:sp>
      <p:sp>
        <p:nvSpPr>
          <p:cNvPr id="38" name="TextBox 37"/>
          <p:cNvSpPr txBox="1"/>
          <p:nvPr/>
        </p:nvSpPr>
        <p:spPr>
          <a:xfrm>
            <a:off x="9326792" y="3593679"/>
            <a:ext cx="705992" cy="584775"/>
          </a:xfrm>
          <a:prstGeom prst="rect">
            <a:avLst/>
          </a:prstGeom>
          <a:noFill/>
        </p:spPr>
        <p:txBody>
          <a:bodyPr wrap="square" rtlCol="0">
            <a:spAutoFit/>
          </a:bodyPr>
          <a:lstStyle/>
          <a:p>
            <a:pPr algn="ctr"/>
            <a:r>
              <a:rPr lang="en-GB" sz="3200" dirty="0">
                <a:solidFill>
                  <a:srgbClr val="FF0000"/>
                </a:solidFill>
              </a:rPr>
              <a:t>?</a:t>
            </a:r>
          </a:p>
        </p:txBody>
      </p:sp>
      <p:sp>
        <p:nvSpPr>
          <p:cNvPr id="39" name="TextBox 38"/>
          <p:cNvSpPr txBox="1"/>
          <p:nvPr/>
        </p:nvSpPr>
        <p:spPr>
          <a:xfrm>
            <a:off x="10552468" y="5266081"/>
            <a:ext cx="705992" cy="584775"/>
          </a:xfrm>
          <a:prstGeom prst="rect">
            <a:avLst/>
          </a:prstGeom>
          <a:noFill/>
        </p:spPr>
        <p:txBody>
          <a:bodyPr wrap="square" rtlCol="0">
            <a:spAutoFit/>
          </a:bodyPr>
          <a:lstStyle/>
          <a:p>
            <a:pPr algn="ctr"/>
            <a:r>
              <a:rPr lang="en-GB" sz="3200" dirty="0">
                <a:solidFill>
                  <a:srgbClr val="FF0000"/>
                </a:solidFill>
              </a:rPr>
              <a:t>?</a:t>
            </a:r>
          </a:p>
        </p:txBody>
      </p:sp>
    </p:spTree>
    <p:extLst>
      <p:ext uri="{BB962C8B-B14F-4D97-AF65-F5344CB8AC3E}">
        <p14:creationId xmlns:p14="http://schemas.microsoft.com/office/powerpoint/2010/main" val="203253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p:cNvSpPr/>
          <p:nvPr/>
        </p:nvSpPr>
        <p:spPr>
          <a:xfrm>
            <a:off x="975372" y="2986345"/>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4959458" y="1723387"/>
            <a:ext cx="6553541" cy="1422769"/>
          </a:xfrm>
          <a:prstGeom prst="wedgeRectCallout">
            <a:avLst>
              <a:gd name="adj1" fmla="val -68668"/>
              <a:gd name="adj2" fmla="val 4164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To work out the perimeter of the entire shape, I need to use the information provided.</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579912" y="1795970"/>
            <a:ext cx="3649800" cy="9548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rPr>
              <a:t>The perimeter of one square is 20cm.</a:t>
            </a:r>
            <a:endParaRPr lang="en-GB" sz="2800" b="1" dirty="0">
              <a:solidFill>
                <a:srgbClr val="002060"/>
              </a:solidFill>
            </a:endParaRPr>
          </a:p>
        </p:txBody>
      </p:sp>
      <p:sp>
        <p:nvSpPr>
          <p:cNvPr id="13" name="Rectangle 12"/>
          <p:cNvSpPr/>
          <p:nvPr/>
        </p:nvSpPr>
        <p:spPr>
          <a:xfrm>
            <a:off x="2169763" y="4076055"/>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953727" y="5165765"/>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169763" y="2986345"/>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2163616" y="5165765"/>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peech Bubble: Rectangle 11">
            <a:extLst>
              <a:ext uri="{FF2B5EF4-FFF2-40B4-BE49-F238E27FC236}">
                <a16:creationId xmlns:a16="http://schemas.microsoft.com/office/drawing/2014/main" id="{754B2BB4-78FE-4590-829C-7D74AFB6860B}"/>
              </a:ext>
            </a:extLst>
          </p:cNvPr>
          <p:cNvSpPr/>
          <p:nvPr/>
        </p:nvSpPr>
        <p:spPr>
          <a:xfrm>
            <a:off x="4605039" y="3364670"/>
            <a:ext cx="6907959" cy="1422769"/>
          </a:xfrm>
          <a:prstGeom prst="wedgeRectCallout">
            <a:avLst>
              <a:gd name="adj1" fmla="val -63702"/>
              <a:gd name="adj2" fmla="val 1549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If the perimeter of one square is 20cm, I need to divide that by 4 to work out the length of one side.</a:t>
            </a:r>
          </a:p>
        </p:txBody>
      </p:sp>
      <p:sp>
        <p:nvSpPr>
          <p:cNvPr id="20" name="Speech Bubble: Rectangle 11">
            <a:extLst>
              <a:ext uri="{FF2B5EF4-FFF2-40B4-BE49-F238E27FC236}">
                <a16:creationId xmlns:a16="http://schemas.microsoft.com/office/drawing/2014/main" id="{754B2BB4-78FE-4590-829C-7D74AFB6860B}"/>
              </a:ext>
            </a:extLst>
          </p:cNvPr>
          <p:cNvSpPr/>
          <p:nvPr/>
        </p:nvSpPr>
        <p:spPr>
          <a:xfrm>
            <a:off x="4605039" y="4999235"/>
            <a:ext cx="6907959" cy="1422769"/>
          </a:xfrm>
          <a:prstGeom prst="wedgeRectCallout">
            <a:avLst>
              <a:gd name="adj1" fmla="val -62077"/>
              <a:gd name="adj2" fmla="val 242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The calculation I need to complete is:</a:t>
            </a:r>
          </a:p>
          <a:p>
            <a:pPr algn="ctr"/>
            <a:r>
              <a:rPr lang="en-GB" sz="2800" dirty="0">
                <a:solidFill>
                  <a:srgbClr val="002060"/>
                </a:solidFill>
              </a:rPr>
              <a:t>20cm ÷ 4 = 5cm.</a:t>
            </a:r>
          </a:p>
          <a:p>
            <a:pPr algn="ctr"/>
            <a:r>
              <a:rPr lang="en-GB" sz="2800" dirty="0">
                <a:solidFill>
                  <a:srgbClr val="002060"/>
                </a:solidFill>
              </a:rPr>
              <a:t>The </a:t>
            </a:r>
            <a:r>
              <a:rPr lang="en-GB" sz="2800" b="1" dirty="0">
                <a:solidFill>
                  <a:srgbClr val="002060"/>
                </a:solidFill>
              </a:rPr>
              <a:t>perimeter</a:t>
            </a:r>
            <a:r>
              <a:rPr lang="en-GB" sz="2800" dirty="0">
                <a:solidFill>
                  <a:srgbClr val="002060"/>
                </a:solidFill>
              </a:rPr>
              <a:t> of one side is 5cm.</a:t>
            </a:r>
          </a:p>
        </p:txBody>
      </p:sp>
    </p:spTree>
    <p:extLst>
      <p:ext uri="{BB962C8B-B14F-4D97-AF65-F5344CB8AC3E}">
        <p14:creationId xmlns:p14="http://schemas.microsoft.com/office/powerpoint/2010/main" val="23821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p:cNvSpPr/>
          <p:nvPr/>
        </p:nvSpPr>
        <p:spPr>
          <a:xfrm>
            <a:off x="873409" y="2592522"/>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4959458" y="1723387"/>
            <a:ext cx="6553541" cy="1422769"/>
          </a:xfrm>
          <a:prstGeom prst="wedgeRectCallout">
            <a:avLst>
              <a:gd name="adj1" fmla="val -68668"/>
              <a:gd name="adj2" fmla="val 4164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Now I know that each side is 5cm in length, I can calculate the perimeter of the complete shape.</a:t>
            </a:r>
          </a:p>
        </p:txBody>
      </p:sp>
      <p:sp>
        <p:nvSpPr>
          <p:cNvPr id="13" name="Rectangle 12"/>
          <p:cNvSpPr/>
          <p:nvPr/>
        </p:nvSpPr>
        <p:spPr>
          <a:xfrm>
            <a:off x="2067800" y="3682232"/>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851764" y="4771942"/>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067800" y="2592522"/>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2061653" y="4771941"/>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peech Bubble: Rectangle 11">
            <a:extLst>
              <a:ext uri="{FF2B5EF4-FFF2-40B4-BE49-F238E27FC236}">
                <a16:creationId xmlns:a16="http://schemas.microsoft.com/office/drawing/2014/main" id="{754B2BB4-78FE-4590-829C-7D74AFB6860B}"/>
              </a:ext>
            </a:extLst>
          </p:cNvPr>
          <p:cNvSpPr/>
          <p:nvPr/>
        </p:nvSpPr>
        <p:spPr>
          <a:xfrm>
            <a:off x="4959458" y="3364670"/>
            <a:ext cx="6553540" cy="1422769"/>
          </a:xfrm>
          <a:prstGeom prst="wedgeRectCallout">
            <a:avLst>
              <a:gd name="adj1" fmla="val -63702"/>
              <a:gd name="adj2" fmla="val 1549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have counted 12 sides of the square in total.</a:t>
            </a:r>
          </a:p>
          <a:p>
            <a:pPr algn="ctr"/>
            <a:r>
              <a:rPr lang="en-GB" sz="2800" dirty="0">
                <a:solidFill>
                  <a:srgbClr val="002060"/>
                </a:solidFill>
              </a:rPr>
              <a:t>That means I need to calculate 12 x 5cm. </a:t>
            </a:r>
          </a:p>
        </p:txBody>
      </p:sp>
      <p:sp>
        <p:nvSpPr>
          <p:cNvPr id="20" name="Speech Bubble: Rectangle 11">
            <a:extLst>
              <a:ext uri="{FF2B5EF4-FFF2-40B4-BE49-F238E27FC236}">
                <a16:creationId xmlns:a16="http://schemas.microsoft.com/office/drawing/2014/main" id="{754B2BB4-78FE-4590-829C-7D74AFB6860B}"/>
              </a:ext>
            </a:extLst>
          </p:cNvPr>
          <p:cNvSpPr/>
          <p:nvPr/>
        </p:nvSpPr>
        <p:spPr>
          <a:xfrm>
            <a:off x="4959458" y="4999235"/>
            <a:ext cx="6553540" cy="1422769"/>
          </a:xfrm>
          <a:prstGeom prst="wedgeRectCallout">
            <a:avLst>
              <a:gd name="adj1" fmla="val -62077"/>
              <a:gd name="adj2" fmla="val 242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12cm x 5cm = 60cm</a:t>
            </a:r>
          </a:p>
          <a:p>
            <a:pPr algn="ctr"/>
            <a:r>
              <a:rPr lang="en-GB" sz="2800" b="1" dirty="0">
                <a:solidFill>
                  <a:srgbClr val="002060"/>
                </a:solidFill>
              </a:rPr>
              <a:t>The perimeter of the shape is 60cm.</a:t>
            </a:r>
          </a:p>
        </p:txBody>
      </p:sp>
      <p:sp>
        <p:nvSpPr>
          <p:cNvPr id="14" name="TextBox 13"/>
          <p:cNvSpPr txBox="1"/>
          <p:nvPr/>
        </p:nvSpPr>
        <p:spPr>
          <a:xfrm>
            <a:off x="1220650" y="2084800"/>
            <a:ext cx="472116" cy="523220"/>
          </a:xfrm>
          <a:prstGeom prst="rect">
            <a:avLst/>
          </a:prstGeom>
          <a:noFill/>
        </p:spPr>
        <p:txBody>
          <a:bodyPr wrap="square" rtlCol="0">
            <a:spAutoFit/>
          </a:bodyPr>
          <a:lstStyle/>
          <a:p>
            <a:pPr algn="ctr"/>
            <a:r>
              <a:rPr lang="en-GB" sz="2800" dirty="0">
                <a:solidFill>
                  <a:srgbClr val="FF0000"/>
                </a:solidFill>
              </a:rPr>
              <a:t>1</a:t>
            </a:r>
          </a:p>
        </p:txBody>
      </p:sp>
      <p:sp>
        <p:nvSpPr>
          <p:cNvPr id="21" name="TextBox 20"/>
          <p:cNvSpPr txBox="1"/>
          <p:nvPr/>
        </p:nvSpPr>
        <p:spPr>
          <a:xfrm>
            <a:off x="2452184" y="2094672"/>
            <a:ext cx="472116" cy="523220"/>
          </a:xfrm>
          <a:prstGeom prst="rect">
            <a:avLst/>
          </a:prstGeom>
          <a:noFill/>
        </p:spPr>
        <p:txBody>
          <a:bodyPr wrap="square" rtlCol="0">
            <a:spAutoFit/>
          </a:bodyPr>
          <a:lstStyle/>
          <a:p>
            <a:pPr algn="ctr"/>
            <a:r>
              <a:rPr lang="en-GB" sz="2800" dirty="0">
                <a:solidFill>
                  <a:srgbClr val="FF0000"/>
                </a:solidFill>
              </a:rPr>
              <a:t>2</a:t>
            </a:r>
          </a:p>
        </p:txBody>
      </p:sp>
      <p:sp>
        <p:nvSpPr>
          <p:cNvPr id="22" name="TextBox 21"/>
          <p:cNvSpPr txBox="1"/>
          <p:nvPr/>
        </p:nvSpPr>
        <p:spPr>
          <a:xfrm>
            <a:off x="1249667" y="5861652"/>
            <a:ext cx="472116" cy="523220"/>
          </a:xfrm>
          <a:prstGeom prst="rect">
            <a:avLst/>
          </a:prstGeom>
          <a:noFill/>
        </p:spPr>
        <p:txBody>
          <a:bodyPr wrap="square" rtlCol="0">
            <a:spAutoFit/>
          </a:bodyPr>
          <a:lstStyle/>
          <a:p>
            <a:pPr algn="ctr"/>
            <a:r>
              <a:rPr lang="en-GB" sz="2800" dirty="0">
                <a:solidFill>
                  <a:srgbClr val="FF0000"/>
                </a:solidFill>
              </a:rPr>
              <a:t>7</a:t>
            </a:r>
          </a:p>
        </p:txBody>
      </p:sp>
      <p:sp>
        <p:nvSpPr>
          <p:cNvPr id="23" name="TextBox 22"/>
          <p:cNvSpPr txBox="1"/>
          <p:nvPr/>
        </p:nvSpPr>
        <p:spPr>
          <a:xfrm>
            <a:off x="2430539" y="5875355"/>
            <a:ext cx="472116" cy="523220"/>
          </a:xfrm>
          <a:prstGeom prst="rect">
            <a:avLst/>
          </a:prstGeom>
          <a:noFill/>
        </p:spPr>
        <p:txBody>
          <a:bodyPr wrap="square" rtlCol="0">
            <a:spAutoFit/>
          </a:bodyPr>
          <a:lstStyle/>
          <a:p>
            <a:pPr algn="ctr"/>
            <a:r>
              <a:rPr lang="en-GB" sz="2800" dirty="0">
                <a:solidFill>
                  <a:srgbClr val="FF0000"/>
                </a:solidFill>
              </a:rPr>
              <a:t>6</a:t>
            </a:r>
          </a:p>
        </p:txBody>
      </p:sp>
      <p:sp>
        <p:nvSpPr>
          <p:cNvPr id="24" name="TextBox 23"/>
          <p:cNvSpPr txBox="1"/>
          <p:nvPr/>
        </p:nvSpPr>
        <p:spPr>
          <a:xfrm>
            <a:off x="3227610" y="5064907"/>
            <a:ext cx="472116" cy="523220"/>
          </a:xfrm>
          <a:prstGeom prst="rect">
            <a:avLst/>
          </a:prstGeom>
          <a:noFill/>
        </p:spPr>
        <p:txBody>
          <a:bodyPr wrap="square" rtlCol="0">
            <a:spAutoFit/>
          </a:bodyPr>
          <a:lstStyle/>
          <a:p>
            <a:pPr algn="ctr"/>
            <a:r>
              <a:rPr lang="en-GB" sz="2800" dirty="0">
                <a:solidFill>
                  <a:srgbClr val="FF0000"/>
                </a:solidFill>
              </a:rPr>
              <a:t>5</a:t>
            </a:r>
          </a:p>
        </p:txBody>
      </p:sp>
      <p:sp>
        <p:nvSpPr>
          <p:cNvPr id="25" name="TextBox 24"/>
          <p:cNvSpPr txBox="1"/>
          <p:nvPr/>
        </p:nvSpPr>
        <p:spPr>
          <a:xfrm>
            <a:off x="3221114" y="3965476"/>
            <a:ext cx="472116" cy="523220"/>
          </a:xfrm>
          <a:prstGeom prst="rect">
            <a:avLst/>
          </a:prstGeom>
          <a:noFill/>
        </p:spPr>
        <p:txBody>
          <a:bodyPr wrap="square" rtlCol="0">
            <a:spAutoFit/>
          </a:bodyPr>
          <a:lstStyle/>
          <a:p>
            <a:pPr algn="ctr"/>
            <a:r>
              <a:rPr lang="en-GB" sz="2800" dirty="0">
                <a:solidFill>
                  <a:srgbClr val="FF0000"/>
                </a:solidFill>
              </a:rPr>
              <a:t>4</a:t>
            </a:r>
          </a:p>
        </p:txBody>
      </p:sp>
      <p:sp>
        <p:nvSpPr>
          <p:cNvPr id="26" name="TextBox 25"/>
          <p:cNvSpPr txBox="1"/>
          <p:nvPr/>
        </p:nvSpPr>
        <p:spPr>
          <a:xfrm>
            <a:off x="3209303" y="2817341"/>
            <a:ext cx="472116" cy="523220"/>
          </a:xfrm>
          <a:prstGeom prst="rect">
            <a:avLst/>
          </a:prstGeom>
          <a:noFill/>
        </p:spPr>
        <p:txBody>
          <a:bodyPr wrap="square" rtlCol="0">
            <a:spAutoFit/>
          </a:bodyPr>
          <a:lstStyle/>
          <a:p>
            <a:pPr algn="ctr"/>
            <a:r>
              <a:rPr lang="en-GB" sz="2800" dirty="0">
                <a:solidFill>
                  <a:srgbClr val="FF0000"/>
                </a:solidFill>
              </a:rPr>
              <a:t>3</a:t>
            </a:r>
          </a:p>
        </p:txBody>
      </p:sp>
      <p:sp>
        <p:nvSpPr>
          <p:cNvPr id="27" name="TextBox 26"/>
          <p:cNvSpPr txBox="1"/>
          <p:nvPr/>
        </p:nvSpPr>
        <p:spPr>
          <a:xfrm>
            <a:off x="294985" y="2841967"/>
            <a:ext cx="622208" cy="523220"/>
          </a:xfrm>
          <a:prstGeom prst="rect">
            <a:avLst/>
          </a:prstGeom>
          <a:noFill/>
        </p:spPr>
        <p:txBody>
          <a:bodyPr wrap="square" rtlCol="0">
            <a:spAutoFit/>
          </a:bodyPr>
          <a:lstStyle/>
          <a:p>
            <a:pPr algn="ctr"/>
            <a:r>
              <a:rPr lang="en-GB" sz="2800" dirty="0">
                <a:solidFill>
                  <a:srgbClr val="FF0000"/>
                </a:solidFill>
              </a:rPr>
              <a:t>12</a:t>
            </a:r>
          </a:p>
        </p:txBody>
      </p:sp>
      <p:sp>
        <p:nvSpPr>
          <p:cNvPr id="28" name="TextBox 27"/>
          <p:cNvSpPr txBox="1"/>
          <p:nvPr/>
        </p:nvSpPr>
        <p:spPr>
          <a:xfrm>
            <a:off x="1164815" y="3625141"/>
            <a:ext cx="641820" cy="523220"/>
          </a:xfrm>
          <a:prstGeom prst="rect">
            <a:avLst/>
          </a:prstGeom>
          <a:noFill/>
        </p:spPr>
        <p:txBody>
          <a:bodyPr wrap="square" rtlCol="0">
            <a:spAutoFit/>
          </a:bodyPr>
          <a:lstStyle/>
          <a:p>
            <a:pPr algn="ctr"/>
            <a:r>
              <a:rPr lang="en-GB" sz="2800" dirty="0">
                <a:solidFill>
                  <a:srgbClr val="FF0000"/>
                </a:solidFill>
              </a:rPr>
              <a:t>11</a:t>
            </a:r>
          </a:p>
        </p:txBody>
      </p:sp>
      <p:sp>
        <p:nvSpPr>
          <p:cNvPr id="29" name="TextBox 28"/>
          <p:cNvSpPr txBox="1"/>
          <p:nvPr/>
        </p:nvSpPr>
        <p:spPr>
          <a:xfrm>
            <a:off x="1523847" y="3982776"/>
            <a:ext cx="639450" cy="523220"/>
          </a:xfrm>
          <a:prstGeom prst="rect">
            <a:avLst/>
          </a:prstGeom>
          <a:noFill/>
        </p:spPr>
        <p:txBody>
          <a:bodyPr wrap="square" rtlCol="0">
            <a:spAutoFit/>
          </a:bodyPr>
          <a:lstStyle/>
          <a:p>
            <a:pPr algn="ctr"/>
            <a:r>
              <a:rPr lang="en-GB" sz="2800" dirty="0">
                <a:solidFill>
                  <a:srgbClr val="FF0000"/>
                </a:solidFill>
              </a:rPr>
              <a:t>10</a:t>
            </a:r>
          </a:p>
        </p:txBody>
      </p:sp>
      <p:sp>
        <p:nvSpPr>
          <p:cNvPr id="30" name="TextBox 29"/>
          <p:cNvSpPr txBox="1"/>
          <p:nvPr/>
        </p:nvSpPr>
        <p:spPr>
          <a:xfrm>
            <a:off x="1209242" y="4322457"/>
            <a:ext cx="472116" cy="523220"/>
          </a:xfrm>
          <a:prstGeom prst="rect">
            <a:avLst/>
          </a:prstGeom>
          <a:noFill/>
        </p:spPr>
        <p:txBody>
          <a:bodyPr wrap="square" rtlCol="0">
            <a:spAutoFit/>
          </a:bodyPr>
          <a:lstStyle/>
          <a:p>
            <a:pPr algn="ctr"/>
            <a:r>
              <a:rPr lang="en-GB" sz="2800" dirty="0">
                <a:solidFill>
                  <a:srgbClr val="FF0000"/>
                </a:solidFill>
              </a:rPr>
              <a:t>9</a:t>
            </a:r>
          </a:p>
        </p:txBody>
      </p:sp>
      <p:sp>
        <p:nvSpPr>
          <p:cNvPr id="31" name="TextBox 30"/>
          <p:cNvSpPr txBox="1"/>
          <p:nvPr/>
        </p:nvSpPr>
        <p:spPr>
          <a:xfrm>
            <a:off x="445077" y="5055186"/>
            <a:ext cx="472116" cy="523220"/>
          </a:xfrm>
          <a:prstGeom prst="rect">
            <a:avLst/>
          </a:prstGeom>
          <a:noFill/>
        </p:spPr>
        <p:txBody>
          <a:bodyPr wrap="square" rtlCol="0">
            <a:spAutoFit/>
          </a:bodyPr>
          <a:lstStyle/>
          <a:p>
            <a:pPr algn="ctr"/>
            <a:r>
              <a:rPr lang="en-GB" sz="2800" dirty="0">
                <a:solidFill>
                  <a:srgbClr val="FF0000"/>
                </a:solidFill>
              </a:rPr>
              <a:t>8</a:t>
            </a:r>
          </a:p>
        </p:txBody>
      </p:sp>
    </p:spTree>
    <p:extLst>
      <p:ext uri="{BB962C8B-B14F-4D97-AF65-F5344CB8AC3E}">
        <p14:creationId xmlns:p14="http://schemas.microsoft.com/office/powerpoint/2010/main" val="27233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0"/>
            <a:ext cx="11421488" cy="119336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The perimeter of one square is 24cm. </a:t>
            </a:r>
          </a:p>
          <a:p>
            <a:pPr lvl="0" algn="ctr"/>
            <a:r>
              <a:rPr lang="en-GB" sz="3600" dirty="0">
                <a:solidFill>
                  <a:srgbClr val="002060"/>
                </a:solidFill>
              </a:rPr>
              <a:t>What is the perimeter of the whole shape?</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11"/>
          <p:cNvSpPr/>
          <p:nvPr/>
        </p:nvSpPr>
        <p:spPr>
          <a:xfrm>
            <a:off x="7667720" y="4877357"/>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5260451" y="4876479"/>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2833638" y="4877357"/>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6477375" y="4876479"/>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4050562" y="4876479"/>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853182" y="3786769"/>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7667720" y="3786769"/>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680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2087880"/>
            <a:ext cx="6539072" cy="383347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Mr Jones wants to lay a patio around the outside of his garden. He knows the total perimeter is 38m.</a:t>
            </a:r>
          </a:p>
          <a:p>
            <a:pPr lvl="0" algn="ctr"/>
            <a:r>
              <a:rPr lang="en-GB" sz="4000" dirty="0">
                <a:solidFill>
                  <a:srgbClr val="002060"/>
                </a:solidFill>
              </a:rPr>
              <a:t>What are the missing dimensions?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6"/>
          <p:cNvSpPr/>
          <p:nvPr/>
        </p:nvSpPr>
        <p:spPr>
          <a:xfrm>
            <a:off x="7321288" y="2586558"/>
            <a:ext cx="3432059" cy="123632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rot="5400000">
            <a:off x="8409623" y="3093424"/>
            <a:ext cx="2891098" cy="187736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9132682" y="5544882"/>
            <a:ext cx="1456841" cy="584775"/>
          </a:xfrm>
          <a:prstGeom prst="rect">
            <a:avLst/>
          </a:prstGeom>
          <a:noFill/>
        </p:spPr>
        <p:txBody>
          <a:bodyPr wrap="square" rtlCol="0">
            <a:spAutoFit/>
          </a:bodyPr>
          <a:lstStyle/>
          <a:p>
            <a:pPr algn="ctr"/>
            <a:r>
              <a:rPr lang="en-GB" sz="3200" dirty="0">
                <a:solidFill>
                  <a:srgbClr val="002060"/>
                </a:solidFill>
              </a:rPr>
              <a:t>6m</a:t>
            </a:r>
          </a:p>
        </p:txBody>
      </p:sp>
      <p:sp>
        <p:nvSpPr>
          <p:cNvPr id="15" name="TextBox 14"/>
          <p:cNvSpPr txBox="1"/>
          <p:nvPr/>
        </p:nvSpPr>
        <p:spPr>
          <a:xfrm>
            <a:off x="8404261" y="1934557"/>
            <a:ext cx="1456841" cy="584775"/>
          </a:xfrm>
          <a:prstGeom prst="rect">
            <a:avLst/>
          </a:prstGeom>
          <a:noFill/>
        </p:spPr>
        <p:txBody>
          <a:bodyPr wrap="square" rtlCol="0">
            <a:spAutoFit/>
          </a:bodyPr>
          <a:lstStyle/>
          <a:p>
            <a:pPr algn="ctr"/>
            <a:r>
              <a:rPr lang="en-GB" sz="3200" dirty="0">
                <a:solidFill>
                  <a:srgbClr val="002060"/>
                </a:solidFill>
              </a:rPr>
              <a:t>11m</a:t>
            </a:r>
          </a:p>
        </p:txBody>
      </p:sp>
      <p:sp>
        <p:nvSpPr>
          <p:cNvPr id="16" name="TextBox 15"/>
          <p:cNvSpPr txBox="1"/>
          <p:nvPr/>
        </p:nvSpPr>
        <p:spPr>
          <a:xfrm>
            <a:off x="10589523" y="3597725"/>
            <a:ext cx="1456841" cy="584775"/>
          </a:xfrm>
          <a:prstGeom prst="rect">
            <a:avLst/>
          </a:prstGeom>
          <a:noFill/>
        </p:spPr>
        <p:txBody>
          <a:bodyPr wrap="square" rtlCol="0">
            <a:spAutoFit/>
          </a:bodyPr>
          <a:lstStyle/>
          <a:p>
            <a:pPr algn="ctr"/>
            <a:r>
              <a:rPr lang="en-GB" sz="3200" dirty="0">
                <a:solidFill>
                  <a:srgbClr val="002060"/>
                </a:solidFill>
              </a:rPr>
              <a:t>8m</a:t>
            </a:r>
          </a:p>
        </p:txBody>
      </p:sp>
      <p:sp>
        <p:nvSpPr>
          <p:cNvPr id="17" name="TextBox 16"/>
          <p:cNvSpPr txBox="1"/>
          <p:nvPr/>
        </p:nvSpPr>
        <p:spPr>
          <a:xfrm>
            <a:off x="7663980" y="4433661"/>
            <a:ext cx="1456841" cy="584775"/>
          </a:xfrm>
          <a:prstGeom prst="rect">
            <a:avLst/>
          </a:prstGeom>
          <a:noFill/>
        </p:spPr>
        <p:txBody>
          <a:bodyPr wrap="square" rtlCol="0">
            <a:spAutoFit/>
          </a:bodyPr>
          <a:lstStyle/>
          <a:p>
            <a:pPr algn="ctr"/>
            <a:r>
              <a:rPr lang="en-GB" sz="3200" dirty="0">
                <a:solidFill>
                  <a:srgbClr val="002060"/>
                </a:solidFill>
              </a:rPr>
              <a:t>5m</a:t>
            </a:r>
          </a:p>
        </p:txBody>
      </p:sp>
    </p:spTree>
    <p:extLst>
      <p:ext uri="{BB962C8B-B14F-4D97-AF65-F5344CB8AC3E}">
        <p14:creationId xmlns:p14="http://schemas.microsoft.com/office/powerpoint/2010/main" val="106268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592342" y="2007519"/>
            <a:ext cx="5153629" cy="365078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The perimeter of the shape is 36cm. </a:t>
            </a:r>
          </a:p>
          <a:p>
            <a:pPr algn="ctr">
              <a:buNone/>
            </a:pPr>
            <a:r>
              <a:rPr lang="en-GB" sz="4000" dirty="0">
                <a:solidFill>
                  <a:srgbClr val="002060"/>
                </a:solidFill>
              </a:rPr>
              <a:t>What is the length of one side of a square?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6"/>
          <p:cNvSpPr/>
          <p:nvPr/>
        </p:nvSpPr>
        <p:spPr>
          <a:xfrm>
            <a:off x="8755793" y="4115357"/>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9972717" y="4114479"/>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8775337" y="3024769"/>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515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36731"/>
            <a:ext cx="729790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The length of one side of shape A is 8cm.</a:t>
            </a:r>
          </a:p>
          <a:p>
            <a:pPr algn="ctr">
              <a:buNone/>
            </a:pPr>
            <a:r>
              <a:rPr lang="en-GB" sz="4000" dirty="0">
                <a:solidFill>
                  <a:srgbClr val="002060"/>
                </a:solidFill>
              </a:rPr>
              <a:t>The length of one square in shape B is 4cm. </a:t>
            </a:r>
          </a:p>
          <a:p>
            <a:pPr algn="ctr">
              <a:buNone/>
            </a:pPr>
            <a:r>
              <a:rPr lang="en-GB" sz="4000" dirty="0">
                <a:solidFill>
                  <a:srgbClr val="002060"/>
                </a:solidFill>
              </a:rPr>
              <a:t>Ally says both shapes have the same perimeter. Is she correct? Explain how you know.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6"/>
          <p:cNvSpPr/>
          <p:nvPr/>
        </p:nvSpPr>
        <p:spPr>
          <a:xfrm>
            <a:off x="9261752" y="5451194"/>
            <a:ext cx="1209889" cy="10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0478676" y="5450316"/>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9261752" y="4371193"/>
            <a:ext cx="1209889" cy="10897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9242208" y="1836731"/>
            <a:ext cx="2407269" cy="2179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7831097" y="2559546"/>
            <a:ext cx="1018268" cy="7337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A</a:t>
            </a:r>
          </a:p>
        </p:txBody>
      </p:sp>
      <p:sp>
        <p:nvSpPr>
          <p:cNvPr id="13" name="Rectangle: Rounded Corners 2">
            <a:extLst>
              <a:ext uri="{FF2B5EF4-FFF2-40B4-BE49-F238E27FC236}">
                <a16:creationId xmlns:a16="http://schemas.microsoft.com/office/drawing/2014/main" id="{675A7142-34F1-4E54-A85B-FF703025B360}"/>
              </a:ext>
            </a:extLst>
          </p:cNvPr>
          <p:cNvSpPr/>
          <p:nvPr/>
        </p:nvSpPr>
        <p:spPr>
          <a:xfrm>
            <a:off x="7983497" y="5083421"/>
            <a:ext cx="1018268" cy="7337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B</a:t>
            </a:r>
          </a:p>
        </p:txBody>
      </p:sp>
    </p:spTree>
    <p:extLst>
      <p:ext uri="{BB962C8B-B14F-4D97-AF65-F5344CB8AC3E}">
        <p14:creationId xmlns:p14="http://schemas.microsoft.com/office/powerpoint/2010/main" val="7118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The LORIC task will focus on your </a:t>
            </a:r>
            <a:r>
              <a:rPr lang="en-GB" sz="3000" u="sng" dirty="0">
                <a:solidFill>
                  <a:srgbClr val="002060"/>
                </a:solidFill>
              </a:rPr>
              <a:t>Raj Resilience</a:t>
            </a:r>
            <a:r>
              <a:rPr lang="en-GB" sz="3000" dirty="0">
                <a:solidFill>
                  <a:srgbClr val="002060"/>
                </a:solidFill>
              </a:rPr>
              <a:t> skills today: </a:t>
            </a:r>
          </a:p>
          <a:p>
            <a:pPr lvl="0"/>
            <a:endParaRPr lang="en-GB" sz="3000" dirty="0">
              <a:solidFill>
                <a:srgbClr val="002060"/>
              </a:solidFill>
            </a:endParaRPr>
          </a:p>
          <a:p>
            <a:pPr marL="342900" lvl="0" indent="-342900">
              <a:buFont typeface="Arial" panose="020B0604020202020204" pitchFamily="34" charset="0"/>
              <a:buChar char="•"/>
            </a:pPr>
            <a:r>
              <a:rPr lang="en-GB" sz="3000" dirty="0">
                <a:solidFill>
                  <a:srgbClr val="002060"/>
                </a:solidFill>
              </a:rPr>
              <a:t>Do not be put off by a difficult task</a:t>
            </a:r>
          </a:p>
          <a:p>
            <a:pPr marL="342900" lvl="0" indent="-342900">
              <a:buFont typeface="Arial" panose="020B0604020202020204" pitchFamily="34" charset="0"/>
              <a:buChar char="•"/>
            </a:pPr>
            <a:r>
              <a:rPr lang="en-GB" sz="3000" dirty="0">
                <a:solidFill>
                  <a:srgbClr val="002060"/>
                </a:solidFill>
              </a:rPr>
              <a:t>Keep going – persevere</a:t>
            </a:r>
          </a:p>
          <a:p>
            <a:pPr marL="342900" lvl="0" indent="-342900">
              <a:buFont typeface="Arial" panose="020B0604020202020204" pitchFamily="34" charset="0"/>
              <a:buChar char="•"/>
            </a:pPr>
            <a:r>
              <a:rPr lang="en-GB" sz="30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69940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13154"/>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rgbClr val="002060"/>
                </a:solidFill>
              </a:rPr>
              <a:t>Using any of the numbers 1-9 only once, </a:t>
            </a:r>
          </a:p>
          <a:p>
            <a:pPr lvl="0"/>
            <a:r>
              <a:rPr lang="en-GB" sz="3600" dirty="0">
                <a:solidFill>
                  <a:srgbClr val="002060"/>
                </a:solidFill>
              </a:rPr>
              <a:t>work out the multiplication calculation which</a:t>
            </a:r>
          </a:p>
          <a:p>
            <a:pPr lvl="0"/>
            <a:r>
              <a:rPr lang="en-GB" sz="3600" dirty="0">
                <a:solidFill>
                  <a:srgbClr val="002060"/>
                </a:solidFill>
              </a:rPr>
              <a:t>will give the answer closest to </a:t>
            </a:r>
            <a:r>
              <a:rPr lang="en-GB" sz="3600" dirty="0">
                <a:solidFill>
                  <a:srgbClr val="FF0000"/>
                </a:solidFill>
              </a:rPr>
              <a:t>2,500</a:t>
            </a:r>
            <a:r>
              <a:rPr lang="en-GB" sz="3600" dirty="0">
                <a:solidFill>
                  <a:srgbClr val="002060"/>
                </a:solidFill>
              </a:rPr>
              <a:t>.</a:t>
            </a:r>
          </a:p>
          <a:p>
            <a:pPr lvl="0"/>
            <a:r>
              <a:rPr lang="en-GB" sz="3600" dirty="0">
                <a:solidFill>
                  <a:srgbClr val="002060"/>
                </a:solidFill>
              </a:rPr>
              <a:t>E.g. 82 x 19 = 1,558.</a:t>
            </a:r>
          </a:p>
          <a:p>
            <a:pPr lvl="0"/>
            <a:endParaRPr lang="en-GB" sz="4000" i="1" dirty="0">
              <a:solidFill>
                <a:prstClr val="black"/>
              </a:solidFill>
            </a:endParaRPr>
          </a:p>
          <a:p>
            <a:pPr lvl="0"/>
            <a:endParaRPr lang="en-GB" sz="4000" i="1" dirty="0">
              <a:solidFill>
                <a:prstClr val="black"/>
              </a:solidFill>
            </a:endParaRPr>
          </a:p>
          <a:p>
            <a:pPr lvl="0"/>
            <a:endParaRPr lang="en-GB" sz="4000" i="1" dirty="0">
              <a:solidFill>
                <a:srgbClr val="FF000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1554" y="2221538"/>
            <a:ext cx="1938947" cy="1913816"/>
          </a:xfrm>
          <a:prstGeom prst="rect">
            <a:avLst/>
          </a:prstGeom>
        </p:spPr>
      </p:pic>
      <p:sp>
        <p:nvSpPr>
          <p:cNvPr id="8" name="Rounded Rectangle 7">
            <a:extLst>
              <a:ext uri="{FF2B5EF4-FFF2-40B4-BE49-F238E27FC236}">
                <a16:creationId xmlns:a16="http://schemas.microsoft.com/office/drawing/2014/main" id="{FA19F8C2-2382-401F-AEAB-1EEE536D4B14}"/>
              </a:ext>
            </a:extLst>
          </p:cNvPr>
          <p:cNvSpPr/>
          <p:nvPr/>
        </p:nvSpPr>
        <p:spPr>
          <a:xfrm>
            <a:off x="1785483" y="4486606"/>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
        <p:nvSpPr>
          <p:cNvPr id="10" name="Rounded Rectangle 9">
            <a:extLst>
              <a:ext uri="{FF2B5EF4-FFF2-40B4-BE49-F238E27FC236}">
                <a16:creationId xmlns:a16="http://schemas.microsoft.com/office/drawing/2014/main" id="{FA19F8C2-2382-401F-AEAB-1EEE536D4B14}"/>
              </a:ext>
            </a:extLst>
          </p:cNvPr>
          <p:cNvSpPr/>
          <p:nvPr/>
        </p:nvSpPr>
        <p:spPr>
          <a:xfrm>
            <a:off x="3506694" y="4474784"/>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
        <p:nvSpPr>
          <p:cNvPr id="11" name="Rounded Rectangle 10">
            <a:extLst>
              <a:ext uri="{FF2B5EF4-FFF2-40B4-BE49-F238E27FC236}">
                <a16:creationId xmlns:a16="http://schemas.microsoft.com/office/drawing/2014/main" id="{FA19F8C2-2382-401F-AEAB-1EEE536D4B14}"/>
              </a:ext>
            </a:extLst>
          </p:cNvPr>
          <p:cNvSpPr/>
          <p:nvPr/>
        </p:nvSpPr>
        <p:spPr>
          <a:xfrm>
            <a:off x="5627014" y="4462962"/>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x</a:t>
            </a:r>
          </a:p>
        </p:txBody>
      </p:sp>
      <p:sp>
        <p:nvSpPr>
          <p:cNvPr id="12" name="Rounded Rectangle 11">
            <a:extLst>
              <a:ext uri="{FF2B5EF4-FFF2-40B4-BE49-F238E27FC236}">
                <a16:creationId xmlns:a16="http://schemas.microsoft.com/office/drawing/2014/main" id="{FA19F8C2-2382-401F-AEAB-1EEE536D4B14}"/>
              </a:ext>
            </a:extLst>
          </p:cNvPr>
          <p:cNvSpPr/>
          <p:nvPr/>
        </p:nvSpPr>
        <p:spPr>
          <a:xfrm>
            <a:off x="7747334" y="4466906"/>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
        <p:nvSpPr>
          <p:cNvPr id="13" name="Rounded Rectangle 12">
            <a:extLst>
              <a:ext uri="{FF2B5EF4-FFF2-40B4-BE49-F238E27FC236}">
                <a16:creationId xmlns:a16="http://schemas.microsoft.com/office/drawing/2014/main" id="{FA19F8C2-2382-401F-AEAB-1EEE536D4B14}"/>
              </a:ext>
            </a:extLst>
          </p:cNvPr>
          <p:cNvSpPr/>
          <p:nvPr/>
        </p:nvSpPr>
        <p:spPr>
          <a:xfrm>
            <a:off x="9674392" y="4491093"/>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Tree>
    <p:extLst>
      <p:ext uri="{BB962C8B-B14F-4D97-AF65-F5344CB8AC3E}">
        <p14:creationId xmlns:p14="http://schemas.microsoft.com/office/powerpoint/2010/main" val="315874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900" dirty="0">
                <a:solidFill>
                  <a:srgbClr val="002060"/>
                </a:solidFill>
              </a:rPr>
              <a:t>perimeter</a:t>
            </a:r>
          </a:p>
          <a:p>
            <a:pPr lvl="0" algn="ctr"/>
            <a:r>
              <a:rPr lang="en-GB" sz="3900" dirty="0">
                <a:solidFill>
                  <a:srgbClr val="002060"/>
                </a:solidFill>
              </a:rPr>
              <a:t>measure</a:t>
            </a:r>
          </a:p>
          <a:p>
            <a:pPr lvl="0" algn="ctr"/>
            <a:r>
              <a:rPr lang="en-GB" sz="3900" dirty="0">
                <a:solidFill>
                  <a:srgbClr val="002060"/>
                </a:solidFill>
              </a:rPr>
              <a:t>composite</a:t>
            </a:r>
          </a:p>
          <a:p>
            <a:pPr lvl="0" algn="ctr"/>
            <a:r>
              <a:rPr lang="en-GB" sz="3900" dirty="0">
                <a:solidFill>
                  <a:srgbClr val="002060"/>
                </a:solidFill>
              </a:rPr>
              <a:t>length</a:t>
            </a:r>
          </a:p>
          <a:p>
            <a:pPr lvl="0" algn="ctr"/>
            <a:r>
              <a:rPr lang="en-GB" sz="3900" dirty="0">
                <a:solidFill>
                  <a:srgbClr val="002060"/>
                </a:solidFill>
              </a:rPr>
              <a:t>width</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 / USE IT</a:t>
            </a:r>
          </a:p>
        </p:txBody>
      </p:sp>
      <p:pic>
        <p:nvPicPr>
          <p:cNvPr id="7" name="Picture 6"/>
          <p:cNvPicPr>
            <a:picLocks noChangeAspect="1"/>
          </p:cNvPicPr>
          <p:nvPr/>
        </p:nvPicPr>
        <p:blipFill>
          <a:blip r:embed="rId5"/>
          <a:stretch>
            <a:fillRect/>
          </a:stretch>
        </p:blipFill>
        <p:spPr>
          <a:xfrm>
            <a:off x="4854324" y="2202800"/>
            <a:ext cx="6377845" cy="3819628"/>
          </a:xfrm>
          <a:prstGeom prst="rect">
            <a:avLst/>
          </a:prstGeom>
        </p:spPr>
      </p:pic>
    </p:spTree>
    <p:extLst>
      <p:ext uri="{BB962C8B-B14F-4D97-AF65-F5344CB8AC3E}">
        <p14:creationId xmlns:p14="http://schemas.microsoft.com/office/powerpoint/2010/main" val="164893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perimeter </a:t>
            </a:r>
            <a:r>
              <a:rPr lang="en-GB" sz="3400" dirty="0">
                <a:solidFill>
                  <a:srgbClr val="002060"/>
                </a:solidFill>
              </a:rPr>
              <a:t>of </a:t>
            </a:r>
            <a:r>
              <a:rPr lang="en-GB" sz="3400" b="1" dirty="0">
                <a:solidFill>
                  <a:srgbClr val="002060"/>
                </a:solidFill>
              </a:rPr>
              <a:t>rectangular</a:t>
            </a:r>
            <a:r>
              <a:rPr lang="en-GB" sz="3400" dirty="0">
                <a:solidFill>
                  <a:srgbClr val="002060"/>
                </a:solidFill>
              </a:rPr>
              <a:t> shapes, including</a:t>
            </a:r>
            <a:r>
              <a:rPr lang="en-GB" sz="3400" b="1" dirty="0">
                <a:solidFill>
                  <a:srgbClr val="002060"/>
                </a:solidFill>
              </a:rPr>
              <a:t> squares</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500" y="3446773"/>
            <a:ext cx="6433734" cy="31865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perimeter</a:t>
            </a:r>
            <a:r>
              <a:rPr lang="en-GB" sz="3400" dirty="0">
                <a:solidFill>
                  <a:srgbClr val="002060"/>
                </a:solidFill>
              </a:rPr>
              <a:t> of a shape is the distance around the edge of the shape. For example, the distance around the edge of a playing field or the distance around a given object.</a:t>
            </a:r>
          </a:p>
        </p:txBody>
      </p:sp>
      <p:sp>
        <p:nvSpPr>
          <p:cNvPr id="12" name="Rectangle 11"/>
          <p:cNvSpPr/>
          <p:nvPr/>
        </p:nvSpPr>
        <p:spPr>
          <a:xfrm>
            <a:off x="8377651" y="4268015"/>
            <a:ext cx="2719136" cy="1236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Left-Right Arrow 4"/>
          <p:cNvSpPr/>
          <p:nvPr/>
        </p:nvSpPr>
        <p:spPr>
          <a:xfrm>
            <a:off x="8377651" y="3843580"/>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3" name="Left-Right Arrow 12"/>
          <p:cNvSpPr/>
          <p:nvPr/>
        </p:nvSpPr>
        <p:spPr>
          <a:xfrm>
            <a:off x="8377651" y="5696305"/>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Left-Right Arrow 13"/>
          <p:cNvSpPr/>
          <p:nvPr/>
        </p:nvSpPr>
        <p:spPr>
          <a:xfrm rot="16200000">
            <a:off x="7489931" y="4786222"/>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5" name="Left-Right Arrow 14"/>
          <p:cNvSpPr/>
          <p:nvPr/>
        </p:nvSpPr>
        <p:spPr>
          <a:xfrm rot="16200000">
            <a:off x="10780736" y="4769942"/>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6" name="TextBox 15"/>
          <p:cNvSpPr txBox="1"/>
          <p:nvPr/>
        </p:nvSpPr>
        <p:spPr>
          <a:xfrm>
            <a:off x="8989002" y="5988691"/>
            <a:ext cx="1456841" cy="584775"/>
          </a:xfrm>
          <a:prstGeom prst="rect">
            <a:avLst/>
          </a:prstGeom>
          <a:noFill/>
        </p:spPr>
        <p:txBody>
          <a:bodyPr wrap="square" rtlCol="0">
            <a:spAutoFit/>
          </a:bodyPr>
          <a:lstStyle/>
          <a:p>
            <a:pPr algn="ctr"/>
            <a:r>
              <a:rPr lang="en-GB" sz="3200" dirty="0">
                <a:solidFill>
                  <a:srgbClr val="002060"/>
                </a:solidFill>
              </a:rPr>
              <a:t>length</a:t>
            </a:r>
          </a:p>
        </p:txBody>
      </p:sp>
      <p:sp>
        <p:nvSpPr>
          <p:cNvPr id="17" name="TextBox 16"/>
          <p:cNvSpPr txBox="1"/>
          <p:nvPr/>
        </p:nvSpPr>
        <p:spPr>
          <a:xfrm rot="16200000">
            <a:off x="6954771" y="4593791"/>
            <a:ext cx="1456841" cy="584775"/>
          </a:xfrm>
          <a:prstGeom prst="rect">
            <a:avLst/>
          </a:prstGeom>
          <a:noFill/>
        </p:spPr>
        <p:txBody>
          <a:bodyPr wrap="square" rtlCol="0">
            <a:spAutoFit/>
          </a:bodyPr>
          <a:lstStyle/>
          <a:p>
            <a:pPr algn="ctr"/>
            <a:r>
              <a:rPr lang="en-GB" sz="3200" dirty="0">
                <a:solidFill>
                  <a:srgbClr val="002060"/>
                </a:solidFill>
              </a:rPr>
              <a:t>width</a:t>
            </a:r>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1"/>
            <a:ext cx="11660487" cy="111587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solidFill>
                  <a:srgbClr val="002060"/>
                </a:solidFill>
              </a:rPr>
              <a:t>To find the </a:t>
            </a:r>
            <a:r>
              <a:rPr lang="en-GB" altLang="en-US" sz="3200" b="1" dirty="0">
                <a:solidFill>
                  <a:srgbClr val="002060"/>
                </a:solidFill>
              </a:rPr>
              <a:t>perimeter </a:t>
            </a:r>
            <a:r>
              <a:rPr lang="en-GB" altLang="en-US" sz="3200" dirty="0">
                <a:solidFill>
                  <a:srgbClr val="002060"/>
                </a:solidFill>
              </a:rPr>
              <a:t>we need to add all the measurements from around the outside.</a:t>
            </a:r>
            <a:endParaRPr lang="en-GB" sz="3200" b="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3208149" y="3270906"/>
            <a:ext cx="8838216" cy="336236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000" dirty="0">
                <a:solidFill>
                  <a:srgbClr val="002060"/>
                </a:solidFill>
              </a:rPr>
              <a:t>To calculate the </a:t>
            </a:r>
            <a:r>
              <a:rPr lang="en-GB" sz="3000" b="1" dirty="0">
                <a:solidFill>
                  <a:srgbClr val="002060"/>
                </a:solidFill>
              </a:rPr>
              <a:t>perimeter</a:t>
            </a:r>
            <a:r>
              <a:rPr lang="en-GB" sz="3000" dirty="0">
                <a:solidFill>
                  <a:srgbClr val="002060"/>
                </a:solidFill>
              </a:rPr>
              <a:t> of a square, I need to add all the sides of the shape.</a:t>
            </a:r>
          </a:p>
          <a:p>
            <a:pPr lvl="0"/>
            <a:endParaRPr lang="en-GB" sz="3000" dirty="0">
              <a:solidFill>
                <a:srgbClr val="002060"/>
              </a:solidFill>
            </a:endParaRPr>
          </a:p>
          <a:p>
            <a:pPr lvl="0"/>
            <a:r>
              <a:rPr lang="en-GB" sz="3000" dirty="0">
                <a:solidFill>
                  <a:srgbClr val="002060"/>
                </a:solidFill>
              </a:rPr>
              <a:t>I only need to know the </a:t>
            </a:r>
            <a:r>
              <a:rPr lang="en-GB" sz="3000" b="1" dirty="0">
                <a:solidFill>
                  <a:srgbClr val="002060"/>
                </a:solidFill>
              </a:rPr>
              <a:t>length</a:t>
            </a:r>
            <a:r>
              <a:rPr lang="en-GB" sz="3000" dirty="0">
                <a:solidFill>
                  <a:srgbClr val="002060"/>
                </a:solidFill>
              </a:rPr>
              <a:t> of one side as all sides will be the same length.</a:t>
            </a:r>
          </a:p>
          <a:p>
            <a:pPr lvl="0"/>
            <a:r>
              <a:rPr lang="en-GB" sz="3000" dirty="0">
                <a:solidFill>
                  <a:srgbClr val="002060"/>
                </a:solidFill>
              </a:rPr>
              <a:t>5cm + 5cm + 5cm + 5cm = 20cm (or 4 x 5 = 20cm)</a:t>
            </a:r>
          </a:p>
          <a:p>
            <a:pPr lvl="0"/>
            <a:r>
              <a:rPr lang="en-GB" sz="3000" b="1" dirty="0">
                <a:solidFill>
                  <a:srgbClr val="002060"/>
                </a:solidFill>
              </a:rPr>
              <a:t>The perimeter of this square is 20cm.</a:t>
            </a:r>
          </a:p>
        </p:txBody>
      </p:sp>
      <p:sp>
        <p:nvSpPr>
          <p:cNvPr id="7" name="Rectangle 6"/>
          <p:cNvSpPr/>
          <p:nvPr/>
        </p:nvSpPr>
        <p:spPr>
          <a:xfrm>
            <a:off x="461125" y="4111564"/>
            <a:ext cx="2285184" cy="2102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28420" y="5426538"/>
            <a:ext cx="6096000" cy="369332"/>
          </a:xfrm>
          <a:prstGeom prst="rect">
            <a:avLst/>
          </a:prstGeom>
        </p:spPr>
        <p:txBody>
          <a:bodyPr>
            <a:spAutoFit/>
          </a:bodyPr>
          <a:lstStyle/>
          <a:p>
            <a:pPr lvl="0"/>
            <a:r>
              <a:rPr lang="en-GB" dirty="0">
                <a:solidFill>
                  <a:srgbClr val="002060"/>
                </a:solidFill>
              </a:rPr>
              <a:t>.</a:t>
            </a:r>
          </a:p>
        </p:txBody>
      </p:sp>
      <p:sp>
        <p:nvSpPr>
          <p:cNvPr id="13" name="TextBox 12"/>
          <p:cNvSpPr txBox="1"/>
          <p:nvPr/>
        </p:nvSpPr>
        <p:spPr>
          <a:xfrm>
            <a:off x="875296" y="3484134"/>
            <a:ext cx="1456841" cy="584775"/>
          </a:xfrm>
          <a:prstGeom prst="rect">
            <a:avLst/>
          </a:prstGeom>
          <a:noFill/>
        </p:spPr>
        <p:txBody>
          <a:bodyPr wrap="square" rtlCol="0">
            <a:spAutoFit/>
          </a:bodyPr>
          <a:lstStyle/>
          <a:p>
            <a:pPr algn="ctr"/>
            <a:r>
              <a:rPr lang="en-GB" sz="3200" dirty="0">
                <a:solidFill>
                  <a:srgbClr val="002060"/>
                </a:solidFill>
              </a:rPr>
              <a:t>5cm</a:t>
            </a:r>
          </a:p>
        </p:txBody>
      </p:sp>
    </p:spTree>
    <p:extLst>
      <p:ext uri="{BB962C8B-B14F-4D97-AF65-F5344CB8AC3E}">
        <p14:creationId xmlns:p14="http://schemas.microsoft.com/office/powerpoint/2010/main" val="43159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500" y="1937288"/>
            <a:ext cx="5209368" cy="28286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The </a:t>
            </a:r>
            <a:r>
              <a:rPr lang="en-GB" sz="2800" b="1" dirty="0">
                <a:solidFill>
                  <a:srgbClr val="002060"/>
                </a:solidFill>
              </a:rPr>
              <a:t>perimeter</a:t>
            </a:r>
            <a:r>
              <a:rPr lang="en-GB" sz="2800" dirty="0">
                <a:solidFill>
                  <a:srgbClr val="002060"/>
                </a:solidFill>
              </a:rPr>
              <a:t> of a shape is the distance around the edge of the shape. For example, the distance around the edge of a playing field or the distance around a given object.</a:t>
            </a:r>
          </a:p>
        </p:txBody>
      </p:sp>
      <p:sp>
        <p:nvSpPr>
          <p:cNvPr id="12" name="Rectangle 11"/>
          <p:cNvSpPr/>
          <p:nvPr/>
        </p:nvSpPr>
        <p:spPr>
          <a:xfrm>
            <a:off x="8444949" y="4022268"/>
            <a:ext cx="2719136" cy="1236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Left-Right Arrow 4"/>
          <p:cNvSpPr/>
          <p:nvPr/>
        </p:nvSpPr>
        <p:spPr>
          <a:xfrm>
            <a:off x="8614546" y="3706430"/>
            <a:ext cx="2549539" cy="255925"/>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3" name="Left-Right Arrow 12"/>
          <p:cNvSpPr/>
          <p:nvPr/>
        </p:nvSpPr>
        <p:spPr>
          <a:xfrm>
            <a:off x="7208619" y="5450558"/>
            <a:ext cx="395546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Left-Right Arrow 13"/>
          <p:cNvSpPr/>
          <p:nvPr/>
        </p:nvSpPr>
        <p:spPr>
          <a:xfrm rot="16200000">
            <a:off x="8128898" y="2842140"/>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5" name="Left-Right Arrow 14"/>
          <p:cNvSpPr/>
          <p:nvPr/>
        </p:nvSpPr>
        <p:spPr>
          <a:xfrm rot="16200000">
            <a:off x="10848034" y="4524195"/>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6" name="TextBox 15"/>
          <p:cNvSpPr txBox="1"/>
          <p:nvPr/>
        </p:nvSpPr>
        <p:spPr>
          <a:xfrm>
            <a:off x="8457931" y="5742944"/>
            <a:ext cx="1456841" cy="584775"/>
          </a:xfrm>
          <a:prstGeom prst="rect">
            <a:avLst/>
          </a:prstGeom>
          <a:noFill/>
        </p:spPr>
        <p:txBody>
          <a:bodyPr wrap="square" rtlCol="0">
            <a:spAutoFit/>
          </a:bodyPr>
          <a:lstStyle/>
          <a:p>
            <a:pPr algn="ctr"/>
            <a:r>
              <a:rPr lang="en-GB" sz="3200" dirty="0">
                <a:solidFill>
                  <a:srgbClr val="002060"/>
                </a:solidFill>
              </a:rPr>
              <a:t>length</a:t>
            </a:r>
          </a:p>
        </p:txBody>
      </p:sp>
      <p:sp>
        <p:nvSpPr>
          <p:cNvPr id="17" name="TextBox 16"/>
          <p:cNvSpPr txBox="1"/>
          <p:nvPr/>
        </p:nvSpPr>
        <p:spPr>
          <a:xfrm rot="16200000">
            <a:off x="5672502" y="3443618"/>
            <a:ext cx="1456841" cy="584775"/>
          </a:xfrm>
          <a:prstGeom prst="rect">
            <a:avLst/>
          </a:prstGeom>
          <a:noFill/>
        </p:spPr>
        <p:txBody>
          <a:bodyPr wrap="square" rtlCol="0">
            <a:spAutoFit/>
          </a:bodyPr>
          <a:lstStyle/>
          <a:p>
            <a:pPr algn="ctr"/>
            <a:r>
              <a:rPr lang="en-GB" sz="3200" dirty="0">
                <a:solidFill>
                  <a:srgbClr val="002060"/>
                </a:solidFill>
              </a:rPr>
              <a:t>width</a:t>
            </a:r>
          </a:p>
        </p:txBody>
      </p:sp>
      <p:sp>
        <p:nvSpPr>
          <p:cNvPr id="18" name="Rectangle 17"/>
          <p:cNvSpPr/>
          <p:nvPr/>
        </p:nvSpPr>
        <p:spPr>
          <a:xfrm rot="5400000">
            <a:off x="6390855" y="3204504"/>
            <a:ext cx="2871858" cy="123632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eft-Right Arrow 19"/>
          <p:cNvSpPr/>
          <p:nvPr/>
        </p:nvSpPr>
        <p:spPr>
          <a:xfrm>
            <a:off x="7208619" y="2034833"/>
            <a:ext cx="1175099" cy="255925"/>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1" name="Left-Right Arrow 20"/>
          <p:cNvSpPr/>
          <p:nvPr/>
        </p:nvSpPr>
        <p:spPr>
          <a:xfrm rot="16200000">
            <a:off x="5471732" y="3691308"/>
            <a:ext cx="290210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2" name="Rectangle: Rounded Corners 7">
            <a:extLst>
              <a:ext uri="{FF2B5EF4-FFF2-40B4-BE49-F238E27FC236}">
                <a16:creationId xmlns:a16="http://schemas.microsoft.com/office/drawing/2014/main" id="{B037ED3D-4640-4C99-BD8E-7128C709FBE2}"/>
              </a:ext>
            </a:extLst>
          </p:cNvPr>
          <p:cNvSpPr/>
          <p:nvPr/>
        </p:nvSpPr>
        <p:spPr>
          <a:xfrm>
            <a:off x="546099" y="4974956"/>
            <a:ext cx="5209368" cy="176971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A </a:t>
            </a:r>
            <a:r>
              <a:rPr lang="en-GB" sz="2800" b="1" dirty="0">
                <a:solidFill>
                  <a:srgbClr val="002060"/>
                </a:solidFill>
              </a:rPr>
              <a:t>composite rectilinear shape</a:t>
            </a:r>
            <a:r>
              <a:rPr lang="en-GB" sz="2800" dirty="0">
                <a:solidFill>
                  <a:srgbClr val="002060"/>
                </a:solidFill>
              </a:rPr>
              <a:t> is one that is made up of two or more rectangular shapes.</a:t>
            </a:r>
          </a:p>
        </p:txBody>
      </p:sp>
    </p:spTree>
    <p:extLst>
      <p:ext uri="{BB962C8B-B14F-4D97-AF65-F5344CB8AC3E}">
        <p14:creationId xmlns:p14="http://schemas.microsoft.com/office/powerpoint/2010/main" val="296626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8132</TotalTime>
  <Words>1296</Words>
  <Application>Microsoft Office PowerPoint</Application>
  <PresentationFormat>Widescreen</PresentationFormat>
  <Paragraphs>193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Model</vt:lpstr>
      <vt:lpstr>Model</vt:lpstr>
      <vt:lpstr>Model</vt:lpstr>
      <vt:lpstr>Apply</vt:lpstr>
      <vt:lpstr>Model</vt:lpstr>
      <vt:lpstr>Model</vt:lpstr>
      <vt:lpstr>Apply</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204</cp:revision>
  <dcterms:created xsi:type="dcterms:W3CDTF">2017-03-29T13:14:03Z</dcterms:created>
  <dcterms:modified xsi:type="dcterms:W3CDTF">2020-05-01T12:28:49Z</dcterms:modified>
</cp:coreProperties>
</file>