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314" r:id="rId3"/>
    <p:sldId id="274" r:id="rId4"/>
    <p:sldId id="384" r:id="rId5"/>
    <p:sldId id="385" r:id="rId6"/>
    <p:sldId id="387" r:id="rId7"/>
    <p:sldId id="261" r:id="rId8"/>
    <p:sldId id="376" r:id="rId9"/>
    <p:sldId id="386" r:id="rId10"/>
    <p:sldId id="378" r:id="rId11"/>
    <p:sldId id="383" r:id="rId12"/>
    <p:sldId id="382" r:id="rId13"/>
    <p:sldId id="381" r:id="rId14"/>
    <p:sldId id="388" r:id="rId15"/>
    <p:sldId id="366" r:id="rId16"/>
    <p:sldId id="380" r:id="rId17"/>
    <p:sldId id="344" r:id="rId18"/>
    <p:sldId id="3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83EF52-3CD2-4CD3-AE40-8243C373796A}" v="126" dt="2019-11-29T11:13:08.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42715468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9250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6688802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054991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19159611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634644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2745210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16568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409248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2529350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24413746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8866995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Y5 M5d Can measure and calculate the area of a rectangle, including a square</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693492" y="1805254"/>
            <a:ext cx="11224705" cy="846506"/>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700" dirty="0">
                <a:solidFill>
                  <a:srgbClr val="002060"/>
                </a:solidFill>
              </a:rPr>
              <a:t>We can calculate the </a:t>
            </a:r>
            <a:r>
              <a:rPr lang="en-GB" sz="2700" b="1" dirty="0">
                <a:solidFill>
                  <a:srgbClr val="002060"/>
                </a:solidFill>
              </a:rPr>
              <a:t>area</a:t>
            </a:r>
            <a:r>
              <a:rPr lang="en-GB" sz="2700" dirty="0">
                <a:solidFill>
                  <a:srgbClr val="002060"/>
                </a:solidFill>
              </a:rPr>
              <a:t> of this shape simply by multiplying the </a:t>
            </a:r>
            <a:r>
              <a:rPr lang="en-GB" sz="2700" b="1" dirty="0">
                <a:solidFill>
                  <a:srgbClr val="002060"/>
                </a:solidFill>
              </a:rPr>
              <a:t>length</a:t>
            </a:r>
            <a:r>
              <a:rPr lang="en-GB" sz="2700" dirty="0">
                <a:solidFill>
                  <a:srgbClr val="002060"/>
                </a:solidFill>
              </a:rPr>
              <a:t> by the </a:t>
            </a:r>
            <a:r>
              <a:rPr lang="en-GB" sz="2700" b="1" dirty="0">
                <a:solidFill>
                  <a:srgbClr val="002060"/>
                </a:solidFill>
              </a:rPr>
              <a:t>width</a:t>
            </a:r>
            <a:r>
              <a:rPr lang="en-GB" sz="2700" dirty="0">
                <a:solidFill>
                  <a:srgbClr val="002060"/>
                </a:solidFill>
              </a:rPr>
              <a:t>.</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3739900" y="2904692"/>
            <a:ext cx="8178297" cy="2278844"/>
          </a:xfrm>
          <a:prstGeom prst="wedgeRectCallout">
            <a:avLst>
              <a:gd name="adj1" fmla="val -61755"/>
              <a:gd name="adj2" fmla="val -579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700" dirty="0">
                <a:solidFill>
                  <a:srgbClr val="002060"/>
                </a:solidFill>
              </a:rPr>
              <a:t>This means I need to complete the following calculation: </a:t>
            </a:r>
          </a:p>
          <a:p>
            <a:pPr algn="ctr">
              <a:buNone/>
            </a:pPr>
            <a:r>
              <a:rPr lang="en-GB" sz="2700" dirty="0">
                <a:solidFill>
                  <a:srgbClr val="002060"/>
                </a:solidFill>
              </a:rPr>
              <a:t>5cm x 9cm = 45cm</a:t>
            </a:r>
            <a:r>
              <a:rPr lang="en-GB" sz="2700" baseline="30000" dirty="0">
                <a:solidFill>
                  <a:srgbClr val="002060"/>
                </a:solidFill>
              </a:rPr>
              <a:t>2</a:t>
            </a:r>
          </a:p>
          <a:p>
            <a:pPr algn="ctr">
              <a:buNone/>
            </a:pPr>
            <a:endParaRPr lang="en-GB" sz="2700" baseline="30000" dirty="0">
              <a:solidFill>
                <a:srgbClr val="002060"/>
              </a:solidFill>
            </a:endParaRPr>
          </a:p>
          <a:p>
            <a:pPr algn="ctr"/>
            <a:r>
              <a:rPr lang="en-GB" sz="2700" dirty="0">
                <a:solidFill>
                  <a:srgbClr val="002060"/>
                </a:solidFill>
              </a:rPr>
              <a:t>or 9cm x 5cm = 45cm</a:t>
            </a:r>
            <a:r>
              <a:rPr lang="en-GB" sz="2700" baseline="30000" dirty="0">
                <a:solidFill>
                  <a:srgbClr val="002060"/>
                </a:solidFill>
              </a:rPr>
              <a:t>2</a:t>
            </a: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4130041" y="5556766"/>
            <a:ext cx="7758390" cy="1065921"/>
          </a:xfrm>
          <a:prstGeom prst="wedgeRectCallout">
            <a:avLst>
              <a:gd name="adj1" fmla="val -62107"/>
              <a:gd name="adj2" fmla="val 148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700" b="1" dirty="0">
                <a:solidFill>
                  <a:srgbClr val="002060"/>
                </a:solidFill>
              </a:rPr>
              <a:t>The answer is 45cm</a:t>
            </a:r>
            <a:r>
              <a:rPr lang="en-GB" sz="2700" b="1" baseline="30000" dirty="0">
                <a:solidFill>
                  <a:srgbClr val="002060"/>
                </a:solidFill>
              </a:rPr>
              <a:t>2</a:t>
            </a:r>
            <a:r>
              <a:rPr lang="en-GB" sz="2700" b="1" dirty="0">
                <a:solidFill>
                  <a:srgbClr val="002060"/>
                </a:solidFill>
              </a:rPr>
              <a:t> </a:t>
            </a:r>
            <a:r>
              <a:rPr lang="en-GB" sz="2700" dirty="0">
                <a:solidFill>
                  <a:srgbClr val="002060"/>
                </a:solidFill>
              </a:rPr>
              <a:t>(we read this as ‘45 square centimetres’).</a:t>
            </a:r>
          </a:p>
        </p:txBody>
      </p:sp>
      <p:sp>
        <p:nvSpPr>
          <p:cNvPr id="14" name="Left-Right Arrow 13"/>
          <p:cNvSpPr/>
          <p:nvPr/>
        </p:nvSpPr>
        <p:spPr>
          <a:xfrm>
            <a:off x="847004" y="5419769"/>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5" name="Left-Right Arrow 14"/>
          <p:cNvSpPr/>
          <p:nvPr/>
        </p:nvSpPr>
        <p:spPr>
          <a:xfrm rot="16200000">
            <a:off x="145549" y="4626726"/>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1513247" y="5652243"/>
            <a:ext cx="1456841" cy="584775"/>
          </a:xfrm>
          <a:prstGeom prst="rect">
            <a:avLst/>
          </a:prstGeom>
          <a:noFill/>
        </p:spPr>
        <p:txBody>
          <a:bodyPr wrap="square" rtlCol="0">
            <a:spAutoFit/>
          </a:bodyPr>
          <a:lstStyle/>
          <a:p>
            <a:pPr algn="ctr"/>
            <a:r>
              <a:rPr lang="en-GB" sz="3200" dirty="0">
                <a:solidFill>
                  <a:srgbClr val="002060"/>
                </a:solidFill>
              </a:rPr>
              <a:t>9cm</a:t>
            </a:r>
          </a:p>
        </p:txBody>
      </p:sp>
      <p:sp>
        <p:nvSpPr>
          <p:cNvPr id="17" name="TextBox 16"/>
          <p:cNvSpPr txBox="1"/>
          <p:nvPr/>
        </p:nvSpPr>
        <p:spPr>
          <a:xfrm rot="16200000">
            <a:off x="-387093" y="4477737"/>
            <a:ext cx="1456841" cy="584775"/>
          </a:xfrm>
          <a:prstGeom prst="rect">
            <a:avLst/>
          </a:prstGeom>
          <a:noFill/>
        </p:spPr>
        <p:txBody>
          <a:bodyPr wrap="square" rtlCol="0">
            <a:spAutoFit/>
          </a:bodyPr>
          <a:lstStyle/>
          <a:p>
            <a:pPr algn="ctr"/>
            <a:r>
              <a:rPr lang="en-GB" sz="3200" dirty="0">
                <a:solidFill>
                  <a:srgbClr val="002060"/>
                </a:solidFill>
              </a:rPr>
              <a:t>5cm</a:t>
            </a:r>
          </a:p>
        </p:txBody>
      </p:sp>
      <p:sp>
        <p:nvSpPr>
          <p:cNvPr id="18" name="Rectangle 17"/>
          <p:cNvSpPr/>
          <p:nvPr/>
        </p:nvSpPr>
        <p:spPr>
          <a:xfrm>
            <a:off x="954141" y="4199300"/>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5791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25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693492" y="1805254"/>
            <a:ext cx="11163943" cy="1289558"/>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We can calculate the </a:t>
            </a:r>
            <a:r>
              <a:rPr lang="en-GB" sz="3200" b="1" dirty="0">
                <a:solidFill>
                  <a:srgbClr val="002060"/>
                </a:solidFill>
              </a:rPr>
              <a:t>area</a:t>
            </a:r>
            <a:r>
              <a:rPr lang="en-GB" sz="3200" dirty="0">
                <a:solidFill>
                  <a:srgbClr val="002060"/>
                </a:solidFill>
              </a:rPr>
              <a:t> of this shape by using the formula: </a:t>
            </a:r>
          </a:p>
          <a:p>
            <a:pPr algn="ctr">
              <a:buNone/>
            </a:pPr>
            <a:r>
              <a:rPr lang="en-GB" sz="3200" b="1" dirty="0">
                <a:solidFill>
                  <a:srgbClr val="002060"/>
                </a:solidFill>
              </a:rPr>
              <a:t>length x width = area</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3859078" y="3362857"/>
            <a:ext cx="7998357" cy="1458558"/>
          </a:xfrm>
          <a:prstGeom prst="wedgeRectCallout">
            <a:avLst>
              <a:gd name="adj1" fmla="val -58271"/>
              <a:gd name="adj2" fmla="val 55875"/>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shape is a square, which means I need to complete the following calculation: </a:t>
            </a:r>
          </a:p>
          <a:p>
            <a:pPr algn="ctr">
              <a:buNone/>
            </a:pPr>
            <a:r>
              <a:rPr lang="en-GB" sz="3200" dirty="0">
                <a:solidFill>
                  <a:srgbClr val="002060"/>
                </a:solidFill>
              </a:rPr>
              <a:t>9m x 9m = 81m</a:t>
            </a:r>
            <a:r>
              <a:rPr lang="en-GB" sz="3200" baseline="30000" dirty="0">
                <a:solidFill>
                  <a:srgbClr val="002060"/>
                </a:solidFill>
              </a:rPr>
              <a:t>2</a:t>
            </a:r>
            <a:endParaRPr lang="en-GB" sz="3200" dirty="0">
              <a:solidFill>
                <a:srgbClr val="002060"/>
              </a:solidFill>
            </a:endParaRPr>
          </a:p>
        </p:txBody>
      </p:sp>
      <p:sp>
        <p:nvSpPr>
          <p:cNvPr id="13" name="Speech Bubble: Rectangle 11">
            <a:extLst>
              <a:ext uri="{FF2B5EF4-FFF2-40B4-BE49-F238E27FC236}">
                <a16:creationId xmlns:a16="http://schemas.microsoft.com/office/drawing/2014/main" id="{754B2BB4-78FE-4590-829C-7D74AFB6860B}"/>
              </a:ext>
            </a:extLst>
          </p:cNvPr>
          <p:cNvSpPr/>
          <p:nvPr/>
        </p:nvSpPr>
        <p:spPr>
          <a:xfrm>
            <a:off x="4588041" y="4975980"/>
            <a:ext cx="7252263" cy="1589638"/>
          </a:xfrm>
          <a:prstGeom prst="wedgeRectCallout">
            <a:avLst>
              <a:gd name="adj1" fmla="val -64157"/>
              <a:gd name="adj2" fmla="val 806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b="1" dirty="0">
                <a:solidFill>
                  <a:srgbClr val="002060"/>
                </a:solidFill>
              </a:rPr>
              <a:t>The answer is 81m</a:t>
            </a:r>
            <a:r>
              <a:rPr lang="en-GB" sz="3200" b="1" baseline="30000" dirty="0">
                <a:solidFill>
                  <a:srgbClr val="002060"/>
                </a:solidFill>
              </a:rPr>
              <a:t>2</a:t>
            </a:r>
            <a:r>
              <a:rPr lang="en-GB" sz="3200" b="1" dirty="0">
                <a:solidFill>
                  <a:srgbClr val="002060"/>
                </a:solidFill>
              </a:rPr>
              <a:t> </a:t>
            </a:r>
            <a:r>
              <a:rPr lang="en-GB" sz="3200" dirty="0">
                <a:solidFill>
                  <a:srgbClr val="002060"/>
                </a:solidFill>
              </a:rPr>
              <a:t>(we read this as ‘81 square metres’).</a:t>
            </a:r>
          </a:p>
        </p:txBody>
      </p:sp>
      <p:sp>
        <p:nvSpPr>
          <p:cNvPr id="14" name="TextBox 13"/>
          <p:cNvSpPr txBox="1"/>
          <p:nvPr/>
        </p:nvSpPr>
        <p:spPr>
          <a:xfrm>
            <a:off x="986965" y="5564387"/>
            <a:ext cx="1456841" cy="584775"/>
          </a:xfrm>
          <a:prstGeom prst="rect">
            <a:avLst/>
          </a:prstGeom>
          <a:noFill/>
        </p:spPr>
        <p:txBody>
          <a:bodyPr wrap="square" rtlCol="0">
            <a:spAutoFit/>
          </a:bodyPr>
          <a:lstStyle/>
          <a:p>
            <a:pPr algn="ctr"/>
            <a:r>
              <a:rPr lang="en-GB" sz="3200" dirty="0">
                <a:solidFill>
                  <a:srgbClr val="002060"/>
                </a:solidFill>
              </a:rPr>
              <a:t>9m</a:t>
            </a:r>
          </a:p>
        </p:txBody>
      </p:sp>
      <p:sp>
        <p:nvSpPr>
          <p:cNvPr id="15" name="Rectangle 14"/>
          <p:cNvSpPr/>
          <p:nvPr/>
        </p:nvSpPr>
        <p:spPr>
          <a:xfrm>
            <a:off x="805912" y="3840940"/>
            <a:ext cx="1931369" cy="16784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59436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50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273207" y="1828800"/>
            <a:ext cx="11421488" cy="6497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Work out the area of each shape. Give each answer in </a:t>
            </a:r>
            <a:r>
              <a:rPr lang="en-GB" sz="3600" b="1" dirty="0">
                <a:solidFill>
                  <a:srgbClr val="002060"/>
                </a:solidFill>
              </a:rPr>
              <a:t>cm</a:t>
            </a:r>
            <a:r>
              <a:rPr lang="en-GB" sz="3600" b="1" baseline="30000" dirty="0">
                <a:solidFill>
                  <a:srgbClr val="002060"/>
                </a:solidFill>
              </a:rPr>
              <a:t>2</a:t>
            </a:r>
            <a:r>
              <a:rPr lang="en-GB" sz="3600" dirty="0">
                <a:solidFill>
                  <a:srgbClr val="002060"/>
                </a:solidFill>
              </a:rPr>
              <a:t>:</a:t>
            </a:r>
            <a:endParaRPr lang="en-GB" sz="3600" dirty="0">
              <a:solidFill>
                <a:prstClr val="white"/>
              </a:solidFill>
            </a:endParaRPr>
          </a:p>
        </p:txBody>
      </p:sp>
      <p:sp>
        <p:nvSpPr>
          <p:cNvPr id="14" name="Left-Right Arrow 13"/>
          <p:cNvSpPr/>
          <p:nvPr/>
        </p:nvSpPr>
        <p:spPr>
          <a:xfrm>
            <a:off x="1054591" y="4203681"/>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7" name="Left-Right Arrow 16"/>
          <p:cNvSpPr/>
          <p:nvPr/>
        </p:nvSpPr>
        <p:spPr>
          <a:xfrm rot="16200000">
            <a:off x="399630" y="3410638"/>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8" name="TextBox 17"/>
          <p:cNvSpPr txBox="1"/>
          <p:nvPr/>
        </p:nvSpPr>
        <p:spPr>
          <a:xfrm>
            <a:off x="1720834" y="4436155"/>
            <a:ext cx="1456841" cy="584775"/>
          </a:xfrm>
          <a:prstGeom prst="rect">
            <a:avLst/>
          </a:prstGeom>
          <a:noFill/>
        </p:spPr>
        <p:txBody>
          <a:bodyPr wrap="square" rtlCol="0">
            <a:spAutoFit/>
          </a:bodyPr>
          <a:lstStyle/>
          <a:p>
            <a:pPr algn="ctr"/>
            <a:r>
              <a:rPr lang="en-GB" sz="3200" dirty="0">
                <a:solidFill>
                  <a:srgbClr val="002060"/>
                </a:solidFill>
              </a:rPr>
              <a:t>7cm</a:t>
            </a:r>
          </a:p>
        </p:txBody>
      </p:sp>
      <p:sp>
        <p:nvSpPr>
          <p:cNvPr id="19" name="TextBox 18"/>
          <p:cNvSpPr txBox="1"/>
          <p:nvPr/>
        </p:nvSpPr>
        <p:spPr>
          <a:xfrm rot="16200000">
            <a:off x="-179506" y="3261649"/>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20" name="Rectangle 19"/>
          <p:cNvSpPr/>
          <p:nvPr/>
        </p:nvSpPr>
        <p:spPr>
          <a:xfrm>
            <a:off x="1161728" y="2983212"/>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Left-Right Arrow 20"/>
          <p:cNvSpPr/>
          <p:nvPr/>
        </p:nvSpPr>
        <p:spPr>
          <a:xfrm>
            <a:off x="8531704" y="4385893"/>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2" name="Left-Right Arrow 21"/>
          <p:cNvSpPr/>
          <p:nvPr/>
        </p:nvSpPr>
        <p:spPr>
          <a:xfrm rot="16200000">
            <a:off x="7876743" y="3592850"/>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3" name="TextBox 22"/>
          <p:cNvSpPr txBox="1"/>
          <p:nvPr/>
        </p:nvSpPr>
        <p:spPr>
          <a:xfrm>
            <a:off x="9197947" y="4618367"/>
            <a:ext cx="1456841" cy="584775"/>
          </a:xfrm>
          <a:prstGeom prst="rect">
            <a:avLst/>
          </a:prstGeom>
          <a:noFill/>
        </p:spPr>
        <p:txBody>
          <a:bodyPr wrap="square" rtlCol="0">
            <a:spAutoFit/>
          </a:bodyPr>
          <a:lstStyle/>
          <a:p>
            <a:pPr algn="ctr"/>
            <a:r>
              <a:rPr lang="en-GB" sz="3200" dirty="0">
                <a:solidFill>
                  <a:srgbClr val="002060"/>
                </a:solidFill>
              </a:rPr>
              <a:t>8cm</a:t>
            </a:r>
          </a:p>
        </p:txBody>
      </p:sp>
      <p:sp>
        <p:nvSpPr>
          <p:cNvPr id="24" name="TextBox 23"/>
          <p:cNvSpPr txBox="1"/>
          <p:nvPr/>
        </p:nvSpPr>
        <p:spPr>
          <a:xfrm rot="16200000">
            <a:off x="7297607" y="3443861"/>
            <a:ext cx="1456841" cy="584775"/>
          </a:xfrm>
          <a:prstGeom prst="rect">
            <a:avLst/>
          </a:prstGeom>
          <a:noFill/>
        </p:spPr>
        <p:txBody>
          <a:bodyPr wrap="square" rtlCol="0">
            <a:spAutoFit/>
          </a:bodyPr>
          <a:lstStyle/>
          <a:p>
            <a:pPr algn="ctr"/>
            <a:r>
              <a:rPr lang="en-GB" sz="3200" dirty="0">
                <a:solidFill>
                  <a:srgbClr val="002060"/>
                </a:solidFill>
              </a:rPr>
              <a:t>5cm</a:t>
            </a:r>
          </a:p>
        </p:txBody>
      </p:sp>
      <p:sp>
        <p:nvSpPr>
          <p:cNvPr id="25" name="Rectangle 24"/>
          <p:cNvSpPr/>
          <p:nvPr/>
        </p:nvSpPr>
        <p:spPr>
          <a:xfrm>
            <a:off x="8638841" y="3165424"/>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Left-Right Arrow 25"/>
          <p:cNvSpPr/>
          <p:nvPr/>
        </p:nvSpPr>
        <p:spPr>
          <a:xfrm>
            <a:off x="4838161" y="5829590"/>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7" name="Left-Right Arrow 26"/>
          <p:cNvSpPr/>
          <p:nvPr/>
        </p:nvSpPr>
        <p:spPr>
          <a:xfrm rot="16200000">
            <a:off x="4183200" y="5036547"/>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8" name="TextBox 27"/>
          <p:cNvSpPr txBox="1"/>
          <p:nvPr/>
        </p:nvSpPr>
        <p:spPr>
          <a:xfrm>
            <a:off x="5504404" y="6062064"/>
            <a:ext cx="1456841" cy="584775"/>
          </a:xfrm>
          <a:prstGeom prst="rect">
            <a:avLst/>
          </a:prstGeom>
          <a:noFill/>
        </p:spPr>
        <p:txBody>
          <a:bodyPr wrap="square" rtlCol="0">
            <a:spAutoFit/>
          </a:bodyPr>
          <a:lstStyle/>
          <a:p>
            <a:pPr algn="ctr"/>
            <a:r>
              <a:rPr lang="en-GB" sz="3200" dirty="0">
                <a:solidFill>
                  <a:srgbClr val="002060"/>
                </a:solidFill>
              </a:rPr>
              <a:t>12cm</a:t>
            </a:r>
          </a:p>
        </p:txBody>
      </p:sp>
      <p:sp>
        <p:nvSpPr>
          <p:cNvPr id="29" name="TextBox 28"/>
          <p:cNvSpPr txBox="1"/>
          <p:nvPr/>
        </p:nvSpPr>
        <p:spPr>
          <a:xfrm rot="16200000">
            <a:off x="3604064" y="4887558"/>
            <a:ext cx="1456841" cy="584775"/>
          </a:xfrm>
          <a:prstGeom prst="rect">
            <a:avLst/>
          </a:prstGeom>
          <a:noFill/>
        </p:spPr>
        <p:txBody>
          <a:bodyPr wrap="square" rtlCol="0">
            <a:spAutoFit/>
          </a:bodyPr>
          <a:lstStyle/>
          <a:p>
            <a:pPr algn="ctr"/>
            <a:r>
              <a:rPr lang="en-GB" sz="3200" dirty="0">
                <a:solidFill>
                  <a:srgbClr val="002060"/>
                </a:solidFill>
              </a:rPr>
              <a:t>2cm</a:t>
            </a:r>
          </a:p>
        </p:txBody>
      </p:sp>
      <p:sp>
        <p:nvSpPr>
          <p:cNvPr id="30" name="Rectangle 29"/>
          <p:cNvSpPr/>
          <p:nvPr/>
        </p:nvSpPr>
        <p:spPr>
          <a:xfrm>
            <a:off x="4945298" y="4609121"/>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4016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4" name="Speech Bubble: Rectangle 11">
            <a:extLst>
              <a:ext uri="{FF2B5EF4-FFF2-40B4-BE49-F238E27FC236}">
                <a16:creationId xmlns:a16="http://schemas.microsoft.com/office/drawing/2014/main" id="{754B2BB4-78FE-4590-829C-7D74AFB6860B}"/>
              </a:ext>
            </a:extLst>
          </p:cNvPr>
          <p:cNvSpPr/>
          <p:nvPr/>
        </p:nvSpPr>
        <p:spPr>
          <a:xfrm>
            <a:off x="523505" y="1774972"/>
            <a:ext cx="11224705" cy="2115103"/>
          </a:xfrm>
          <a:prstGeom prst="wedgeRectCallout">
            <a:avLst>
              <a:gd name="adj1" fmla="val -44454"/>
              <a:gd name="adj2" fmla="val 71402"/>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000" dirty="0">
                <a:solidFill>
                  <a:srgbClr val="002060"/>
                </a:solidFill>
              </a:rPr>
              <a:t>If I had to create a shape with a given area, I would need to use my knowledge of factors to help me.</a:t>
            </a:r>
          </a:p>
          <a:p>
            <a:pPr algn="ctr">
              <a:buNone/>
            </a:pPr>
            <a:r>
              <a:rPr lang="en-GB" sz="3000" dirty="0">
                <a:solidFill>
                  <a:srgbClr val="002060"/>
                </a:solidFill>
              </a:rPr>
              <a:t>For example, if I had to create a shape with an </a:t>
            </a:r>
            <a:r>
              <a:rPr lang="en-GB" sz="3000" b="1" dirty="0">
                <a:solidFill>
                  <a:srgbClr val="002060"/>
                </a:solidFill>
              </a:rPr>
              <a:t>area</a:t>
            </a:r>
            <a:r>
              <a:rPr lang="en-GB" sz="3000" dirty="0">
                <a:solidFill>
                  <a:srgbClr val="002060"/>
                </a:solidFill>
              </a:rPr>
              <a:t> of</a:t>
            </a:r>
            <a:r>
              <a:rPr lang="en-GB" sz="3000" b="1" dirty="0">
                <a:solidFill>
                  <a:srgbClr val="002060"/>
                </a:solidFill>
              </a:rPr>
              <a:t> 12cm</a:t>
            </a:r>
            <a:r>
              <a:rPr lang="en-GB" sz="3000" b="1" baseline="30000" dirty="0">
                <a:solidFill>
                  <a:srgbClr val="002060"/>
                </a:solidFill>
              </a:rPr>
              <a:t>2, </a:t>
            </a:r>
            <a:r>
              <a:rPr lang="en-GB" sz="3000" dirty="0">
                <a:solidFill>
                  <a:srgbClr val="002060"/>
                </a:solidFill>
              </a:rPr>
              <a:t>I would use the following </a:t>
            </a:r>
            <a:r>
              <a:rPr lang="en-GB" sz="3000" b="1" dirty="0">
                <a:solidFill>
                  <a:srgbClr val="002060"/>
                </a:solidFill>
              </a:rPr>
              <a:t>factor pairs</a:t>
            </a:r>
            <a:r>
              <a:rPr lang="en-GB" sz="3000" dirty="0">
                <a:solidFill>
                  <a:srgbClr val="002060"/>
                </a:solidFill>
              </a:rPr>
              <a:t>: (1 and 12), (2 and 6), (3 and 4).</a:t>
            </a:r>
          </a:p>
        </p:txBody>
      </p:sp>
      <p:sp>
        <p:nvSpPr>
          <p:cNvPr id="17" name="Left-Right Arrow 16"/>
          <p:cNvSpPr/>
          <p:nvPr/>
        </p:nvSpPr>
        <p:spPr>
          <a:xfrm>
            <a:off x="866908" y="5879947"/>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8" name="Left-Right Arrow 17"/>
          <p:cNvSpPr/>
          <p:nvPr/>
        </p:nvSpPr>
        <p:spPr>
          <a:xfrm rot="16200000">
            <a:off x="211947" y="5086904"/>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9" name="TextBox 18"/>
          <p:cNvSpPr txBox="1"/>
          <p:nvPr/>
        </p:nvSpPr>
        <p:spPr>
          <a:xfrm>
            <a:off x="1533151" y="6112421"/>
            <a:ext cx="1456841" cy="584775"/>
          </a:xfrm>
          <a:prstGeom prst="rect">
            <a:avLst/>
          </a:prstGeom>
          <a:noFill/>
        </p:spPr>
        <p:txBody>
          <a:bodyPr wrap="square" rtlCol="0">
            <a:spAutoFit/>
          </a:bodyPr>
          <a:lstStyle/>
          <a:p>
            <a:pPr algn="ctr"/>
            <a:r>
              <a:rPr lang="en-GB" sz="3200" dirty="0">
                <a:solidFill>
                  <a:srgbClr val="002060"/>
                </a:solidFill>
              </a:rPr>
              <a:t>12cm</a:t>
            </a:r>
          </a:p>
        </p:txBody>
      </p:sp>
      <p:sp>
        <p:nvSpPr>
          <p:cNvPr id="20" name="TextBox 19"/>
          <p:cNvSpPr txBox="1"/>
          <p:nvPr/>
        </p:nvSpPr>
        <p:spPr>
          <a:xfrm rot="16200000">
            <a:off x="-367189" y="4937915"/>
            <a:ext cx="1456841" cy="584775"/>
          </a:xfrm>
          <a:prstGeom prst="rect">
            <a:avLst/>
          </a:prstGeom>
          <a:noFill/>
        </p:spPr>
        <p:txBody>
          <a:bodyPr wrap="square" rtlCol="0">
            <a:spAutoFit/>
          </a:bodyPr>
          <a:lstStyle/>
          <a:p>
            <a:pPr algn="ctr"/>
            <a:r>
              <a:rPr lang="en-GB" sz="3200" dirty="0">
                <a:solidFill>
                  <a:srgbClr val="002060"/>
                </a:solidFill>
              </a:rPr>
              <a:t>1cm</a:t>
            </a:r>
          </a:p>
        </p:txBody>
      </p:sp>
      <p:sp>
        <p:nvSpPr>
          <p:cNvPr id="21" name="Rectangle 20"/>
          <p:cNvSpPr/>
          <p:nvPr/>
        </p:nvSpPr>
        <p:spPr>
          <a:xfrm>
            <a:off x="974045" y="4659478"/>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Left-Right Arrow 21"/>
          <p:cNvSpPr/>
          <p:nvPr/>
        </p:nvSpPr>
        <p:spPr>
          <a:xfrm>
            <a:off x="4944313" y="5879947"/>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3" name="Left-Right Arrow 22"/>
          <p:cNvSpPr/>
          <p:nvPr/>
        </p:nvSpPr>
        <p:spPr>
          <a:xfrm rot="16200000">
            <a:off x="4289352" y="5086904"/>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4" name="TextBox 23"/>
          <p:cNvSpPr txBox="1"/>
          <p:nvPr/>
        </p:nvSpPr>
        <p:spPr>
          <a:xfrm>
            <a:off x="5610556" y="6112421"/>
            <a:ext cx="1456841" cy="584775"/>
          </a:xfrm>
          <a:prstGeom prst="rect">
            <a:avLst/>
          </a:prstGeom>
          <a:noFill/>
        </p:spPr>
        <p:txBody>
          <a:bodyPr wrap="square" rtlCol="0">
            <a:spAutoFit/>
          </a:bodyPr>
          <a:lstStyle/>
          <a:p>
            <a:pPr algn="ctr"/>
            <a:r>
              <a:rPr lang="en-GB" sz="3200" dirty="0">
                <a:solidFill>
                  <a:srgbClr val="002060"/>
                </a:solidFill>
              </a:rPr>
              <a:t>6cm</a:t>
            </a:r>
          </a:p>
        </p:txBody>
      </p:sp>
      <p:sp>
        <p:nvSpPr>
          <p:cNvPr id="25" name="TextBox 24"/>
          <p:cNvSpPr txBox="1"/>
          <p:nvPr/>
        </p:nvSpPr>
        <p:spPr>
          <a:xfrm rot="16200000">
            <a:off x="3710216" y="4937915"/>
            <a:ext cx="1456841" cy="584775"/>
          </a:xfrm>
          <a:prstGeom prst="rect">
            <a:avLst/>
          </a:prstGeom>
          <a:noFill/>
        </p:spPr>
        <p:txBody>
          <a:bodyPr wrap="square" rtlCol="0">
            <a:spAutoFit/>
          </a:bodyPr>
          <a:lstStyle/>
          <a:p>
            <a:pPr algn="ctr"/>
            <a:r>
              <a:rPr lang="en-GB" sz="3200" dirty="0">
                <a:solidFill>
                  <a:srgbClr val="002060"/>
                </a:solidFill>
              </a:rPr>
              <a:t>2cm</a:t>
            </a:r>
          </a:p>
        </p:txBody>
      </p:sp>
      <p:sp>
        <p:nvSpPr>
          <p:cNvPr id="26" name="Rectangle 25"/>
          <p:cNvSpPr/>
          <p:nvPr/>
        </p:nvSpPr>
        <p:spPr>
          <a:xfrm>
            <a:off x="5051450" y="4659478"/>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Left-Right Arrow 26"/>
          <p:cNvSpPr/>
          <p:nvPr/>
        </p:nvSpPr>
        <p:spPr>
          <a:xfrm>
            <a:off x="8889349" y="5918390"/>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8" name="Left-Right Arrow 27"/>
          <p:cNvSpPr/>
          <p:nvPr/>
        </p:nvSpPr>
        <p:spPr>
          <a:xfrm rot="16200000">
            <a:off x="8234388" y="5125347"/>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29" name="TextBox 28"/>
          <p:cNvSpPr txBox="1"/>
          <p:nvPr/>
        </p:nvSpPr>
        <p:spPr>
          <a:xfrm>
            <a:off x="9555592" y="6150864"/>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30" name="TextBox 29"/>
          <p:cNvSpPr txBox="1"/>
          <p:nvPr/>
        </p:nvSpPr>
        <p:spPr>
          <a:xfrm rot="16200000">
            <a:off x="7655252" y="4976358"/>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31" name="Rectangle 30"/>
          <p:cNvSpPr/>
          <p:nvPr/>
        </p:nvSpPr>
        <p:spPr>
          <a:xfrm>
            <a:off x="8996486" y="4697921"/>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4509654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Your Turn</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3" name="Rectangle: Rounded Corners 2">
            <a:extLst>
              <a:ext uri="{FF2B5EF4-FFF2-40B4-BE49-F238E27FC236}">
                <a16:creationId xmlns:a16="http://schemas.microsoft.com/office/drawing/2014/main" id="{7D5D7658-777F-497A-8701-69E984DD7B8A}"/>
              </a:ext>
            </a:extLst>
          </p:cNvPr>
          <p:cNvSpPr/>
          <p:nvPr/>
        </p:nvSpPr>
        <p:spPr>
          <a:xfrm>
            <a:off x="3077865" y="1989943"/>
            <a:ext cx="5826292" cy="4338042"/>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buNone/>
            </a:pPr>
            <a:endParaRPr lang="en-GB" sz="2800" dirty="0">
              <a:solidFill>
                <a:srgbClr val="002060"/>
              </a:solidFill>
            </a:endParaRPr>
          </a:p>
          <a:p>
            <a:pPr algn="ctr">
              <a:buNone/>
            </a:pPr>
            <a:endParaRPr lang="en-GB" sz="2800" dirty="0">
              <a:solidFill>
                <a:srgbClr val="002060"/>
              </a:solidFill>
            </a:endParaRPr>
          </a:p>
          <a:p>
            <a:pPr algn="ctr">
              <a:buNone/>
            </a:pPr>
            <a:r>
              <a:rPr lang="en-GB" sz="2800" dirty="0">
                <a:solidFill>
                  <a:srgbClr val="002060"/>
                </a:solidFill>
              </a:rPr>
              <a:t>Use your knowledge of </a:t>
            </a:r>
            <a:r>
              <a:rPr lang="en-GB" sz="2800" b="1" dirty="0">
                <a:solidFill>
                  <a:srgbClr val="002060"/>
                </a:solidFill>
              </a:rPr>
              <a:t>factor pairs </a:t>
            </a:r>
            <a:r>
              <a:rPr lang="en-GB" sz="2800" dirty="0">
                <a:solidFill>
                  <a:srgbClr val="002060"/>
                </a:solidFill>
              </a:rPr>
              <a:t>to find </a:t>
            </a:r>
            <a:r>
              <a:rPr lang="en-GB" sz="2800" b="1" dirty="0">
                <a:solidFill>
                  <a:srgbClr val="002060"/>
                </a:solidFill>
              </a:rPr>
              <a:t>all the possible dimensions </a:t>
            </a:r>
            <a:r>
              <a:rPr lang="en-GB" sz="2800" dirty="0">
                <a:solidFill>
                  <a:srgbClr val="002060"/>
                </a:solidFill>
              </a:rPr>
              <a:t>for rectangles with the following areas:</a:t>
            </a:r>
          </a:p>
          <a:p>
            <a:pPr algn="ctr">
              <a:buNone/>
            </a:pPr>
            <a:endParaRPr lang="en-GB" sz="2800" dirty="0">
              <a:solidFill>
                <a:srgbClr val="002060"/>
              </a:solidFill>
            </a:endParaRPr>
          </a:p>
          <a:p>
            <a:pPr algn="ctr">
              <a:buNone/>
            </a:pPr>
            <a:r>
              <a:rPr lang="en-GB" sz="2800" dirty="0">
                <a:solidFill>
                  <a:srgbClr val="002060"/>
                </a:solidFill>
              </a:rPr>
              <a:t>36cm²</a:t>
            </a:r>
          </a:p>
          <a:p>
            <a:pPr algn="ctr">
              <a:buNone/>
            </a:pPr>
            <a:r>
              <a:rPr lang="en-GB" sz="2800" dirty="0">
                <a:solidFill>
                  <a:srgbClr val="002060"/>
                </a:solidFill>
              </a:rPr>
              <a:t>72cm²</a:t>
            </a:r>
          </a:p>
          <a:p>
            <a:pPr algn="ctr">
              <a:buNone/>
            </a:pPr>
            <a:r>
              <a:rPr lang="en-GB" sz="2800" dirty="0">
                <a:solidFill>
                  <a:srgbClr val="002060"/>
                </a:solidFill>
              </a:rPr>
              <a:t>120cm²</a:t>
            </a:r>
          </a:p>
          <a:p>
            <a:pPr algn="ctr">
              <a:buNone/>
            </a:pPr>
            <a:endParaRPr lang="en-GB" sz="2800" dirty="0">
              <a:solidFill>
                <a:srgbClr val="002060"/>
              </a:solidFill>
            </a:endParaRPr>
          </a:p>
          <a:p>
            <a:pPr algn="ctr">
              <a:buNone/>
            </a:pPr>
            <a:endParaRPr lang="en-GB" sz="2800" dirty="0">
              <a:solidFill>
                <a:srgbClr val="002060"/>
              </a:solidFill>
            </a:endParaRPr>
          </a:p>
          <a:p>
            <a:pPr algn="ctr">
              <a:buNone/>
            </a:pPr>
            <a:endParaRPr lang="en-GB" sz="2800" dirty="0">
              <a:solidFill>
                <a:srgbClr val="002060"/>
              </a:solidFill>
            </a:endParaRPr>
          </a:p>
        </p:txBody>
      </p:sp>
    </p:spTree>
    <p:extLst>
      <p:ext uri="{BB962C8B-B14F-4D97-AF65-F5344CB8AC3E}">
        <p14:creationId xmlns:p14="http://schemas.microsoft.com/office/powerpoint/2010/main" val="3919334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1" y="2218757"/>
            <a:ext cx="5770386" cy="407536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200" dirty="0">
                <a:solidFill>
                  <a:srgbClr val="002060"/>
                </a:solidFill>
              </a:rPr>
              <a:t>Jenny has a rectangular garden measuring 4m by 12m. </a:t>
            </a:r>
          </a:p>
          <a:p>
            <a:pPr algn="ctr">
              <a:buNone/>
            </a:pPr>
            <a:r>
              <a:rPr lang="en-GB" sz="4200" dirty="0">
                <a:solidFill>
                  <a:srgbClr val="002060"/>
                </a:solidFill>
              </a:rPr>
              <a:t>In </a:t>
            </a:r>
            <a:r>
              <a:rPr lang="en-GB" sz="4200" b="1" dirty="0">
                <a:solidFill>
                  <a:srgbClr val="002060"/>
                </a:solidFill>
              </a:rPr>
              <a:t>m</a:t>
            </a:r>
            <a:r>
              <a:rPr lang="en-GB" sz="4200" b="1" baseline="30000" dirty="0">
                <a:solidFill>
                  <a:srgbClr val="002060"/>
                </a:solidFill>
              </a:rPr>
              <a:t>2</a:t>
            </a:r>
            <a:r>
              <a:rPr lang="en-GB" sz="4200" dirty="0">
                <a:solidFill>
                  <a:srgbClr val="002060"/>
                </a:solidFill>
              </a:rPr>
              <a:t>, what is the </a:t>
            </a:r>
            <a:r>
              <a:rPr lang="en-GB" sz="4200" b="1" dirty="0">
                <a:solidFill>
                  <a:srgbClr val="002060"/>
                </a:solidFill>
              </a:rPr>
              <a:t>area</a:t>
            </a:r>
            <a:r>
              <a:rPr lang="en-GB" sz="4200" dirty="0">
                <a:solidFill>
                  <a:srgbClr val="002060"/>
                </a:solidFill>
              </a:rPr>
              <a:t> of her garden?</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TextBox 10"/>
          <p:cNvSpPr txBox="1"/>
          <p:nvPr/>
        </p:nvSpPr>
        <p:spPr>
          <a:xfrm>
            <a:off x="8598841" y="4968975"/>
            <a:ext cx="1456841" cy="584775"/>
          </a:xfrm>
          <a:prstGeom prst="rect">
            <a:avLst/>
          </a:prstGeom>
          <a:noFill/>
        </p:spPr>
        <p:txBody>
          <a:bodyPr wrap="square" rtlCol="0">
            <a:spAutoFit/>
          </a:bodyPr>
          <a:lstStyle/>
          <a:p>
            <a:pPr algn="ctr"/>
            <a:r>
              <a:rPr lang="en-GB" sz="3200" dirty="0">
                <a:solidFill>
                  <a:srgbClr val="002060"/>
                </a:solidFill>
              </a:rPr>
              <a:t>12m</a:t>
            </a:r>
          </a:p>
        </p:txBody>
      </p:sp>
      <p:sp>
        <p:nvSpPr>
          <p:cNvPr id="12" name="TextBox 11"/>
          <p:cNvSpPr txBox="1"/>
          <p:nvPr/>
        </p:nvSpPr>
        <p:spPr>
          <a:xfrm rot="16200000">
            <a:off x="6392406" y="3502082"/>
            <a:ext cx="1456841" cy="584775"/>
          </a:xfrm>
          <a:prstGeom prst="rect">
            <a:avLst/>
          </a:prstGeom>
          <a:noFill/>
        </p:spPr>
        <p:txBody>
          <a:bodyPr wrap="square" rtlCol="0">
            <a:spAutoFit/>
          </a:bodyPr>
          <a:lstStyle/>
          <a:p>
            <a:pPr algn="ctr"/>
            <a:r>
              <a:rPr lang="en-GB" sz="3200" dirty="0">
                <a:solidFill>
                  <a:srgbClr val="002060"/>
                </a:solidFill>
              </a:rPr>
              <a:t>4m</a:t>
            </a:r>
          </a:p>
        </p:txBody>
      </p:sp>
      <p:sp>
        <p:nvSpPr>
          <p:cNvPr id="13" name="Rectangle 12"/>
          <p:cNvSpPr/>
          <p:nvPr/>
        </p:nvSpPr>
        <p:spPr>
          <a:xfrm>
            <a:off x="7413214" y="2982749"/>
            <a:ext cx="3828096" cy="19862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054430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1828801"/>
            <a:ext cx="10234643"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Which shapes have an </a:t>
            </a:r>
            <a:r>
              <a:rPr lang="en-GB" sz="4000" b="1" dirty="0">
                <a:solidFill>
                  <a:srgbClr val="002060"/>
                </a:solidFill>
              </a:rPr>
              <a:t>area</a:t>
            </a:r>
            <a:r>
              <a:rPr lang="en-GB" sz="4000" dirty="0">
                <a:solidFill>
                  <a:srgbClr val="002060"/>
                </a:solidFill>
              </a:rPr>
              <a:t> of </a:t>
            </a:r>
            <a:r>
              <a:rPr lang="en-GB" sz="4000" b="1" dirty="0">
                <a:solidFill>
                  <a:srgbClr val="002060"/>
                </a:solidFill>
              </a:rPr>
              <a:t>36cm</a:t>
            </a:r>
            <a:r>
              <a:rPr lang="en-GB" sz="4000" b="1" baseline="30000" dirty="0">
                <a:solidFill>
                  <a:srgbClr val="002060"/>
                </a:solidFill>
              </a:rPr>
              <a:t>2</a:t>
            </a:r>
            <a:r>
              <a:rPr lang="en-GB" sz="40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107969" y="3086905"/>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A</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10139537" y="3081819"/>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C</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6182487" y="3106686"/>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B</a:t>
            </a:r>
          </a:p>
        </p:txBody>
      </p:sp>
      <p:sp>
        <p:nvSpPr>
          <p:cNvPr id="19" name="TextBox 18"/>
          <p:cNvSpPr txBox="1"/>
          <p:nvPr/>
        </p:nvSpPr>
        <p:spPr>
          <a:xfrm>
            <a:off x="1907679" y="5603595"/>
            <a:ext cx="1456841" cy="584775"/>
          </a:xfrm>
          <a:prstGeom prst="rect">
            <a:avLst/>
          </a:prstGeom>
          <a:noFill/>
        </p:spPr>
        <p:txBody>
          <a:bodyPr wrap="square" rtlCol="0">
            <a:spAutoFit/>
          </a:bodyPr>
          <a:lstStyle/>
          <a:p>
            <a:pPr algn="ctr"/>
            <a:r>
              <a:rPr lang="en-GB" sz="3200" dirty="0">
                <a:solidFill>
                  <a:srgbClr val="002060"/>
                </a:solidFill>
              </a:rPr>
              <a:t>12cm</a:t>
            </a:r>
          </a:p>
        </p:txBody>
      </p:sp>
      <p:sp>
        <p:nvSpPr>
          <p:cNvPr id="20" name="TextBox 19"/>
          <p:cNvSpPr txBox="1"/>
          <p:nvPr/>
        </p:nvSpPr>
        <p:spPr>
          <a:xfrm rot="16200000">
            <a:off x="-151487" y="4732706"/>
            <a:ext cx="1456841" cy="584775"/>
          </a:xfrm>
          <a:prstGeom prst="rect">
            <a:avLst/>
          </a:prstGeom>
          <a:noFill/>
        </p:spPr>
        <p:txBody>
          <a:bodyPr wrap="square" rtlCol="0">
            <a:spAutoFit/>
          </a:bodyPr>
          <a:lstStyle/>
          <a:p>
            <a:pPr algn="ctr"/>
            <a:r>
              <a:rPr lang="en-GB" sz="3200" dirty="0">
                <a:solidFill>
                  <a:srgbClr val="002060"/>
                </a:solidFill>
              </a:rPr>
              <a:t>3cm</a:t>
            </a:r>
          </a:p>
        </p:txBody>
      </p:sp>
      <p:sp>
        <p:nvSpPr>
          <p:cNvPr id="21" name="Rectangle 20"/>
          <p:cNvSpPr/>
          <p:nvPr/>
        </p:nvSpPr>
        <p:spPr>
          <a:xfrm>
            <a:off x="905201" y="4481431"/>
            <a:ext cx="3281787"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9626375" y="4152572"/>
            <a:ext cx="1902574" cy="161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p:cNvSpPr/>
          <p:nvPr/>
        </p:nvSpPr>
        <p:spPr>
          <a:xfrm>
            <a:off x="5454067" y="4422946"/>
            <a:ext cx="2405529"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p:cNvSpPr txBox="1"/>
          <p:nvPr/>
        </p:nvSpPr>
        <p:spPr>
          <a:xfrm>
            <a:off x="9844944" y="5688045"/>
            <a:ext cx="1456841" cy="584775"/>
          </a:xfrm>
          <a:prstGeom prst="rect">
            <a:avLst/>
          </a:prstGeom>
          <a:noFill/>
        </p:spPr>
        <p:txBody>
          <a:bodyPr wrap="square" rtlCol="0">
            <a:spAutoFit/>
          </a:bodyPr>
          <a:lstStyle/>
          <a:p>
            <a:pPr algn="ctr"/>
            <a:r>
              <a:rPr lang="en-GB" sz="3200" dirty="0">
                <a:solidFill>
                  <a:srgbClr val="002060"/>
                </a:solidFill>
              </a:rPr>
              <a:t>6cm</a:t>
            </a:r>
          </a:p>
        </p:txBody>
      </p:sp>
      <p:sp>
        <p:nvSpPr>
          <p:cNvPr id="25" name="TextBox 24"/>
          <p:cNvSpPr txBox="1"/>
          <p:nvPr/>
        </p:nvSpPr>
        <p:spPr>
          <a:xfrm>
            <a:off x="5953767" y="5568758"/>
            <a:ext cx="1456841" cy="584775"/>
          </a:xfrm>
          <a:prstGeom prst="rect">
            <a:avLst/>
          </a:prstGeom>
          <a:noFill/>
        </p:spPr>
        <p:txBody>
          <a:bodyPr wrap="square" rtlCol="0">
            <a:spAutoFit/>
          </a:bodyPr>
          <a:lstStyle/>
          <a:p>
            <a:pPr algn="ctr"/>
            <a:r>
              <a:rPr lang="en-GB" sz="3200" dirty="0">
                <a:solidFill>
                  <a:srgbClr val="002060"/>
                </a:solidFill>
              </a:rPr>
              <a:t>7cm</a:t>
            </a:r>
          </a:p>
        </p:txBody>
      </p:sp>
      <p:sp>
        <p:nvSpPr>
          <p:cNvPr id="27" name="TextBox 26"/>
          <p:cNvSpPr txBox="1"/>
          <p:nvPr/>
        </p:nvSpPr>
        <p:spPr>
          <a:xfrm rot="16200000">
            <a:off x="4433259" y="4667237"/>
            <a:ext cx="1456841" cy="584775"/>
          </a:xfrm>
          <a:prstGeom prst="rect">
            <a:avLst/>
          </a:prstGeom>
          <a:noFill/>
        </p:spPr>
        <p:txBody>
          <a:bodyPr wrap="square" rtlCol="0">
            <a:spAutoFit/>
          </a:bodyPr>
          <a:lstStyle/>
          <a:p>
            <a:pPr algn="ctr"/>
            <a:r>
              <a:rPr lang="en-GB" sz="3200" dirty="0">
                <a:solidFill>
                  <a:srgbClr val="002060"/>
                </a:solidFill>
              </a:rPr>
              <a:t>5cm</a:t>
            </a:r>
          </a:p>
        </p:txBody>
      </p:sp>
    </p:spTree>
    <p:extLst>
      <p:ext uri="{BB962C8B-B14F-4D97-AF65-F5344CB8AC3E}">
        <p14:creationId xmlns:p14="http://schemas.microsoft.com/office/powerpoint/2010/main" val="270761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65491" y="2089941"/>
            <a:ext cx="10261018" cy="374778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Draw and label a rectangle with an </a:t>
            </a:r>
            <a:r>
              <a:rPr lang="en-GB" sz="3600" b="1" dirty="0">
                <a:solidFill>
                  <a:srgbClr val="002060"/>
                </a:solidFill>
              </a:rPr>
              <a:t>area</a:t>
            </a:r>
            <a:r>
              <a:rPr lang="en-GB" sz="3600" dirty="0">
                <a:solidFill>
                  <a:srgbClr val="002060"/>
                </a:solidFill>
              </a:rPr>
              <a:t> of </a:t>
            </a:r>
            <a:r>
              <a:rPr lang="en-GB" sz="3600" b="1" dirty="0">
                <a:solidFill>
                  <a:srgbClr val="002060"/>
                </a:solidFill>
              </a:rPr>
              <a:t>30cm</a:t>
            </a:r>
            <a:r>
              <a:rPr lang="en-GB" sz="3600" b="1" baseline="30000" dirty="0">
                <a:solidFill>
                  <a:srgbClr val="002060"/>
                </a:solidFill>
              </a:rPr>
              <a:t>2</a:t>
            </a:r>
            <a:r>
              <a:rPr lang="en-GB" sz="3600" dirty="0">
                <a:solidFill>
                  <a:srgbClr val="002060"/>
                </a:solidFill>
              </a:rPr>
              <a:t>.</a:t>
            </a:r>
            <a:endParaRPr lang="en-GB" sz="3600" baseline="30000" dirty="0">
              <a:solidFill>
                <a:srgbClr val="002060"/>
              </a:solidFill>
            </a:endParaRPr>
          </a:p>
          <a:p>
            <a:pPr algn="ctr">
              <a:buNone/>
            </a:pPr>
            <a:r>
              <a:rPr lang="en-GB" sz="3600" dirty="0">
                <a:solidFill>
                  <a:srgbClr val="002060"/>
                </a:solidFill>
              </a:rPr>
              <a:t>(Think about your knowledge of factor pairs of 30.)</a:t>
            </a:r>
          </a:p>
          <a:p>
            <a:pPr algn="ctr">
              <a:buNone/>
            </a:pPr>
            <a:endParaRPr lang="en-GB" sz="3600" dirty="0">
              <a:solidFill>
                <a:srgbClr val="002060"/>
              </a:solidFill>
            </a:endParaRPr>
          </a:p>
          <a:p>
            <a:pPr algn="ctr">
              <a:buNone/>
            </a:pPr>
            <a:r>
              <a:rPr lang="en-GB" sz="3600" b="1" dirty="0">
                <a:solidFill>
                  <a:srgbClr val="002060"/>
                </a:solidFill>
              </a:rPr>
              <a:t>Challenge: </a:t>
            </a:r>
            <a:r>
              <a:rPr lang="en-GB" sz="3600" dirty="0">
                <a:solidFill>
                  <a:srgbClr val="002060"/>
                </a:solidFill>
              </a:rPr>
              <a:t>Can you find more than one way of showing this area?</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1475152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032625" y="2413418"/>
            <a:ext cx="6096596" cy="326785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000" dirty="0">
                <a:solidFill>
                  <a:srgbClr val="002060"/>
                </a:solidFill>
              </a:rPr>
              <a:t>Mark says the</a:t>
            </a:r>
            <a:r>
              <a:rPr lang="en-GB" sz="4000" b="1" dirty="0">
                <a:solidFill>
                  <a:srgbClr val="002060"/>
                </a:solidFill>
              </a:rPr>
              <a:t> area </a:t>
            </a:r>
            <a:r>
              <a:rPr lang="en-GB" sz="4000" dirty="0">
                <a:solidFill>
                  <a:srgbClr val="002060"/>
                </a:solidFill>
              </a:rPr>
              <a:t>of this square is </a:t>
            </a:r>
            <a:r>
              <a:rPr lang="en-GB" sz="4000" b="1" dirty="0">
                <a:solidFill>
                  <a:srgbClr val="002060"/>
                </a:solidFill>
              </a:rPr>
              <a:t>20cm</a:t>
            </a:r>
            <a:r>
              <a:rPr lang="en-GB" sz="4000" b="1" baseline="30000" dirty="0">
                <a:solidFill>
                  <a:srgbClr val="002060"/>
                </a:solidFill>
              </a:rPr>
              <a:t>2</a:t>
            </a:r>
          </a:p>
          <a:p>
            <a:pPr algn="ctr">
              <a:buNone/>
            </a:pPr>
            <a:r>
              <a:rPr lang="en-GB" sz="4000" dirty="0">
                <a:solidFill>
                  <a:srgbClr val="002060"/>
                </a:solidFill>
              </a:rPr>
              <a:t>Is he correct?</a:t>
            </a:r>
          </a:p>
          <a:p>
            <a:pPr algn="ctr">
              <a:buNone/>
            </a:pPr>
            <a:r>
              <a:rPr lang="en-GB" sz="4000" dirty="0">
                <a:solidFill>
                  <a:srgbClr val="002060"/>
                </a:solidFill>
              </a:rPr>
              <a:t>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935479762"/>
              </p:ext>
            </p:extLst>
          </p:nvPr>
        </p:nvGraphicFramePr>
        <p:xfrm>
          <a:off x="8476475" y="2695073"/>
          <a:ext cx="2752999" cy="2228852"/>
        </p:xfrm>
        <a:graphic>
          <a:graphicData uri="http://schemas.openxmlformats.org/drawingml/2006/table">
            <a:tbl>
              <a:tblPr firstRow="1" bandRow="1">
                <a:tableStyleId>{5940675A-B579-460E-94D1-54222C63F5DA}</a:tableStyleId>
              </a:tblPr>
              <a:tblGrid>
                <a:gridCol w="2752999">
                  <a:extLst>
                    <a:ext uri="{9D8B030D-6E8A-4147-A177-3AD203B41FA5}">
                      <a16:colId xmlns:a16="http://schemas.microsoft.com/office/drawing/2014/main" val="505838450"/>
                    </a:ext>
                  </a:extLst>
                </a:gridCol>
              </a:tblGrid>
              <a:tr h="2228852">
                <a:tc>
                  <a:txBody>
                    <a:bodyPr/>
                    <a:lstStyle/>
                    <a:p>
                      <a:pPr algn="ctr"/>
                      <a:endParaRPr lang="en-GB" sz="2800" dirty="0">
                        <a:solidFill>
                          <a:srgbClr val="002060"/>
                        </a:solidFill>
                      </a:endParaRPr>
                    </a:p>
                  </a:txBody>
                  <a:tcPr>
                    <a:solidFill>
                      <a:srgbClr val="0070C0"/>
                    </a:solidFill>
                  </a:tcPr>
                </a:tc>
                <a:extLst>
                  <a:ext uri="{0D108BD9-81ED-4DB2-BD59-A6C34878D82A}">
                    <a16:rowId xmlns:a16="http://schemas.microsoft.com/office/drawing/2014/main" val="3971565106"/>
                  </a:ext>
                </a:extLst>
              </a:tr>
            </a:tbl>
          </a:graphicData>
        </a:graphic>
      </p:graphicFrame>
      <p:sp>
        <p:nvSpPr>
          <p:cNvPr id="8" name="TextBox 7"/>
          <p:cNvSpPr txBox="1"/>
          <p:nvPr/>
        </p:nvSpPr>
        <p:spPr>
          <a:xfrm>
            <a:off x="9124553" y="4946898"/>
            <a:ext cx="1456841" cy="584775"/>
          </a:xfrm>
          <a:prstGeom prst="rect">
            <a:avLst/>
          </a:prstGeom>
          <a:noFill/>
        </p:spPr>
        <p:txBody>
          <a:bodyPr wrap="square" rtlCol="0">
            <a:spAutoFit/>
          </a:bodyPr>
          <a:lstStyle/>
          <a:p>
            <a:pPr algn="ctr"/>
            <a:r>
              <a:rPr lang="en-GB" sz="3200" dirty="0">
                <a:solidFill>
                  <a:srgbClr val="002060"/>
                </a:solidFill>
              </a:rPr>
              <a:t>4cm</a:t>
            </a:r>
          </a:p>
        </p:txBody>
      </p:sp>
    </p:spTree>
    <p:extLst>
      <p:ext uri="{BB962C8B-B14F-4D97-AF65-F5344CB8AC3E}">
        <p14:creationId xmlns:p14="http://schemas.microsoft.com/office/powerpoint/2010/main" val="3879732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Raj Resilience</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Do not be put off by a difficult task</a:t>
            </a:r>
          </a:p>
          <a:p>
            <a:pPr marL="342900" lvl="0" indent="-342900">
              <a:buFont typeface="Arial" panose="020B0604020202020204" pitchFamily="34" charset="0"/>
              <a:buChar char="•"/>
            </a:pPr>
            <a:r>
              <a:rPr lang="en-GB" sz="2500" dirty="0">
                <a:solidFill>
                  <a:srgbClr val="002060"/>
                </a:solidFill>
              </a:rPr>
              <a:t>Keep going – persevere</a:t>
            </a:r>
          </a:p>
          <a:p>
            <a:pPr marL="342900" lvl="0" indent="-342900">
              <a:buFont typeface="Arial" panose="020B0604020202020204" pitchFamily="34" charset="0"/>
              <a:buChar char="•"/>
            </a:pPr>
            <a:r>
              <a:rPr lang="en-GB" sz="25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9975055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7" y="304822"/>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mc:AlternateContent xmlns:mc="http://schemas.openxmlformats.org/markup-compatibility/2006" xmlns:a14="http://schemas.microsoft.com/office/drawing/2010/main">
        <mc:Choice Requires="a14">
          <p:sp>
            <p:nvSpPr>
              <p:cNvPr id="7" name="Rectangle: Rounded Corners 2">
                <a:extLst>
                  <a:ext uri="{FF2B5EF4-FFF2-40B4-BE49-F238E27FC236}">
                    <a16:creationId xmlns:a16="http://schemas.microsoft.com/office/drawing/2014/main" id="{675A7142-34F1-4E54-A85B-FF703025B360}"/>
                  </a:ext>
                </a:extLst>
              </p:cNvPr>
              <p:cNvSpPr/>
              <p:nvPr/>
            </p:nvSpPr>
            <p:spPr>
              <a:xfrm>
                <a:off x="446462" y="1690687"/>
                <a:ext cx="11154988" cy="516731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buFont typeface="Arial" panose="020B0604020202020204" pitchFamily="34" charset="0"/>
                  <a:buChar char="•"/>
                </a:pPr>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Using any times tables up to x12, select the times table you</a:t>
                </a:r>
              </a:p>
              <a:p>
                <a:pPr lvl="0"/>
                <a:r>
                  <a:rPr lang="en-GB" sz="2500" dirty="0">
                    <a:solidFill>
                      <a:srgbClr val="002060"/>
                    </a:solidFill>
                  </a:rPr>
                  <a:t>     need to practise the most.</a:t>
                </a:r>
              </a:p>
              <a:p>
                <a:pPr marL="342900" lvl="0" indent="-342900">
                  <a:buFont typeface="Arial" panose="020B0604020202020204" pitchFamily="34" charset="0"/>
                  <a:buChar char="•"/>
                </a:pPr>
                <a:r>
                  <a:rPr lang="en-GB" sz="2500" dirty="0">
                    <a:solidFill>
                      <a:srgbClr val="002060"/>
                    </a:solidFill>
                  </a:rPr>
                  <a:t>See how many calculations for </a:t>
                </a:r>
                <a:r>
                  <a:rPr lang="en-GB" sz="2500" b="1" dirty="0">
                    <a:solidFill>
                      <a:srgbClr val="002060"/>
                    </a:solidFill>
                  </a:rPr>
                  <a:t>multiplication, division and fractions</a:t>
                </a:r>
              </a:p>
              <a:p>
                <a:pPr lvl="0"/>
                <a:r>
                  <a:rPr lang="en-GB" sz="2500" dirty="0">
                    <a:solidFill>
                      <a:srgbClr val="002060"/>
                    </a:solidFill>
                  </a:rPr>
                  <a:t>     you can write for your chosen times table in just one minute.</a:t>
                </a:r>
              </a:p>
              <a:p>
                <a:pPr lvl="0"/>
                <a:endParaRPr lang="en-GB" sz="2500" dirty="0">
                  <a:solidFill>
                    <a:srgbClr val="002060"/>
                  </a:solidFill>
                </a:endParaRPr>
              </a:p>
              <a:p>
                <a:pPr lvl="0"/>
                <a:r>
                  <a:rPr lang="en-GB" sz="2500" dirty="0">
                    <a:solidFill>
                      <a:srgbClr val="002060"/>
                    </a:solidFill>
                  </a:rPr>
                  <a:t>For example, if I wanted to practise the 7 times table, I would write down, in order, as many of the </a:t>
                </a:r>
                <a:r>
                  <a:rPr lang="en-GB" sz="2500" b="1" dirty="0">
                    <a:solidFill>
                      <a:srgbClr val="002060"/>
                    </a:solidFill>
                  </a:rPr>
                  <a:t>7 times table calculations </a:t>
                </a:r>
                <a:r>
                  <a:rPr lang="en-GB" sz="2500" dirty="0">
                    <a:solidFill>
                      <a:srgbClr val="002060"/>
                    </a:solidFill>
                  </a:rPr>
                  <a:t>as possible and </a:t>
                </a:r>
                <a:r>
                  <a:rPr lang="en-GB" sz="2500" b="1" dirty="0">
                    <a:solidFill>
                      <a:srgbClr val="002060"/>
                    </a:solidFill>
                  </a:rPr>
                  <a:t>the related division and fractions facts</a:t>
                </a:r>
                <a:r>
                  <a:rPr lang="en-GB" sz="2500" dirty="0">
                    <a:solidFill>
                      <a:srgbClr val="002060"/>
                    </a:solidFill>
                  </a:rPr>
                  <a:t>. </a:t>
                </a:r>
              </a:p>
              <a:p>
                <a:pPr lvl="0"/>
                <a:endParaRPr lang="en-GB" sz="2500" dirty="0">
                  <a:solidFill>
                    <a:srgbClr val="002060"/>
                  </a:solidFill>
                </a:endParaRPr>
              </a:p>
              <a:p>
                <a:pPr lvl="0"/>
                <a:r>
                  <a:rPr lang="en-GB" sz="2500" dirty="0">
                    <a:solidFill>
                      <a:srgbClr val="002060"/>
                    </a:solidFill>
                  </a:rPr>
                  <a:t>E.g.  </a:t>
                </a:r>
                <a:r>
                  <a:rPr lang="en-GB" sz="2800" dirty="0">
                    <a:solidFill>
                      <a:srgbClr val="002060"/>
                    </a:solidFill>
                  </a:rPr>
                  <a:t>1 x 7 = 7          7 ÷ 7 = 1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7</m:t>
                        </m:r>
                      </m:den>
                    </m:f>
                  </m:oMath>
                </a14:m>
                <a:r>
                  <a:rPr lang="en-GB" sz="2800" b="0" dirty="0">
                    <a:solidFill>
                      <a:srgbClr val="002060"/>
                    </a:solidFill>
                  </a:rPr>
                  <a:t> of 7 = 1</a:t>
                </a:r>
              </a:p>
              <a:p>
                <a:pPr lvl="0"/>
                <a:r>
                  <a:rPr lang="en-GB" sz="2800" dirty="0">
                    <a:solidFill>
                      <a:srgbClr val="002060"/>
                    </a:solidFill>
                  </a:rPr>
                  <a:t>        2 x 7 =14       14 ÷ 7 = 2         </a:t>
                </a:r>
                <a14:m>
                  <m:oMath xmlns:m="http://schemas.openxmlformats.org/officeDocument/2006/math">
                    <m:f>
                      <m:fPr>
                        <m:ctrlPr>
                          <a:rPr lang="en-GB" sz="2800" b="0" i="1" smtClean="0">
                            <a:solidFill>
                              <a:srgbClr val="002060"/>
                            </a:solidFill>
                            <a:latin typeface="Cambria Math" panose="02040503050406030204" pitchFamily="18" charset="0"/>
                          </a:rPr>
                        </m:ctrlPr>
                      </m:fPr>
                      <m:num>
                        <m:r>
                          <a:rPr lang="en-GB" sz="2800" b="0" i="1" smtClean="0">
                            <a:solidFill>
                              <a:srgbClr val="002060"/>
                            </a:solidFill>
                            <a:latin typeface="Cambria Math" panose="02040503050406030204" pitchFamily="18" charset="0"/>
                          </a:rPr>
                          <m:t>1</m:t>
                        </m:r>
                      </m:num>
                      <m:den>
                        <m:r>
                          <a:rPr lang="en-GB" sz="2800" b="0" i="1" smtClean="0">
                            <a:solidFill>
                              <a:srgbClr val="002060"/>
                            </a:solidFill>
                            <a:latin typeface="Cambria Math" panose="02040503050406030204" pitchFamily="18" charset="0"/>
                          </a:rPr>
                          <m:t>2</m:t>
                        </m:r>
                      </m:den>
                    </m:f>
                  </m:oMath>
                </a14:m>
                <a:r>
                  <a:rPr lang="en-GB" sz="2800" b="0" dirty="0">
                    <a:solidFill>
                      <a:srgbClr val="002060"/>
                    </a:solidFill>
                  </a:rPr>
                  <a:t> of 14 = 7</a:t>
                </a:r>
                <a:endParaRPr lang="en-GB" sz="2500" dirty="0">
                  <a:solidFill>
                    <a:srgbClr val="002060"/>
                  </a:solidFill>
                </a:endParaRPr>
              </a:p>
              <a:p>
                <a:pPr lvl="0"/>
                <a:r>
                  <a:rPr lang="en-GB" sz="2500" dirty="0">
                    <a:solidFill>
                      <a:srgbClr val="002060"/>
                    </a:solidFill>
                  </a:rPr>
                  <a:t>      </a:t>
                </a:r>
              </a:p>
            </p:txBody>
          </p:sp>
        </mc:Choice>
        <mc:Fallback xmlns="">
          <p:sp>
            <p:nvSpPr>
              <p:cNvPr id="7" name="Rectangle: Rounded Corners 2">
                <a:extLst>
                  <a:ext uri="{FF2B5EF4-FFF2-40B4-BE49-F238E27FC236}">
                    <a16:creationId xmlns:a16="http://schemas.microsoft.com/office/drawing/2014/main" id="{675A7142-34F1-4E54-A85B-FF703025B360}"/>
                  </a:ext>
                </a:extLst>
              </p:cNvPr>
              <p:cNvSpPr>
                <a:spLocks noRot="1" noChangeAspect="1" noMove="1" noResize="1" noEditPoints="1" noAdjustHandles="1" noChangeArrowheads="1" noChangeShapeType="1" noTextEdit="1"/>
              </p:cNvSpPr>
              <p:nvPr/>
            </p:nvSpPr>
            <p:spPr>
              <a:xfrm>
                <a:off x="446462" y="1690687"/>
                <a:ext cx="11154988" cy="5167313"/>
              </a:xfrm>
              <a:prstGeom prst="roundRect">
                <a:avLst/>
              </a:prstGeom>
              <a:blipFill>
                <a:blip r:embed="rId5"/>
                <a:stretch>
                  <a:fillRect/>
                </a:stretch>
              </a:blipFill>
            </p:spPr>
            <p:txBody>
              <a:bodyPr/>
              <a:lstStyle/>
              <a:p>
                <a:r>
                  <a:rPr lang="en-GB">
                    <a:noFill/>
                  </a:rPr>
                  <a:t> </a:t>
                </a:r>
              </a:p>
            </p:txBody>
          </p:sp>
        </mc:Fallback>
      </mc:AlternateContent>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8507" y="1113335"/>
            <a:ext cx="1415331" cy="1396987"/>
          </a:xfrm>
          <a:prstGeom prst="rect">
            <a:avLst/>
          </a:prstGeom>
        </p:spPr>
      </p:pic>
    </p:spTree>
    <p:extLst>
      <p:ext uri="{BB962C8B-B14F-4D97-AF65-F5344CB8AC3E}">
        <p14:creationId xmlns:p14="http://schemas.microsoft.com/office/powerpoint/2010/main" val="4776738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4000">
                <a:solidFill>
                  <a:srgbClr val="002060"/>
                </a:solidFill>
              </a:rPr>
              <a:t>area</a:t>
            </a:r>
            <a:endParaRPr lang="en-GB" sz="4000" dirty="0">
              <a:solidFill>
                <a:srgbClr val="002060"/>
              </a:solidFill>
            </a:endParaRPr>
          </a:p>
          <a:p>
            <a:pPr lvl="0" algn="ctr"/>
            <a:r>
              <a:rPr lang="en-GB" sz="4000" dirty="0">
                <a:solidFill>
                  <a:srgbClr val="002060"/>
                </a:solidFill>
              </a:rPr>
              <a:t>width</a:t>
            </a:r>
          </a:p>
          <a:p>
            <a:pPr lvl="0" algn="ctr"/>
            <a:r>
              <a:rPr lang="en-GB" sz="4000" dirty="0">
                <a:solidFill>
                  <a:srgbClr val="002060"/>
                </a:solidFill>
              </a:rPr>
              <a:t>length</a:t>
            </a:r>
          </a:p>
          <a:p>
            <a:pPr lvl="0" algn="ctr"/>
            <a:r>
              <a:rPr lang="en-GB" sz="4000" dirty="0">
                <a:solidFill>
                  <a:srgbClr val="002060"/>
                </a:solidFill>
              </a:rPr>
              <a:t>factors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DECONSTRUCT IT</a:t>
            </a:r>
          </a:p>
        </p:txBody>
      </p:sp>
      <p:pic>
        <p:nvPicPr>
          <p:cNvPr id="5" name="Picture 4"/>
          <p:cNvPicPr>
            <a:picLocks noChangeAspect="1"/>
          </p:cNvPicPr>
          <p:nvPr/>
        </p:nvPicPr>
        <p:blipFill>
          <a:blip r:embed="rId5"/>
          <a:stretch>
            <a:fillRect/>
          </a:stretch>
        </p:blipFill>
        <p:spPr>
          <a:xfrm>
            <a:off x="4996214" y="2150177"/>
            <a:ext cx="6150007" cy="3928317"/>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rectangles, including squares.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499" y="3446773"/>
            <a:ext cx="7637639"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area</a:t>
            </a:r>
            <a:r>
              <a:rPr lang="en-GB" sz="3400" dirty="0">
                <a:solidFill>
                  <a:srgbClr val="002060"/>
                </a:solidFill>
              </a:rPr>
              <a:t> of a shape is the </a:t>
            </a:r>
            <a:r>
              <a:rPr lang="en-GB" sz="3400" b="1" dirty="0">
                <a:solidFill>
                  <a:srgbClr val="002060"/>
                </a:solidFill>
              </a:rPr>
              <a:t>surface space </a:t>
            </a:r>
            <a:r>
              <a:rPr lang="en-GB" sz="3400" dirty="0">
                <a:solidFill>
                  <a:srgbClr val="002060"/>
                </a:solidFill>
              </a:rPr>
              <a:t>taken up by that shape. </a:t>
            </a:r>
          </a:p>
          <a:p>
            <a:pPr algn="ctr">
              <a:buNone/>
            </a:pPr>
            <a:endParaRPr lang="en-GB" sz="3400" dirty="0">
              <a:solidFill>
                <a:srgbClr val="002060"/>
              </a:solidFill>
            </a:endParaRPr>
          </a:p>
          <a:p>
            <a:pPr algn="ctr">
              <a:buNone/>
            </a:pPr>
            <a:r>
              <a:rPr lang="en-GB" sz="3400" dirty="0">
                <a:solidFill>
                  <a:srgbClr val="002060"/>
                </a:solidFill>
              </a:rPr>
              <a:t>For example, the </a:t>
            </a:r>
            <a:r>
              <a:rPr lang="en-GB" sz="3400" b="1" dirty="0">
                <a:solidFill>
                  <a:srgbClr val="002060"/>
                </a:solidFill>
              </a:rPr>
              <a:t>area</a:t>
            </a:r>
            <a:r>
              <a:rPr lang="en-GB" sz="3400" dirty="0">
                <a:solidFill>
                  <a:srgbClr val="002060"/>
                </a:solidFill>
              </a:rPr>
              <a:t> of a playing field or a given object is the total surface space taken up by the field or object.</a:t>
            </a:r>
          </a:p>
        </p:txBody>
      </p:sp>
      <p:sp>
        <p:nvSpPr>
          <p:cNvPr id="13" name="Left-Right Arrow 12"/>
          <p:cNvSpPr/>
          <p:nvPr/>
        </p:nvSpPr>
        <p:spPr>
          <a:xfrm>
            <a:off x="9051179" y="5379008"/>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4" name="Left-Right Arrow 13"/>
          <p:cNvSpPr/>
          <p:nvPr/>
        </p:nvSpPr>
        <p:spPr>
          <a:xfrm rot="16200000">
            <a:off x="8334226" y="4601463"/>
            <a:ext cx="1203770"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6" name="TextBox 15"/>
          <p:cNvSpPr txBox="1"/>
          <p:nvPr/>
        </p:nvSpPr>
        <p:spPr>
          <a:xfrm>
            <a:off x="9717422" y="5611482"/>
            <a:ext cx="1456841" cy="584775"/>
          </a:xfrm>
          <a:prstGeom prst="rect">
            <a:avLst/>
          </a:prstGeom>
          <a:noFill/>
        </p:spPr>
        <p:txBody>
          <a:bodyPr wrap="square" rtlCol="0">
            <a:spAutoFit/>
          </a:bodyPr>
          <a:lstStyle/>
          <a:p>
            <a:pPr algn="ctr"/>
            <a:r>
              <a:rPr lang="en-GB" sz="3200" dirty="0">
                <a:solidFill>
                  <a:srgbClr val="002060"/>
                </a:solidFill>
              </a:rPr>
              <a:t>length</a:t>
            </a:r>
          </a:p>
        </p:txBody>
      </p:sp>
      <p:sp>
        <p:nvSpPr>
          <p:cNvPr id="17" name="TextBox 16"/>
          <p:cNvSpPr txBox="1"/>
          <p:nvPr/>
        </p:nvSpPr>
        <p:spPr>
          <a:xfrm rot="16200000">
            <a:off x="7817082" y="4452474"/>
            <a:ext cx="1456841" cy="584775"/>
          </a:xfrm>
          <a:prstGeom prst="rect">
            <a:avLst/>
          </a:prstGeom>
          <a:noFill/>
        </p:spPr>
        <p:txBody>
          <a:bodyPr wrap="square" rtlCol="0">
            <a:spAutoFit/>
          </a:bodyPr>
          <a:lstStyle/>
          <a:p>
            <a:pPr algn="ctr"/>
            <a:r>
              <a:rPr lang="en-GB" sz="3200" dirty="0">
                <a:solidFill>
                  <a:srgbClr val="002060"/>
                </a:solidFill>
              </a:rPr>
              <a:t>width</a:t>
            </a:r>
          </a:p>
        </p:txBody>
      </p:sp>
      <p:sp>
        <p:nvSpPr>
          <p:cNvPr id="18" name="Rectangle 17"/>
          <p:cNvSpPr/>
          <p:nvPr/>
        </p:nvSpPr>
        <p:spPr>
          <a:xfrm>
            <a:off x="9158316" y="4174037"/>
            <a:ext cx="2575053" cy="10873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294557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shapes by using the formula: </a:t>
            </a:r>
            <a:r>
              <a:rPr lang="en-GB" sz="3400" b="1" dirty="0">
                <a:solidFill>
                  <a:srgbClr val="002060"/>
                </a:solidFill>
              </a:rPr>
              <a:t>length x width = area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501" y="3446773"/>
            <a:ext cx="3318574" cy="31865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The </a:t>
            </a:r>
            <a:r>
              <a:rPr lang="en-GB" sz="3600" b="1" dirty="0">
                <a:solidFill>
                  <a:srgbClr val="002060"/>
                </a:solidFill>
              </a:rPr>
              <a:t>unit</a:t>
            </a:r>
            <a:r>
              <a:rPr lang="en-GB" sz="3600" dirty="0">
                <a:solidFill>
                  <a:srgbClr val="002060"/>
                </a:solidFill>
              </a:rPr>
              <a:t> we use when calculating </a:t>
            </a:r>
            <a:r>
              <a:rPr lang="en-GB" sz="3600" b="1" dirty="0">
                <a:solidFill>
                  <a:srgbClr val="002060"/>
                </a:solidFill>
              </a:rPr>
              <a:t>area</a:t>
            </a:r>
            <a:r>
              <a:rPr lang="en-GB" sz="3600" dirty="0">
                <a:solidFill>
                  <a:srgbClr val="002060"/>
                </a:solidFill>
              </a:rPr>
              <a:t> is mm</a:t>
            </a:r>
            <a:r>
              <a:rPr lang="en-GB" sz="3600" baseline="30000" dirty="0">
                <a:solidFill>
                  <a:srgbClr val="002060"/>
                </a:solidFill>
              </a:rPr>
              <a:t>2   </a:t>
            </a:r>
            <a:r>
              <a:rPr lang="en-GB" sz="3600" dirty="0">
                <a:solidFill>
                  <a:srgbClr val="002060"/>
                </a:solidFill>
              </a:rPr>
              <a:t>cm</a:t>
            </a:r>
            <a:r>
              <a:rPr lang="en-GB" sz="3600" baseline="30000" dirty="0">
                <a:solidFill>
                  <a:srgbClr val="002060"/>
                </a:solidFill>
              </a:rPr>
              <a:t>2  </a:t>
            </a:r>
            <a:r>
              <a:rPr lang="en-GB" sz="3600" dirty="0">
                <a:solidFill>
                  <a:srgbClr val="002060"/>
                </a:solidFill>
              </a:rPr>
              <a:t>or m</a:t>
            </a:r>
            <a:r>
              <a:rPr lang="en-GB" sz="3600" baseline="30000" dirty="0">
                <a:solidFill>
                  <a:srgbClr val="002060"/>
                </a:solidFill>
              </a:rPr>
              <a:t>2</a:t>
            </a:r>
            <a:r>
              <a:rPr lang="en-GB" sz="3600" dirty="0">
                <a:solidFill>
                  <a:srgbClr val="002060"/>
                </a:solidFill>
              </a:rPr>
              <a:t>.  </a:t>
            </a:r>
          </a:p>
        </p:txBody>
      </p:sp>
      <p:sp>
        <p:nvSpPr>
          <p:cNvPr id="8" name="Left-Right Arrow 7"/>
          <p:cNvSpPr/>
          <p:nvPr/>
        </p:nvSpPr>
        <p:spPr>
          <a:xfrm>
            <a:off x="5020454" y="5336284"/>
            <a:ext cx="2719136" cy="232474"/>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0" name="Left-Right Arrow 9"/>
          <p:cNvSpPr/>
          <p:nvPr/>
        </p:nvSpPr>
        <p:spPr>
          <a:xfrm rot="16200000">
            <a:off x="4169965" y="4425203"/>
            <a:ext cx="1488858" cy="183461"/>
          </a:xfrm>
          <a:prstGeom prst="lef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GB" dirty="0"/>
          </a:p>
        </p:txBody>
      </p:sp>
      <p:sp>
        <p:nvSpPr>
          <p:cNvPr id="11" name="TextBox 10"/>
          <p:cNvSpPr txBox="1"/>
          <p:nvPr/>
        </p:nvSpPr>
        <p:spPr>
          <a:xfrm>
            <a:off x="5651601" y="5537762"/>
            <a:ext cx="1456841" cy="584775"/>
          </a:xfrm>
          <a:prstGeom prst="rect">
            <a:avLst/>
          </a:prstGeom>
          <a:noFill/>
        </p:spPr>
        <p:txBody>
          <a:bodyPr wrap="square" rtlCol="0">
            <a:spAutoFit/>
          </a:bodyPr>
          <a:lstStyle/>
          <a:p>
            <a:pPr algn="ctr"/>
            <a:r>
              <a:rPr lang="en-GB" sz="3200" dirty="0">
                <a:solidFill>
                  <a:srgbClr val="002060"/>
                </a:solidFill>
              </a:rPr>
              <a:t>6cm</a:t>
            </a:r>
          </a:p>
        </p:txBody>
      </p:sp>
      <p:sp>
        <p:nvSpPr>
          <p:cNvPr id="12" name="TextBox 11"/>
          <p:cNvSpPr txBox="1"/>
          <p:nvPr/>
        </p:nvSpPr>
        <p:spPr>
          <a:xfrm rot="16200000">
            <a:off x="3767577" y="4208537"/>
            <a:ext cx="1456841" cy="584775"/>
          </a:xfrm>
          <a:prstGeom prst="rect">
            <a:avLst/>
          </a:prstGeom>
          <a:noFill/>
        </p:spPr>
        <p:txBody>
          <a:bodyPr wrap="square" rtlCol="0">
            <a:spAutoFit/>
          </a:bodyPr>
          <a:lstStyle/>
          <a:p>
            <a:pPr algn="ctr"/>
            <a:r>
              <a:rPr lang="en-GB" sz="3200" dirty="0">
                <a:solidFill>
                  <a:srgbClr val="002060"/>
                </a:solidFill>
              </a:rPr>
              <a:t>4cm</a:t>
            </a:r>
          </a:p>
        </p:txBody>
      </p:sp>
      <p:sp>
        <p:nvSpPr>
          <p:cNvPr id="14" name="Rectangle: Rounded Corners 7">
            <a:extLst>
              <a:ext uri="{FF2B5EF4-FFF2-40B4-BE49-F238E27FC236}">
                <a16:creationId xmlns:a16="http://schemas.microsoft.com/office/drawing/2014/main" id="{B037ED3D-4640-4C99-BD8E-7128C709FBE2}"/>
              </a:ext>
            </a:extLst>
          </p:cNvPr>
          <p:cNvSpPr/>
          <p:nvPr/>
        </p:nvSpPr>
        <p:spPr>
          <a:xfrm>
            <a:off x="8294247" y="3952574"/>
            <a:ext cx="2918082" cy="144480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4cm x 6cm = </a:t>
            </a:r>
          </a:p>
          <a:p>
            <a:pPr algn="ctr">
              <a:buNone/>
            </a:pPr>
            <a:r>
              <a:rPr lang="en-GB" sz="3600" dirty="0">
                <a:solidFill>
                  <a:srgbClr val="002060"/>
                </a:solidFill>
              </a:rPr>
              <a:t>24cm</a:t>
            </a:r>
            <a:r>
              <a:rPr lang="en-GB" sz="3600" baseline="30000" dirty="0">
                <a:solidFill>
                  <a:srgbClr val="002060"/>
                </a:solidFill>
              </a:rPr>
              <a:t>2 </a:t>
            </a:r>
            <a:r>
              <a:rPr lang="en-GB" sz="3600" dirty="0">
                <a:solidFill>
                  <a:srgbClr val="002060"/>
                </a:solidFill>
              </a:rPr>
              <a:t>  </a:t>
            </a:r>
          </a:p>
        </p:txBody>
      </p:sp>
      <p:graphicFrame>
        <p:nvGraphicFramePr>
          <p:cNvPr id="5" name="Table 4"/>
          <p:cNvGraphicFramePr>
            <a:graphicFrameLocks noGrp="1"/>
          </p:cNvGraphicFramePr>
          <p:nvPr>
            <p:extLst>
              <p:ext uri="{D42A27DB-BD31-4B8C-83A1-F6EECF244321}">
                <p14:modId xmlns:p14="http://schemas.microsoft.com/office/powerpoint/2010/main" val="3008026021"/>
              </p:ext>
            </p:extLst>
          </p:nvPr>
        </p:nvGraphicFramePr>
        <p:xfrm>
          <a:off x="5123218" y="3772505"/>
          <a:ext cx="2583798" cy="1463040"/>
        </p:xfrm>
        <a:graphic>
          <a:graphicData uri="http://schemas.openxmlformats.org/drawingml/2006/table">
            <a:tbl>
              <a:tblPr firstRow="1" bandRow="1">
                <a:tableStyleId>{5940675A-B579-460E-94D1-54222C63F5DA}</a:tableStyleId>
              </a:tblPr>
              <a:tblGrid>
                <a:gridCol w="430633">
                  <a:extLst>
                    <a:ext uri="{9D8B030D-6E8A-4147-A177-3AD203B41FA5}">
                      <a16:colId xmlns:a16="http://schemas.microsoft.com/office/drawing/2014/main" val="2825463213"/>
                    </a:ext>
                  </a:extLst>
                </a:gridCol>
                <a:gridCol w="430633">
                  <a:extLst>
                    <a:ext uri="{9D8B030D-6E8A-4147-A177-3AD203B41FA5}">
                      <a16:colId xmlns:a16="http://schemas.microsoft.com/office/drawing/2014/main" val="1937354031"/>
                    </a:ext>
                  </a:extLst>
                </a:gridCol>
                <a:gridCol w="430633">
                  <a:extLst>
                    <a:ext uri="{9D8B030D-6E8A-4147-A177-3AD203B41FA5}">
                      <a16:colId xmlns:a16="http://schemas.microsoft.com/office/drawing/2014/main" val="3639327646"/>
                    </a:ext>
                  </a:extLst>
                </a:gridCol>
                <a:gridCol w="430633">
                  <a:extLst>
                    <a:ext uri="{9D8B030D-6E8A-4147-A177-3AD203B41FA5}">
                      <a16:colId xmlns:a16="http://schemas.microsoft.com/office/drawing/2014/main" val="2907050115"/>
                    </a:ext>
                  </a:extLst>
                </a:gridCol>
                <a:gridCol w="430633">
                  <a:extLst>
                    <a:ext uri="{9D8B030D-6E8A-4147-A177-3AD203B41FA5}">
                      <a16:colId xmlns:a16="http://schemas.microsoft.com/office/drawing/2014/main" val="2744543034"/>
                    </a:ext>
                  </a:extLst>
                </a:gridCol>
                <a:gridCol w="430633">
                  <a:extLst>
                    <a:ext uri="{9D8B030D-6E8A-4147-A177-3AD203B41FA5}">
                      <a16:colId xmlns:a16="http://schemas.microsoft.com/office/drawing/2014/main" val="2093125036"/>
                    </a:ext>
                  </a:extLst>
                </a:gridCol>
              </a:tblGrid>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799151966"/>
                  </a:ext>
                </a:extLst>
              </a:tr>
              <a:tr h="271832">
                <a:tc>
                  <a:txBody>
                    <a:bodyPr/>
                    <a:lstStyle/>
                    <a:p>
                      <a:endParaRPr lang="en-GB"/>
                    </a:p>
                  </a:txBody>
                  <a:tcPr>
                    <a:solidFill>
                      <a:srgbClr val="0070C0"/>
                    </a:solidFill>
                  </a:tcPr>
                </a:tc>
                <a:tc>
                  <a:txBody>
                    <a:bodyPr/>
                    <a:lstStyle/>
                    <a:p>
                      <a:endParaRPr lang="en-GB" dirty="0"/>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3420383505"/>
                  </a:ext>
                </a:extLst>
              </a:tr>
              <a:tr h="271832">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762135151"/>
                  </a:ext>
                </a:extLst>
              </a:tr>
              <a:tr h="271832">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1733082595"/>
                  </a:ext>
                </a:extLst>
              </a:tr>
            </a:tbl>
          </a:graphicData>
        </a:graphic>
      </p:graphicFrame>
    </p:spTree>
    <p:extLst>
      <p:ext uri="{BB962C8B-B14F-4D97-AF65-F5344CB8AC3E}">
        <p14:creationId xmlns:p14="http://schemas.microsoft.com/office/powerpoint/2010/main" val="34237718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calculate the </a:t>
            </a:r>
            <a:r>
              <a:rPr lang="en-GB" sz="3400" b="1" dirty="0">
                <a:solidFill>
                  <a:srgbClr val="002060"/>
                </a:solidFill>
              </a:rPr>
              <a:t>area </a:t>
            </a:r>
            <a:r>
              <a:rPr lang="en-GB" sz="3400" dirty="0">
                <a:solidFill>
                  <a:srgbClr val="002060"/>
                </a:solidFill>
              </a:rPr>
              <a:t>of shapes by using the formula: </a:t>
            </a:r>
            <a:r>
              <a:rPr lang="en-GB" sz="3400" b="1" dirty="0">
                <a:solidFill>
                  <a:srgbClr val="002060"/>
                </a:solidFill>
              </a:rPr>
              <a:t>length x width = area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99666" y="3537453"/>
            <a:ext cx="4431622" cy="257568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When calculating the </a:t>
            </a:r>
            <a:r>
              <a:rPr lang="en-GB" sz="3600" b="1" dirty="0">
                <a:solidFill>
                  <a:srgbClr val="002060"/>
                </a:solidFill>
              </a:rPr>
              <a:t>area</a:t>
            </a:r>
            <a:r>
              <a:rPr lang="en-GB" sz="3600" dirty="0">
                <a:solidFill>
                  <a:srgbClr val="002060"/>
                </a:solidFill>
              </a:rPr>
              <a:t> of a square, each side is the same measurement.</a:t>
            </a:r>
          </a:p>
        </p:txBody>
      </p:sp>
      <p:sp>
        <p:nvSpPr>
          <p:cNvPr id="12" name="TextBox 11"/>
          <p:cNvSpPr txBox="1"/>
          <p:nvPr/>
        </p:nvSpPr>
        <p:spPr>
          <a:xfrm>
            <a:off x="6355661" y="6061817"/>
            <a:ext cx="1456841" cy="584775"/>
          </a:xfrm>
          <a:prstGeom prst="rect">
            <a:avLst/>
          </a:prstGeom>
          <a:noFill/>
        </p:spPr>
        <p:txBody>
          <a:bodyPr wrap="square" rtlCol="0">
            <a:spAutoFit/>
          </a:bodyPr>
          <a:lstStyle/>
          <a:p>
            <a:pPr algn="ctr"/>
            <a:r>
              <a:rPr lang="en-GB" sz="3200" dirty="0">
                <a:solidFill>
                  <a:srgbClr val="002060"/>
                </a:solidFill>
              </a:rPr>
              <a:t>7cm</a:t>
            </a:r>
          </a:p>
        </p:txBody>
      </p:sp>
      <p:sp>
        <p:nvSpPr>
          <p:cNvPr id="14" name="Rectangle: Rounded Corners 7">
            <a:extLst>
              <a:ext uri="{FF2B5EF4-FFF2-40B4-BE49-F238E27FC236}">
                <a16:creationId xmlns:a16="http://schemas.microsoft.com/office/drawing/2014/main" id="{B037ED3D-4640-4C99-BD8E-7128C709FBE2}"/>
              </a:ext>
            </a:extLst>
          </p:cNvPr>
          <p:cNvSpPr/>
          <p:nvPr/>
        </p:nvSpPr>
        <p:spPr>
          <a:xfrm>
            <a:off x="8884920" y="4057592"/>
            <a:ext cx="2831799" cy="13626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7cm x 7cm = 49cm</a:t>
            </a:r>
            <a:r>
              <a:rPr lang="en-GB" sz="3600" baseline="30000" dirty="0">
                <a:solidFill>
                  <a:srgbClr val="002060"/>
                </a:solidFill>
              </a:rPr>
              <a:t>2 </a:t>
            </a:r>
            <a:r>
              <a:rPr lang="en-GB" sz="3600" dirty="0">
                <a:solidFill>
                  <a:srgbClr val="002060"/>
                </a:solidFill>
              </a:rPr>
              <a:t>  </a:t>
            </a:r>
          </a:p>
        </p:txBody>
      </p:sp>
      <p:graphicFrame>
        <p:nvGraphicFramePr>
          <p:cNvPr id="10" name="Table 9"/>
          <p:cNvGraphicFramePr>
            <a:graphicFrameLocks noGrp="1"/>
          </p:cNvGraphicFramePr>
          <p:nvPr>
            <p:extLst>
              <p:ext uri="{D42A27DB-BD31-4B8C-83A1-F6EECF244321}">
                <p14:modId xmlns:p14="http://schemas.microsoft.com/office/powerpoint/2010/main" val="2427913288"/>
              </p:ext>
            </p:extLst>
          </p:nvPr>
        </p:nvGraphicFramePr>
        <p:xfrm>
          <a:off x="5666205" y="3446773"/>
          <a:ext cx="2583798" cy="2560320"/>
        </p:xfrm>
        <a:graphic>
          <a:graphicData uri="http://schemas.openxmlformats.org/drawingml/2006/table">
            <a:tbl>
              <a:tblPr firstRow="1" bandRow="1">
                <a:tableStyleId>{5940675A-B579-460E-94D1-54222C63F5DA}</a:tableStyleId>
              </a:tblPr>
              <a:tblGrid>
                <a:gridCol w="369114">
                  <a:extLst>
                    <a:ext uri="{9D8B030D-6E8A-4147-A177-3AD203B41FA5}">
                      <a16:colId xmlns:a16="http://schemas.microsoft.com/office/drawing/2014/main" val="2825463213"/>
                    </a:ext>
                  </a:extLst>
                </a:gridCol>
                <a:gridCol w="369114">
                  <a:extLst>
                    <a:ext uri="{9D8B030D-6E8A-4147-A177-3AD203B41FA5}">
                      <a16:colId xmlns:a16="http://schemas.microsoft.com/office/drawing/2014/main" val="1937354031"/>
                    </a:ext>
                  </a:extLst>
                </a:gridCol>
                <a:gridCol w="369114">
                  <a:extLst>
                    <a:ext uri="{9D8B030D-6E8A-4147-A177-3AD203B41FA5}">
                      <a16:colId xmlns:a16="http://schemas.microsoft.com/office/drawing/2014/main" val="3639327646"/>
                    </a:ext>
                  </a:extLst>
                </a:gridCol>
                <a:gridCol w="369114">
                  <a:extLst>
                    <a:ext uri="{9D8B030D-6E8A-4147-A177-3AD203B41FA5}">
                      <a16:colId xmlns:a16="http://schemas.microsoft.com/office/drawing/2014/main" val="2907050115"/>
                    </a:ext>
                  </a:extLst>
                </a:gridCol>
                <a:gridCol w="369114">
                  <a:extLst>
                    <a:ext uri="{9D8B030D-6E8A-4147-A177-3AD203B41FA5}">
                      <a16:colId xmlns:a16="http://schemas.microsoft.com/office/drawing/2014/main" val="2744543034"/>
                    </a:ext>
                  </a:extLst>
                </a:gridCol>
                <a:gridCol w="369114">
                  <a:extLst>
                    <a:ext uri="{9D8B030D-6E8A-4147-A177-3AD203B41FA5}">
                      <a16:colId xmlns:a16="http://schemas.microsoft.com/office/drawing/2014/main" val="1843910751"/>
                    </a:ext>
                  </a:extLst>
                </a:gridCol>
                <a:gridCol w="369114">
                  <a:extLst>
                    <a:ext uri="{9D8B030D-6E8A-4147-A177-3AD203B41FA5}">
                      <a16:colId xmlns:a16="http://schemas.microsoft.com/office/drawing/2014/main" val="2093125036"/>
                    </a:ext>
                  </a:extLst>
                </a:gridCol>
              </a:tblGrid>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45671907"/>
                  </a:ext>
                </a:extLst>
              </a:tr>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1942867569"/>
                  </a:ext>
                </a:extLst>
              </a:tr>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3854212620"/>
                  </a:ext>
                </a:extLst>
              </a:tr>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3236409190"/>
                  </a:ext>
                </a:extLst>
              </a:tr>
              <a:tr h="271832">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799151966"/>
                  </a:ext>
                </a:extLst>
              </a:tr>
              <a:tr h="271832">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3420383505"/>
                  </a:ext>
                </a:extLst>
              </a:tr>
              <a:tr h="271832">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a:p>
                  </a:txBody>
                  <a:tcPr>
                    <a:solidFill>
                      <a:srgbClr val="0070C0"/>
                    </a:solidFill>
                  </a:tcPr>
                </a:tc>
                <a:tc>
                  <a:txBody>
                    <a:bodyPr/>
                    <a:lstStyle/>
                    <a:p>
                      <a:endParaRPr lang="en-GB" dirty="0"/>
                    </a:p>
                  </a:txBody>
                  <a:tcPr>
                    <a:solidFill>
                      <a:srgbClr val="0070C0"/>
                    </a:solidFill>
                  </a:tcPr>
                </a:tc>
                <a:tc>
                  <a:txBody>
                    <a:bodyPr/>
                    <a:lstStyle/>
                    <a:p>
                      <a:endParaRPr lang="en-GB" dirty="0"/>
                    </a:p>
                  </a:txBody>
                  <a:tcPr>
                    <a:solidFill>
                      <a:srgbClr val="0070C0"/>
                    </a:solidFill>
                  </a:tcPr>
                </a:tc>
                <a:extLst>
                  <a:ext uri="{0D108BD9-81ED-4DB2-BD59-A6C34878D82A}">
                    <a16:rowId xmlns:a16="http://schemas.microsoft.com/office/drawing/2014/main" val="762135151"/>
                  </a:ext>
                </a:extLst>
              </a:tr>
            </a:tbl>
          </a:graphicData>
        </a:graphic>
      </p:graphicFrame>
    </p:spTree>
    <p:extLst>
      <p:ext uri="{BB962C8B-B14F-4D97-AF65-F5344CB8AC3E}">
        <p14:creationId xmlns:p14="http://schemas.microsoft.com/office/powerpoint/2010/main" val="12627809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8369</TotalTime>
  <Words>1123</Words>
  <Application>Microsoft Office PowerPoint</Application>
  <PresentationFormat>Widescreen</PresentationFormat>
  <Paragraphs>151</Paragraphs>
  <Slides>18</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Cambria Math</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Model</vt:lpstr>
      <vt:lpstr>Model</vt:lpstr>
      <vt:lpstr>Apply</vt:lpstr>
      <vt:lpstr>Model</vt:lpstr>
      <vt:lpstr>Your Turn</vt:lpstr>
      <vt:lpstr>Apply – Problem Solving</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215</cp:revision>
  <dcterms:created xsi:type="dcterms:W3CDTF">2017-03-29T13:14:03Z</dcterms:created>
  <dcterms:modified xsi:type="dcterms:W3CDTF">2020-05-01T12:33:01Z</dcterms:modified>
</cp:coreProperties>
</file>