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14" r:id="rId3"/>
    <p:sldId id="274" r:id="rId4"/>
    <p:sldId id="379" r:id="rId5"/>
    <p:sldId id="380" r:id="rId6"/>
    <p:sldId id="381" r:id="rId7"/>
    <p:sldId id="382" r:id="rId8"/>
    <p:sldId id="383" r:id="rId9"/>
    <p:sldId id="373" r:id="rId10"/>
    <p:sldId id="384" r:id="rId11"/>
    <p:sldId id="386" r:id="rId12"/>
    <p:sldId id="387" r:id="rId13"/>
    <p:sldId id="385" r:id="rId14"/>
    <p:sldId id="388" r:id="rId15"/>
    <p:sldId id="389" r:id="rId16"/>
    <p:sldId id="390" r:id="rId17"/>
    <p:sldId id="391" r:id="rId18"/>
    <p:sldId id="3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84F7FD-B982-495B-BC73-E91D7EF4FBB1}" v="91" dt="2019-11-29T11:49:09.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5900" autoAdjust="0"/>
  </p:normalViewPr>
  <p:slideViewPr>
    <p:cSldViewPr snapToGrid="0" snapToObjects="1">
      <p:cViewPr varScale="1">
        <p:scale>
          <a:sx n="62" d="100"/>
          <a:sy n="62" d="100"/>
        </p:scale>
        <p:origin x="126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239955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98285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225014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03707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711150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303867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420215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08502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87695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18622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8240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1218226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165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103377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2289859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rPr>
              <a:t>Y5 M5e Can estimate the area of an irregular shape</a:t>
            </a:r>
            <a:endParaRPr lang="en-GB" sz="40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5" name="Rectangle: Rounded Corners 7">
            <a:extLst>
              <a:ext uri="{FF2B5EF4-FFF2-40B4-BE49-F238E27FC236}">
                <a16:creationId xmlns:a16="http://schemas.microsoft.com/office/drawing/2014/main" id="{B037ED3D-4640-4C99-BD8E-7128C709FBE2}"/>
              </a:ext>
            </a:extLst>
          </p:cNvPr>
          <p:cNvSpPr/>
          <p:nvPr/>
        </p:nvSpPr>
        <p:spPr>
          <a:xfrm>
            <a:off x="8219633" y="1956411"/>
            <a:ext cx="3461824" cy="471870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rgbClr val="002060"/>
                </a:solidFill>
              </a:rPr>
              <a:t>I know that if I add all the squares together, the answer will be less than </a:t>
            </a:r>
            <a:r>
              <a:rPr lang="en-GB" sz="2700" b="1" dirty="0">
                <a:solidFill>
                  <a:srgbClr val="002060"/>
                </a:solidFill>
              </a:rPr>
              <a:t>8cm</a:t>
            </a:r>
            <a:r>
              <a:rPr lang="en-GB" sz="2700" b="1" baseline="30000" dirty="0">
                <a:solidFill>
                  <a:srgbClr val="002060"/>
                </a:solidFill>
              </a:rPr>
              <a:t>2</a:t>
            </a:r>
            <a:r>
              <a:rPr lang="en-GB" sz="2700" b="1" dirty="0">
                <a:solidFill>
                  <a:srgbClr val="002060"/>
                </a:solidFill>
              </a:rPr>
              <a:t> as there are no more than 8 squares shaded.</a:t>
            </a:r>
          </a:p>
          <a:p>
            <a:pPr algn="ctr"/>
            <a:endParaRPr lang="en-GB" sz="2700" dirty="0">
              <a:solidFill>
                <a:srgbClr val="002060"/>
              </a:solidFill>
            </a:endParaRPr>
          </a:p>
          <a:p>
            <a:pPr algn="ctr"/>
            <a:r>
              <a:rPr lang="en-GB" sz="2700" dirty="0">
                <a:solidFill>
                  <a:srgbClr val="002060"/>
                </a:solidFill>
              </a:rPr>
              <a:t>I </a:t>
            </a:r>
            <a:r>
              <a:rPr lang="en-GB" sz="2700" b="1" dirty="0">
                <a:solidFill>
                  <a:srgbClr val="002060"/>
                </a:solidFill>
              </a:rPr>
              <a:t>estimate</a:t>
            </a:r>
            <a:r>
              <a:rPr lang="en-GB" sz="2700" dirty="0">
                <a:solidFill>
                  <a:srgbClr val="002060"/>
                </a:solidFill>
              </a:rPr>
              <a:t> that this shape has an </a:t>
            </a:r>
            <a:r>
              <a:rPr lang="en-GB" sz="2700" b="1" dirty="0">
                <a:solidFill>
                  <a:srgbClr val="002060"/>
                </a:solidFill>
              </a:rPr>
              <a:t>area</a:t>
            </a:r>
            <a:r>
              <a:rPr lang="en-GB" sz="2700" dirty="0">
                <a:solidFill>
                  <a:srgbClr val="002060"/>
                </a:solidFill>
              </a:rPr>
              <a:t> of</a:t>
            </a:r>
            <a:r>
              <a:rPr lang="en-GB" sz="2700" b="1" dirty="0">
                <a:solidFill>
                  <a:srgbClr val="002060"/>
                </a:solidFill>
              </a:rPr>
              <a:t> 7cm</a:t>
            </a:r>
            <a:r>
              <a:rPr lang="en-GB" sz="2700" b="1" baseline="30000" dirty="0">
                <a:solidFill>
                  <a:srgbClr val="002060"/>
                </a:solidFill>
              </a:rPr>
              <a:t>2</a:t>
            </a:r>
            <a:r>
              <a:rPr lang="en-GB" sz="2700" dirty="0">
                <a:solidFill>
                  <a:srgbClr val="002060"/>
                </a:solidFill>
              </a:rPr>
              <a:t> </a:t>
            </a:r>
            <a:r>
              <a:rPr lang="en-GB" sz="2700" b="1" dirty="0">
                <a:solidFill>
                  <a:srgbClr val="002060"/>
                </a:solidFill>
              </a:rPr>
              <a:t>.</a:t>
            </a:r>
            <a:endParaRPr lang="en-GB" sz="2700" dirty="0">
              <a:solidFill>
                <a:srgbClr val="002060"/>
              </a:solidFill>
            </a:endParaRPr>
          </a:p>
        </p:txBody>
      </p:sp>
      <p:sp>
        <p:nvSpPr>
          <p:cNvPr id="11" name="Rectangle: Rounded Corners 7">
            <a:extLst>
              <a:ext uri="{FF2B5EF4-FFF2-40B4-BE49-F238E27FC236}">
                <a16:creationId xmlns:a16="http://schemas.microsoft.com/office/drawing/2014/main" id="{B037ED3D-4640-4C99-BD8E-7128C709FBE2}"/>
              </a:ext>
            </a:extLst>
          </p:cNvPr>
          <p:cNvSpPr/>
          <p:nvPr/>
        </p:nvSpPr>
        <p:spPr>
          <a:xfrm>
            <a:off x="3644118" y="1956412"/>
            <a:ext cx="4390877" cy="126498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I can </a:t>
            </a:r>
            <a:r>
              <a:rPr lang="en-GB" sz="2600" b="1" dirty="0">
                <a:solidFill>
                  <a:srgbClr val="002060"/>
                </a:solidFill>
              </a:rPr>
              <a:t>estimate</a:t>
            </a:r>
            <a:r>
              <a:rPr lang="en-GB" sz="2600" dirty="0">
                <a:solidFill>
                  <a:srgbClr val="002060"/>
                </a:solidFill>
              </a:rPr>
              <a:t> the </a:t>
            </a:r>
            <a:r>
              <a:rPr lang="en-GB" sz="2600" b="1" dirty="0">
                <a:solidFill>
                  <a:srgbClr val="002060"/>
                </a:solidFill>
              </a:rPr>
              <a:t>area</a:t>
            </a:r>
            <a:r>
              <a:rPr lang="en-GB" sz="2600" dirty="0">
                <a:solidFill>
                  <a:srgbClr val="002060"/>
                </a:solidFill>
              </a:rPr>
              <a:t> of this </a:t>
            </a:r>
            <a:r>
              <a:rPr lang="en-GB" sz="2600" b="1" dirty="0">
                <a:solidFill>
                  <a:srgbClr val="002060"/>
                </a:solidFill>
              </a:rPr>
              <a:t>irregular</a:t>
            </a:r>
            <a:r>
              <a:rPr lang="en-GB" sz="2600" dirty="0">
                <a:solidFill>
                  <a:srgbClr val="002060"/>
                </a:solidFill>
              </a:rPr>
              <a:t> shape by counting the whole squares and parts.</a:t>
            </a:r>
          </a:p>
        </p:txBody>
      </p:sp>
      <p:sp>
        <p:nvSpPr>
          <p:cNvPr id="5" name="6-Point Star 4"/>
          <p:cNvSpPr/>
          <p:nvPr/>
        </p:nvSpPr>
        <p:spPr>
          <a:xfrm>
            <a:off x="4720464" y="3421352"/>
            <a:ext cx="2029050" cy="259844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4" name="Table 23"/>
          <p:cNvGraphicFramePr>
            <a:graphicFrameLocks noGrp="1"/>
          </p:cNvGraphicFramePr>
          <p:nvPr>
            <p:extLst>
              <p:ext uri="{D42A27DB-BD31-4B8C-83A1-F6EECF244321}">
                <p14:modId xmlns:p14="http://schemas.microsoft.com/office/powerpoint/2010/main" val="905507539"/>
              </p:ext>
            </p:extLst>
          </p:nvPr>
        </p:nvGraphicFramePr>
        <p:xfrm>
          <a:off x="4014658" y="3444118"/>
          <a:ext cx="3432825" cy="3167790"/>
        </p:xfrm>
        <a:graphic>
          <a:graphicData uri="http://schemas.openxmlformats.org/drawingml/2006/table">
            <a:tbl>
              <a:tblPr firstRow="1" bandRow="1">
                <a:tableStyleId>{5940675A-B579-460E-94D1-54222C63F5DA}</a:tableStyleId>
              </a:tblPr>
              <a:tblGrid>
                <a:gridCol w="686565">
                  <a:extLst>
                    <a:ext uri="{9D8B030D-6E8A-4147-A177-3AD203B41FA5}">
                      <a16:colId xmlns:a16="http://schemas.microsoft.com/office/drawing/2014/main" val="505838450"/>
                    </a:ext>
                  </a:extLst>
                </a:gridCol>
                <a:gridCol w="686565">
                  <a:extLst>
                    <a:ext uri="{9D8B030D-6E8A-4147-A177-3AD203B41FA5}">
                      <a16:colId xmlns:a16="http://schemas.microsoft.com/office/drawing/2014/main" val="2455288301"/>
                    </a:ext>
                  </a:extLst>
                </a:gridCol>
                <a:gridCol w="686565">
                  <a:extLst>
                    <a:ext uri="{9D8B030D-6E8A-4147-A177-3AD203B41FA5}">
                      <a16:colId xmlns:a16="http://schemas.microsoft.com/office/drawing/2014/main" val="313502341"/>
                    </a:ext>
                  </a:extLst>
                </a:gridCol>
                <a:gridCol w="686565">
                  <a:extLst>
                    <a:ext uri="{9D8B030D-6E8A-4147-A177-3AD203B41FA5}">
                      <a16:colId xmlns:a16="http://schemas.microsoft.com/office/drawing/2014/main" val="3898249688"/>
                    </a:ext>
                  </a:extLst>
                </a:gridCol>
                <a:gridCol w="686565">
                  <a:extLst>
                    <a:ext uri="{9D8B030D-6E8A-4147-A177-3AD203B41FA5}">
                      <a16:colId xmlns:a16="http://schemas.microsoft.com/office/drawing/2014/main" val="3881691343"/>
                    </a:ext>
                  </a:extLst>
                </a:gridCol>
              </a:tblGrid>
              <a:tr h="633558">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latin typeface="+mn-lt"/>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633558">
                <a:tc>
                  <a:txBody>
                    <a:bodyPr/>
                    <a:lstStyle/>
                    <a:p>
                      <a:pPr algn="ctr"/>
                      <a:endParaRPr lang="en-GB" sz="2800" dirty="0">
                        <a:solidFill>
                          <a:srgbClr val="002060"/>
                        </a:solidFill>
                      </a:endParaRPr>
                    </a:p>
                  </a:txBody>
                  <a:tcPr/>
                </a:tc>
                <a:tc>
                  <a:txBody>
                    <a:bodyPr/>
                    <a:lstStyle/>
                    <a:p>
                      <a:pPr algn="ctr"/>
                      <a:r>
                        <a:rPr lang="en-GB" sz="2800" dirty="0">
                          <a:solidFill>
                            <a:srgbClr val="002060"/>
                          </a:solidFill>
                        </a:rPr>
                        <a:t>1</a:t>
                      </a:r>
                    </a:p>
                  </a:txBody>
                  <a:tcPr>
                    <a:noFill/>
                  </a:tcPr>
                </a:tc>
                <a:tc>
                  <a:txBody>
                    <a:bodyPr/>
                    <a:lstStyle/>
                    <a:p>
                      <a:pPr algn="ctr"/>
                      <a:r>
                        <a:rPr lang="en-GB" sz="2800" dirty="0">
                          <a:solidFill>
                            <a:srgbClr val="002060"/>
                          </a:solidFill>
                        </a:rPr>
                        <a:t>2</a:t>
                      </a:r>
                    </a:p>
                  </a:txBody>
                  <a:tcPr>
                    <a:noFill/>
                  </a:tcPr>
                </a:tc>
                <a:tc>
                  <a:txBody>
                    <a:bodyPr/>
                    <a:lstStyle/>
                    <a:p>
                      <a:pPr algn="ctr"/>
                      <a:r>
                        <a:rPr lang="en-GB" sz="2800" dirty="0">
                          <a:solidFill>
                            <a:srgbClr val="002060"/>
                          </a:solidFill>
                          <a:latin typeface="+mn-lt"/>
                        </a:rPr>
                        <a:t>3</a:t>
                      </a: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633558">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rPr>
                        <a:t>4</a:t>
                      </a:r>
                    </a:p>
                  </a:txBody>
                  <a:tcPr>
                    <a:noFill/>
                  </a:tcPr>
                </a:tc>
                <a:tc>
                  <a:txBody>
                    <a:bodyPr/>
                    <a:lstStyle/>
                    <a:p>
                      <a:pPr algn="ctr"/>
                      <a:r>
                        <a:rPr lang="en-GB" sz="2800" dirty="0">
                          <a:solidFill>
                            <a:srgbClr val="002060"/>
                          </a:solidFill>
                        </a:rPr>
                        <a:t>5</a:t>
                      </a:r>
                    </a:p>
                  </a:txBody>
                  <a:tcPr>
                    <a:noFill/>
                  </a:tcPr>
                </a:tc>
                <a:tc>
                  <a:txBody>
                    <a:bodyPr/>
                    <a:lstStyle/>
                    <a:p>
                      <a:pPr algn="ctr"/>
                      <a:r>
                        <a:rPr lang="en-GB" sz="2800" dirty="0">
                          <a:solidFill>
                            <a:srgbClr val="002060"/>
                          </a:solidFill>
                        </a:rPr>
                        <a:t>6</a:t>
                      </a: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633558">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latin typeface="+mn-lt"/>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r h="633558">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197056588"/>
                  </a:ext>
                </a:extLst>
              </a:tr>
            </a:tbl>
          </a:graphicData>
        </a:graphic>
      </p:graphicFrame>
      <p:sp>
        <p:nvSpPr>
          <p:cNvPr id="12" name="Rectangle: Rounded Corners 7">
            <a:extLst>
              <a:ext uri="{FF2B5EF4-FFF2-40B4-BE49-F238E27FC236}">
                <a16:creationId xmlns:a16="http://schemas.microsoft.com/office/drawing/2014/main" id="{676A0851-37A1-4CA1-8050-AE955EFFB77D}"/>
              </a:ext>
            </a:extLst>
          </p:cNvPr>
          <p:cNvSpPr/>
          <p:nvPr/>
        </p:nvSpPr>
        <p:spPr>
          <a:xfrm>
            <a:off x="118975" y="1956411"/>
            <a:ext cx="3432824" cy="224868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rgbClr val="002060"/>
                </a:solidFill>
              </a:rPr>
              <a:t>Estimate</a:t>
            </a:r>
            <a:r>
              <a:rPr lang="en-GB" sz="2600" dirty="0">
                <a:solidFill>
                  <a:srgbClr val="002060"/>
                </a:solidFill>
              </a:rPr>
              <a:t> means to give a rough answer that may be a little less or a little more than the actual result.</a:t>
            </a:r>
          </a:p>
        </p:txBody>
      </p:sp>
      <p:sp>
        <p:nvSpPr>
          <p:cNvPr id="13" name="Rectangle: Rounded Corners 7">
            <a:extLst>
              <a:ext uri="{FF2B5EF4-FFF2-40B4-BE49-F238E27FC236}">
                <a16:creationId xmlns:a16="http://schemas.microsoft.com/office/drawing/2014/main" id="{812FF38A-2A16-4CA3-8F4D-24D39733F120}"/>
              </a:ext>
            </a:extLst>
          </p:cNvPr>
          <p:cNvSpPr/>
          <p:nvPr/>
        </p:nvSpPr>
        <p:spPr>
          <a:xfrm>
            <a:off x="49531" y="4410189"/>
            <a:ext cx="3432825" cy="224868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600" dirty="0">
                <a:solidFill>
                  <a:srgbClr val="002060"/>
                </a:solidFill>
              </a:rPr>
              <a:t>An</a:t>
            </a:r>
            <a:r>
              <a:rPr lang="en-GB" sz="2600" b="1" dirty="0">
                <a:solidFill>
                  <a:srgbClr val="002060"/>
                </a:solidFill>
              </a:rPr>
              <a:t> irregular shape </a:t>
            </a:r>
            <a:r>
              <a:rPr lang="en-GB" sz="2600" dirty="0">
                <a:solidFill>
                  <a:srgbClr val="002060"/>
                </a:solidFill>
              </a:rPr>
              <a:t>is one that does not have equal sides or equal angles.</a:t>
            </a:r>
          </a:p>
        </p:txBody>
      </p:sp>
    </p:spTree>
    <p:extLst>
      <p:ext uri="{BB962C8B-B14F-4D97-AF65-F5344CB8AC3E}">
        <p14:creationId xmlns:p14="http://schemas.microsoft.com/office/powerpoint/2010/main" val="7988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523505" y="1682299"/>
            <a:ext cx="11224705" cy="1016789"/>
          </a:xfrm>
          <a:prstGeom prst="wedgeRectCallout">
            <a:avLst>
              <a:gd name="adj1" fmla="val -46597"/>
              <a:gd name="adj2" fmla="val 894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This </a:t>
            </a:r>
            <a:r>
              <a:rPr lang="en-GB" sz="2800" b="1" dirty="0">
                <a:solidFill>
                  <a:srgbClr val="002060"/>
                </a:solidFill>
              </a:rPr>
              <a:t>irregular</a:t>
            </a:r>
            <a:r>
              <a:rPr lang="en-GB" sz="2800" dirty="0">
                <a:solidFill>
                  <a:srgbClr val="002060"/>
                </a:solidFill>
              </a:rPr>
              <a:t> shape is drawn on centimetre squared paper. </a:t>
            </a:r>
          </a:p>
          <a:p>
            <a:pPr algn="ctr">
              <a:buNone/>
            </a:pPr>
            <a:r>
              <a:rPr lang="en-GB" sz="2800" dirty="0">
                <a:solidFill>
                  <a:srgbClr val="002060"/>
                </a:solidFill>
              </a:rPr>
              <a:t>We can calculate the </a:t>
            </a:r>
            <a:r>
              <a:rPr lang="en-GB" sz="2800" b="1" dirty="0">
                <a:solidFill>
                  <a:srgbClr val="002060"/>
                </a:solidFill>
              </a:rPr>
              <a:t>area</a:t>
            </a:r>
            <a:r>
              <a:rPr lang="en-GB" sz="2800" dirty="0">
                <a:solidFill>
                  <a:srgbClr val="002060"/>
                </a:solidFill>
              </a:rPr>
              <a:t> simply by</a:t>
            </a:r>
            <a:r>
              <a:rPr lang="en-GB" sz="2800" b="1" dirty="0">
                <a:solidFill>
                  <a:srgbClr val="002060"/>
                </a:solidFill>
              </a:rPr>
              <a:t> estimating </a:t>
            </a:r>
            <a:r>
              <a:rPr lang="en-GB" sz="2800" dirty="0">
                <a:solidFill>
                  <a:srgbClr val="002060"/>
                </a:solidFill>
              </a:rPr>
              <a:t>the squares shaded.</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5029200" y="2792557"/>
            <a:ext cx="6719010" cy="1366356"/>
          </a:xfrm>
          <a:prstGeom prst="wedgeRectCallout">
            <a:avLst>
              <a:gd name="adj1" fmla="val -65221"/>
              <a:gd name="adj2" fmla="val 3161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Counting and numbering each square that is mostly or all shaded is a helpful strategy to </a:t>
            </a:r>
            <a:r>
              <a:rPr lang="en-GB" sz="2800" b="1" dirty="0">
                <a:solidFill>
                  <a:srgbClr val="002060"/>
                </a:solidFill>
              </a:rPr>
              <a:t>estimate</a:t>
            </a:r>
            <a:r>
              <a:rPr lang="en-GB" sz="2800" dirty="0">
                <a:solidFill>
                  <a:srgbClr val="002060"/>
                </a:solidFill>
              </a:rPr>
              <a:t> the </a:t>
            </a:r>
            <a:r>
              <a:rPr lang="en-GB" sz="2800" b="1" dirty="0">
                <a:solidFill>
                  <a:srgbClr val="002060"/>
                </a:solidFill>
              </a:rPr>
              <a:t>area</a:t>
            </a:r>
            <a:r>
              <a:rPr lang="en-GB" sz="2800" dirty="0">
                <a:solidFill>
                  <a:srgbClr val="002060"/>
                </a:solidFill>
              </a:rPr>
              <a:t>.</a:t>
            </a:r>
          </a:p>
        </p:txBody>
      </p:sp>
      <p:sp>
        <p:nvSpPr>
          <p:cNvPr id="7" name="Freeform 6"/>
          <p:cNvSpPr/>
          <p:nvPr/>
        </p:nvSpPr>
        <p:spPr>
          <a:xfrm>
            <a:off x="853441" y="3886200"/>
            <a:ext cx="3352806" cy="1874572"/>
          </a:xfrm>
          <a:custGeom>
            <a:avLst/>
            <a:gdLst>
              <a:gd name="connsiteX0" fmla="*/ 3139443 w 3139449"/>
              <a:gd name="connsiteY0" fmla="*/ 1203960 h 1874572"/>
              <a:gd name="connsiteX1" fmla="*/ 1874523 w 3139449"/>
              <a:gd name="connsiteY1" fmla="*/ 0 h 1874572"/>
              <a:gd name="connsiteX2" fmla="*/ 3 w 3139449"/>
              <a:gd name="connsiteY2" fmla="*/ 1203960 h 1874572"/>
              <a:gd name="connsiteX3" fmla="*/ 1889763 w 3139449"/>
              <a:gd name="connsiteY3" fmla="*/ 1874520 h 1874572"/>
              <a:gd name="connsiteX4" fmla="*/ 3139443 w 3139449"/>
              <a:gd name="connsiteY4" fmla="*/ 1203960 h 187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449" h="1874572">
                <a:moveTo>
                  <a:pt x="3139443" y="1203960"/>
                </a:moveTo>
                <a:cubicBezTo>
                  <a:pt x="3136903" y="891540"/>
                  <a:pt x="2397763" y="0"/>
                  <a:pt x="1874523" y="0"/>
                </a:cubicBezTo>
                <a:cubicBezTo>
                  <a:pt x="1351283" y="0"/>
                  <a:pt x="-2537" y="891540"/>
                  <a:pt x="3" y="1203960"/>
                </a:cubicBezTo>
                <a:cubicBezTo>
                  <a:pt x="2543" y="1516380"/>
                  <a:pt x="1369063" y="1869440"/>
                  <a:pt x="1889763" y="1874520"/>
                </a:cubicBezTo>
                <a:cubicBezTo>
                  <a:pt x="2410463" y="1879600"/>
                  <a:pt x="3141983" y="1516380"/>
                  <a:pt x="3139443" y="12039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628360696"/>
              </p:ext>
            </p:extLst>
          </p:nvPr>
        </p:nvGraphicFramePr>
        <p:xfrm>
          <a:off x="404584" y="3851138"/>
          <a:ext cx="4411253" cy="2534232"/>
        </p:xfrm>
        <a:graphic>
          <a:graphicData uri="http://schemas.openxmlformats.org/drawingml/2006/table">
            <a:tbl>
              <a:tblPr firstRow="1" bandRow="1">
                <a:tableStyleId>{5940675A-B579-460E-94D1-54222C63F5DA}</a:tableStyleId>
              </a:tblPr>
              <a:tblGrid>
                <a:gridCol w="630179">
                  <a:extLst>
                    <a:ext uri="{9D8B030D-6E8A-4147-A177-3AD203B41FA5}">
                      <a16:colId xmlns:a16="http://schemas.microsoft.com/office/drawing/2014/main" val="505838450"/>
                    </a:ext>
                  </a:extLst>
                </a:gridCol>
                <a:gridCol w="630179">
                  <a:extLst>
                    <a:ext uri="{9D8B030D-6E8A-4147-A177-3AD203B41FA5}">
                      <a16:colId xmlns:a16="http://schemas.microsoft.com/office/drawing/2014/main" val="2455288301"/>
                    </a:ext>
                  </a:extLst>
                </a:gridCol>
                <a:gridCol w="630179">
                  <a:extLst>
                    <a:ext uri="{9D8B030D-6E8A-4147-A177-3AD203B41FA5}">
                      <a16:colId xmlns:a16="http://schemas.microsoft.com/office/drawing/2014/main" val="313502341"/>
                    </a:ext>
                  </a:extLst>
                </a:gridCol>
                <a:gridCol w="630179">
                  <a:extLst>
                    <a:ext uri="{9D8B030D-6E8A-4147-A177-3AD203B41FA5}">
                      <a16:colId xmlns:a16="http://schemas.microsoft.com/office/drawing/2014/main" val="3898249688"/>
                    </a:ext>
                  </a:extLst>
                </a:gridCol>
                <a:gridCol w="630179">
                  <a:extLst>
                    <a:ext uri="{9D8B030D-6E8A-4147-A177-3AD203B41FA5}">
                      <a16:colId xmlns:a16="http://schemas.microsoft.com/office/drawing/2014/main" val="3881691343"/>
                    </a:ext>
                  </a:extLst>
                </a:gridCol>
                <a:gridCol w="630179">
                  <a:extLst>
                    <a:ext uri="{9D8B030D-6E8A-4147-A177-3AD203B41FA5}">
                      <a16:colId xmlns:a16="http://schemas.microsoft.com/office/drawing/2014/main" val="605596644"/>
                    </a:ext>
                  </a:extLst>
                </a:gridCol>
                <a:gridCol w="630179">
                  <a:extLst>
                    <a:ext uri="{9D8B030D-6E8A-4147-A177-3AD203B41FA5}">
                      <a16:colId xmlns:a16="http://schemas.microsoft.com/office/drawing/2014/main" val="3069369681"/>
                    </a:ext>
                  </a:extLst>
                </a:gridCol>
              </a:tblGrid>
              <a:tr h="633558">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latin typeface="+mn-lt"/>
                        </a:rPr>
                        <a:t>1</a:t>
                      </a:r>
                    </a:p>
                  </a:txBody>
                  <a:tcPr>
                    <a:noFill/>
                  </a:tcPr>
                </a:tc>
                <a:tc>
                  <a:txBody>
                    <a:bodyPr/>
                    <a:lstStyle/>
                    <a:p>
                      <a:pPr algn="ctr"/>
                      <a:r>
                        <a:rPr lang="en-GB" sz="2800" dirty="0">
                          <a:solidFill>
                            <a:srgbClr val="002060"/>
                          </a:solidFill>
                        </a:rPr>
                        <a:t>2</a:t>
                      </a: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633558">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rPr>
                        <a:t>3</a:t>
                      </a:r>
                    </a:p>
                  </a:txBody>
                  <a:tcPr>
                    <a:noFill/>
                  </a:tcPr>
                </a:tc>
                <a:tc>
                  <a:txBody>
                    <a:bodyPr/>
                    <a:lstStyle/>
                    <a:p>
                      <a:pPr algn="ctr"/>
                      <a:r>
                        <a:rPr lang="en-GB" sz="2800" dirty="0">
                          <a:solidFill>
                            <a:srgbClr val="002060"/>
                          </a:solidFill>
                        </a:rPr>
                        <a:t>4</a:t>
                      </a:r>
                    </a:p>
                  </a:txBody>
                  <a:tcPr>
                    <a:noFill/>
                  </a:tcPr>
                </a:tc>
                <a:tc>
                  <a:txBody>
                    <a:bodyPr/>
                    <a:lstStyle/>
                    <a:p>
                      <a:pPr algn="ctr"/>
                      <a:r>
                        <a:rPr lang="en-GB" sz="2800" dirty="0">
                          <a:solidFill>
                            <a:srgbClr val="002060"/>
                          </a:solidFill>
                        </a:rPr>
                        <a:t>5</a:t>
                      </a:r>
                    </a:p>
                  </a:txBody>
                  <a:tcPr/>
                </a:tc>
                <a:tc>
                  <a:txBody>
                    <a:bodyPr/>
                    <a:lstStyle/>
                    <a:p>
                      <a:pPr algn="ctr"/>
                      <a:r>
                        <a:rPr lang="en-GB" sz="2800" dirty="0">
                          <a:solidFill>
                            <a:srgbClr val="002060"/>
                          </a:solidFill>
                        </a:rPr>
                        <a:t>6</a:t>
                      </a:r>
                    </a:p>
                  </a:txBody>
                  <a:tcPr/>
                </a:tc>
                <a:tc>
                  <a:txBody>
                    <a:bodyPr/>
                    <a:lstStyle/>
                    <a:p>
                      <a:pPr algn="ctr"/>
                      <a:r>
                        <a:rPr lang="en-GB" sz="2800" dirty="0">
                          <a:solidFill>
                            <a:srgbClr val="002060"/>
                          </a:solidFill>
                        </a:rPr>
                        <a:t>7</a:t>
                      </a: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633558">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r>
                        <a:rPr lang="en-GB" sz="2800" dirty="0">
                          <a:solidFill>
                            <a:srgbClr val="002060"/>
                          </a:solidFill>
                          <a:latin typeface="+mn-lt"/>
                        </a:rPr>
                        <a:t>8</a:t>
                      </a:r>
                    </a:p>
                  </a:txBody>
                  <a:tcPr>
                    <a:noFill/>
                  </a:tcPr>
                </a:tc>
                <a:tc>
                  <a:txBody>
                    <a:bodyPr/>
                    <a:lstStyle/>
                    <a:p>
                      <a:pPr algn="ctr"/>
                      <a:r>
                        <a:rPr lang="en-GB" sz="2800" dirty="0">
                          <a:solidFill>
                            <a:srgbClr val="002060"/>
                          </a:solidFill>
                        </a:rPr>
                        <a:t>9</a:t>
                      </a:r>
                    </a:p>
                  </a:txBody>
                  <a:tcPr/>
                </a:tc>
                <a:tc>
                  <a:txBody>
                    <a:bodyPr/>
                    <a:lstStyle/>
                    <a:p>
                      <a:pPr algn="ctr"/>
                      <a:r>
                        <a:rPr lang="en-GB" sz="2800" dirty="0">
                          <a:solidFill>
                            <a:srgbClr val="002060"/>
                          </a:solidFill>
                        </a:rPr>
                        <a:t>10</a:t>
                      </a: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r h="633558">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197056588"/>
                  </a:ext>
                </a:extLst>
              </a:tr>
            </a:tbl>
          </a:graphicData>
        </a:graphic>
      </p:graphicFrame>
      <p:sp>
        <p:nvSpPr>
          <p:cNvPr id="3" name="Star: 5 Points 2">
            <a:extLst>
              <a:ext uri="{FF2B5EF4-FFF2-40B4-BE49-F238E27FC236}">
                <a16:creationId xmlns:a16="http://schemas.microsoft.com/office/drawing/2014/main" id="{7D4A804A-C4E1-40B3-B0AE-12DDB4356FB3}"/>
              </a:ext>
            </a:extLst>
          </p:cNvPr>
          <p:cNvSpPr/>
          <p:nvPr/>
        </p:nvSpPr>
        <p:spPr>
          <a:xfrm>
            <a:off x="1825873" y="4158913"/>
            <a:ext cx="405883" cy="30459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BA038038-1BED-4ADB-9D1C-7D79B4701561}"/>
              </a:ext>
            </a:extLst>
          </p:cNvPr>
          <p:cNvSpPr/>
          <p:nvPr/>
        </p:nvSpPr>
        <p:spPr>
          <a:xfrm>
            <a:off x="3574598" y="5174147"/>
            <a:ext cx="405883" cy="30459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FA703EC7-D454-4CA8-AAAD-1E4A43398542}"/>
              </a:ext>
            </a:extLst>
          </p:cNvPr>
          <p:cNvSpPr/>
          <p:nvPr/>
        </p:nvSpPr>
        <p:spPr>
          <a:xfrm>
            <a:off x="1197834" y="5118254"/>
            <a:ext cx="405883" cy="30459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D835CDBD-B110-41C1-B9AF-B2D2CBCAD29A}"/>
              </a:ext>
            </a:extLst>
          </p:cNvPr>
          <p:cNvGrpSpPr/>
          <p:nvPr/>
        </p:nvGrpSpPr>
        <p:grpSpPr>
          <a:xfrm>
            <a:off x="5029200" y="4252383"/>
            <a:ext cx="6873498" cy="2365394"/>
            <a:chOff x="5029200" y="4252383"/>
            <a:chExt cx="6873498" cy="2365394"/>
          </a:xfrm>
        </p:grpSpPr>
        <mc:AlternateContent xmlns:mc="http://schemas.openxmlformats.org/markup-compatibility/2006" xmlns:a14="http://schemas.microsoft.com/office/drawing/2010/main">
          <mc:Choice Requires="a14">
            <p:sp>
              <p:nvSpPr>
                <p:cNvPr id="14" name="Speech Bubble: Rectangle 11">
                  <a:extLst>
                    <a:ext uri="{FF2B5EF4-FFF2-40B4-BE49-F238E27FC236}">
                      <a16:creationId xmlns:a16="http://schemas.microsoft.com/office/drawing/2014/main" id="{754B2BB4-78FE-4590-829C-7D74AFB6860B}"/>
                    </a:ext>
                  </a:extLst>
                </p:cNvPr>
                <p:cNvSpPr/>
                <p:nvPr/>
              </p:nvSpPr>
              <p:spPr>
                <a:xfrm>
                  <a:off x="5029200" y="4252383"/>
                  <a:ext cx="6873498" cy="2365394"/>
                </a:xfrm>
                <a:prstGeom prst="wedgeRectCallout">
                  <a:avLst>
                    <a:gd name="adj1" fmla="val -64308"/>
                    <a:gd name="adj2" fmla="val 280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have counted all the numbered squares and added an </a:t>
                  </a:r>
                  <a:r>
                    <a:rPr lang="en-GB" sz="2800" b="1" dirty="0">
                      <a:solidFill>
                        <a:srgbClr val="002060"/>
                      </a:solidFill>
                    </a:rPr>
                    <a:t>extra 1</a:t>
                  </a:r>
                  <a14:m>
                    <m:oMath xmlns:m="http://schemas.openxmlformats.org/officeDocument/2006/math">
                      <m:f>
                        <m:fPr>
                          <m:ctrlPr>
                            <a:rPr lang="en-GB" sz="2800" b="1" i="1" smtClean="0">
                              <a:solidFill>
                                <a:srgbClr val="002060"/>
                              </a:solidFill>
                              <a:latin typeface="Cambria Math" panose="02040503050406030204" pitchFamily="18" charset="0"/>
                            </a:rPr>
                          </m:ctrlPr>
                        </m:fPr>
                        <m:num>
                          <m:r>
                            <a:rPr lang="en-GB" sz="2800" b="1" i="1" smtClean="0">
                              <a:solidFill>
                                <a:srgbClr val="002060"/>
                              </a:solidFill>
                              <a:latin typeface="Cambria Math" panose="02040503050406030204" pitchFamily="18" charset="0"/>
                            </a:rPr>
                            <m:t>𝟏</m:t>
                          </m:r>
                        </m:num>
                        <m:den>
                          <m:r>
                            <a:rPr lang="en-GB" sz="2800" b="1" i="1" smtClean="0">
                              <a:solidFill>
                                <a:srgbClr val="002060"/>
                              </a:solidFill>
                              <a:latin typeface="Cambria Math" panose="02040503050406030204" pitchFamily="18" charset="0"/>
                            </a:rPr>
                            <m:t>𝟐</m:t>
                          </m:r>
                        </m:den>
                      </m:f>
                    </m:oMath>
                  </a14:m>
                  <a:endParaRPr lang="en-GB" sz="2800" b="1" dirty="0">
                    <a:solidFill>
                      <a:srgbClr val="002060"/>
                    </a:solidFill>
                  </a:endParaRPr>
                </a:p>
                <a:p>
                  <a:pPr algn="ctr">
                    <a:buNone/>
                  </a:pPr>
                  <a:r>
                    <a:rPr lang="en-GB" sz="2800" dirty="0">
                      <a:solidFill>
                        <a:srgbClr val="002060"/>
                      </a:solidFill>
                    </a:rPr>
                    <a:t> for the ‘part shaded’ squares (     ). I </a:t>
                  </a:r>
                  <a:r>
                    <a:rPr lang="en-GB" sz="2800" b="1" dirty="0">
                      <a:solidFill>
                        <a:srgbClr val="002060"/>
                      </a:solidFill>
                    </a:rPr>
                    <a:t>estimate</a:t>
                  </a:r>
                  <a:r>
                    <a:rPr lang="en-GB" sz="2800" dirty="0">
                      <a:solidFill>
                        <a:srgbClr val="002060"/>
                      </a:solidFill>
                    </a:rPr>
                    <a:t> that the </a:t>
                  </a:r>
                  <a:r>
                    <a:rPr lang="en-GB" sz="2800" b="1" dirty="0">
                      <a:solidFill>
                        <a:srgbClr val="002060"/>
                      </a:solidFill>
                    </a:rPr>
                    <a:t>area</a:t>
                  </a:r>
                  <a:r>
                    <a:rPr lang="en-GB" sz="2800" dirty="0">
                      <a:solidFill>
                        <a:srgbClr val="002060"/>
                      </a:solidFill>
                    </a:rPr>
                    <a:t> of this </a:t>
                  </a:r>
                  <a:r>
                    <a:rPr lang="en-GB" sz="2800" b="1" dirty="0">
                      <a:solidFill>
                        <a:srgbClr val="002060"/>
                      </a:solidFill>
                    </a:rPr>
                    <a:t>irregular</a:t>
                  </a:r>
                  <a:r>
                    <a:rPr lang="en-GB" sz="2800" dirty="0">
                      <a:solidFill>
                        <a:srgbClr val="002060"/>
                      </a:solidFill>
                    </a:rPr>
                    <a:t> shape is about </a:t>
                  </a:r>
                  <a:r>
                    <a:rPr lang="en-GB" sz="2800" b="1" dirty="0">
                      <a:solidFill>
                        <a:srgbClr val="002060"/>
                      </a:solidFill>
                    </a:rPr>
                    <a:t>11.5cm</a:t>
                  </a:r>
                  <a:r>
                    <a:rPr lang="en-GB" sz="2800" b="1" baseline="30000" dirty="0">
                      <a:solidFill>
                        <a:srgbClr val="002060"/>
                      </a:solidFill>
                    </a:rPr>
                    <a:t>2</a:t>
                  </a:r>
                  <a:r>
                    <a:rPr lang="en-GB" sz="2800" dirty="0">
                      <a:solidFill>
                        <a:srgbClr val="002060"/>
                      </a:solidFill>
                    </a:rPr>
                    <a:t>.</a:t>
                  </a:r>
                </a:p>
              </p:txBody>
            </p:sp>
          </mc:Choice>
          <mc:Fallback xmlns="">
            <p:sp>
              <p:nvSpPr>
                <p:cNvPr id="14" name="Speech Bubble: Rectangle 11">
                  <a:extLst>
                    <a:ext uri="{FF2B5EF4-FFF2-40B4-BE49-F238E27FC236}">
                      <a16:creationId xmlns:a16="http://schemas.microsoft.com/office/drawing/2014/main" id="{754B2BB4-78FE-4590-829C-7D74AFB6860B}"/>
                    </a:ext>
                  </a:extLst>
                </p:cNvPr>
                <p:cNvSpPr>
                  <a:spLocks noRot="1" noChangeAspect="1" noMove="1" noResize="1" noEditPoints="1" noAdjustHandles="1" noChangeArrowheads="1" noChangeShapeType="1" noTextEdit="1"/>
                </p:cNvSpPr>
                <p:nvPr/>
              </p:nvSpPr>
              <p:spPr>
                <a:xfrm>
                  <a:off x="5029200" y="4252383"/>
                  <a:ext cx="6873498" cy="2365394"/>
                </a:xfrm>
                <a:prstGeom prst="wedgeRectCallout">
                  <a:avLst>
                    <a:gd name="adj1" fmla="val -64308"/>
                    <a:gd name="adj2" fmla="val 2809"/>
                  </a:avLst>
                </a:prstGeom>
                <a:blipFill>
                  <a:blip r:embed="rId5"/>
                  <a:stretch>
                    <a:fillRect t="-2792" r="-1227" b="-7360"/>
                  </a:stretch>
                </a:blipFill>
                <a:ln w="38100">
                  <a:solidFill>
                    <a:srgbClr val="FF0000"/>
                  </a:solidFill>
                </a:ln>
              </p:spPr>
              <p:txBody>
                <a:bodyPr/>
                <a:lstStyle/>
                <a:p>
                  <a:r>
                    <a:rPr lang="en-GB">
                      <a:noFill/>
                    </a:rPr>
                    <a:t> </a:t>
                  </a:r>
                </a:p>
              </p:txBody>
            </p:sp>
          </mc:Fallback>
        </mc:AlternateContent>
        <p:sp>
          <p:nvSpPr>
            <p:cNvPr id="16" name="Star: 5 Points 15">
              <a:extLst>
                <a:ext uri="{FF2B5EF4-FFF2-40B4-BE49-F238E27FC236}">
                  <a16:creationId xmlns:a16="http://schemas.microsoft.com/office/drawing/2014/main" id="{9F34053D-C6E7-41C0-834F-60D6CD24260B}"/>
                </a:ext>
              </a:extLst>
            </p:cNvPr>
            <p:cNvSpPr/>
            <p:nvPr/>
          </p:nvSpPr>
          <p:spPr>
            <a:xfrm>
              <a:off x="9613352" y="5419650"/>
              <a:ext cx="405883" cy="30459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710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523505" y="1970251"/>
            <a:ext cx="11224705" cy="1016789"/>
          </a:xfrm>
          <a:prstGeom prst="wedgeRectCallout">
            <a:avLst>
              <a:gd name="adj1" fmla="val -46597"/>
              <a:gd name="adj2" fmla="val 894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This </a:t>
            </a:r>
            <a:r>
              <a:rPr lang="en-GB" sz="2800" b="1" dirty="0">
                <a:solidFill>
                  <a:srgbClr val="002060"/>
                </a:solidFill>
              </a:rPr>
              <a:t>irregular</a:t>
            </a:r>
            <a:r>
              <a:rPr lang="en-GB" sz="2800" dirty="0">
                <a:solidFill>
                  <a:srgbClr val="002060"/>
                </a:solidFill>
              </a:rPr>
              <a:t> shape is drawn on centimetre squared paper. </a:t>
            </a:r>
          </a:p>
          <a:p>
            <a:pPr algn="ctr">
              <a:buNone/>
            </a:pPr>
            <a:r>
              <a:rPr lang="en-GB" sz="2800" dirty="0">
                <a:solidFill>
                  <a:srgbClr val="002060"/>
                </a:solidFill>
              </a:rPr>
              <a:t>We can calculate the </a:t>
            </a:r>
            <a:r>
              <a:rPr lang="en-GB" sz="2800" b="1" dirty="0">
                <a:solidFill>
                  <a:srgbClr val="002060"/>
                </a:solidFill>
              </a:rPr>
              <a:t>area</a:t>
            </a:r>
            <a:r>
              <a:rPr lang="en-GB" sz="2800" dirty="0">
                <a:solidFill>
                  <a:srgbClr val="002060"/>
                </a:solidFill>
              </a:rPr>
              <a:t> simply by</a:t>
            </a:r>
            <a:r>
              <a:rPr lang="en-GB" sz="2800" b="1" dirty="0">
                <a:solidFill>
                  <a:srgbClr val="002060"/>
                </a:solidFill>
              </a:rPr>
              <a:t> estimating </a:t>
            </a:r>
            <a:r>
              <a:rPr lang="en-GB" sz="2800" dirty="0">
                <a:solidFill>
                  <a:srgbClr val="002060"/>
                </a:solidFill>
              </a:rPr>
              <a:t>the squares shaded.</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5615210" y="3266604"/>
            <a:ext cx="6133000" cy="1366356"/>
          </a:xfrm>
          <a:prstGeom prst="wedgeRectCallout">
            <a:avLst>
              <a:gd name="adj1" fmla="val -67489"/>
              <a:gd name="adj2" fmla="val 1599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Counting and numbering each square that is mostly or all shaded is a helpful strategy to </a:t>
            </a:r>
            <a:r>
              <a:rPr lang="en-GB" sz="2800" b="1" dirty="0">
                <a:solidFill>
                  <a:srgbClr val="002060"/>
                </a:solidFill>
              </a:rPr>
              <a:t>estimate</a:t>
            </a:r>
            <a:r>
              <a:rPr lang="en-GB" sz="2800" dirty="0">
                <a:solidFill>
                  <a:srgbClr val="002060"/>
                </a:solidFill>
              </a:rPr>
              <a:t> the </a:t>
            </a:r>
            <a:r>
              <a:rPr lang="en-GB" sz="2800" b="1" dirty="0">
                <a:solidFill>
                  <a:srgbClr val="002060"/>
                </a:solidFill>
              </a:rPr>
              <a:t>area</a:t>
            </a:r>
            <a:r>
              <a:rPr lang="en-GB" sz="2800" dirty="0">
                <a:solidFill>
                  <a:srgbClr val="002060"/>
                </a:solidFill>
              </a:rPr>
              <a:t>.</a:t>
            </a:r>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5478050" y="4876800"/>
            <a:ext cx="6270160" cy="1524756"/>
          </a:xfrm>
          <a:prstGeom prst="wedgeRectCallout">
            <a:avLst>
              <a:gd name="adj1" fmla="val -64308"/>
              <a:gd name="adj2" fmla="val 280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have counted all the numbered squares and </a:t>
            </a:r>
            <a:r>
              <a:rPr lang="en-GB" sz="2800" b="1" dirty="0">
                <a:solidFill>
                  <a:srgbClr val="002060"/>
                </a:solidFill>
              </a:rPr>
              <a:t>estimate</a:t>
            </a:r>
            <a:r>
              <a:rPr lang="en-GB" sz="2800" dirty="0">
                <a:solidFill>
                  <a:srgbClr val="002060"/>
                </a:solidFill>
              </a:rPr>
              <a:t> that the </a:t>
            </a:r>
            <a:r>
              <a:rPr lang="en-GB" sz="2800" b="1" dirty="0">
                <a:solidFill>
                  <a:srgbClr val="002060"/>
                </a:solidFill>
              </a:rPr>
              <a:t>area</a:t>
            </a:r>
            <a:r>
              <a:rPr lang="en-GB" sz="2800" dirty="0">
                <a:solidFill>
                  <a:srgbClr val="002060"/>
                </a:solidFill>
              </a:rPr>
              <a:t> of this </a:t>
            </a:r>
            <a:r>
              <a:rPr lang="en-GB" sz="2800" b="1" dirty="0">
                <a:solidFill>
                  <a:srgbClr val="002060"/>
                </a:solidFill>
              </a:rPr>
              <a:t>irregular</a:t>
            </a:r>
            <a:r>
              <a:rPr lang="en-GB" sz="2800" dirty="0">
                <a:solidFill>
                  <a:srgbClr val="002060"/>
                </a:solidFill>
              </a:rPr>
              <a:t> shape is </a:t>
            </a:r>
            <a:r>
              <a:rPr lang="en-GB" sz="2800" b="1" dirty="0">
                <a:solidFill>
                  <a:srgbClr val="002060"/>
                </a:solidFill>
              </a:rPr>
              <a:t>20cm</a:t>
            </a:r>
            <a:r>
              <a:rPr lang="en-GB" sz="2800" b="1" baseline="30000" dirty="0">
                <a:solidFill>
                  <a:srgbClr val="002060"/>
                </a:solidFill>
              </a:rPr>
              <a:t>2</a:t>
            </a:r>
            <a:r>
              <a:rPr lang="en-GB" sz="2800" dirty="0">
                <a:solidFill>
                  <a:srgbClr val="002060"/>
                </a:solidFill>
              </a:rPr>
              <a:t>.</a:t>
            </a:r>
          </a:p>
        </p:txBody>
      </p:sp>
      <p:sp>
        <p:nvSpPr>
          <p:cNvPr id="3" name="Flowchart: Stored Data 2"/>
          <p:cNvSpPr/>
          <p:nvPr/>
        </p:nvSpPr>
        <p:spPr>
          <a:xfrm>
            <a:off x="472440" y="3851138"/>
            <a:ext cx="3749037" cy="253423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2172325537"/>
              </p:ext>
            </p:extLst>
          </p:nvPr>
        </p:nvGraphicFramePr>
        <p:xfrm>
          <a:off x="404584" y="3851138"/>
          <a:ext cx="4411253" cy="2534232"/>
        </p:xfrm>
        <a:graphic>
          <a:graphicData uri="http://schemas.openxmlformats.org/drawingml/2006/table">
            <a:tbl>
              <a:tblPr firstRow="1" bandRow="1">
                <a:tableStyleId>{5940675A-B579-460E-94D1-54222C63F5DA}</a:tableStyleId>
              </a:tblPr>
              <a:tblGrid>
                <a:gridCol w="630179">
                  <a:extLst>
                    <a:ext uri="{9D8B030D-6E8A-4147-A177-3AD203B41FA5}">
                      <a16:colId xmlns:a16="http://schemas.microsoft.com/office/drawing/2014/main" val="505838450"/>
                    </a:ext>
                  </a:extLst>
                </a:gridCol>
                <a:gridCol w="630179">
                  <a:extLst>
                    <a:ext uri="{9D8B030D-6E8A-4147-A177-3AD203B41FA5}">
                      <a16:colId xmlns:a16="http://schemas.microsoft.com/office/drawing/2014/main" val="2455288301"/>
                    </a:ext>
                  </a:extLst>
                </a:gridCol>
                <a:gridCol w="630179">
                  <a:extLst>
                    <a:ext uri="{9D8B030D-6E8A-4147-A177-3AD203B41FA5}">
                      <a16:colId xmlns:a16="http://schemas.microsoft.com/office/drawing/2014/main" val="313502341"/>
                    </a:ext>
                  </a:extLst>
                </a:gridCol>
                <a:gridCol w="630179">
                  <a:extLst>
                    <a:ext uri="{9D8B030D-6E8A-4147-A177-3AD203B41FA5}">
                      <a16:colId xmlns:a16="http://schemas.microsoft.com/office/drawing/2014/main" val="3898249688"/>
                    </a:ext>
                  </a:extLst>
                </a:gridCol>
                <a:gridCol w="630179">
                  <a:extLst>
                    <a:ext uri="{9D8B030D-6E8A-4147-A177-3AD203B41FA5}">
                      <a16:colId xmlns:a16="http://schemas.microsoft.com/office/drawing/2014/main" val="3881691343"/>
                    </a:ext>
                  </a:extLst>
                </a:gridCol>
                <a:gridCol w="630179">
                  <a:extLst>
                    <a:ext uri="{9D8B030D-6E8A-4147-A177-3AD203B41FA5}">
                      <a16:colId xmlns:a16="http://schemas.microsoft.com/office/drawing/2014/main" val="605596644"/>
                    </a:ext>
                  </a:extLst>
                </a:gridCol>
                <a:gridCol w="630179">
                  <a:extLst>
                    <a:ext uri="{9D8B030D-6E8A-4147-A177-3AD203B41FA5}">
                      <a16:colId xmlns:a16="http://schemas.microsoft.com/office/drawing/2014/main" val="3069369681"/>
                    </a:ext>
                  </a:extLst>
                </a:gridCol>
              </a:tblGrid>
              <a:tr h="633558">
                <a:tc>
                  <a:txBody>
                    <a:bodyPr/>
                    <a:lstStyle/>
                    <a:p>
                      <a:pPr algn="ctr"/>
                      <a:r>
                        <a:rPr lang="en-GB" sz="2800" dirty="0">
                          <a:solidFill>
                            <a:srgbClr val="002060"/>
                          </a:solidFill>
                        </a:rPr>
                        <a:t>1</a:t>
                      </a:r>
                    </a:p>
                  </a:txBody>
                  <a:tcPr/>
                </a:tc>
                <a:tc>
                  <a:txBody>
                    <a:bodyPr/>
                    <a:lstStyle/>
                    <a:p>
                      <a:pPr algn="ctr"/>
                      <a:r>
                        <a:rPr lang="en-GB" sz="2800" dirty="0">
                          <a:solidFill>
                            <a:srgbClr val="002060"/>
                          </a:solidFill>
                        </a:rPr>
                        <a:t>2</a:t>
                      </a:r>
                    </a:p>
                  </a:txBody>
                  <a:tcPr>
                    <a:noFill/>
                  </a:tcPr>
                </a:tc>
                <a:tc>
                  <a:txBody>
                    <a:bodyPr/>
                    <a:lstStyle/>
                    <a:p>
                      <a:pPr algn="ctr"/>
                      <a:r>
                        <a:rPr lang="en-GB" sz="2800" dirty="0">
                          <a:solidFill>
                            <a:srgbClr val="002060"/>
                          </a:solidFill>
                        </a:rPr>
                        <a:t>3</a:t>
                      </a:r>
                    </a:p>
                  </a:txBody>
                  <a:tcPr>
                    <a:noFill/>
                  </a:tcPr>
                </a:tc>
                <a:tc>
                  <a:txBody>
                    <a:bodyPr/>
                    <a:lstStyle/>
                    <a:p>
                      <a:pPr algn="ctr"/>
                      <a:r>
                        <a:rPr lang="en-GB" sz="2800" dirty="0">
                          <a:solidFill>
                            <a:srgbClr val="002060"/>
                          </a:solidFill>
                          <a:latin typeface="+mn-lt"/>
                        </a:rPr>
                        <a:t>4</a:t>
                      </a:r>
                    </a:p>
                  </a:txBody>
                  <a:tcPr>
                    <a:noFill/>
                  </a:tcPr>
                </a:tc>
                <a:tc>
                  <a:txBody>
                    <a:bodyPr/>
                    <a:lstStyle/>
                    <a:p>
                      <a:pPr algn="ctr"/>
                      <a:r>
                        <a:rPr lang="en-GB" sz="2800" dirty="0">
                          <a:solidFill>
                            <a:srgbClr val="002060"/>
                          </a:solidFill>
                        </a:rPr>
                        <a:t>5</a:t>
                      </a: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633558">
                <a:tc>
                  <a:txBody>
                    <a:bodyPr/>
                    <a:lstStyle/>
                    <a:p>
                      <a:pPr algn="ctr"/>
                      <a:r>
                        <a:rPr lang="en-GB" sz="2800" dirty="0">
                          <a:solidFill>
                            <a:srgbClr val="002060"/>
                          </a:solidFill>
                        </a:rPr>
                        <a:t>6</a:t>
                      </a:r>
                    </a:p>
                  </a:txBody>
                  <a:tcPr>
                    <a:noFill/>
                  </a:tcPr>
                </a:tc>
                <a:tc>
                  <a:txBody>
                    <a:bodyPr/>
                    <a:lstStyle/>
                    <a:p>
                      <a:pPr algn="ctr"/>
                      <a:r>
                        <a:rPr lang="en-GB" sz="2800" dirty="0">
                          <a:solidFill>
                            <a:srgbClr val="002060"/>
                          </a:solidFill>
                        </a:rPr>
                        <a:t>7</a:t>
                      </a:r>
                    </a:p>
                  </a:txBody>
                  <a:tcPr>
                    <a:noFill/>
                  </a:tcPr>
                </a:tc>
                <a:tc>
                  <a:txBody>
                    <a:bodyPr/>
                    <a:lstStyle/>
                    <a:p>
                      <a:pPr algn="ctr"/>
                      <a:r>
                        <a:rPr lang="en-GB" sz="2800" dirty="0">
                          <a:solidFill>
                            <a:srgbClr val="002060"/>
                          </a:solidFill>
                        </a:rPr>
                        <a:t>8</a:t>
                      </a:r>
                    </a:p>
                  </a:txBody>
                  <a:tcPr>
                    <a:noFill/>
                  </a:tcPr>
                </a:tc>
                <a:tc>
                  <a:txBody>
                    <a:bodyPr/>
                    <a:lstStyle/>
                    <a:p>
                      <a:pPr algn="ctr"/>
                      <a:r>
                        <a:rPr lang="en-GB" sz="2800" dirty="0">
                          <a:solidFill>
                            <a:srgbClr val="002060"/>
                          </a:solidFill>
                        </a:rPr>
                        <a:t>9</a:t>
                      </a:r>
                    </a:p>
                  </a:txBody>
                  <a:tcPr/>
                </a:tc>
                <a:tc>
                  <a:txBody>
                    <a:bodyPr/>
                    <a:lstStyle/>
                    <a:p>
                      <a:pPr algn="ctr"/>
                      <a:r>
                        <a:rPr lang="en-GB" sz="2800" dirty="0">
                          <a:solidFill>
                            <a:srgbClr val="002060"/>
                          </a:solidFill>
                        </a:rPr>
                        <a:t>10</a:t>
                      </a: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633558">
                <a:tc>
                  <a:txBody>
                    <a:bodyPr/>
                    <a:lstStyle/>
                    <a:p>
                      <a:pPr algn="ctr"/>
                      <a:r>
                        <a:rPr lang="en-GB" sz="2800" dirty="0">
                          <a:solidFill>
                            <a:srgbClr val="002060"/>
                          </a:solidFill>
                        </a:rPr>
                        <a:t>11</a:t>
                      </a:r>
                    </a:p>
                  </a:txBody>
                  <a:tcPr/>
                </a:tc>
                <a:tc>
                  <a:txBody>
                    <a:bodyPr/>
                    <a:lstStyle/>
                    <a:p>
                      <a:pPr algn="ctr"/>
                      <a:r>
                        <a:rPr lang="en-GB" sz="2800" dirty="0">
                          <a:solidFill>
                            <a:srgbClr val="002060"/>
                          </a:solidFill>
                        </a:rPr>
                        <a:t>12</a:t>
                      </a:r>
                    </a:p>
                  </a:txBody>
                  <a:tcPr/>
                </a:tc>
                <a:tc>
                  <a:txBody>
                    <a:bodyPr/>
                    <a:lstStyle/>
                    <a:p>
                      <a:pPr algn="ctr"/>
                      <a:r>
                        <a:rPr lang="en-GB" sz="2800" dirty="0">
                          <a:solidFill>
                            <a:srgbClr val="002060"/>
                          </a:solidFill>
                          <a:latin typeface="+mn-lt"/>
                        </a:rPr>
                        <a:t>13</a:t>
                      </a:r>
                    </a:p>
                  </a:txBody>
                  <a:tcPr>
                    <a:noFill/>
                  </a:tcPr>
                </a:tc>
                <a:tc>
                  <a:txBody>
                    <a:bodyPr/>
                    <a:lstStyle/>
                    <a:p>
                      <a:pPr algn="ctr"/>
                      <a:r>
                        <a:rPr lang="en-GB" sz="2800" dirty="0">
                          <a:solidFill>
                            <a:srgbClr val="002060"/>
                          </a:solidFill>
                        </a:rPr>
                        <a:t>14</a:t>
                      </a:r>
                    </a:p>
                  </a:txBody>
                  <a:tcPr/>
                </a:tc>
                <a:tc>
                  <a:txBody>
                    <a:bodyPr/>
                    <a:lstStyle/>
                    <a:p>
                      <a:pPr algn="ctr"/>
                      <a:r>
                        <a:rPr lang="en-GB" sz="2800" dirty="0">
                          <a:solidFill>
                            <a:srgbClr val="002060"/>
                          </a:solidFill>
                        </a:rPr>
                        <a:t>15</a:t>
                      </a: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r h="633558">
                <a:tc>
                  <a:txBody>
                    <a:bodyPr/>
                    <a:lstStyle/>
                    <a:p>
                      <a:pPr algn="ctr"/>
                      <a:r>
                        <a:rPr lang="en-GB" sz="2800" dirty="0">
                          <a:solidFill>
                            <a:srgbClr val="002060"/>
                          </a:solidFill>
                        </a:rPr>
                        <a:t>16</a:t>
                      </a:r>
                    </a:p>
                  </a:txBody>
                  <a:tcPr/>
                </a:tc>
                <a:tc>
                  <a:txBody>
                    <a:bodyPr/>
                    <a:lstStyle/>
                    <a:p>
                      <a:pPr algn="ctr"/>
                      <a:r>
                        <a:rPr lang="en-GB" sz="2800" dirty="0">
                          <a:solidFill>
                            <a:srgbClr val="002060"/>
                          </a:solidFill>
                        </a:rPr>
                        <a:t>17</a:t>
                      </a:r>
                    </a:p>
                  </a:txBody>
                  <a:tcPr/>
                </a:tc>
                <a:tc>
                  <a:txBody>
                    <a:bodyPr/>
                    <a:lstStyle/>
                    <a:p>
                      <a:pPr algn="ctr"/>
                      <a:r>
                        <a:rPr lang="en-GB" sz="2800" dirty="0">
                          <a:solidFill>
                            <a:srgbClr val="002060"/>
                          </a:solidFill>
                        </a:rPr>
                        <a:t>18</a:t>
                      </a:r>
                    </a:p>
                  </a:txBody>
                  <a:tcPr>
                    <a:noFill/>
                  </a:tcPr>
                </a:tc>
                <a:tc>
                  <a:txBody>
                    <a:bodyPr/>
                    <a:lstStyle/>
                    <a:p>
                      <a:pPr algn="ctr"/>
                      <a:r>
                        <a:rPr lang="en-GB" sz="2800" dirty="0">
                          <a:solidFill>
                            <a:srgbClr val="002060"/>
                          </a:solidFill>
                        </a:rPr>
                        <a:t>19</a:t>
                      </a:r>
                    </a:p>
                  </a:txBody>
                  <a:tcPr/>
                </a:tc>
                <a:tc>
                  <a:txBody>
                    <a:bodyPr/>
                    <a:lstStyle/>
                    <a:p>
                      <a:pPr algn="ctr"/>
                      <a:r>
                        <a:rPr lang="en-GB" sz="2800" dirty="0">
                          <a:solidFill>
                            <a:srgbClr val="002060"/>
                          </a:solidFill>
                        </a:rPr>
                        <a:t>20</a:t>
                      </a: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197056588"/>
                  </a:ext>
                </a:extLst>
              </a:tr>
            </a:tbl>
          </a:graphicData>
        </a:graphic>
      </p:graphicFrame>
    </p:spTree>
    <p:extLst>
      <p:ext uri="{BB962C8B-B14F-4D97-AF65-F5344CB8AC3E}">
        <p14:creationId xmlns:p14="http://schemas.microsoft.com/office/powerpoint/2010/main" val="36508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25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523505" y="1970251"/>
            <a:ext cx="11224705" cy="873221"/>
          </a:xfrm>
          <a:prstGeom prst="wedgeRectCallout">
            <a:avLst>
              <a:gd name="adj1" fmla="val -46597"/>
              <a:gd name="adj2" fmla="val 894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This </a:t>
            </a:r>
            <a:r>
              <a:rPr lang="en-GB" sz="2800" b="1" dirty="0">
                <a:solidFill>
                  <a:srgbClr val="002060"/>
                </a:solidFill>
              </a:rPr>
              <a:t>irregular</a:t>
            </a:r>
            <a:r>
              <a:rPr lang="en-GB" sz="2800" dirty="0">
                <a:solidFill>
                  <a:srgbClr val="002060"/>
                </a:solidFill>
              </a:rPr>
              <a:t> shape is drawn on centimetre squared paper. </a:t>
            </a:r>
          </a:p>
          <a:p>
            <a:pPr algn="ctr">
              <a:buNone/>
            </a:pPr>
            <a:r>
              <a:rPr lang="en-GB" sz="2800" dirty="0">
                <a:solidFill>
                  <a:srgbClr val="002060"/>
                </a:solidFill>
              </a:rPr>
              <a:t>We can calculate the </a:t>
            </a:r>
            <a:r>
              <a:rPr lang="en-GB" sz="2800" b="1" dirty="0">
                <a:solidFill>
                  <a:srgbClr val="002060"/>
                </a:solidFill>
              </a:rPr>
              <a:t>area</a:t>
            </a:r>
            <a:r>
              <a:rPr lang="en-GB" sz="2800" dirty="0">
                <a:solidFill>
                  <a:srgbClr val="002060"/>
                </a:solidFill>
              </a:rPr>
              <a:t> simply by</a:t>
            </a:r>
            <a:r>
              <a:rPr lang="en-GB" sz="2800" b="1" dirty="0">
                <a:solidFill>
                  <a:srgbClr val="002060"/>
                </a:solidFill>
              </a:rPr>
              <a:t> estimating </a:t>
            </a:r>
            <a:r>
              <a:rPr lang="en-GB" sz="2800" dirty="0">
                <a:solidFill>
                  <a:srgbClr val="002060"/>
                </a:solidFill>
              </a:rPr>
              <a:t>the squares shaded.</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614660" y="3190172"/>
            <a:ext cx="7133550" cy="1412308"/>
          </a:xfrm>
          <a:prstGeom prst="wedgeRectCallout">
            <a:avLst>
              <a:gd name="adj1" fmla="val -64259"/>
              <a:gd name="adj2" fmla="val 5503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Counting and numbering each square that is mostly or all shaded is a helpful strategy to </a:t>
            </a:r>
            <a:r>
              <a:rPr lang="en-GB" sz="2800" b="1" dirty="0">
                <a:solidFill>
                  <a:srgbClr val="002060"/>
                </a:solidFill>
              </a:rPr>
              <a:t>estimate</a:t>
            </a:r>
            <a:r>
              <a:rPr lang="en-GB" sz="2800" dirty="0">
                <a:solidFill>
                  <a:srgbClr val="002060"/>
                </a:solidFill>
              </a:rPr>
              <a:t> the </a:t>
            </a:r>
            <a:r>
              <a:rPr lang="en-GB" sz="2800" b="1" dirty="0">
                <a:solidFill>
                  <a:srgbClr val="002060"/>
                </a:solidFill>
              </a:rPr>
              <a:t>area</a:t>
            </a:r>
            <a:r>
              <a:rPr lang="en-GB" sz="2800" dirty="0">
                <a:solidFill>
                  <a:srgbClr val="002060"/>
                </a:solidFill>
              </a:rPr>
              <a:t>.</a:t>
            </a: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4614660" y="4876800"/>
            <a:ext cx="7133550" cy="1524756"/>
          </a:xfrm>
          <a:prstGeom prst="wedgeRectCallout">
            <a:avLst>
              <a:gd name="adj1" fmla="val -64308"/>
              <a:gd name="adj2" fmla="val 280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It has 6 whole squares and 4 squares that I </a:t>
            </a:r>
            <a:r>
              <a:rPr lang="en-GB" sz="2800" b="1" dirty="0">
                <a:solidFill>
                  <a:srgbClr val="002060"/>
                </a:solidFill>
              </a:rPr>
              <a:t>estimate</a:t>
            </a:r>
            <a:r>
              <a:rPr lang="en-GB" sz="2800" dirty="0">
                <a:solidFill>
                  <a:srgbClr val="002060"/>
                </a:solidFill>
              </a:rPr>
              <a:t> are each ‘half shaded’.</a:t>
            </a:r>
          </a:p>
          <a:p>
            <a:pPr algn="ctr"/>
            <a:r>
              <a:rPr lang="en-GB" sz="2800" dirty="0">
                <a:solidFill>
                  <a:srgbClr val="002060"/>
                </a:solidFill>
              </a:rPr>
              <a:t>In total, I </a:t>
            </a:r>
            <a:r>
              <a:rPr lang="en-GB" sz="2800" b="1" dirty="0">
                <a:solidFill>
                  <a:srgbClr val="002060"/>
                </a:solidFill>
              </a:rPr>
              <a:t>estimate</a:t>
            </a:r>
            <a:r>
              <a:rPr lang="en-GB" sz="2800" dirty="0">
                <a:solidFill>
                  <a:srgbClr val="002060"/>
                </a:solidFill>
              </a:rPr>
              <a:t> the </a:t>
            </a:r>
            <a:r>
              <a:rPr lang="en-GB" sz="2800" b="1" dirty="0">
                <a:solidFill>
                  <a:srgbClr val="002060"/>
                </a:solidFill>
              </a:rPr>
              <a:t>area</a:t>
            </a:r>
            <a:r>
              <a:rPr lang="en-GB" sz="2800" dirty="0">
                <a:solidFill>
                  <a:srgbClr val="002060"/>
                </a:solidFill>
              </a:rPr>
              <a:t> is 8cm</a:t>
            </a:r>
            <a:r>
              <a:rPr lang="en-GB" sz="2800" baseline="30000" dirty="0">
                <a:solidFill>
                  <a:srgbClr val="002060"/>
                </a:solidFill>
              </a:rPr>
              <a:t>2</a:t>
            </a:r>
            <a:r>
              <a:rPr lang="en-GB" sz="2800" dirty="0">
                <a:solidFill>
                  <a:srgbClr val="002060"/>
                </a:solidFill>
              </a:rPr>
              <a:t>.</a:t>
            </a:r>
          </a:p>
        </p:txBody>
      </p:sp>
      <p:sp>
        <p:nvSpPr>
          <p:cNvPr id="3" name="Right Arrow 2"/>
          <p:cNvSpPr/>
          <p:nvPr/>
        </p:nvSpPr>
        <p:spPr>
          <a:xfrm>
            <a:off x="1066800" y="3834951"/>
            <a:ext cx="2557248" cy="2566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3907240959"/>
              </p:ext>
            </p:extLst>
          </p:nvPr>
        </p:nvGraphicFramePr>
        <p:xfrm>
          <a:off x="404584" y="3851138"/>
          <a:ext cx="3862614" cy="2534232"/>
        </p:xfrm>
        <a:graphic>
          <a:graphicData uri="http://schemas.openxmlformats.org/drawingml/2006/table">
            <a:tbl>
              <a:tblPr firstRow="1" bandRow="1">
                <a:tableStyleId>{5940675A-B579-460E-94D1-54222C63F5DA}</a:tableStyleId>
              </a:tblPr>
              <a:tblGrid>
                <a:gridCol w="643769">
                  <a:extLst>
                    <a:ext uri="{9D8B030D-6E8A-4147-A177-3AD203B41FA5}">
                      <a16:colId xmlns:a16="http://schemas.microsoft.com/office/drawing/2014/main" val="505838450"/>
                    </a:ext>
                  </a:extLst>
                </a:gridCol>
                <a:gridCol w="643769">
                  <a:extLst>
                    <a:ext uri="{9D8B030D-6E8A-4147-A177-3AD203B41FA5}">
                      <a16:colId xmlns:a16="http://schemas.microsoft.com/office/drawing/2014/main" val="2455288301"/>
                    </a:ext>
                  </a:extLst>
                </a:gridCol>
                <a:gridCol w="643769">
                  <a:extLst>
                    <a:ext uri="{9D8B030D-6E8A-4147-A177-3AD203B41FA5}">
                      <a16:colId xmlns:a16="http://schemas.microsoft.com/office/drawing/2014/main" val="313502341"/>
                    </a:ext>
                  </a:extLst>
                </a:gridCol>
                <a:gridCol w="643769">
                  <a:extLst>
                    <a:ext uri="{9D8B030D-6E8A-4147-A177-3AD203B41FA5}">
                      <a16:colId xmlns:a16="http://schemas.microsoft.com/office/drawing/2014/main" val="3898249688"/>
                    </a:ext>
                  </a:extLst>
                </a:gridCol>
                <a:gridCol w="643769">
                  <a:extLst>
                    <a:ext uri="{9D8B030D-6E8A-4147-A177-3AD203B41FA5}">
                      <a16:colId xmlns:a16="http://schemas.microsoft.com/office/drawing/2014/main" val="3881691343"/>
                    </a:ext>
                  </a:extLst>
                </a:gridCol>
                <a:gridCol w="643769">
                  <a:extLst>
                    <a:ext uri="{9D8B030D-6E8A-4147-A177-3AD203B41FA5}">
                      <a16:colId xmlns:a16="http://schemas.microsoft.com/office/drawing/2014/main" val="605596644"/>
                    </a:ext>
                  </a:extLst>
                </a:gridCol>
              </a:tblGrid>
              <a:tr h="633558">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latin typeface="+mn-lt"/>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633558">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rPr>
                        <a:t>1</a:t>
                      </a:r>
                    </a:p>
                  </a:txBody>
                  <a:tcPr>
                    <a:noFill/>
                  </a:tcPr>
                </a:tc>
                <a:tc>
                  <a:txBody>
                    <a:bodyPr/>
                    <a:lstStyle/>
                    <a:p>
                      <a:pPr algn="ctr"/>
                      <a:r>
                        <a:rPr lang="en-GB" sz="2800" dirty="0">
                          <a:solidFill>
                            <a:srgbClr val="002060"/>
                          </a:solidFill>
                        </a:rPr>
                        <a:t>2</a:t>
                      </a:r>
                    </a:p>
                  </a:txBody>
                  <a:tcPr>
                    <a:noFill/>
                  </a:tcPr>
                </a:tc>
                <a:tc>
                  <a:txBody>
                    <a:bodyPr/>
                    <a:lstStyle/>
                    <a:p>
                      <a:pPr algn="ctr"/>
                      <a:r>
                        <a:rPr lang="en-GB" sz="2800" dirty="0">
                          <a:solidFill>
                            <a:srgbClr val="002060"/>
                          </a:solidFill>
                        </a:rPr>
                        <a:t>3</a:t>
                      </a: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633558">
                <a:tc>
                  <a:txBody>
                    <a:bodyPr/>
                    <a:lstStyle/>
                    <a:p>
                      <a:pPr algn="ctr"/>
                      <a:endParaRPr lang="en-GB" sz="2800" dirty="0">
                        <a:solidFill>
                          <a:srgbClr val="002060"/>
                        </a:solidFill>
                      </a:endParaRPr>
                    </a:p>
                  </a:txBody>
                  <a:tcPr/>
                </a:tc>
                <a:tc>
                  <a:txBody>
                    <a:bodyPr/>
                    <a:lstStyle/>
                    <a:p>
                      <a:pPr algn="ctr"/>
                      <a:r>
                        <a:rPr lang="en-GB" sz="2800" dirty="0">
                          <a:solidFill>
                            <a:srgbClr val="002060"/>
                          </a:solidFill>
                        </a:rPr>
                        <a:t>4</a:t>
                      </a:r>
                    </a:p>
                  </a:txBody>
                  <a:tcPr/>
                </a:tc>
                <a:tc>
                  <a:txBody>
                    <a:bodyPr/>
                    <a:lstStyle/>
                    <a:p>
                      <a:pPr algn="ctr"/>
                      <a:r>
                        <a:rPr lang="en-GB" sz="2800" dirty="0">
                          <a:solidFill>
                            <a:srgbClr val="002060"/>
                          </a:solidFill>
                          <a:latin typeface="+mn-lt"/>
                        </a:rPr>
                        <a:t>5</a:t>
                      </a:r>
                    </a:p>
                  </a:txBody>
                  <a:tcPr>
                    <a:noFill/>
                  </a:tcPr>
                </a:tc>
                <a:tc>
                  <a:txBody>
                    <a:bodyPr/>
                    <a:lstStyle/>
                    <a:p>
                      <a:pPr algn="ctr"/>
                      <a:r>
                        <a:rPr lang="en-GB" sz="2800" dirty="0">
                          <a:solidFill>
                            <a:srgbClr val="002060"/>
                          </a:solidFill>
                        </a:rPr>
                        <a:t>6</a:t>
                      </a: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r h="633558">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197056588"/>
                  </a:ext>
                </a:extLst>
              </a:tr>
            </a:tbl>
          </a:graphicData>
        </a:graphic>
      </p:graphicFrame>
    </p:spTree>
    <p:extLst>
      <p:ext uri="{BB962C8B-B14F-4D97-AF65-F5344CB8AC3E}">
        <p14:creationId xmlns:p14="http://schemas.microsoft.com/office/powerpoint/2010/main" val="22880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75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2">
            <a:extLst>
              <a:ext uri="{FF2B5EF4-FFF2-40B4-BE49-F238E27FC236}">
                <a16:creationId xmlns:a16="http://schemas.microsoft.com/office/drawing/2014/main" id="{675A7142-34F1-4E54-A85B-FF703025B360}"/>
              </a:ext>
            </a:extLst>
          </p:cNvPr>
          <p:cNvSpPr/>
          <p:nvPr/>
        </p:nvSpPr>
        <p:spPr>
          <a:xfrm>
            <a:off x="273207" y="1828800"/>
            <a:ext cx="11421488" cy="6497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a:solidFill>
                  <a:srgbClr val="002060"/>
                </a:solidFill>
              </a:rPr>
              <a:t>Estimate</a:t>
            </a:r>
            <a:r>
              <a:rPr lang="en-GB" sz="3600" dirty="0">
                <a:solidFill>
                  <a:srgbClr val="002060"/>
                </a:solidFill>
              </a:rPr>
              <a:t> the </a:t>
            </a:r>
            <a:r>
              <a:rPr lang="en-GB" sz="3600" b="1" dirty="0">
                <a:solidFill>
                  <a:srgbClr val="002060"/>
                </a:solidFill>
              </a:rPr>
              <a:t>area</a:t>
            </a:r>
            <a:r>
              <a:rPr lang="en-GB" sz="3600" dirty="0">
                <a:solidFill>
                  <a:srgbClr val="002060"/>
                </a:solidFill>
              </a:rPr>
              <a:t> of each shape. Give each answer in </a:t>
            </a:r>
            <a:r>
              <a:rPr lang="en-GB" sz="3600" b="1" dirty="0">
                <a:solidFill>
                  <a:srgbClr val="002060"/>
                </a:solidFill>
              </a:rPr>
              <a:t>cm</a:t>
            </a:r>
            <a:r>
              <a:rPr lang="en-GB" sz="3600" b="1" baseline="30000" dirty="0">
                <a:solidFill>
                  <a:srgbClr val="002060"/>
                </a:solidFill>
              </a:rPr>
              <a:t>2</a:t>
            </a:r>
            <a:r>
              <a:rPr lang="en-GB" sz="3600" dirty="0">
                <a:solidFill>
                  <a:srgbClr val="002060"/>
                </a:solidFill>
              </a:rPr>
              <a:t>:</a:t>
            </a:r>
            <a:endParaRPr lang="en-GB" sz="3600" dirty="0">
              <a:solidFill>
                <a:prstClr val="white"/>
              </a:solidFill>
            </a:endParaRPr>
          </a:p>
        </p:txBody>
      </p:sp>
      <p:sp>
        <p:nvSpPr>
          <p:cNvPr id="7" name="Right Arrow 6"/>
          <p:cNvSpPr/>
          <p:nvPr/>
        </p:nvSpPr>
        <p:spPr>
          <a:xfrm>
            <a:off x="1264920" y="5309836"/>
            <a:ext cx="3688080" cy="1036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6" name="Table 15"/>
          <p:cNvGraphicFramePr>
            <a:graphicFrameLocks noGrp="1"/>
          </p:cNvGraphicFramePr>
          <p:nvPr>
            <p:extLst>
              <p:ext uri="{D42A27DB-BD31-4B8C-83A1-F6EECF244321}">
                <p14:modId xmlns:p14="http://schemas.microsoft.com/office/powerpoint/2010/main" val="1585503770"/>
              </p:ext>
            </p:extLst>
          </p:nvPr>
        </p:nvGraphicFramePr>
        <p:xfrm>
          <a:off x="642274" y="5050756"/>
          <a:ext cx="5055808" cy="1554480"/>
        </p:xfrm>
        <a:graphic>
          <a:graphicData uri="http://schemas.openxmlformats.org/drawingml/2006/table">
            <a:tbl>
              <a:tblPr firstRow="1" bandRow="1">
                <a:tableStyleId>{5940675A-B579-460E-94D1-54222C63F5DA}</a:tableStyleId>
              </a:tblPr>
              <a:tblGrid>
                <a:gridCol w="631976">
                  <a:extLst>
                    <a:ext uri="{9D8B030D-6E8A-4147-A177-3AD203B41FA5}">
                      <a16:colId xmlns:a16="http://schemas.microsoft.com/office/drawing/2014/main" val="505838450"/>
                    </a:ext>
                  </a:extLst>
                </a:gridCol>
                <a:gridCol w="631976">
                  <a:extLst>
                    <a:ext uri="{9D8B030D-6E8A-4147-A177-3AD203B41FA5}">
                      <a16:colId xmlns:a16="http://schemas.microsoft.com/office/drawing/2014/main" val="2455288301"/>
                    </a:ext>
                  </a:extLst>
                </a:gridCol>
                <a:gridCol w="631976">
                  <a:extLst>
                    <a:ext uri="{9D8B030D-6E8A-4147-A177-3AD203B41FA5}">
                      <a16:colId xmlns:a16="http://schemas.microsoft.com/office/drawing/2014/main" val="313502341"/>
                    </a:ext>
                  </a:extLst>
                </a:gridCol>
                <a:gridCol w="631976">
                  <a:extLst>
                    <a:ext uri="{9D8B030D-6E8A-4147-A177-3AD203B41FA5}">
                      <a16:colId xmlns:a16="http://schemas.microsoft.com/office/drawing/2014/main" val="3898249688"/>
                    </a:ext>
                  </a:extLst>
                </a:gridCol>
                <a:gridCol w="631976">
                  <a:extLst>
                    <a:ext uri="{9D8B030D-6E8A-4147-A177-3AD203B41FA5}">
                      <a16:colId xmlns:a16="http://schemas.microsoft.com/office/drawing/2014/main" val="3756972735"/>
                    </a:ext>
                  </a:extLst>
                </a:gridCol>
                <a:gridCol w="631976">
                  <a:extLst>
                    <a:ext uri="{9D8B030D-6E8A-4147-A177-3AD203B41FA5}">
                      <a16:colId xmlns:a16="http://schemas.microsoft.com/office/drawing/2014/main" val="444981237"/>
                    </a:ext>
                  </a:extLst>
                </a:gridCol>
                <a:gridCol w="631976">
                  <a:extLst>
                    <a:ext uri="{9D8B030D-6E8A-4147-A177-3AD203B41FA5}">
                      <a16:colId xmlns:a16="http://schemas.microsoft.com/office/drawing/2014/main" val="2419306236"/>
                    </a:ext>
                  </a:extLst>
                </a:gridCol>
                <a:gridCol w="631976">
                  <a:extLst>
                    <a:ext uri="{9D8B030D-6E8A-4147-A177-3AD203B41FA5}">
                      <a16:colId xmlns:a16="http://schemas.microsoft.com/office/drawing/2014/main" val="1836553332"/>
                    </a:ext>
                  </a:extLst>
                </a:gridCol>
              </a:tblGrid>
              <a:tr h="439055">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48966062"/>
                  </a:ext>
                </a:extLst>
              </a:tr>
              <a:tr h="439055">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2512192833"/>
                  </a:ext>
                </a:extLst>
              </a:tr>
              <a:tr h="439055">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300197894"/>
                  </a:ext>
                </a:extLst>
              </a:tr>
            </a:tbl>
          </a:graphicData>
        </a:graphic>
      </p:graphicFrame>
      <p:sp>
        <p:nvSpPr>
          <p:cNvPr id="14" name="Freeform 13"/>
          <p:cNvSpPr/>
          <p:nvPr/>
        </p:nvSpPr>
        <p:spPr>
          <a:xfrm>
            <a:off x="1264920" y="2952771"/>
            <a:ext cx="3940183" cy="1502716"/>
          </a:xfrm>
          <a:custGeom>
            <a:avLst/>
            <a:gdLst>
              <a:gd name="connsiteX0" fmla="*/ 3195662 w 3940183"/>
              <a:gd name="connsiteY0" fmla="*/ 1497309 h 1502716"/>
              <a:gd name="connsiteX1" fmla="*/ 3820502 w 3940183"/>
              <a:gd name="connsiteY1" fmla="*/ 674349 h 1502716"/>
              <a:gd name="connsiteX2" fmla="*/ 1366862 w 3940183"/>
              <a:gd name="connsiteY2" fmla="*/ 3789 h 1502716"/>
              <a:gd name="connsiteX3" fmla="*/ 56222 w 3940183"/>
              <a:gd name="connsiteY3" fmla="*/ 979149 h 1502716"/>
              <a:gd name="connsiteX4" fmla="*/ 3195662 w 3940183"/>
              <a:gd name="connsiteY4" fmla="*/ 1497309 h 150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0183" h="1502716">
                <a:moveTo>
                  <a:pt x="3195662" y="1497309"/>
                </a:moveTo>
                <a:cubicBezTo>
                  <a:pt x="3823042" y="1446509"/>
                  <a:pt x="4125302" y="923269"/>
                  <a:pt x="3820502" y="674349"/>
                </a:cubicBezTo>
                <a:cubicBezTo>
                  <a:pt x="3515702" y="425429"/>
                  <a:pt x="1994242" y="-47011"/>
                  <a:pt x="1366862" y="3789"/>
                </a:cubicBezTo>
                <a:cubicBezTo>
                  <a:pt x="739482" y="54589"/>
                  <a:pt x="-246038" y="727689"/>
                  <a:pt x="56222" y="979149"/>
                </a:cubicBezTo>
                <a:cubicBezTo>
                  <a:pt x="358482" y="1230609"/>
                  <a:pt x="2568282" y="1548109"/>
                  <a:pt x="3195662" y="14973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1082998123"/>
              </p:ext>
            </p:extLst>
          </p:nvPr>
        </p:nvGraphicFramePr>
        <p:xfrm>
          <a:off x="626776" y="2916296"/>
          <a:ext cx="5055808" cy="1554480"/>
        </p:xfrm>
        <a:graphic>
          <a:graphicData uri="http://schemas.openxmlformats.org/drawingml/2006/table">
            <a:tbl>
              <a:tblPr firstRow="1" bandRow="1">
                <a:tableStyleId>{5940675A-B579-460E-94D1-54222C63F5DA}</a:tableStyleId>
              </a:tblPr>
              <a:tblGrid>
                <a:gridCol w="631976">
                  <a:extLst>
                    <a:ext uri="{9D8B030D-6E8A-4147-A177-3AD203B41FA5}">
                      <a16:colId xmlns:a16="http://schemas.microsoft.com/office/drawing/2014/main" val="505838450"/>
                    </a:ext>
                  </a:extLst>
                </a:gridCol>
                <a:gridCol w="631976">
                  <a:extLst>
                    <a:ext uri="{9D8B030D-6E8A-4147-A177-3AD203B41FA5}">
                      <a16:colId xmlns:a16="http://schemas.microsoft.com/office/drawing/2014/main" val="2455288301"/>
                    </a:ext>
                  </a:extLst>
                </a:gridCol>
                <a:gridCol w="631976">
                  <a:extLst>
                    <a:ext uri="{9D8B030D-6E8A-4147-A177-3AD203B41FA5}">
                      <a16:colId xmlns:a16="http://schemas.microsoft.com/office/drawing/2014/main" val="313502341"/>
                    </a:ext>
                  </a:extLst>
                </a:gridCol>
                <a:gridCol w="631976">
                  <a:extLst>
                    <a:ext uri="{9D8B030D-6E8A-4147-A177-3AD203B41FA5}">
                      <a16:colId xmlns:a16="http://schemas.microsoft.com/office/drawing/2014/main" val="3898249688"/>
                    </a:ext>
                  </a:extLst>
                </a:gridCol>
                <a:gridCol w="631976">
                  <a:extLst>
                    <a:ext uri="{9D8B030D-6E8A-4147-A177-3AD203B41FA5}">
                      <a16:colId xmlns:a16="http://schemas.microsoft.com/office/drawing/2014/main" val="3756972735"/>
                    </a:ext>
                  </a:extLst>
                </a:gridCol>
                <a:gridCol w="631976">
                  <a:extLst>
                    <a:ext uri="{9D8B030D-6E8A-4147-A177-3AD203B41FA5}">
                      <a16:colId xmlns:a16="http://schemas.microsoft.com/office/drawing/2014/main" val="444981237"/>
                    </a:ext>
                  </a:extLst>
                </a:gridCol>
                <a:gridCol w="631976">
                  <a:extLst>
                    <a:ext uri="{9D8B030D-6E8A-4147-A177-3AD203B41FA5}">
                      <a16:colId xmlns:a16="http://schemas.microsoft.com/office/drawing/2014/main" val="2419306236"/>
                    </a:ext>
                  </a:extLst>
                </a:gridCol>
                <a:gridCol w="631976">
                  <a:extLst>
                    <a:ext uri="{9D8B030D-6E8A-4147-A177-3AD203B41FA5}">
                      <a16:colId xmlns:a16="http://schemas.microsoft.com/office/drawing/2014/main" val="1836553332"/>
                    </a:ext>
                  </a:extLst>
                </a:gridCol>
              </a:tblGrid>
              <a:tr h="439055">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48966062"/>
                  </a:ext>
                </a:extLst>
              </a:tr>
              <a:tr h="439055">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2512192833"/>
                  </a:ext>
                </a:extLst>
              </a:tr>
              <a:tr h="439055">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300197894"/>
                  </a:ext>
                </a:extLst>
              </a:tr>
            </a:tbl>
          </a:graphicData>
        </a:graphic>
      </p:graphicFrame>
      <p:sp>
        <p:nvSpPr>
          <p:cNvPr id="18" name="Notched Right Arrow 17"/>
          <p:cNvSpPr/>
          <p:nvPr/>
        </p:nvSpPr>
        <p:spPr>
          <a:xfrm rot="18935001">
            <a:off x="7848815" y="3683231"/>
            <a:ext cx="3168484" cy="217932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715224216"/>
              </p:ext>
            </p:extLst>
          </p:nvPr>
        </p:nvGraphicFramePr>
        <p:xfrm>
          <a:off x="7034655" y="3127584"/>
          <a:ext cx="4242948" cy="3212256"/>
        </p:xfrm>
        <a:graphic>
          <a:graphicData uri="http://schemas.openxmlformats.org/drawingml/2006/table">
            <a:tbl>
              <a:tblPr firstRow="1" bandRow="1">
                <a:tableStyleId>{5940675A-B579-460E-94D1-54222C63F5DA}</a:tableStyleId>
              </a:tblPr>
              <a:tblGrid>
                <a:gridCol w="707158">
                  <a:extLst>
                    <a:ext uri="{9D8B030D-6E8A-4147-A177-3AD203B41FA5}">
                      <a16:colId xmlns:a16="http://schemas.microsoft.com/office/drawing/2014/main" val="1218242469"/>
                    </a:ext>
                  </a:extLst>
                </a:gridCol>
                <a:gridCol w="707158">
                  <a:extLst>
                    <a:ext uri="{9D8B030D-6E8A-4147-A177-3AD203B41FA5}">
                      <a16:colId xmlns:a16="http://schemas.microsoft.com/office/drawing/2014/main" val="2933364816"/>
                    </a:ext>
                  </a:extLst>
                </a:gridCol>
                <a:gridCol w="707158">
                  <a:extLst>
                    <a:ext uri="{9D8B030D-6E8A-4147-A177-3AD203B41FA5}">
                      <a16:colId xmlns:a16="http://schemas.microsoft.com/office/drawing/2014/main" val="1410747604"/>
                    </a:ext>
                  </a:extLst>
                </a:gridCol>
                <a:gridCol w="707158">
                  <a:extLst>
                    <a:ext uri="{9D8B030D-6E8A-4147-A177-3AD203B41FA5}">
                      <a16:colId xmlns:a16="http://schemas.microsoft.com/office/drawing/2014/main" val="144441941"/>
                    </a:ext>
                  </a:extLst>
                </a:gridCol>
                <a:gridCol w="707158">
                  <a:extLst>
                    <a:ext uri="{9D8B030D-6E8A-4147-A177-3AD203B41FA5}">
                      <a16:colId xmlns:a16="http://schemas.microsoft.com/office/drawing/2014/main" val="2361039340"/>
                    </a:ext>
                  </a:extLst>
                </a:gridCol>
                <a:gridCol w="707158">
                  <a:extLst>
                    <a:ext uri="{9D8B030D-6E8A-4147-A177-3AD203B41FA5}">
                      <a16:colId xmlns:a16="http://schemas.microsoft.com/office/drawing/2014/main" val="3656135661"/>
                    </a:ext>
                  </a:extLst>
                </a:gridCol>
              </a:tblGrid>
              <a:tr h="53537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23408075"/>
                  </a:ext>
                </a:extLst>
              </a:tr>
              <a:tr h="53537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07973906"/>
                  </a:ext>
                </a:extLst>
              </a:tr>
              <a:tr h="53537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43908096"/>
                  </a:ext>
                </a:extLst>
              </a:tr>
              <a:tr h="53537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98940947"/>
                  </a:ext>
                </a:extLst>
              </a:tr>
              <a:tr h="53537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90504360"/>
                  </a:ext>
                </a:extLst>
              </a:tr>
              <a:tr h="53537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94021097"/>
                  </a:ext>
                </a:extLst>
              </a:tr>
            </a:tbl>
          </a:graphicData>
        </a:graphic>
      </p:graphicFrame>
    </p:spTree>
    <p:extLst>
      <p:ext uri="{BB962C8B-B14F-4D97-AF65-F5344CB8AC3E}">
        <p14:creationId xmlns:p14="http://schemas.microsoft.com/office/powerpoint/2010/main" val="231079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38462" y="2821065"/>
            <a:ext cx="5151199" cy="257271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002060"/>
                </a:solidFill>
              </a:rPr>
              <a:t>In </a:t>
            </a:r>
            <a:r>
              <a:rPr lang="en-GB" sz="4000" b="1" dirty="0">
                <a:solidFill>
                  <a:srgbClr val="002060"/>
                </a:solidFill>
              </a:rPr>
              <a:t>cm</a:t>
            </a:r>
            <a:r>
              <a:rPr lang="en-GB" sz="4000" b="1" baseline="30000" dirty="0">
                <a:solidFill>
                  <a:srgbClr val="002060"/>
                </a:solidFill>
              </a:rPr>
              <a:t>2</a:t>
            </a:r>
            <a:r>
              <a:rPr lang="en-GB" sz="4000" dirty="0">
                <a:solidFill>
                  <a:srgbClr val="002060"/>
                </a:solidFill>
              </a:rPr>
              <a:t>, </a:t>
            </a:r>
            <a:r>
              <a:rPr lang="en-GB" sz="4000" b="1" dirty="0">
                <a:solidFill>
                  <a:srgbClr val="002060"/>
                </a:solidFill>
              </a:rPr>
              <a:t>estimate</a:t>
            </a:r>
            <a:r>
              <a:rPr lang="en-GB" sz="4000" dirty="0">
                <a:solidFill>
                  <a:srgbClr val="002060"/>
                </a:solidFill>
              </a:rPr>
              <a:t> the </a:t>
            </a:r>
            <a:r>
              <a:rPr lang="en-GB" sz="4000" b="1" dirty="0">
                <a:solidFill>
                  <a:srgbClr val="002060"/>
                </a:solidFill>
              </a:rPr>
              <a:t>area</a:t>
            </a:r>
            <a:r>
              <a:rPr lang="en-GB" sz="4000" dirty="0">
                <a:solidFill>
                  <a:srgbClr val="002060"/>
                </a:solidFill>
              </a:rPr>
              <a:t> of this </a:t>
            </a:r>
            <a:r>
              <a:rPr lang="en-GB" sz="4000" b="1" dirty="0">
                <a:solidFill>
                  <a:srgbClr val="002060"/>
                </a:solidFill>
              </a:rPr>
              <a:t>irregular</a:t>
            </a:r>
            <a:r>
              <a:rPr lang="en-GB" sz="4000" dirty="0">
                <a:solidFill>
                  <a:srgbClr val="002060"/>
                </a:solidFill>
              </a:rPr>
              <a:t>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6" name="Freeform 5"/>
          <p:cNvSpPr/>
          <p:nvPr/>
        </p:nvSpPr>
        <p:spPr>
          <a:xfrm>
            <a:off x="7701348" y="2429161"/>
            <a:ext cx="3745095" cy="2706733"/>
          </a:xfrm>
          <a:custGeom>
            <a:avLst/>
            <a:gdLst>
              <a:gd name="connsiteX0" fmla="*/ 3728652 w 3745095"/>
              <a:gd name="connsiteY0" fmla="*/ 2005679 h 2706733"/>
              <a:gd name="connsiteX1" fmla="*/ 2235132 w 3745095"/>
              <a:gd name="connsiteY1" fmla="*/ 9239 h 2706733"/>
              <a:gd name="connsiteX2" fmla="*/ 10092 w 3745095"/>
              <a:gd name="connsiteY2" fmla="*/ 1319879 h 2706733"/>
              <a:gd name="connsiteX3" fmla="*/ 1442652 w 3745095"/>
              <a:gd name="connsiteY3" fmla="*/ 2706719 h 2706733"/>
              <a:gd name="connsiteX4" fmla="*/ 2189412 w 3745095"/>
              <a:gd name="connsiteY4" fmla="*/ 1350359 h 2706733"/>
              <a:gd name="connsiteX5" fmla="*/ 2981892 w 3745095"/>
              <a:gd name="connsiteY5" fmla="*/ 2645759 h 2706733"/>
              <a:gd name="connsiteX6" fmla="*/ 3728652 w 3745095"/>
              <a:gd name="connsiteY6" fmla="*/ 2005679 h 270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5095" h="2706733">
                <a:moveTo>
                  <a:pt x="3728652" y="2005679"/>
                </a:moveTo>
                <a:cubicBezTo>
                  <a:pt x="3604192" y="1566259"/>
                  <a:pt x="2854892" y="123539"/>
                  <a:pt x="2235132" y="9239"/>
                </a:cubicBezTo>
                <a:cubicBezTo>
                  <a:pt x="1615372" y="-105061"/>
                  <a:pt x="142172" y="870299"/>
                  <a:pt x="10092" y="1319879"/>
                </a:cubicBezTo>
                <a:cubicBezTo>
                  <a:pt x="-121988" y="1769459"/>
                  <a:pt x="1079432" y="2701639"/>
                  <a:pt x="1442652" y="2706719"/>
                </a:cubicBezTo>
                <a:cubicBezTo>
                  <a:pt x="1805872" y="2711799"/>
                  <a:pt x="1932872" y="1360519"/>
                  <a:pt x="2189412" y="1350359"/>
                </a:cubicBezTo>
                <a:cubicBezTo>
                  <a:pt x="2445952" y="1340199"/>
                  <a:pt x="2725352" y="2533999"/>
                  <a:pt x="2981892" y="2645759"/>
                </a:cubicBezTo>
                <a:cubicBezTo>
                  <a:pt x="3238432" y="2757519"/>
                  <a:pt x="3853112" y="2445099"/>
                  <a:pt x="3728652" y="200567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555603745"/>
              </p:ext>
            </p:extLst>
          </p:nvPr>
        </p:nvGraphicFramePr>
        <p:xfrm>
          <a:off x="7669748" y="2405010"/>
          <a:ext cx="3756685" cy="3404830"/>
        </p:xfrm>
        <a:graphic>
          <a:graphicData uri="http://schemas.openxmlformats.org/drawingml/2006/table">
            <a:tbl>
              <a:tblPr firstRow="1" bandRow="1">
                <a:tableStyleId>{5940675A-B579-460E-94D1-54222C63F5DA}</a:tableStyleId>
              </a:tblPr>
              <a:tblGrid>
                <a:gridCol w="751337">
                  <a:extLst>
                    <a:ext uri="{9D8B030D-6E8A-4147-A177-3AD203B41FA5}">
                      <a16:colId xmlns:a16="http://schemas.microsoft.com/office/drawing/2014/main" val="1885660622"/>
                    </a:ext>
                  </a:extLst>
                </a:gridCol>
                <a:gridCol w="751337">
                  <a:extLst>
                    <a:ext uri="{9D8B030D-6E8A-4147-A177-3AD203B41FA5}">
                      <a16:colId xmlns:a16="http://schemas.microsoft.com/office/drawing/2014/main" val="505838450"/>
                    </a:ext>
                  </a:extLst>
                </a:gridCol>
                <a:gridCol w="751337">
                  <a:extLst>
                    <a:ext uri="{9D8B030D-6E8A-4147-A177-3AD203B41FA5}">
                      <a16:colId xmlns:a16="http://schemas.microsoft.com/office/drawing/2014/main" val="2455288301"/>
                    </a:ext>
                  </a:extLst>
                </a:gridCol>
                <a:gridCol w="751337">
                  <a:extLst>
                    <a:ext uri="{9D8B030D-6E8A-4147-A177-3AD203B41FA5}">
                      <a16:colId xmlns:a16="http://schemas.microsoft.com/office/drawing/2014/main" val="313502341"/>
                    </a:ext>
                  </a:extLst>
                </a:gridCol>
                <a:gridCol w="751337">
                  <a:extLst>
                    <a:ext uri="{9D8B030D-6E8A-4147-A177-3AD203B41FA5}">
                      <a16:colId xmlns:a16="http://schemas.microsoft.com/office/drawing/2014/main" val="3898249688"/>
                    </a:ext>
                  </a:extLst>
                </a:gridCol>
              </a:tblGrid>
              <a:tr h="680966">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3987575479"/>
                  </a:ext>
                </a:extLst>
              </a:tr>
              <a:tr h="680966">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3971565106"/>
                  </a:ext>
                </a:extLst>
              </a:tr>
              <a:tr h="680966">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680966">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2512192833"/>
                  </a:ext>
                </a:extLst>
              </a:tr>
              <a:tr h="680966">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91236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032625" y="1828801"/>
            <a:ext cx="10234643"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002060"/>
                </a:solidFill>
              </a:rPr>
              <a:t>Which shapes have an </a:t>
            </a:r>
            <a:r>
              <a:rPr lang="en-GB" sz="3600" b="1" dirty="0">
                <a:solidFill>
                  <a:srgbClr val="002060"/>
                </a:solidFill>
              </a:rPr>
              <a:t>estimated</a:t>
            </a:r>
            <a:r>
              <a:rPr lang="en-GB" sz="3600" dirty="0">
                <a:solidFill>
                  <a:srgbClr val="002060"/>
                </a:solidFill>
              </a:rPr>
              <a:t> </a:t>
            </a:r>
            <a:r>
              <a:rPr lang="en-GB" sz="3600" b="1" dirty="0">
                <a:solidFill>
                  <a:srgbClr val="002060"/>
                </a:solidFill>
              </a:rPr>
              <a:t>area</a:t>
            </a:r>
            <a:r>
              <a:rPr lang="en-GB" sz="3600" dirty="0">
                <a:solidFill>
                  <a:srgbClr val="002060"/>
                </a:solidFill>
              </a:rPr>
              <a:t> of </a:t>
            </a:r>
            <a:r>
              <a:rPr lang="en-GB" sz="3600" b="1" dirty="0">
                <a:solidFill>
                  <a:srgbClr val="002060"/>
                </a:solidFill>
              </a:rPr>
              <a:t>8cm</a:t>
            </a:r>
            <a:r>
              <a:rPr lang="en-GB" sz="3600" b="1" baseline="30000" dirty="0">
                <a:solidFill>
                  <a:srgbClr val="002060"/>
                </a:solidFill>
              </a:rPr>
              <a:t>2 </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3" name="Rectangle: Rounded Corners 2">
            <a:extLst>
              <a:ext uri="{FF2B5EF4-FFF2-40B4-BE49-F238E27FC236}">
                <a16:creationId xmlns:a16="http://schemas.microsoft.com/office/drawing/2014/main" id="{675A7142-34F1-4E54-A85B-FF703025B360}"/>
              </a:ext>
            </a:extLst>
          </p:cNvPr>
          <p:cNvSpPr/>
          <p:nvPr/>
        </p:nvSpPr>
        <p:spPr>
          <a:xfrm>
            <a:off x="1192418" y="3086905"/>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A</a:t>
            </a:r>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10319969" y="3050982"/>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D</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7277452" y="3081819"/>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C</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4234935" y="3081819"/>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B</a:t>
            </a:r>
          </a:p>
        </p:txBody>
      </p:sp>
      <p:sp>
        <p:nvSpPr>
          <p:cNvPr id="6" name="Heart 5"/>
          <p:cNvSpPr/>
          <p:nvPr/>
        </p:nvSpPr>
        <p:spPr>
          <a:xfrm>
            <a:off x="565501" y="4060556"/>
            <a:ext cx="2130083" cy="229220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705778174"/>
              </p:ext>
            </p:extLst>
          </p:nvPr>
        </p:nvGraphicFramePr>
        <p:xfrm>
          <a:off x="315267" y="4060556"/>
          <a:ext cx="2576900" cy="2292204"/>
        </p:xfrm>
        <a:graphic>
          <a:graphicData uri="http://schemas.openxmlformats.org/drawingml/2006/table">
            <a:tbl>
              <a:tblPr firstRow="1" bandRow="1">
                <a:tableStyleId>{5940675A-B579-460E-94D1-54222C63F5DA}</a:tableStyleId>
              </a:tblPr>
              <a:tblGrid>
                <a:gridCol w="644225">
                  <a:extLst>
                    <a:ext uri="{9D8B030D-6E8A-4147-A177-3AD203B41FA5}">
                      <a16:colId xmlns:a16="http://schemas.microsoft.com/office/drawing/2014/main" val="505838450"/>
                    </a:ext>
                  </a:extLst>
                </a:gridCol>
                <a:gridCol w="644225">
                  <a:extLst>
                    <a:ext uri="{9D8B030D-6E8A-4147-A177-3AD203B41FA5}">
                      <a16:colId xmlns:a16="http://schemas.microsoft.com/office/drawing/2014/main" val="2455288301"/>
                    </a:ext>
                  </a:extLst>
                </a:gridCol>
                <a:gridCol w="644225">
                  <a:extLst>
                    <a:ext uri="{9D8B030D-6E8A-4147-A177-3AD203B41FA5}">
                      <a16:colId xmlns:a16="http://schemas.microsoft.com/office/drawing/2014/main" val="313502341"/>
                    </a:ext>
                  </a:extLst>
                </a:gridCol>
                <a:gridCol w="644225">
                  <a:extLst>
                    <a:ext uri="{9D8B030D-6E8A-4147-A177-3AD203B41FA5}">
                      <a16:colId xmlns:a16="http://schemas.microsoft.com/office/drawing/2014/main" val="3898249688"/>
                    </a:ext>
                  </a:extLst>
                </a:gridCol>
              </a:tblGrid>
              <a:tr h="573051">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573051">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300197894"/>
                  </a:ext>
                </a:extLst>
              </a:tr>
            </a:tbl>
          </a:graphicData>
        </a:graphic>
      </p:graphicFrame>
      <p:sp>
        <p:nvSpPr>
          <p:cNvPr id="7" name="Pie 6"/>
          <p:cNvSpPr/>
          <p:nvPr/>
        </p:nvSpPr>
        <p:spPr>
          <a:xfrm>
            <a:off x="3699246" y="4070888"/>
            <a:ext cx="1947627" cy="2155143"/>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655493837"/>
              </p:ext>
            </p:extLst>
          </p:nvPr>
        </p:nvGraphicFramePr>
        <p:xfrm>
          <a:off x="3384610" y="4060556"/>
          <a:ext cx="2576900" cy="2292204"/>
        </p:xfrm>
        <a:graphic>
          <a:graphicData uri="http://schemas.openxmlformats.org/drawingml/2006/table">
            <a:tbl>
              <a:tblPr firstRow="1" bandRow="1">
                <a:tableStyleId>{5940675A-B579-460E-94D1-54222C63F5DA}</a:tableStyleId>
              </a:tblPr>
              <a:tblGrid>
                <a:gridCol w="644225">
                  <a:extLst>
                    <a:ext uri="{9D8B030D-6E8A-4147-A177-3AD203B41FA5}">
                      <a16:colId xmlns:a16="http://schemas.microsoft.com/office/drawing/2014/main" val="505838450"/>
                    </a:ext>
                  </a:extLst>
                </a:gridCol>
                <a:gridCol w="644225">
                  <a:extLst>
                    <a:ext uri="{9D8B030D-6E8A-4147-A177-3AD203B41FA5}">
                      <a16:colId xmlns:a16="http://schemas.microsoft.com/office/drawing/2014/main" val="2455288301"/>
                    </a:ext>
                  </a:extLst>
                </a:gridCol>
                <a:gridCol w="644225">
                  <a:extLst>
                    <a:ext uri="{9D8B030D-6E8A-4147-A177-3AD203B41FA5}">
                      <a16:colId xmlns:a16="http://schemas.microsoft.com/office/drawing/2014/main" val="313502341"/>
                    </a:ext>
                  </a:extLst>
                </a:gridCol>
                <a:gridCol w="644225">
                  <a:extLst>
                    <a:ext uri="{9D8B030D-6E8A-4147-A177-3AD203B41FA5}">
                      <a16:colId xmlns:a16="http://schemas.microsoft.com/office/drawing/2014/main" val="3898249688"/>
                    </a:ext>
                  </a:extLst>
                </a:gridCol>
              </a:tblGrid>
              <a:tr h="573051">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573051">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300197894"/>
                  </a:ext>
                </a:extLst>
              </a:tr>
            </a:tbl>
          </a:graphicData>
        </a:graphic>
      </p:graphicFrame>
      <p:sp>
        <p:nvSpPr>
          <p:cNvPr id="17" name="Left-Right Arrow 16"/>
          <p:cNvSpPr/>
          <p:nvPr/>
        </p:nvSpPr>
        <p:spPr>
          <a:xfrm>
            <a:off x="6427127" y="4143730"/>
            <a:ext cx="2576900" cy="21465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2635769952"/>
              </p:ext>
            </p:extLst>
          </p:nvPr>
        </p:nvGraphicFramePr>
        <p:xfrm>
          <a:off x="6453953" y="4070888"/>
          <a:ext cx="2576900" cy="2292204"/>
        </p:xfrm>
        <a:graphic>
          <a:graphicData uri="http://schemas.openxmlformats.org/drawingml/2006/table">
            <a:tbl>
              <a:tblPr firstRow="1" bandRow="1">
                <a:tableStyleId>{5940675A-B579-460E-94D1-54222C63F5DA}</a:tableStyleId>
              </a:tblPr>
              <a:tblGrid>
                <a:gridCol w="644225">
                  <a:extLst>
                    <a:ext uri="{9D8B030D-6E8A-4147-A177-3AD203B41FA5}">
                      <a16:colId xmlns:a16="http://schemas.microsoft.com/office/drawing/2014/main" val="505838450"/>
                    </a:ext>
                  </a:extLst>
                </a:gridCol>
                <a:gridCol w="644225">
                  <a:extLst>
                    <a:ext uri="{9D8B030D-6E8A-4147-A177-3AD203B41FA5}">
                      <a16:colId xmlns:a16="http://schemas.microsoft.com/office/drawing/2014/main" val="2455288301"/>
                    </a:ext>
                  </a:extLst>
                </a:gridCol>
                <a:gridCol w="644225">
                  <a:extLst>
                    <a:ext uri="{9D8B030D-6E8A-4147-A177-3AD203B41FA5}">
                      <a16:colId xmlns:a16="http://schemas.microsoft.com/office/drawing/2014/main" val="313502341"/>
                    </a:ext>
                  </a:extLst>
                </a:gridCol>
                <a:gridCol w="644225">
                  <a:extLst>
                    <a:ext uri="{9D8B030D-6E8A-4147-A177-3AD203B41FA5}">
                      <a16:colId xmlns:a16="http://schemas.microsoft.com/office/drawing/2014/main" val="3898249688"/>
                    </a:ext>
                  </a:extLst>
                </a:gridCol>
              </a:tblGrid>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3971565106"/>
                  </a:ext>
                </a:extLst>
              </a:tr>
              <a:tr h="573051">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300197894"/>
                  </a:ext>
                </a:extLst>
              </a:tr>
            </a:tbl>
          </a:graphicData>
        </a:graphic>
      </p:graphicFrame>
      <p:sp>
        <p:nvSpPr>
          <p:cNvPr id="19" name="6-Point Star 18"/>
          <p:cNvSpPr/>
          <p:nvPr/>
        </p:nvSpPr>
        <p:spPr>
          <a:xfrm>
            <a:off x="9782194" y="4100608"/>
            <a:ext cx="2059104" cy="222167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2030581135"/>
              </p:ext>
            </p:extLst>
          </p:nvPr>
        </p:nvGraphicFramePr>
        <p:xfrm>
          <a:off x="9523296" y="4070888"/>
          <a:ext cx="2576900" cy="2292204"/>
        </p:xfrm>
        <a:graphic>
          <a:graphicData uri="http://schemas.openxmlformats.org/drawingml/2006/table">
            <a:tbl>
              <a:tblPr firstRow="1" bandRow="1">
                <a:tableStyleId>{5940675A-B579-460E-94D1-54222C63F5DA}</a:tableStyleId>
              </a:tblPr>
              <a:tblGrid>
                <a:gridCol w="644225">
                  <a:extLst>
                    <a:ext uri="{9D8B030D-6E8A-4147-A177-3AD203B41FA5}">
                      <a16:colId xmlns:a16="http://schemas.microsoft.com/office/drawing/2014/main" val="505838450"/>
                    </a:ext>
                  </a:extLst>
                </a:gridCol>
                <a:gridCol w="644225">
                  <a:extLst>
                    <a:ext uri="{9D8B030D-6E8A-4147-A177-3AD203B41FA5}">
                      <a16:colId xmlns:a16="http://schemas.microsoft.com/office/drawing/2014/main" val="2455288301"/>
                    </a:ext>
                  </a:extLst>
                </a:gridCol>
                <a:gridCol w="644225">
                  <a:extLst>
                    <a:ext uri="{9D8B030D-6E8A-4147-A177-3AD203B41FA5}">
                      <a16:colId xmlns:a16="http://schemas.microsoft.com/office/drawing/2014/main" val="313502341"/>
                    </a:ext>
                  </a:extLst>
                </a:gridCol>
                <a:gridCol w="644225">
                  <a:extLst>
                    <a:ext uri="{9D8B030D-6E8A-4147-A177-3AD203B41FA5}">
                      <a16:colId xmlns:a16="http://schemas.microsoft.com/office/drawing/2014/main" val="3898249688"/>
                    </a:ext>
                  </a:extLst>
                </a:gridCol>
              </a:tblGrid>
              <a:tr h="573051">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573051">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429326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032624" y="2797818"/>
            <a:ext cx="6112095" cy="26192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002060"/>
                </a:solidFill>
              </a:rPr>
              <a:t>Using squared paper, draw an </a:t>
            </a:r>
            <a:r>
              <a:rPr lang="en-GB" sz="4000" b="1" dirty="0">
                <a:solidFill>
                  <a:srgbClr val="002060"/>
                </a:solidFill>
              </a:rPr>
              <a:t>irregular shape</a:t>
            </a:r>
            <a:r>
              <a:rPr lang="en-GB" sz="4000" dirty="0">
                <a:solidFill>
                  <a:srgbClr val="002060"/>
                </a:solidFill>
              </a:rPr>
              <a:t> with an </a:t>
            </a:r>
            <a:r>
              <a:rPr lang="en-GB" sz="4000" b="1" dirty="0">
                <a:solidFill>
                  <a:srgbClr val="002060"/>
                </a:solidFill>
              </a:rPr>
              <a:t>estimated</a:t>
            </a:r>
            <a:r>
              <a:rPr lang="en-GB" sz="4000" dirty="0">
                <a:solidFill>
                  <a:srgbClr val="002060"/>
                </a:solidFill>
              </a:rPr>
              <a:t> </a:t>
            </a:r>
            <a:r>
              <a:rPr lang="en-GB" sz="4000" b="1" dirty="0">
                <a:solidFill>
                  <a:srgbClr val="002060"/>
                </a:solidFill>
              </a:rPr>
              <a:t>area</a:t>
            </a:r>
            <a:r>
              <a:rPr lang="en-GB" sz="4000" dirty="0">
                <a:solidFill>
                  <a:srgbClr val="002060"/>
                </a:solidFill>
              </a:rPr>
              <a:t> of </a:t>
            </a:r>
            <a:r>
              <a:rPr lang="en-GB" sz="4000" b="1" dirty="0">
                <a:solidFill>
                  <a:srgbClr val="002060"/>
                </a:solidFill>
              </a:rPr>
              <a:t>11cm</a:t>
            </a:r>
            <a:r>
              <a:rPr lang="en-GB" sz="4000" b="1" baseline="30000" dirty="0">
                <a:solidFill>
                  <a:srgbClr val="002060"/>
                </a:solidFill>
              </a:rPr>
              <a:t>2</a:t>
            </a:r>
            <a:r>
              <a:rPr lang="en-GB" sz="40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7" name="Table 6"/>
          <p:cNvGraphicFramePr>
            <a:graphicFrameLocks noGrp="1"/>
          </p:cNvGraphicFramePr>
          <p:nvPr/>
        </p:nvGraphicFramePr>
        <p:xfrm>
          <a:off x="7669748" y="2405010"/>
          <a:ext cx="3756685" cy="3404830"/>
        </p:xfrm>
        <a:graphic>
          <a:graphicData uri="http://schemas.openxmlformats.org/drawingml/2006/table">
            <a:tbl>
              <a:tblPr firstRow="1" bandRow="1">
                <a:tableStyleId>{5940675A-B579-460E-94D1-54222C63F5DA}</a:tableStyleId>
              </a:tblPr>
              <a:tblGrid>
                <a:gridCol w="751337">
                  <a:extLst>
                    <a:ext uri="{9D8B030D-6E8A-4147-A177-3AD203B41FA5}">
                      <a16:colId xmlns:a16="http://schemas.microsoft.com/office/drawing/2014/main" val="1885660622"/>
                    </a:ext>
                  </a:extLst>
                </a:gridCol>
                <a:gridCol w="751337">
                  <a:extLst>
                    <a:ext uri="{9D8B030D-6E8A-4147-A177-3AD203B41FA5}">
                      <a16:colId xmlns:a16="http://schemas.microsoft.com/office/drawing/2014/main" val="505838450"/>
                    </a:ext>
                  </a:extLst>
                </a:gridCol>
                <a:gridCol w="751337">
                  <a:extLst>
                    <a:ext uri="{9D8B030D-6E8A-4147-A177-3AD203B41FA5}">
                      <a16:colId xmlns:a16="http://schemas.microsoft.com/office/drawing/2014/main" val="2455288301"/>
                    </a:ext>
                  </a:extLst>
                </a:gridCol>
                <a:gridCol w="751337">
                  <a:extLst>
                    <a:ext uri="{9D8B030D-6E8A-4147-A177-3AD203B41FA5}">
                      <a16:colId xmlns:a16="http://schemas.microsoft.com/office/drawing/2014/main" val="313502341"/>
                    </a:ext>
                  </a:extLst>
                </a:gridCol>
                <a:gridCol w="751337">
                  <a:extLst>
                    <a:ext uri="{9D8B030D-6E8A-4147-A177-3AD203B41FA5}">
                      <a16:colId xmlns:a16="http://schemas.microsoft.com/office/drawing/2014/main" val="3898249688"/>
                    </a:ext>
                  </a:extLst>
                </a:gridCol>
              </a:tblGrid>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3987575479"/>
                  </a:ext>
                </a:extLst>
              </a:tr>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3971565106"/>
                  </a:ext>
                </a:extLst>
              </a:tr>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1287021237"/>
                  </a:ext>
                </a:extLst>
              </a:tr>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2512192833"/>
                  </a:ext>
                </a:extLst>
              </a:tr>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126926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35716" y="2487852"/>
            <a:ext cx="6230319" cy="323914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002060"/>
                </a:solidFill>
              </a:rPr>
              <a:t>Henry says the</a:t>
            </a:r>
            <a:r>
              <a:rPr lang="en-GB" sz="4000" b="1" dirty="0">
                <a:solidFill>
                  <a:srgbClr val="002060"/>
                </a:solidFill>
              </a:rPr>
              <a:t> area </a:t>
            </a:r>
            <a:r>
              <a:rPr lang="en-GB" sz="4000" dirty="0">
                <a:solidFill>
                  <a:srgbClr val="002060"/>
                </a:solidFill>
              </a:rPr>
              <a:t>of this shape is </a:t>
            </a:r>
            <a:r>
              <a:rPr lang="en-GB" sz="4000" b="1" dirty="0">
                <a:solidFill>
                  <a:srgbClr val="002060"/>
                </a:solidFill>
              </a:rPr>
              <a:t>15cm</a:t>
            </a:r>
            <a:r>
              <a:rPr lang="en-GB" sz="4000" b="1" baseline="30000" dirty="0">
                <a:solidFill>
                  <a:srgbClr val="002060"/>
                </a:solidFill>
              </a:rPr>
              <a:t>2</a:t>
            </a:r>
            <a:r>
              <a:rPr lang="en-GB" sz="4000" dirty="0">
                <a:solidFill>
                  <a:srgbClr val="002060"/>
                </a:solidFill>
              </a:rPr>
              <a:t>.</a:t>
            </a:r>
            <a:endParaRPr lang="en-GB" sz="4000" b="1" baseline="30000" dirty="0">
              <a:solidFill>
                <a:srgbClr val="002060"/>
              </a:solidFill>
            </a:endParaRPr>
          </a:p>
          <a:p>
            <a:pPr algn="ctr">
              <a:buNone/>
            </a:pPr>
            <a:r>
              <a:rPr lang="en-GB" sz="4000" dirty="0">
                <a:solidFill>
                  <a:srgbClr val="002060"/>
                </a:solidFill>
              </a:rPr>
              <a:t>Is he correct?</a:t>
            </a:r>
          </a:p>
          <a:p>
            <a:pPr algn="ctr">
              <a:buNone/>
            </a:pPr>
            <a:r>
              <a:rPr lang="en-GB" sz="4000" dirty="0">
                <a:solidFill>
                  <a:srgbClr val="002060"/>
                </a:solidFill>
              </a:rPr>
              <a:t>Explain how you know.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Freeform 4"/>
          <p:cNvSpPr/>
          <p:nvPr/>
        </p:nvSpPr>
        <p:spPr>
          <a:xfrm>
            <a:off x="7826263" y="2467131"/>
            <a:ext cx="3730021" cy="3726298"/>
          </a:xfrm>
          <a:custGeom>
            <a:avLst/>
            <a:gdLst>
              <a:gd name="connsiteX0" fmla="*/ 1896857 w 3730021"/>
              <a:gd name="connsiteY0" fmla="*/ 3674589 h 3726298"/>
              <a:gd name="connsiteX1" fmla="*/ 3710417 w 3730021"/>
              <a:gd name="connsiteY1" fmla="*/ 2302989 h 3726298"/>
              <a:gd name="connsiteX2" fmla="*/ 1881617 w 3730021"/>
              <a:gd name="connsiteY2" fmla="*/ 1662909 h 3726298"/>
              <a:gd name="connsiteX3" fmla="*/ 1881617 w 3730021"/>
              <a:gd name="connsiteY3" fmla="*/ 1662909 h 3726298"/>
              <a:gd name="connsiteX4" fmla="*/ 3695177 w 3730021"/>
              <a:gd name="connsiteY4" fmla="*/ 306549 h 3726298"/>
              <a:gd name="connsiteX5" fmla="*/ 37577 w 3730021"/>
              <a:gd name="connsiteY5" fmla="*/ 306549 h 3726298"/>
              <a:gd name="connsiteX6" fmla="*/ 1896857 w 3730021"/>
              <a:gd name="connsiteY6" fmla="*/ 3674589 h 37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0021" h="3726298">
                <a:moveTo>
                  <a:pt x="1896857" y="3674589"/>
                </a:moveTo>
                <a:cubicBezTo>
                  <a:pt x="2508997" y="4007329"/>
                  <a:pt x="3712957" y="2638269"/>
                  <a:pt x="3710417" y="2302989"/>
                </a:cubicBezTo>
                <a:cubicBezTo>
                  <a:pt x="3707877" y="1967709"/>
                  <a:pt x="1881617" y="1662909"/>
                  <a:pt x="1881617" y="1662909"/>
                </a:cubicBezTo>
                <a:lnTo>
                  <a:pt x="1881617" y="1662909"/>
                </a:lnTo>
                <a:cubicBezTo>
                  <a:pt x="2183877" y="1436849"/>
                  <a:pt x="4002517" y="532609"/>
                  <a:pt x="3695177" y="306549"/>
                </a:cubicBezTo>
                <a:cubicBezTo>
                  <a:pt x="3387837" y="80489"/>
                  <a:pt x="334757" y="-252251"/>
                  <a:pt x="37577" y="306549"/>
                </a:cubicBezTo>
                <a:cubicBezTo>
                  <a:pt x="-259603" y="865349"/>
                  <a:pt x="1284717" y="3341849"/>
                  <a:pt x="1896857" y="367458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221114884"/>
              </p:ext>
            </p:extLst>
          </p:nvPr>
        </p:nvGraphicFramePr>
        <p:xfrm>
          <a:off x="7812332" y="2064527"/>
          <a:ext cx="3756684" cy="4085796"/>
        </p:xfrm>
        <a:graphic>
          <a:graphicData uri="http://schemas.openxmlformats.org/drawingml/2006/table">
            <a:tbl>
              <a:tblPr firstRow="1" bandRow="1">
                <a:tableStyleId>{5940675A-B579-460E-94D1-54222C63F5DA}</a:tableStyleId>
              </a:tblPr>
              <a:tblGrid>
                <a:gridCol w="939171">
                  <a:extLst>
                    <a:ext uri="{9D8B030D-6E8A-4147-A177-3AD203B41FA5}">
                      <a16:colId xmlns:a16="http://schemas.microsoft.com/office/drawing/2014/main" val="505838450"/>
                    </a:ext>
                  </a:extLst>
                </a:gridCol>
                <a:gridCol w="939171">
                  <a:extLst>
                    <a:ext uri="{9D8B030D-6E8A-4147-A177-3AD203B41FA5}">
                      <a16:colId xmlns:a16="http://schemas.microsoft.com/office/drawing/2014/main" val="2455288301"/>
                    </a:ext>
                  </a:extLst>
                </a:gridCol>
                <a:gridCol w="939171">
                  <a:extLst>
                    <a:ext uri="{9D8B030D-6E8A-4147-A177-3AD203B41FA5}">
                      <a16:colId xmlns:a16="http://schemas.microsoft.com/office/drawing/2014/main" val="313502341"/>
                    </a:ext>
                  </a:extLst>
                </a:gridCol>
                <a:gridCol w="939171">
                  <a:extLst>
                    <a:ext uri="{9D8B030D-6E8A-4147-A177-3AD203B41FA5}">
                      <a16:colId xmlns:a16="http://schemas.microsoft.com/office/drawing/2014/main" val="3898249688"/>
                    </a:ext>
                  </a:extLst>
                </a:gridCol>
              </a:tblGrid>
              <a:tr h="680966">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656802703"/>
                  </a:ext>
                </a:extLst>
              </a:tr>
              <a:tr h="680966">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396929693"/>
                  </a:ext>
                </a:extLst>
              </a:tr>
              <a:tr h="680966">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680966">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680966">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680966">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354939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solidFill>
                  <a:srgbClr val="002060"/>
                </a:solidFill>
              </a:rPr>
              <a:t>Today the LORIC task will focus on your </a:t>
            </a:r>
            <a:r>
              <a:rPr lang="en-GB" sz="3000" u="sng" dirty="0">
                <a:solidFill>
                  <a:srgbClr val="002060"/>
                </a:solidFill>
              </a:rPr>
              <a:t>Izzy Initiative</a:t>
            </a:r>
            <a:r>
              <a:rPr lang="en-GB" sz="3000" dirty="0">
                <a:solidFill>
                  <a:srgbClr val="002060"/>
                </a:solidFill>
              </a:rPr>
              <a:t> skills:</a:t>
            </a:r>
          </a:p>
          <a:p>
            <a:endParaRPr lang="en-GB" sz="3000" dirty="0">
              <a:solidFill>
                <a:srgbClr val="002060"/>
              </a:solidFill>
            </a:endParaRPr>
          </a:p>
          <a:p>
            <a:r>
              <a:rPr lang="en-GB" sz="3000" dirty="0">
                <a:solidFill>
                  <a:srgbClr val="002060"/>
                </a:solidFill>
              </a:rPr>
              <a:t>This means you will have to:</a:t>
            </a:r>
          </a:p>
          <a:p>
            <a:pPr marL="457200" indent="-457200">
              <a:buFont typeface="Arial" panose="020B0604020202020204" pitchFamily="34" charset="0"/>
              <a:buChar char="•"/>
            </a:pPr>
            <a:r>
              <a:rPr lang="en-GB" sz="3000" dirty="0">
                <a:solidFill>
                  <a:srgbClr val="002060"/>
                </a:solidFill>
              </a:rPr>
              <a:t>Be resourceful</a:t>
            </a:r>
          </a:p>
          <a:p>
            <a:pPr marL="457200" indent="-457200">
              <a:buFont typeface="Arial" panose="020B0604020202020204" pitchFamily="34" charset="0"/>
              <a:buChar char="•"/>
            </a:pPr>
            <a:r>
              <a:rPr lang="en-GB" sz="3000" dirty="0">
                <a:solidFill>
                  <a:srgbClr val="002060"/>
                </a:solidFill>
              </a:rPr>
              <a:t>Think as someone who is part of a team</a:t>
            </a:r>
          </a:p>
          <a:p>
            <a:pPr marL="457200" indent="-457200">
              <a:buFont typeface="Arial" panose="020B0604020202020204" pitchFamily="34" charset="0"/>
              <a:buChar char="•"/>
            </a:pPr>
            <a:r>
              <a:rPr lang="en-GB" sz="3000" dirty="0">
                <a:solidFill>
                  <a:srgbClr val="002060"/>
                </a:solidFill>
              </a:rPr>
              <a:t>Use all skills available to overcome the problem</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368456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891862"/>
            <a:ext cx="11154988" cy="458513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We have to be confident in all times tables up </a:t>
            </a:r>
          </a:p>
          <a:p>
            <a:pPr lvl="0" algn="ctr"/>
            <a:r>
              <a:rPr lang="en-GB" sz="3200" dirty="0">
                <a:solidFill>
                  <a:srgbClr val="002060"/>
                </a:solidFill>
              </a:rPr>
              <a:t>to 12 x 12, including corresponding </a:t>
            </a:r>
            <a:r>
              <a:rPr lang="en-GB" sz="3200" b="1" dirty="0">
                <a:solidFill>
                  <a:srgbClr val="002060"/>
                </a:solidFill>
              </a:rPr>
              <a:t>division and fraction facts</a:t>
            </a:r>
            <a:r>
              <a:rPr lang="en-GB" sz="3200" dirty="0">
                <a:solidFill>
                  <a:srgbClr val="002060"/>
                </a:solidFill>
              </a:rPr>
              <a:t>.</a:t>
            </a:r>
          </a:p>
          <a:p>
            <a:pPr lvl="0" algn="ctr"/>
            <a:r>
              <a:rPr lang="en-GB" sz="3200" dirty="0">
                <a:solidFill>
                  <a:srgbClr val="002060"/>
                </a:solidFill>
              </a:rPr>
              <a:t>There may be some that you still find tricky, </a:t>
            </a:r>
          </a:p>
          <a:p>
            <a:pPr lvl="0" algn="ctr"/>
            <a:r>
              <a:rPr lang="en-GB" sz="3200" dirty="0">
                <a:solidFill>
                  <a:srgbClr val="002060"/>
                </a:solidFill>
              </a:rPr>
              <a:t>so this is your opportunity to practise.</a:t>
            </a:r>
          </a:p>
          <a:p>
            <a:pPr lvl="0" algn="ctr"/>
            <a:endParaRPr lang="en-GB" sz="3200" dirty="0">
              <a:solidFill>
                <a:srgbClr val="002060"/>
              </a:solidFill>
            </a:endParaRPr>
          </a:p>
          <a:p>
            <a:pPr lvl="0" algn="ctr"/>
            <a:r>
              <a:rPr lang="en-GB" sz="3200" dirty="0">
                <a:solidFill>
                  <a:srgbClr val="002060"/>
                </a:solidFill>
              </a:rPr>
              <a:t>Write down the times tables and practise recalling them with a partner. Then see if you can write down corresponding </a:t>
            </a:r>
            <a:r>
              <a:rPr lang="en-GB" sz="3200" b="1" dirty="0">
                <a:solidFill>
                  <a:srgbClr val="002060"/>
                </a:solidFill>
              </a:rPr>
              <a:t>division and fraction facts </a:t>
            </a:r>
            <a:r>
              <a:rPr lang="en-GB" sz="3200" dirty="0">
                <a:solidFill>
                  <a:srgbClr val="002060"/>
                </a:solidFill>
              </a:rPr>
              <a:t>too.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8879" y="793650"/>
            <a:ext cx="2258783" cy="1657823"/>
          </a:xfrm>
          <a:prstGeom prst="rect">
            <a:avLst/>
          </a:prstGeom>
        </p:spPr>
      </p:pic>
    </p:spTree>
    <p:extLst>
      <p:ext uri="{BB962C8B-B14F-4D97-AF65-F5344CB8AC3E}">
        <p14:creationId xmlns:p14="http://schemas.microsoft.com/office/powerpoint/2010/main" val="126939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7">
            <a:extLst>
              <a:ext uri="{FF2B5EF4-FFF2-40B4-BE49-F238E27FC236}">
                <a16:creationId xmlns:a16="http://schemas.microsoft.com/office/drawing/2014/main" id="{B037ED3D-4640-4C99-BD8E-7128C709FBE2}"/>
              </a:ext>
            </a:extLst>
          </p:cNvPr>
          <p:cNvSpPr/>
          <p:nvPr/>
        </p:nvSpPr>
        <p:spPr>
          <a:xfrm>
            <a:off x="3332135" y="1893528"/>
            <a:ext cx="8481753" cy="45285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rPr>
              <a:t>What is it not?</a:t>
            </a:r>
          </a:p>
          <a:p>
            <a:pPr algn="ctr"/>
            <a:endParaRPr lang="en-GB" sz="2400" dirty="0">
              <a:solidFill>
                <a:srgbClr val="002060"/>
              </a:solidFill>
            </a:endParaRPr>
          </a:p>
          <a:p>
            <a:pPr algn="ctr"/>
            <a:r>
              <a:rPr lang="en-GB" sz="2400" dirty="0">
                <a:solidFill>
                  <a:srgbClr val="002060"/>
                </a:solidFill>
              </a:rPr>
              <a:t>Explain to a partner what the word is </a:t>
            </a:r>
            <a:r>
              <a:rPr lang="en-GB" sz="2400" b="1" dirty="0">
                <a:solidFill>
                  <a:srgbClr val="002060"/>
                </a:solidFill>
              </a:rPr>
              <a:t>not</a:t>
            </a:r>
            <a:r>
              <a:rPr lang="en-GB" sz="2400" dirty="0">
                <a:solidFill>
                  <a:srgbClr val="002060"/>
                </a:solidFill>
              </a:rPr>
              <a:t>. </a:t>
            </a:r>
          </a:p>
          <a:p>
            <a:pPr algn="ctr"/>
            <a:endParaRPr lang="en-GB" sz="2400" dirty="0">
              <a:solidFill>
                <a:srgbClr val="002060"/>
              </a:solidFill>
            </a:endParaRPr>
          </a:p>
          <a:p>
            <a:pPr algn="ctr"/>
            <a:r>
              <a:rPr lang="en-GB" sz="2400" dirty="0">
                <a:solidFill>
                  <a:srgbClr val="002060"/>
                </a:solidFill>
              </a:rPr>
              <a:t>For example, if defining the word ‘addition’ </a:t>
            </a:r>
          </a:p>
          <a:p>
            <a:pPr algn="ctr"/>
            <a:r>
              <a:rPr lang="en-GB" sz="2400" dirty="0">
                <a:solidFill>
                  <a:srgbClr val="002060"/>
                </a:solidFill>
              </a:rPr>
              <a:t>you could say:</a:t>
            </a:r>
          </a:p>
          <a:p>
            <a:pPr algn="ctr"/>
            <a:r>
              <a:rPr lang="en-GB" sz="2400" i="1" dirty="0">
                <a:solidFill>
                  <a:srgbClr val="002060"/>
                </a:solidFill>
              </a:rPr>
              <a:t>It is </a:t>
            </a:r>
            <a:r>
              <a:rPr lang="en-GB" sz="2400" b="1" i="1" dirty="0">
                <a:solidFill>
                  <a:srgbClr val="002060"/>
                </a:solidFill>
              </a:rPr>
              <a:t>not</a:t>
            </a:r>
            <a:r>
              <a:rPr lang="en-GB" sz="2400" i="1" dirty="0">
                <a:solidFill>
                  <a:srgbClr val="002060"/>
                </a:solidFill>
              </a:rPr>
              <a:t> a way to subtract numbers.</a:t>
            </a:r>
          </a:p>
          <a:p>
            <a:pPr algn="ctr"/>
            <a:r>
              <a:rPr lang="en-GB" sz="2400" i="1" dirty="0">
                <a:solidFill>
                  <a:srgbClr val="002060"/>
                </a:solidFill>
              </a:rPr>
              <a:t>It is </a:t>
            </a:r>
            <a:r>
              <a:rPr lang="en-GB" sz="2400" b="1" i="1" dirty="0">
                <a:solidFill>
                  <a:srgbClr val="002060"/>
                </a:solidFill>
              </a:rPr>
              <a:t>not</a:t>
            </a:r>
            <a:r>
              <a:rPr lang="en-GB" sz="2400" i="1" dirty="0">
                <a:solidFill>
                  <a:srgbClr val="002060"/>
                </a:solidFill>
              </a:rPr>
              <a:t> a way to make a number smaller.</a:t>
            </a:r>
          </a:p>
          <a:p>
            <a:pPr algn="ctr"/>
            <a:endParaRPr lang="en-GB" sz="2400" dirty="0">
              <a:solidFill>
                <a:srgbClr val="002060"/>
              </a:solidFill>
            </a:endParaRPr>
          </a:p>
          <a:p>
            <a:pPr algn="ctr"/>
            <a:r>
              <a:rPr lang="en-GB" sz="2400" u="sng" dirty="0">
                <a:solidFill>
                  <a:srgbClr val="002060"/>
                </a:solidFill>
              </a:rPr>
              <a:t>Challenge: </a:t>
            </a:r>
            <a:r>
              <a:rPr lang="en-GB" sz="2400" dirty="0">
                <a:solidFill>
                  <a:srgbClr val="002060"/>
                </a:solidFill>
              </a:rPr>
              <a:t>Can you use a range of sentence starters</a:t>
            </a:r>
          </a:p>
          <a:p>
            <a:pPr algn="ctr"/>
            <a:r>
              <a:rPr lang="en-GB" sz="2400" dirty="0">
                <a:solidFill>
                  <a:srgbClr val="002060"/>
                </a:solidFill>
              </a:rPr>
              <a:t>and conjunctions when giving your clues?</a:t>
            </a:r>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3634" y="1864845"/>
            <a:ext cx="2434180"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estimate area</a:t>
            </a:r>
          </a:p>
          <a:p>
            <a:pPr lvl="0" algn="ctr"/>
            <a:r>
              <a:rPr lang="en-GB" sz="4000" dirty="0">
                <a:solidFill>
                  <a:srgbClr val="002060"/>
                </a:solidFill>
              </a:rPr>
              <a:t>irregular</a:t>
            </a:r>
          </a:p>
          <a:p>
            <a:pPr lvl="0" algn="ctr"/>
            <a:r>
              <a:rPr lang="en-GB" sz="4000" dirty="0">
                <a:solidFill>
                  <a:srgbClr val="002060"/>
                </a:solidFill>
              </a:rPr>
              <a:t>width</a:t>
            </a:r>
          </a:p>
          <a:p>
            <a:pPr lvl="0" algn="ctr"/>
            <a:r>
              <a:rPr lang="en-GB" sz="4000" dirty="0">
                <a:solidFill>
                  <a:srgbClr val="002060"/>
                </a:solidFill>
              </a:rPr>
              <a:t>length</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3720427" y="2115045"/>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ALL PHASES</a:t>
            </a:r>
          </a:p>
        </p:txBody>
      </p:sp>
    </p:spTree>
    <p:extLst>
      <p:ext uri="{BB962C8B-B14F-4D97-AF65-F5344CB8AC3E}">
        <p14:creationId xmlns:p14="http://schemas.microsoft.com/office/powerpoint/2010/main" val="152330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calculate the </a:t>
            </a:r>
            <a:r>
              <a:rPr lang="en-GB" sz="3400" b="1" dirty="0">
                <a:solidFill>
                  <a:srgbClr val="002060"/>
                </a:solidFill>
              </a:rPr>
              <a:t>area </a:t>
            </a:r>
            <a:r>
              <a:rPr lang="en-GB" sz="3400" dirty="0">
                <a:solidFill>
                  <a:srgbClr val="002060"/>
                </a:solidFill>
              </a:rPr>
              <a:t>of </a:t>
            </a:r>
            <a:r>
              <a:rPr lang="en-GB" sz="3400" b="1" dirty="0">
                <a:solidFill>
                  <a:srgbClr val="002060"/>
                </a:solidFill>
              </a:rPr>
              <a:t>irregular shapes</a:t>
            </a:r>
            <a:r>
              <a:rPr lang="en-GB" sz="34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571499" y="3446773"/>
            <a:ext cx="7637639" cy="31865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400" dirty="0">
                <a:solidFill>
                  <a:srgbClr val="002060"/>
                </a:solidFill>
              </a:rPr>
              <a:t>The </a:t>
            </a:r>
            <a:r>
              <a:rPr lang="en-GB" sz="3400" b="1" dirty="0">
                <a:solidFill>
                  <a:srgbClr val="002060"/>
                </a:solidFill>
              </a:rPr>
              <a:t>area</a:t>
            </a:r>
            <a:r>
              <a:rPr lang="en-GB" sz="3400" dirty="0">
                <a:solidFill>
                  <a:srgbClr val="002060"/>
                </a:solidFill>
              </a:rPr>
              <a:t> of a shape is the </a:t>
            </a:r>
            <a:r>
              <a:rPr lang="en-GB" sz="3400" b="1" dirty="0">
                <a:solidFill>
                  <a:srgbClr val="002060"/>
                </a:solidFill>
              </a:rPr>
              <a:t>surface space </a:t>
            </a:r>
            <a:r>
              <a:rPr lang="en-GB" sz="3400" dirty="0">
                <a:solidFill>
                  <a:srgbClr val="002060"/>
                </a:solidFill>
              </a:rPr>
              <a:t>taken up by that shape. </a:t>
            </a:r>
          </a:p>
          <a:p>
            <a:pPr algn="ctr">
              <a:buNone/>
            </a:pPr>
            <a:endParaRPr lang="en-GB" sz="3400" dirty="0">
              <a:solidFill>
                <a:srgbClr val="002060"/>
              </a:solidFill>
            </a:endParaRPr>
          </a:p>
          <a:p>
            <a:pPr algn="ctr">
              <a:buNone/>
            </a:pPr>
            <a:r>
              <a:rPr lang="en-GB" sz="3400" dirty="0">
                <a:solidFill>
                  <a:srgbClr val="002060"/>
                </a:solidFill>
              </a:rPr>
              <a:t>For example, the </a:t>
            </a:r>
            <a:r>
              <a:rPr lang="en-GB" sz="3400" b="1" dirty="0">
                <a:solidFill>
                  <a:srgbClr val="002060"/>
                </a:solidFill>
              </a:rPr>
              <a:t>area</a:t>
            </a:r>
            <a:r>
              <a:rPr lang="en-GB" sz="3400" dirty="0">
                <a:solidFill>
                  <a:srgbClr val="002060"/>
                </a:solidFill>
              </a:rPr>
              <a:t> of a playing field or a given object is the total surface space taken up by the field or object.</a:t>
            </a:r>
          </a:p>
        </p:txBody>
      </p:sp>
      <p:sp>
        <p:nvSpPr>
          <p:cNvPr id="13" name="Left-Right Arrow 12"/>
          <p:cNvSpPr/>
          <p:nvPr/>
        </p:nvSpPr>
        <p:spPr>
          <a:xfrm>
            <a:off x="9051179" y="5379008"/>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4" name="Left-Right Arrow 13"/>
          <p:cNvSpPr/>
          <p:nvPr/>
        </p:nvSpPr>
        <p:spPr>
          <a:xfrm rot="16200000">
            <a:off x="8334226" y="4601463"/>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6" name="TextBox 15"/>
          <p:cNvSpPr txBox="1"/>
          <p:nvPr/>
        </p:nvSpPr>
        <p:spPr>
          <a:xfrm>
            <a:off x="9717422" y="5626980"/>
            <a:ext cx="1456841" cy="584775"/>
          </a:xfrm>
          <a:prstGeom prst="rect">
            <a:avLst/>
          </a:prstGeom>
          <a:noFill/>
        </p:spPr>
        <p:txBody>
          <a:bodyPr wrap="square" rtlCol="0">
            <a:spAutoFit/>
          </a:bodyPr>
          <a:lstStyle/>
          <a:p>
            <a:pPr algn="ctr"/>
            <a:r>
              <a:rPr lang="en-GB" sz="3200" dirty="0">
                <a:solidFill>
                  <a:srgbClr val="002060"/>
                </a:solidFill>
              </a:rPr>
              <a:t>length</a:t>
            </a:r>
          </a:p>
        </p:txBody>
      </p:sp>
      <p:sp>
        <p:nvSpPr>
          <p:cNvPr id="17" name="TextBox 16"/>
          <p:cNvSpPr txBox="1"/>
          <p:nvPr/>
        </p:nvSpPr>
        <p:spPr>
          <a:xfrm rot="16200000">
            <a:off x="7817082" y="4452474"/>
            <a:ext cx="1456841" cy="584775"/>
          </a:xfrm>
          <a:prstGeom prst="rect">
            <a:avLst/>
          </a:prstGeom>
          <a:noFill/>
        </p:spPr>
        <p:txBody>
          <a:bodyPr wrap="square" rtlCol="0">
            <a:spAutoFit/>
          </a:bodyPr>
          <a:lstStyle/>
          <a:p>
            <a:pPr algn="ctr"/>
            <a:r>
              <a:rPr lang="en-GB" sz="3200" dirty="0">
                <a:solidFill>
                  <a:srgbClr val="002060"/>
                </a:solidFill>
              </a:rPr>
              <a:t>width</a:t>
            </a:r>
          </a:p>
        </p:txBody>
      </p:sp>
      <p:sp>
        <p:nvSpPr>
          <p:cNvPr id="18" name="Rectangle 17"/>
          <p:cNvSpPr/>
          <p:nvPr/>
        </p:nvSpPr>
        <p:spPr>
          <a:xfrm>
            <a:off x="9158316" y="4174037"/>
            <a:ext cx="2575053"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5037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679988" y="1855658"/>
            <a:ext cx="11160717" cy="10787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dirty="0">
                <a:solidFill>
                  <a:srgbClr val="002060"/>
                </a:solidFill>
              </a:rPr>
              <a:t>Sometimes, we are simply asked to calculate areas by </a:t>
            </a:r>
            <a:r>
              <a:rPr lang="en-GB" sz="2800" b="1" dirty="0">
                <a:solidFill>
                  <a:srgbClr val="002060"/>
                </a:solidFill>
              </a:rPr>
              <a:t>counting squares</a:t>
            </a:r>
            <a:r>
              <a:rPr lang="en-GB" sz="2800" dirty="0">
                <a:solidFill>
                  <a:srgbClr val="002060"/>
                </a:solidFill>
              </a:rPr>
              <a:t>. </a:t>
            </a:r>
          </a:p>
          <a:p>
            <a:pPr algn="ctr">
              <a:buNone/>
            </a:pPr>
            <a:r>
              <a:rPr lang="en-GB" sz="2800" dirty="0">
                <a:solidFill>
                  <a:srgbClr val="002060"/>
                </a:solidFill>
              </a:rPr>
              <a:t>The </a:t>
            </a:r>
            <a:r>
              <a:rPr lang="en-GB" sz="2800" b="1" dirty="0">
                <a:solidFill>
                  <a:srgbClr val="002060"/>
                </a:solidFill>
              </a:rPr>
              <a:t>unit</a:t>
            </a:r>
            <a:r>
              <a:rPr lang="en-GB" sz="2800" dirty="0">
                <a:solidFill>
                  <a:srgbClr val="002060"/>
                </a:solidFill>
              </a:rPr>
              <a:t> we use is mm²,</a:t>
            </a:r>
            <a:r>
              <a:rPr lang="en-GB" sz="2800" baseline="30000" dirty="0">
                <a:solidFill>
                  <a:srgbClr val="002060"/>
                </a:solidFill>
              </a:rPr>
              <a:t>  </a:t>
            </a:r>
            <a:r>
              <a:rPr lang="en-GB" sz="2800" dirty="0">
                <a:solidFill>
                  <a:srgbClr val="002060"/>
                </a:solidFill>
              </a:rPr>
              <a:t>cm²</a:t>
            </a:r>
            <a:r>
              <a:rPr lang="en-GB" sz="2800" baseline="30000" dirty="0">
                <a:solidFill>
                  <a:srgbClr val="002060"/>
                </a:solidFill>
              </a:rPr>
              <a:t>  </a:t>
            </a:r>
            <a:r>
              <a:rPr lang="en-GB" sz="2800" dirty="0">
                <a:solidFill>
                  <a:srgbClr val="002060"/>
                </a:solidFill>
              </a:rPr>
              <a:t>or m².  </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5110259" y="3308359"/>
            <a:ext cx="6745944" cy="13566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dirty="0">
                <a:solidFill>
                  <a:srgbClr val="002060"/>
                </a:solidFill>
              </a:rPr>
              <a:t>This shape is drawn on centimetre squared paper. We can calculate the </a:t>
            </a:r>
            <a:r>
              <a:rPr lang="en-GB" sz="2800" b="1" dirty="0">
                <a:solidFill>
                  <a:srgbClr val="002060"/>
                </a:solidFill>
              </a:rPr>
              <a:t>area</a:t>
            </a:r>
            <a:r>
              <a:rPr lang="en-GB" sz="2800" dirty="0">
                <a:solidFill>
                  <a:srgbClr val="002060"/>
                </a:solidFill>
              </a:rPr>
              <a:t> simply by counting the squares.</a:t>
            </a:r>
            <a:r>
              <a:rPr lang="en-GB" sz="2800" dirty="0"/>
              <a:t>.</a:t>
            </a:r>
            <a:endParaRPr lang="en-GB" sz="2800" dirty="0">
              <a:solidFill>
                <a:srgbClr val="002060"/>
              </a:solidFill>
            </a:endParaRPr>
          </a:p>
        </p:txBody>
      </p:sp>
      <p:sp>
        <p:nvSpPr>
          <p:cNvPr id="10" name="Rectangle: Rounded Corners 7">
            <a:extLst>
              <a:ext uri="{FF2B5EF4-FFF2-40B4-BE49-F238E27FC236}">
                <a16:creationId xmlns:a16="http://schemas.microsoft.com/office/drawing/2014/main" id="{B037ED3D-4640-4C99-BD8E-7128C709FBE2}"/>
              </a:ext>
            </a:extLst>
          </p:cNvPr>
          <p:cNvSpPr/>
          <p:nvPr/>
        </p:nvSpPr>
        <p:spPr>
          <a:xfrm>
            <a:off x="5110259" y="5019636"/>
            <a:ext cx="6745944" cy="13566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dirty="0">
                <a:solidFill>
                  <a:srgbClr val="002060"/>
                </a:solidFill>
              </a:rPr>
              <a:t>It has </a:t>
            </a:r>
            <a:r>
              <a:rPr lang="en-GB" sz="2800" b="1" dirty="0">
                <a:solidFill>
                  <a:srgbClr val="002060"/>
                </a:solidFill>
              </a:rPr>
              <a:t>8 whole squares</a:t>
            </a:r>
            <a:r>
              <a:rPr lang="en-GB" sz="2800" dirty="0">
                <a:solidFill>
                  <a:srgbClr val="002060"/>
                </a:solidFill>
              </a:rPr>
              <a:t> so it has </a:t>
            </a:r>
            <a:r>
              <a:rPr lang="en-GB" sz="2800" b="1" dirty="0">
                <a:solidFill>
                  <a:srgbClr val="002060"/>
                </a:solidFill>
              </a:rPr>
              <a:t>an area of 8 cm</a:t>
            </a:r>
            <a:r>
              <a:rPr lang="en-GB" sz="2800" b="1" baseline="30000" dirty="0">
                <a:solidFill>
                  <a:srgbClr val="002060"/>
                </a:solidFill>
              </a:rPr>
              <a:t>2</a:t>
            </a:r>
            <a:r>
              <a:rPr lang="en-GB" sz="2800" b="1" dirty="0">
                <a:solidFill>
                  <a:srgbClr val="002060"/>
                </a:solidFill>
              </a:rPr>
              <a:t> </a:t>
            </a:r>
            <a:r>
              <a:rPr lang="en-GB" sz="2800" dirty="0">
                <a:solidFill>
                  <a:srgbClr val="002060"/>
                </a:solidFill>
              </a:rPr>
              <a:t>(we read this as ‘8 square centimetres’).</a:t>
            </a:r>
          </a:p>
        </p:txBody>
      </p:sp>
      <p:graphicFrame>
        <p:nvGraphicFramePr>
          <p:cNvPr id="11" name="Table 10"/>
          <p:cNvGraphicFramePr>
            <a:graphicFrameLocks noGrp="1"/>
          </p:cNvGraphicFramePr>
          <p:nvPr>
            <p:extLst>
              <p:ext uri="{D42A27DB-BD31-4B8C-83A1-F6EECF244321}">
                <p14:modId xmlns:p14="http://schemas.microsoft.com/office/powerpoint/2010/main" val="1163240311"/>
              </p:ext>
            </p:extLst>
          </p:nvPr>
        </p:nvGraphicFramePr>
        <p:xfrm>
          <a:off x="1162372" y="3512921"/>
          <a:ext cx="3274300" cy="2723864"/>
        </p:xfrm>
        <a:graphic>
          <a:graphicData uri="http://schemas.openxmlformats.org/drawingml/2006/table">
            <a:tbl>
              <a:tblPr firstRow="1" bandRow="1">
                <a:tableStyleId>{5940675A-B579-460E-94D1-54222C63F5DA}</a:tableStyleId>
              </a:tblPr>
              <a:tblGrid>
                <a:gridCol w="818575">
                  <a:extLst>
                    <a:ext uri="{9D8B030D-6E8A-4147-A177-3AD203B41FA5}">
                      <a16:colId xmlns:a16="http://schemas.microsoft.com/office/drawing/2014/main" val="505838450"/>
                    </a:ext>
                  </a:extLst>
                </a:gridCol>
                <a:gridCol w="818575">
                  <a:extLst>
                    <a:ext uri="{9D8B030D-6E8A-4147-A177-3AD203B41FA5}">
                      <a16:colId xmlns:a16="http://schemas.microsoft.com/office/drawing/2014/main" val="2455288301"/>
                    </a:ext>
                  </a:extLst>
                </a:gridCol>
                <a:gridCol w="818575">
                  <a:extLst>
                    <a:ext uri="{9D8B030D-6E8A-4147-A177-3AD203B41FA5}">
                      <a16:colId xmlns:a16="http://schemas.microsoft.com/office/drawing/2014/main" val="313502341"/>
                    </a:ext>
                  </a:extLst>
                </a:gridCol>
                <a:gridCol w="818575">
                  <a:extLst>
                    <a:ext uri="{9D8B030D-6E8A-4147-A177-3AD203B41FA5}">
                      <a16:colId xmlns:a16="http://schemas.microsoft.com/office/drawing/2014/main" val="3898249688"/>
                    </a:ext>
                  </a:extLst>
                </a:gridCol>
              </a:tblGrid>
              <a:tr h="680966">
                <a:tc>
                  <a:txBody>
                    <a:bodyPr/>
                    <a:lstStyle/>
                    <a:p>
                      <a:pPr algn="ctr"/>
                      <a:endParaRPr lang="en-GB" sz="2800" dirty="0">
                        <a:solidFill>
                          <a:srgbClr val="002060"/>
                        </a:solidFill>
                      </a:endParaRPr>
                    </a:p>
                  </a:txBody>
                  <a:tcPr/>
                </a:tc>
                <a:tc>
                  <a:txBody>
                    <a:bodyPr/>
                    <a:lstStyle/>
                    <a:p>
                      <a:pPr algn="ctr"/>
                      <a:r>
                        <a:rPr lang="en-GB" sz="2800" dirty="0">
                          <a:solidFill>
                            <a:srgbClr val="002060"/>
                          </a:solidFill>
                        </a:rPr>
                        <a:t>1</a:t>
                      </a:r>
                    </a:p>
                  </a:txBody>
                  <a:tcPr>
                    <a:solidFill>
                      <a:srgbClr val="00B0F0"/>
                    </a:solid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680966">
                <a:tc>
                  <a:txBody>
                    <a:bodyPr/>
                    <a:lstStyle/>
                    <a:p>
                      <a:pPr algn="ctr"/>
                      <a:endParaRPr lang="en-GB" sz="2800" dirty="0">
                        <a:solidFill>
                          <a:srgbClr val="002060"/>
                        </a:solidFill>
                      </a:endParaRPr>
                    </a:p>
                  </a:txBody>
                  <a:tcPr/>
                </a:tc>
                <a:tc>
                  <a:txBody>
                    <a:bodyPr/>
                    <a:lstStyle/>
                    <a:p>
                      <a:pPr algn="ctr"/>
                      <a:r>
                        <a:rPr lang="en-GB" sz="2800" dirty="0">
                          <a:solidFill>
                            <a:srgbClr val="002060"/>
                          </a:solidFill>
                        </a:rPr>
                        <a:t>2</a:t>
                      </a:r>
                    </a:p>
                  </a:txBody>
                  <a:tcPr>
                    <a:solidFill>
                      <a:srgbClr val="00B0F0"/>
                    </a:solidFill>
                  </a:tcPr>
                </a:tc>
                <a:tc>
                  <a:txBody>
                    <a:bodyPr/>
                    <a:lstStyle/>
                    <a:p>
                      <a:pPr algn="ctr"/>
                      <a:r>
                        <a:rPr lang="en-GB" sz="2800" dirty="0">
                          <a:solidFill>
                            <a:srgbClr val="002060"/>
                          </a:solidFill>
                        </a:rPr>
                        <a:t>3</a:t>
                      </a:r>
                    </a:p>
                  </a:txBody>
                  <a:tcPr>
                    <a:solidFill>
                      <a:srgbClr val="00B0F0"/>
                    </a:solidFill>
                  </a:tcPr>
                </a:tc>
                <a:tc>
                  <a:txBody>
                    <a:bodyPr/>
                    <a:lstStyle/>
                    <a:p>
                      <a:pPr algn="ctr"/>
                      <a:r>
                        <a:rPr lang="en-GB" sz="2800" dirty="0">
                          <a:solidFill>
                            <a:srgbClr val="002060"/>
                          </a:solidFill>
                        </a:rPr>
                        <a:t>4</a:t>
                      </a:r>
                    </a:p>
                  </a:txBody>
                  <a:tcPr>
                    <a:solidFill>
                      <a:srgbClr val="00B0F0"/>
                    </a:solidFill>
                  </a:tcPr>
                </a:tc>
                <a:extLst>
                  <a:ext uri="{0D108BD9-81ED-4DB2-BD59-A6C34878D82A}">
                    <a16:rowId xmlns:a16="http://schemas.microsoft.com/office/drawing/2014/main" val="1287021237"/>
                  </a:ext>
                </a:extLst>
              </a:tr>
              <a:tr h="680966">
                <a:tc>
                  <a:txBody>
                    <a:bodyPr/>
                    <a:lstStyle/>
                    <a:p>
                      <a:pPr algn="ctr"/>
                      <a:r>
                        <a:rPr lang="en-GB" sz="2800" dirty="0">
                          <a:solidFill>
                            <a:srgbClr val="002060"/>
                          </a:solidFill>
                        </a:rPr>
                        <a:t>5</a:t>
                      </a:r>
                    </a:p>
                  </a:txBody>
                  <a:tcPr>
                    <a:solidFill>
                      <a:srgbClr val="00B0F0"/>
                    </a:solidFill>
                  </a:tcPr>
                </a:tc>
                <a:tc>
                  <a:txBody>
                    <a:bodyPr/>
                    <a:lstStyle/>
                    <a:p>
                      <a:pPr algn="ctr"/>
                      <a:r>
                        <a:rPr lang="en-GB" sz="2800" dirty="0">
                          <a:solidFill>
                            <a:srgbClr val="002060"/>
                          </a:solidFill>
                        </a:rPr>
                        <a:t>6</a:t>
                      </a:r>
                    </a:p>
                  </a:txBody>
                  <a:tcPr>
                    <a:solidFill>
                      <a:srgbClr val="00B0F0"/>
                    </a:solidFill>
                  </a:tcPr>
                </a:tc>
                <a:tc>
                  <a:txBody>
                    <a:bodyPr/>
                    <a:lstStyle/>
                    <a:p>
                      <a:pPr algn="ctr"/>
                      <a:r>
                        <a:rPr lang="en-GB" sz="2800" dirty="0">
                          <a:solidFill>
                            <a:srgbClr val="002060"/>
                          </a:solidFill>
                        </a:rPr>
                        <a:t>7</a:t>
                      </a: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680966">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r>
                        <a:rPr lang="en-GB" sz="2800" dirty="0">
                          <a:solidFill>
                            <a:srgbClr val="002060"/>
                          </a:solidFill>
                        </a:rPr>
                        <a:t>8</a:t>
                      </a: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183754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4885553" y="3758283"/>
            <a:ext cx="1356360" cy="192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4" name="Table 23"/>
          <p:cNvGraphicFramePr>
            <a:graphicFrameLocks noGrp="1"/>
          </p:cNvGraphicFramePr>
          <p:nvPr>
            <p:extLst>
              <p:ext uri="{D42A27DB-BD31-4B8C-83A1-F6EECF244321}">
                <p14:modId xmlns:p14="http://schemas.microsoft.com/office/powerpoint/2010/main" val="3353573018"/>
              </p:ext>
            </p:extLst>
          </p:nvPr>
        </p:nvGraphicFramePr>
        <p:xfrm>
          <a:off x="4540999" y="3119010"/>
          <a:ext cx="2059695" cy="3167790"/>
        </p:xfrm>
        <a:graphic>
          <a:graphicData uri="http://schemas.openxmlformats.org/drawingml/2006/table">
            <a:tbl>
              <a:tblPr firstRow="1" bandRow="1">
                <a:tableStyleId>{5940675A-B579-460E-94D1-54222C63F5DA}</a:tableStyleId>
              </a:tblPr>
              <a:tblGrid>
                <a:gridCol w="686565">
                  <a:extLst>
                    <a:ext uri="{9D8B030D-6E8A-4147-A177-3AD203B41FA5}">
                      <a16:colId xmlns:a16="http://schemas.microsoft.com/office/drawing/2014/main" val="2455288301"/>
                    </a:ext>
                  </a:extLst>
                </a:gridCol>
                <a:gridCol w="686565">
                  <a:extLst>
                    <a:ext uri="{9D8B030D-6E8A-4147-A177-3AD203B41FA5}">
                      <a16:colId xmlns:a16="http://schemas.microsoft.com/office/drawing/2014/main" val="313502341"/>
                    </a:ext>
                  </a:extLst>
                </a:gridCol>
                <a:gridCol w="686565">
                  <a:extLst>
                    <a:ext uri="{9D8B030D-6E8A-4147-A177-3AD203B41FA5}">
                      <a16:colId xmlns:a16="http://schemas.microsoft.com/office/drawing/2014/main" val="3898249688"/>
                    </a:ext>
                  </a:extLst>
                </a:gridCol>
              </a:tblGrid>
              <a:tr h="633558">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633558">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rPr>
                        <a:t>1</a:t>
                      </a: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633558">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rPr>
                        <a:t>2</a:t>
                      </a: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633558">
                <a:tc>
                  <a:txBody>
                    <a:bodyPr/>
                    <a:lstStyle/>
                    <a:p>
                      <a:pPr algn="ctr"/>
                      <a:endParaRPr lang="en-GB" sz="2800" dirty="0">
                        <a:solidFill>
                          <a:srgbClr val="002060"/>
                        </a:solidFill>
                      </a:endParaRPr>
                    </a:p>
                  </a:txBody>
                  <a:tcPr/>
                </a:tc>
                <a:tc>
                  <a:txBody>
                    <a:bodyPr/>
                    <a:lstStyle/>
                    <a:p>
                      <a:pPr algn="ctr"/>
                      <a:r>
                        <a:rPr lang="en-GB" sz="2800" dirty="0">
                          <a:solidFill>
                            <a:srgbClr val="002060"/>
                          </a:solidFill>
                        </a:rPr>
                        <a:t>3</a:t>
                      </a: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r h="633558">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197056588"/>
                  </a:ext>
                </a:extLst>
              </a:tr>
            </a:tbl>
          </a:graphicData>
        </a:graphic>
      </p:graphicFrame>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273209" y="2753016"/>
            <a:ext cx="3826351" cy="205770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rgbClr val="002060"/>
                </a:solidFill>
              </a:rPr>
              <a:t>Estimate</a:t>
            </a:r>
            <a:r>
              <a:rPr lang="en-GB" sz="2600" dirty="0">
                <a:solidFill>
                  <a:srgbClr val="002060"/>
                </a:solidFill>
              </a:rPr>
              <a:t> means to give a rough answer that may be a little less or a little more than the actual result.</a:t>
            </a:r>
          </a:p>
        </p:txBody>
      </p:sp>
      <p:sp>
        <p:nvSpPr>
          <p:cNvPr id="2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71521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Today, we are going to calculate the </a:t>
            </a:r>
            <a:r>
              <a:rPr lang="en-GB" sz="3200" b="1" dirty="0">
                <a:solidFill>
                  <a:srgbClr val="002060"/>
                </a:solidFill>
              </a:rPr>
              <a:t>area </a:t>
            </a:r>
            <a:r>
              <a:rPr lang="en-GB" sz="3200" dirty="0">
                <a:solidFill>
                  <a:srgbClr val="002060"/>
                </a:solidFill>
              </a:rPr>
              <a:t>of </a:t>
            </a:r>
            <a:r>
              <a:rPr lang="en-GB" sz="3200" b="1" dirty="0">
                <a:solidFill>
                  <a:srgbClr val="002060"/>
                </a:solidFill>
              </a:rPr>
              <a:t>irregular shapes</a:t>
            </a:r>
            <a:r>
              <a:rPr lang="en-GB" sz="3200" dirty="0">
                <a:solidFill>
                  <a:srgbClr val="002060"/>
                </a:solidFill>
              </a:rPr>
              <a:t>.</a:t>
            </a:r>
          </a:p>
        </p:txBody>
      </p:sp>
      <p:sp>
        <p:nvSpPr>
          <p:cNvPr id="25" name="Rectangle: Rounded Corners 7">
            <a:extLst>
              <a:ext uri="{FF2B5EF4-FFF2-40B4-BE49-F238E27FC236}">
                <a16:creationId xmlns:a16="http://schemas.microsoft.com/office/drawing/2014/main" id="{B037ED3D-4640-4C99-BD8E-7128C709FBE2}"/>
              </a:ext>
            </a:extLst>
          </p:cNvPr>
          <p:cNvSpPr/>
          <p:nvPr/>
        </p:nvSpPr>
        <p:spPr>
          <a:xfrm>
            <a:off x="6812280" y="2916599"/>
            <a:ext cx="5013961" cy="363660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I can </a:t>
            </a:r>
            <a:r>
              <a:rPr lang="en-GB" sz="2500" b="1" dirty="0">
                <a:solidFill>
                  <a:srgbClr val="002060"/>
                </a:solidFill>
              </a:rPr>
              <a:t>estimate</a:t>
            </a:r>
            <a:r>
              <a:rPr lang="en-GB" sz="2500" dirty="0">
                <a:solidFill>
                  <a:srgbClr val="002060"/>
                </a:solidFill>
              </a:rPr>
              <a:t> the </a:t>
            </a:r>
            <a:r>
              <a:rPr lang="en-GB" sz="2500" b="1" dirty="0">
                <a:solidFill>
                  <a:srgbClr val="002060"/>
                </a:solidFill>
              </a:rPr>
              <a:t>area</a:t>
            </a:r>
            <a:r>
              <a:rPr lang="en-GB" sz="2500" dirty="0">
                <a:solidFill>
                  <a:srgbClr val="002060"/>
                </a:solidFill>
              </a:rPr>
              <a:t> of this </a:t>
            </a:r>
            <a:r>
              <a:rPr lang="en-GB" sz="2500" b="1" dirty="0">
                <a:solidFill>
                  <a:srgbClr val="002060"/>
                </a:solidFill>
              </a:rPr>
              <a:t>irregular</a:t>
            </a:r>
            <a:r>
              <a:rPr lang="en-GB" sz="2500" dirty="0">
                <a:solidFill>
                  <a:srgbClr val="002060"/>
                </a:solidFill>
              </a:rPr>
              <a:t> shape by counting the whole squares and parts.</a:t>
            </a:r>
          </a:p>
          <a:p>
            <a:pPr algn="ctr"/>
            <a:endParaRPr lang="en-GB" sz="2500" dirty="0">
              <a:solidFill>
                <a:srgbClr val="002060"/>
              </a:solidFill>
            </a:endParaRPr>
          </a:p>
          <a:p>
            <a:pPr algn="ctr"/>
            <a:r>
              <a:rPr lang="en-GB" sz="2500" dirty="0">
                <a:solidFill>
                  <a:srgbClr val="002060"/>
                </a:solidFill>
              </a:rPr>
              <a:t>I </a:t>
            </a:r>
            <a:r>
              <a:rPr lang="en-GB" sz="2500" b="1" dirty="0">
                <a:solidFill>
                  <a:srgbClr val="002060"/>
                </a:solidFill>
              </a:rPr>
              <a:t>estimate</a:t>
            </a:r>
            <a:r>
              <a:rPr lang="en-GB" sz="2500" dirty="0">
                <a:solidFill>
                  <a:srgbClr val="002060"/>
                </a:solidFill>
              </a:rPr>
              <a:t> that this shape has an </a:t>
            </a:r>
            <a:r>
              <a:rPr lang="en-GB" sz="2500" b="1" dirty="0">
                <a:solidFill>
                  <a:srgbClr val="002060"/>
                </a:solidFill>
              </a:rPr>
              <a:t>area</a:t>
            </a:r>
            <a:r>
              <a:rPr lang="en-GB" sz="2500" dirty="0">
                <a:solidFill>
                  <a:srgbClr val="002060"/>
                </a:solidFill>
              </a:rPr>
              <a:t> of </a:t>
            </a:r>
            <a:r>
              <a:rPr lang="en-GB" sz="2500" b="1" dirty="0">
                <a:solidFill>
                  <a:srgbClr val="002060"/>
                </a:solidFill>
              </a:rPr>
              <a:t>3cm</a:t>
            </a:r>
            <a:r>
              <a:rPr lang="en-GB" sz="2500" b="1" baseline="30000" dirty="0">
                <a:solidFill>
                  <a:srgbClr val="002060"/>
                </a:solidFill>
              </a:rPr>
              <a:t>2</a:t>
            </a:r>
            <a:r>
              <a:rPr lang="en-GB" sz="2500" b="1" dirty="0">
                <a:solidFill>
                  <a:srgbClr val="002060"/>
                </a:solidFill>
              </a:rPr>
              <a:t> </a:t>
            </a:r>
            <a:r>
              <a:rPr lang="en-GB" sz="2500" dirty="0">
                <a:solidFill>
                  <a:srgbClr val="002060"/>
                </a:solidFill>
              </a:rPr>
              <a:t>as there are roughly 3 squares shaded in total</a:t>
            </a:r>
            <a:r>
              <a:rPr lang="en-GB" sz="2500" b="1" dirty="0">
                <a:solidFill>
                  <a:srgbClr val="002060"/>
                </a:solidFill>
              </a:rPr>
              <a:t>.</a:t>
            </a:r>
          </a:p>
          <a:p>
            <a:pPr algn="ctr"/>
            <a:r>
              <a:rPr lang="en-GB" sz="2500" dirty="0">
                <a:solidFill>
                  <a:srgbClr val="002060"/>
                </a:solidFill>
              </a:rPr>
              <a:t>The other shaded parts would not make another whole square.</a:t>
            </a:r>
          </a:p>
        </p:txBody>
      </p:sp>
      <p:sp>
        <p:nvSpPr>
          <p:cNvPr id="11" name="Rectangle: Rounded Corners 7">
            <a:extLst>
              <a:ext uri="{FF2B5EF4-FFF2-40B4-BE49-F238E27FC236}">
                <a16:creationId xmlns:a16="http://schemas.microsoft.com/office/drawing/2014/main" id="{E2895EDA-F5C0-4CF5-8092-3B7D3B30EA46}"/>
              </a:ext>
            </a:extLst>
          </p:cNvPr>
          <p:cNvSpPr/>
          <p:nvPr/>
        </p:nvSpPr>
        <p:spPr>
          <a:xfrm>
            <a:off x="365759" y="5001518"/>
            <a:ext cx="3733801" cy="174306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600" dirty="0">
                <a:solidFill>
                  <a:srgbClr val="002060"/>
                </a:solidFill>
              </a:rPr>
              <a:t>An</a:t>
            </a:r>
            <a:r>
              <a:rPr lang="en-GB" sz="2600" b="1" dirty="0">
                <a:solidFill>
                  <a:srgbClr val="002060"/>
                </a:solidFill>
              </a:rPr>
              <a:t> irregular shape </a:t>
            </a:r>
            <a:r>
              <a:rPr lang="en-GB" sz="2600" dirty="0">
                <a:solidFill>
                  <a:srgbClr val="002060"/>
                </a:solidFill>
              </a:rPr>
              <a:t>is one that does not have equal sides or equal angles.</a:t>
            </a:r>
          </a:p>
        </p:txBody>
      </p:sp>
    </p:spTree>
    <p:extLst>
      <p:ext uri="{BB962C8B-B14F-4D97-AF65-F5344CB8AC3E}">
        <p14:creationId xmlns:p14="http://schemas.microsoft.com/office/powerpoint/2010/main" val="296626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8223</TotalTime>
  <Words>1300</Words>
  <Application>Microsoft Office PowerPoint</Application>
  <PresentationFormat>Widescreen</PresentationFormat>
  <Paragraphs>185</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Teach</vt:lpstr>
      <vt:lpstr>Teach</vt:lpstr>
      <vt:lpstr>Model</vt:lpstr>
      <vt:lpstr>Model</vt:lpstr>
      <vt:lpstr>Model</vt:lpstr>
      <vt:lpstr>Apply</vt:lpstr>
      <vt:lpstr>Apply – Problem Solving</vt:lpstr>
      <vt:lpstr>Apply – Problem Solving</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217</cp:revision>
  <dcterms:created xsi:type="dcterms:W3CDTF">2017-03-29T13:14:03Z</dcterms:created>
  <dcterms:modified xsi:type="dcterms:W3CDTF">2020-05-01T12:34:31Z</dcterms:modified>
</cp:coreProperties>
</file>