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314" r:id="rId3"/>
    <p:sldId id="274" r:id="rId4"/>
    <p:sldId id="394" r:id="rId5"/>
    <p:sldId id="395" r:id="rId6"/>
    <p:sldId id="393" r:id="rId7"/>
    <p:sldId id="382" r:id="rId8"/>
    <p:sldId id="402" r:id="rId9"/>
    <p:sldId id="403" r:id="rId10"/>
    <p:sldId id="398" r:id="rId11"/>
    <p:sldId id="396" r:id="rId12"/>
    <p:sldId id="386" r:id="rId13"/>
    <p:sldId id="399" r:id="rId14"/>
    <p:sldId id="400" r:id="rId15"/>
    <p:sldId id="401" r:id="rId16"/>
    <p:sldId id="388" r:id="rId17"/>
    <p:sldId id="390" r:id="rId18"/>
    <p:sldId id="389" r:id="rId19"/>
    <p:sldId id="391" r:id="rId20"/>
    <p:sldId id="39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3D311-2F0E-4BEF-8942-2BCDB04A2699}" v="49" dt="2019-11-29T12:04:38.4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85900" autoAdjust="0"/>
  </p:normalViewPr>
  <p:slideViewPr>
    <p:cSldViewPr snapToGrid="0" snapToObjects="1">
      <p:cViewPr varScale="1">
        <p:scale>
          <a:sx n="62" d="100"/>
          <a:sy n="62" d="100"/>
        </p:scale>
        <p:origin x="1266"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2289859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42079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1002332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32682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2250144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2711150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2037071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33038673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4202158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370169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24041598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3924951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824033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572798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5815030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4277168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3646435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060"/>
                </a:solidFill>
              </a:rPr>
              <a:t>Y5 M5f Can estimate volume</a:t>
            </a:r>
            <a:endParaRPr lang="en-GB" sz="48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853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estimate volume</a:t>
            </a:r>
            <a:r>
              <a:rPr lang="en-GB" sz="34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71499" y="2998355"/>
            <a:ext cx="6576061" cy="36039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The </a:t>
            </a:r>
            <a:r>
              <a:rPr lang="en-GB" sz="3400" b="1" dirty="0">
                <a:solidFill>
                  <a:srgbClr val="002060"/>
                </a:solidFill>
              </a:rPr>
              <a:t>volume </a:t>
            </a:r>
            <a:r>
              <a:rPr lang="en-GB" sz="3400" dirty="0">
                <a:solidFill>
                  <a:srgbClr val="002060"/>
                </a:solidFill>
              </a:rPr>
              <a:t>of a cube, cuboid or other 3-D shape is the </a:t>
            </a:r>
            <a:r>
              <a:rPr lang="en-GB" sz="3400" b="1" dirty="0">
                <a:solidFill>
                  <a:srgbClr val="002060"/>
                </a:solidFill>
              </a:rPr>
              <a:t>space</a:t>
            </a:r>
            <a:r>
              <a:rPr lang="en-GB" sz="3400" dirty="0">
                <a:solidFill>
                  <a:srgbClr val="002060"/>
                </a:solidFill>
              </a:rPr>
              <a:t> taken up by that shape. For example, the </a:t>
            </a:r>
            <a:r>
              <a:rPr lang="en-GB" sz="3400" b="1" dirty="0">
                <a:solidFill>
                  <a:srgbClr val="002060"/>
                </a:solidFill>
              </a:rPr>
              <a:t>volume</a:t>
            </a:r>
            <a:r>
              <a:rPr lang="en-GB" sz="3400" dirty="0">
                <a:solidFill>
                  <a:srgbClr val="002060"/>
                </a:solidFill>
              </a:rPr>
              <a:t> of a box is the total </a:t>
            </a:r>
            <a:r>
              <a:rPr lang="en-GB" sz="3400" b="1" dirty="0">
                <a:solidFill>
                  <a:srgbClr val="002060"/>
                </a:solidFill>
              </a:rPr>
              <a:t>space</a:t>
            </a:r>
            <a:r>
              <a:rPr lang="en-GB" sz="3400" dirty="0">
                <a:solidFill>
                  <a:srgbClr val="002060"/>
                </a:solidFill>
              </a:rPr>
              <a:t> taken up by that box. </a:t>
            </a:r>
          </a:p>
          <a:p>
            <a:pPr algn="ctr">
              <a:buNone/>
            </a:pPr>
            <a:r>
              <a:rPr lang="en-GB" sz="3400" b="1" dirty="0">
                <a:solidFill>
                  <a:srgbClr val="002060"/>
                </a:solidFill>
              </a:rPr>
              <a:t>Volume</a:t>
            </a:r>
            <a:r>
              <a:rPr lang="en-GB" sz="3400" dirty="0">
                <a:solidFill>
                  <a:srgbClr val="002060"/>
                </a:solidFill>
              </a:rPr>
              <a:t> is measured in </a:t>
            </a:r>
            <a:r>
              <a:rPr lang="en-GB" sz="3400" b="1" dirty="0">
                <a:solidFill>
                  <a:srgbClr val="002060"/>
                </a:solidFill>
              </a:rPr>
              <a:t>cubes</a:t>
            </a:r>
            <a:r>
              <a:rPr lang="en-GB" sz="3400" dirty="0">
                <a:solidFill>
                  <a:srgbClr val="002060"/>
                </a:solidFill>
              </a:rPr>
              <a:t>. </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426" t="42430" r="65908"/>
          <a:stretch/>
        </p:blipFill>
        <p:spPr>
          <a:xfrm>
            <a:off x="8702105" y="2855796"/>
            <a:ext cx="1743738" cy="1871677"/>
          </a:xfrm>
          <a:prstGeom prst="rect">
            <a:avLst/>
          </a:prstGeom>
        </p:spPr>
      </p:pic>
      <p:sp>
        <p:nvSpPr>
          <p:cNvPr id="15" name="Rectangle: Rounded Corners 2">
            <a:extLst>
              <a:ext uri="{FF2B5EF4-FFF2-40B4-BE49-F238E27FC236}">
                <a16:creationId xmlns:a16="http://schemas.microsoft.com/office/drawing/2014/main" id="{675A7142-34F1-4E54-A85B-FF703025B360}"/>
              </a:ext>
            </a:extLst>
          </p:cNvPr>
          <p:cNvSpPr/>
          <p:nvPr/>
        </p:nvSpPr>
        <p:spPr>
          <a:xfrm>
            <a:off x="7470183" y="4901029"/>
            <a:ext cx="4386019" cy="17012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This cube has a volume of </a:t>
            </a:r>
            <a:r>
              <a:rPr lang="en-GB" sz="3400" b="1" dirty="0">
                <a:solidFill>
                  <a:srgbClr val="002060"/>
                </a:solidFill>
              </a:rPr>
              <a:t>1cm³</a:t>
            </a:r>
            <a:r>
              <a:rPr lang="en-GB" sz="3400" dirty="0">
                <a:solidFill>
                  <a:srgbClr val="002060"/>
                </a:solidFill>
              </a:rPr>
              <a:t> </a:t>
            </a:r>
          </a:p>
          <a:p>
            <a:pPr algn="ctr">
              <a:buNone/>
            </a:pPr>
            <a:r>
              <a:rPr lang="en-GB" sz="3400" dirty="0">
                <a:solidFill>
                  <a:srgbClr val="002060"/>
                </a:solidFill>
              </a:rPr>
              <a:t>(1 centimetre </a:t>
            </a:r>
            <a:r>
              <a:rPr lang="en-GB" sz="3400" b="1" dirty="0">
                <a:solidFill>
                  <a:srgbClr val="002060"/>
                </a:solidFill>
              </a:rPr>
              <a:t>cubed</a:t>
            </a:r>
            <a:r>
              <a:rPr lang="en-GB" sz="3400" dirty="0">
                <a:solidFill>
                  <a:srgbClr val="002060"/>
                </a:solidFill>
              </a:rPr>
              <a:t>). </a:t>
            </a:r>
          </a:p>
        </p:txBody>
      </p:sp>
    </p:spTree>
    <p:extLst>
      <p:ext uri="{BB962C8B-B14F-4D97-AF65-F5344CB8AC3E}">
        <p14:creationId xmlns:p14="http://schemas.microsoft.com/office/powerpoint/2010/main" val="3542344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435381" y="3563705"/>
            <a:ext cx="6285460" cy="306956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We can calculate </a:t>
            </a:r>
            <a:r>
              <a:rPr lang="en-GB" sz="3400" b="1" dirty="0">
                <a:solidFill>
                  <a:srgbClr val="002060"/>
                </a:solidFill>
              </a:rPr>
              <a:t>volume</a:t>
            </a:r>
            <a:r>
              <a:rPr lang="en-GB" sz="3400" dirty="0">
                <a:solidFill>
                  <a:srgbClr val="002060"/>
                </a:solidFill>
              </a:rPr>
              <a:t> by counting cubes. </a:t>
            </a:r>
          </a:p>
          <a:p>
            <a:pPr algn="ctr">
              <a:buNone/>
            </a:pPr>
            <a:endParaRPr lang="en-GB" sz="3400" dirty="0">
              <a:solidFill>
                <a:srgbClr val="002060"/>
              </a:solidFill>
            </a:endParaRPr>
          </a:p>
          <a:p>
            <a:pPr algn="ctr">
              <a:buNone/>
            </a:pPr>
            <a:r>
              <a:rPr lang="en-GB" sz="3400" dirty="0">
                <a:solidFill>
                  <a:srgbClr val="002060"/>
                </a:solidFill>
              </a:rPr>
              <a:t>We can see that this </a:t>
            </a:r>
            <a:r>
              <a:rPr lang="en-GB" sz="3400" b="1" dirty="0">
                <a:solidFill>
                  <a:srgbClr val="002060"/>
                </a:solidFill>
              </a:rPr>
              <a:t>cube</a:t>
            </a:r>
            <a:r>
              <a:rPr lang="en-GB" sz="3400" dirty="0">
                <a:solidFill>
                  <a:srgbClr val="002060"/>
                </a:solidFill>
              </a:rPr>
              <a:t> has a </a:t>
            </a:r>
            <a:r>
              <a:rPr lang="en-GB" sz="3400" b="1" dirty="0">
                <a:solidFill>
                  <a:srgbClr val="002060"/>
                </a:solidFill>
              </a:rPr>
              <a:t>volume</a:t>
            </a:r>
            <a:r>
              <a:rPr lang="en-GB" sz="3400" dirty="0">
                <a:solidFill>
                  <a:srgbClr val="002060"/>
                </a:solidFill>
              </a:rPr>
              <a:t> of </a:t>
            </a:r>
            <a:r>
              <a:rPr lang="en-GB" sz="3400" b="1" dirty="0">
                <a:solidFill>
                  <a:srgbClr val="002060"/>
                </a:solidFill>
              </a:rPr>
              <a:t>8cm³</a:t>
            </a:r>
            <a:r>
              <a:rPr lang="en-GB" sz="3400" dirty="0">
                <a:solidFill>
                  <a:srgbClr val="002060"/>
                </a:solidFill>
              </a:rPr>
              <a:t>.</a:t>
            </a:r>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35943"/>
          <a:stretch/>
        </p:blipFill>
        <p:spPr>
          <a:xfrm>
            <a:off x="7741175" y="3490419"/>
            <a:ext cx="3201145" cy="3216139"/>
          </a:xfrm>
          <a:prstGeom prst="rect">
            <a:avLst/>
          </a:prstGeom>
        </p:spPr>
      </p:pic>
      <p:sp>
        <p:nvSpPr>
          <p:cNvPr id="8" name="Rectangle: Rounded Corners 7">
            <a:extLst>
              <a:ext uri="{FF2B5EF4-FFF2-40B4-BE49-F238E27FC236}">
                <a16:creationId xmlns:a16="http://schemas.microsoft.com/office/drawing/2014/main" id="{B037ED3D-4640-4C99-BD8E-7128C709FBE2}"/>
              </a:ext>
            </a:extLst>
          </p:cNvPr>
          <p:cNvSpPr/>
          <p:nvPr/>
        </p:nvSpPr>
        <p:spPr>
          <a:xfrm>
            <a:off x="435380" y="1874521"/>
            <a:ext cx="11284180" cy="129635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200" dirty="0">
                <a:solidFill>
                  <a:srgbClr val="002060"/>
                </a:solidFill>
              </a:rPr>
              <a:t>The </a:t>
            </a:r>
            <a:r>
              <a:rPr lang="en-GB" sz="3200" b="1" dirty="0">
                <a:solidFill>
                  <a:srgbClr val="002060"/>
                </a:solidFill>
              </a:rPr>
              <a:t>volume </a:t>
            </a:r>
            <a:r>
              <a:rPr lang="en-GB" sz="3200" dirty="0">
                <a:solidFill>
                  <a:srgbClr val="002060"/>
                </a:solidFill>
              </a:rPr>
              <a:t>of a cube, cuboid or other 3-D shape is the </a:t>
            </a:r>
            <a:r>
              <a:rPr lang="en-GB" sz="3200" b="1" dirty="0">
                <a:solidFill>
                  <a:srgbClr val="002060"/>
                </a:solidFill>
              </a:rPr>
              <a:t>space</a:t>
            </a:r>
            <a:r>
              <a:rPr lang="en-GB" sz="3200" dirty="0">
                <a:solidFill>
                  <a:srgbClr val="002060"/>
                </a:solidFill>
              </a:rPr>
              <a:t> taken up by that shape. </a:t>
            </a:r>
            <a:r>
              <a:rPr lang="en-GB" sz="3200" b="1" dirty="0">
                <a:solidFill>
                  <a:srgbClr val="002060"/>
                </a:solidFill>
              </a:rPr>
              <a:t>Volume</a:t>
            </a:r>
            <a:r>
              <a:rPr lang="en-GB" sz="3200" dirty="0">
                <a:solidFill>
                  <a:srgbClr val="002060"/>
                </a:solidFill>
              </a:rPr>
              <a:t> is measured in </a:t>
            </a:r>
            <a:r>
              <a:rPr lang="en-GB" sz="3200" b="1" dirty="0">
                <a:solidFill>
                  <a:srgbClr val="002060"/>
                </a:solidFill>
              </a:rPr>
              <a:t>cubes</a:t>
            </a:r>
            <a:r>
              <a:rPr lang="en-GB" sz="3200" dirty="0">
                <a:solidFill>
                  <a:srgbClr val="002060"/>
                </a:solidFill>
              </a:rPr>
              <a:t>. </a:t>
            </a:r>
          </a:p>
        </p:txBody>
      </p:sp>
    </p:spTree>
    <p:extLst>
      <p:ext uri="{BB962C8B-B14F-4D97-AF65-F5344CB8AC3E}">
        <p14:creationId xmlns:p14="http://schemas.microsoft.com/office/powerpoint/2010/main" val="6273837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523505" y="1970251"/>
            <a:ext cx="11224705" cy="1016789"/>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can </a:t>
            </a:r>
            <a:r>
              <a:rPr lang="en-GB" sz="2800" b="1" dirty="0">
                <a:solidFill>
                  <a:srgbClr val="002060"/>
                </a:solidFill>
              </a:rPr>
              <a:t>estimate</a:t>
            </a:r>
            <a:r>
              <a:rPr lang="en-GB" sz="2800" dirty="0">
                <a:solidFill>
                  <a:srgbClr val="002060"/>
                </a:solidFill>
              </a:rPr>
              <a:t> the </a:t>
            </a:r>
            <a:r>
              <a:rPr lang="en-GB" sz="2800" b="1" dirty="0">
                <a:solidFill>
                  <a:srgbClr val="002060"/>
                </a:solidFill>
              </a:rPr>
              <a:t>volume</a:t>
            </a:r>
            <a:r>
              <a:rPr lang="en-GB" sz="2800" dirty="0">
                <a:solidFill>
                  <a:srgbClr val="002060"/>
                </a:solidFill>
              </a:rPr>
              <a:t> of this cuboid.</a:t>
            </a:r>
          </a:p>
          <a:p>
            <a:pPr algn="ctr">
              <a:buNone/>
            </a:pPr>
            <a:r>
              <a:rPr lang="en-GB" sz="2800" dirty="0">
                <a:solidFill>
                  <a:srgbClr val="002060"/>
                </a:solidFill>
              </a:rPr>
              <a:t>I can </a:t>
            </a:r>
            <a:r>
              <a:rPr lang="en-GB" sz="2800" b="1" dirty="0">
                <a:solidFill>
                  <a:srgbClr val="002060"/>
                </a:solidFill>
              </a:rPr>
              <a:t>estimate</a:t>
            </a:r>
            <a:r>
              <a:rPr lang="en-GB" sz="2800" dirty="0">
                <a:solidFill>
                  <a:srgbClr val="002060"/>
                </a:solidFill>
              </a:rPr>
              <a:t> the </a:t>
            </a:r>
            <a:r>
              <a:rPr lang="en-GB" sz="2800" b="1" dirty="0">
                <a:solidFill>
                  <a:srgbClr val="002060"/>
                </a:solidFill>
              </a:rPr>
              <a:t>volume</a:t>
            </a:r>
            <a:r>
              <a:rPr lang="en-GB" sz="2800" dirty="0">
                <a:solidFill>
                  <a:srgbClr val="002060"/>
                </a:solidFill>
              </a:rPr>
              <a:t> simply by</a:t>
            </a:r>
            <a:r>
              <a:rPr lang="en-GB" sz="2800" b="1" dirty="0">
                <a:solidFill>
                  <a:srgbClr val="002060"/>
                </a:solidFill>
              </a:rPr>
              <a:t> </a:t>
            </a:r>
            <a:r>
              <a:rPr lang="en-GB" sz="2800" dirty="0">
                <a:solidFill>
                  <a:srgbClr val="002060"/>
                </a:solidFill>
              </a:rPr>
              <a:t>counting the cubes.</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815840" y="3266604"/>
            <a:ext cx="6932370" cy="1793076"/>
          </a:xfrm>
          <a:prstGeom prst="wedgeRectCallout">
            <a:avLst>
              <a:gd name="adj1" fmla="val -61630"/>
              <a:gd name="adj2" fmla="val 207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Counting each cube is a helpful strategy to </a:t>
            </a:r>
            <a:r>
              <a:rPr lang="en-GB" sz="2800" b="1" dirty="0">
                <a:solidFill>
                  <a:srgbClr val="002060"/>
                </a:solidFill>
              </a:rPr>
              <a:t>estimate</a:t>
            </a:r>
            <a:r>
              <a:rPr lang="en-GB" sz="2800" dirty="0">
                <a:solidFill>
                  <a:srgbClr val="002060"/>
                </a:solidFill>
              </a:rPr>
              <a:t> the area. I can count 6 on the top layer. I know this means there are 6 on the bottom layer too.</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4983480" y="5242560"/>
            <a:ext cx="6764730" cy="1158996"/>
          </a:xfrm>
          <a:prstGeom prst="wedgeRectCallout">
            <a:avLst>
              <a:gd name="adj1" fmla="val -64308"/>
              <a:gd name="adj2" fmla="val 280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have counted all the cubes and</a:t>
            </a:r>
            <a:r>
              <a:rPr lang="en-GB" sz="2800" b="1" dirty="0">
                <a:solidFill>
                  <a:srgbClr val="002060"/>
                </a:solidFill>
              </a:rPr>
              <a:t> estimate </a:t>
            </a:r>
            <a:r>
              <a:rPr lang="en-GB" sz="2800" dirty="0">
                <a:solidFill>
                  <a:srgbClr val="002060"/>
                </a:solidFill>
              </a:rPr>
              <a:t>that the </a:t>
            </a:r>
            <a:r>
              <a:rPr lang="en-GB" sz="2800" b="1" dirty="0">
                <a:solidFill>
                  <a:srgbClr val="002060"/>
                </a:solidFill>
              </a:rPr>
              <a:t>volume</a:t>
            </a:r>
            <a:r>
              <a:rPr lang="en-GB" sz="2800" dirty="0">
                <a:solidFill>
                  <a:srgbClr val="002060"/>
                </a:solidFill>
              </a:rPr>
              <a:t> of this cuboid is </a:t>
            </a:r>
            <a:r>
              <a:rPr lang="en-GB" sz="2800" b="1" dirty="0">
                <a:solidFill>
                  <a:srgbClr val="002060"/>
                </a:solidFill>
              </a:rPr>
              <a:t>12cm</a:t>
            </a:r>
            <a:r>
              <a:rPr lang="en-GB" sz="2800" b="1" baseline="30000" dirty="0">
                <a:solidFill>
                  <a:srgbClr val="002060"/>
                </a:solidFill>
              </a:rPr>
              <a:t>3</a:t>
            </a:r>
            <a:r>
              <a:rPr lang="en-GB" sz="2800" dirty="0">
                <a:solidFill>
                  <a:srgbClr val="002060"/>
                </a:solidFill>
              </a:rPr>
              <a:t>.</a:t>
            </a:r>
          </a:p>
        </p:txBody>
      </p:sp>
      <p:pic>
        <p:nvPicPr>
          <p:cNvPr id="3" name="Picture 2"/>
          <p:cNvPicPr>
            <a:picLocks noChangeAspect="1"/>
          </p:cNvPicPr>
          <p:nvPr/>
        </p:nvPicPr>
        <p:blipFill>
          <a:blip r:embed="rId5"/>
          <a:stretch>
            <a:fillRect/>
          </a:stretch>
        </p:blipFill>
        <p:spPr>
          <a:xfrm>
            <a:off x="694622" y="3949782"/>
            <a:ext cx="3313498" cy="2722629"/>
          </a:xfrm>
          <a:prstGeom prst="rect">
            <a:avLst/>
          </a:prstGeom>
        </p:spPr>
      </p:pic>
      <p:sp>
        <p:nvSpPr>
          <p:cNvPr id="5" name="Oval 4"/>
          <p:cNvSpPr/>
          <p:nvPr/>
        </p:nvSpPr>
        <p:spPr>
          <a:xfrm rot="1202495">
            <a:off x="880835" y="3977216"/>
            <a:ext cx="3219967" cy="1655712"/>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dirty="0">
              <a:ln>
                <a:solidFill>
                  <a:srgbClr val="FF0000"/>
                </a:solidFill>
              </a:ln>
            </a:endParaRPr>
          </a:p>
        </p:txBody>
      </p:sp>
    </p:spTree>
    <p:extLst>
      <p:ext uri="{BB962C8B-B14F-4D97-AF65-F5344CB8AC3E}">
        <p14:creationId xmlns:p14="http://schemas.microsoft.com/office/powerpoint/2010/main" val="771086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75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523506" y="1970251"/>
            <a:ext cx="10952214" cy="681509"/>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can </a:t>
            </a:r>
            <a:r>
              <a:rPr lang="en-GB" sz="2800" b="1" dirty="0">
                <a:solidFill>
                  <a:srgbClr val="002060"/>
                </a:solidFill>
              </a:rPr>
              <a:t>estimate</a:t>
            </a:r>
            <a:r>
              <a:rPr lang="en-GB" sz="2800" dirty="0">
                <a:solidFill>
                  <a:srgbClr val="002060"/>
                </a:solidFill>
              </a:rPr>
              <a:t> the </a:t>
            </a:r>
            <a:r>
              <a:rPr lang="en-GB" sz="2800" b="1" dirty="0">
                <a:solidFill>
                  <a:srgbClr val="002060"/>
                </a:solidFill>
              </a:rPr>
              <a:t>volume</a:t>
            </a:r>
            <a:r>
              <a:rPr lang="en-GB" sz="2800" dirty="0">
                <a:solidFill>
                  <a:srgbClr val="002060"/>
                </a:solidFill>
              </a:rPr>
              <a:t> simply by</a:t>
            </a:r>
            <a:r>
              <a:rPr lang="en-GB" sz="2800" b="1" dirty="0">
                <a:solidFill>
                  <a:srgbClr val="002060"/>
                </a:solidFill>
              </a:rPr>
              <a:t> </a:t>
            </a:r>
            <a:r>
              <a:rPr lang="en-GB" sz="2800" dirty="0">
                <a:solidFill>
                  <a:srgbClr val="002060"/>
                </a:solidFill>
              </a:rPr>
              <a:t>counting the cubes.</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815840" y="3085271"/>
            <a:ext cx="6932370" cy="1793076"/>
          </a:xfrm>
          <a:prstGeom prst="wedgeRectCallout">
            <a:avLst>
              <a:gd name="adj1" fmla="val -61630"/>
              <a:gd name="adj2" fmla="val 207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Counting each cube is a helpful strategy to </a:t>
            </a:r>
            <a:r>
              <a:rPr lang="en-GB" sz="2800" b="1" dirty="0">
                <a:solidFill>
                  <a:srgbClr val="002060"/>
                </a:solidFill>
              </a:rPr>
              <a:t>estimate </a:t>
            </a:r>
            <a:r>
              <a:rPr lang="en-GB" sz="2800" dirty="0">
                <a:solidFill>
                  <a:srgbClr val="002060"/>
                </a:solidFill>
              </a:rPr>
              <a:t>the </a:t>
            </a:r>
            <a:r>
              <a:rPr lang="en-GB" sz="2800" b="1" dirty="0">
                <a:solidFill>
                  <a:srgbClr val="002060"/>
                </a:solidFill>
              </a:rPr>
              <a:t>volume</a:t>
            </a:r>
            <a:r>
              <a:rPr lang="en-GB" sz="2800" dirty="0">
                <a:solidFill>
                  <a:srgbClr val="002060"/>
                </a:solidFill>
              </a:rPr>
              <a:t>. I can count 12 on the top layer. I know this means there are 12 on the bottom layer too.</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4983480" y="5242560"/>
            <a:ext cx="6764730" cy="1158996"/>
          </a:xfrm>
          <a:prstGeom prst="wedgeRectCallout">
            <a:avLst>
              <a:gd name="adj1" fmla="val -64308"/>
              <a:gd name="adj2" fmla="val 280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have counted all the cubes and </a:t>
            </a:r>
            <a:r>
              <a:rPr lang="en-GB" sz="2800" b="1" dirty="0">
                <a:solidFill>
                  <a:srgbClr val="002060"/>
                </a:solidFill>
              </a:rPr>
              <a:t>estimate</a:t>
            </a:r>
            <a:r>
              <a:rPr lang="en-GB" sz="2800" dirty="0">
                <a:solidFill>
                  <a:srgbClr val="002060"/>
                </a:solidFill>
              </a:rPr>
              <a:t> that the </a:t>
            </a:r>
            <a:r>
              <a:rPr lang="en-GB" sz="2800" b="1" dirty="0">
                <a:solidFill>
                  <a:srgbClr val="002060"/>
                </a:solidFill>
              </a:rPr>
              <a:t>volume</a:t>
            </a:r>
            <a:r>
              <a:rPr lang="en-GB" sz="2800" dirty="0">
                <a:solidFill>
                  <a:srgbClr val="002060"/>
                </a:solidFill>
              </a:rPr>
              <a:t> of this cuboid is </a:t>
            </a:r>
            <a:r>
              <a:rPr lang="en-GB" sz="2800" b="1" dirty="0">
                <a:solidFill>
                  <a:srgbClr val="002060"/>
                </a:solidFill>
              </a:rPr>
              <a:t>24cm</a:t>
            </a:r>
            <a:r>
              <a:rPr lang="en-GB" sz="2800" b="1" baseline="30000" dirty="0">
                <a:solidFill>
                  <a:srgbClr val="002060"/>
                </a:solidFill>
              </a:rPr>
              <a:t>3</a:t>
            </a:r>
            <a:r>
              <a:rPr lang="en-GB" sz="2800" dirty="0">
                <a:solidFill>
                  <a:srgbClr val="002060"/>
                </a:solidFill>
              </a:rPr>
              <a:t>.</a:t>
            </a:r>
          </a:p>
        </p:txBody>
      </p:sp>
      <p:pic>
        <p:nvPicPr>
          <p:cNvPr id="6" name="Picture 5"/>
          <p:cNvPicPr>
            <a:picLocks noChangeAspect="1"/>
          </p:cNvPicPr>
          <p:nvPr/>
        </p:nvPicPr>
        <p:blipFill>
          <a:blip r:embed="rId5"/>
          <a:stretch>
            <a:fillRect/>
          </a:stretch>
        </p:blipFill>
        <p:spPr>
          <a:xfrm>
            <a:off x="273209" y="3561957"/>
            <a:ext cx="3543300" cy="2733675"/>
          </a:xfrm>
          <a:prstGeom prst="rect">
            <a:avLst/>
          </a:prstGeom>
        </p:spPr>
      </p:pic>
      <p:sp>
        <p:nvSpPr>
          <p:cNvPr id="5" name="Oval 4"/>
          <p:cNvSpPr/>
          <p:nvPr/>
        </p:nvSpPr>
        <p:spPr>
          <a:xfrm rot="19992929">
            <a:off x="473531" y="3852337"/>
            <a:ext cx="3219967" cy="1655712"/>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dirty="0">
              <a:ln>
                <a:solidFill>
                  <a:srgbClr val="FF0000"/>
                </a:solidFill>
              </a:ln>
            </a:endParaRPr>
          </a:p>
        </p:txBody>
      </p:sp>
    </p:spTree>
    <p:extLst>
      <p:ext uri="{BB962C8B-B14F-4D97-AF65-F5344CB8AC3E}">
        <p14:creationId xmlns:p14="http://schemas.microsoft.com/office/powerpoint/2010/main" val="104721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75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Speech Bubble: Rectangle 11">
            <a:extLst>
              <a:ext uri="{FF2B5EF4-FFF2-40B4-BE49-F238E27FC236}">
                <a16:creationId xmlns:a16="http://schemas.microsoft.com/office/drawing/2014/main" id="{754B2BB4-78FE-4590-829C-7D74AFB6860B}"/>
              </a:ext>
            </a:extLst>
          </p:cNvPr>
          <p:cNvSpPr/>
          <p:nvPr/>
        </p:nvSpPr>
        <p:spPr>
          <a:xfrm>
            <a:off x="523505" y="1970251"/>
            <a:ext cx="11224705" cy="1016789"/>
          </a:xfrm>
          <a:prstGeom prst="wedgeRectCallout">
            <a:avLst>
              <a:gd name="adj1" fmla="val -46597"/>
              <a:gd name="adj2" fmla="val 894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can </a:t>
            </a:r>
            <a:r>
              <a:rPr lang="en-GB" sz="2800" b="1" dirty="0">
                <a:solidFill>
                  <a:srgbClr val="002060"/>
                </a:solidFill>
              </a:rPr>
              <a:t>estimate</a:t>
            </a:r>
            <a:r>
              <a:rPr lang="en-GB" sz="2800" dirty="0">
                <a:solidFill>
                  <a:srgbClr val="002060"/>
                </a:solidFill>
              </a:rPr>
              <a:t> the </a:t>
            </a:r>
            <a:r>
              <a:rPr lang="en-GB" sz="2800" b="1" dirty="0">
                <a:solidFill>
                  <a:srgbClr val="002060"/>
                </a:solidFill>
              </a:rPr>
              <a:t>volume</a:t>
            </a:r>
            <a:r>
              <a:rPr lang="en-GB" sz="2800" dirty="0">
                <a:solidFill>
                  <a:srgbClr val="002060"/>
                </a:solidFill>
              </a:rPr>
              <a:t> of this cuboid even though some of the shape is missing. I can </a:t>
            </a:r>
            <a:r>
              <a:rPr lang="en-GB" sz="2800" b="1" dirty="0">
                <a:solidFill>
                  <a:srgbClr val="002060"/>
                </a:solidFill>
              </a:rPr>
              <a:t>estimate</a:t>
            </a:r>
            <a:r>
              <a:rPr lang="en-GB" sz="2800" dirty="0">
                <a:solidFill>
                  <a:srgbClr val="002060"/>
                </a:solidFill>
              </a:rPr>
              <a:t> the </a:t>
            </a:r>
            <a:r>
              <a:rPr lang="en-GB" sz="2800" b="1" dirty="0">
                <a:solidFill>
                  <a:srgbClr val="002060"/>
                </a:solidFill>
              </a:rPr>
              <a:t>volume</a:t>
            </a:r>
            <a:r>
              <a:rPr lang="en-GB" sz="2800" dirty="0">
                <a:solidFill>
                  <a:srgbClr val="002060"/>
                </a:solidFill>
              </a:rPr>
              <a:t> simply by</a:t>
            </a:r>
            <a:r>
              <a:rPr lang="en-GB" sz="2800" b="1" dirty="0">
                <a:solidFill>
                  <a:srgbClr val="002060"/>
                </a:solidFill>
              </a:rPr>
              <a:t> </a:t>
            </a:r>
            <a:r>
              <a:rPr lang="en-GB" sz="2800" dirty="0">
                <a:solidFill>
                  <a:srgbClr val="002060"/>
                </a:solidFill>
              </a:rPr>
              <a:t>counting the cubes.</a:t>
            </a:r>
          </a:p>
        </p:txBody>
      </p:sp>
      <p:sp>
        <p:nvSpPr>
          <p:cNvPr id="12" name="Speech Bubble: Rectangle 11">
            <a:extLst>
              <a:ext uri="{FF2B5EF4-FFF2-40B4-BE49-F238E27FC236}">
                <a16:creationId xmlns:a16="http://schemas.microsoft.com/office/drawing/2014/main" id="{754B2BB4-78FE-4590-829C-7D74AFB6860B}"/>
              </a:ext>
            </a:extLst>
          </p:cNvPr>
          <p:cNvSpPr/>
          <p:nvPr/>
        </p:nvSpPr>
        <p:spPr>
          <a:xfrm>
            <a:off x="4815840" y="3266604"/>
            <a:ext cx="6932370" cy="1793076"/>
          </a:xfrm>
          <a:prstGeom prst="wedgeRectCallout">
            <a:avLst>
              <a:gd name="adj1" fmla="val -61630"/>
              <a:gd name="adj2" fmla="val 207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Counting each cube is a helpful strategy to </a:t>
            </a:r>
            <a:r>
              <a:rPr lang="en-GB" sz="2800" b="1" dirty="0">
                <a:solidFill>
                  <a:srgbClr val="002060"/>
                </a:solidFill>
              </a:rPr>
              <a:t>estimate </a:t>
            </a:r>
            <a:r>
              <a:rPr lang="en-GB" sz="2800" dirty="0">
                <a:solidFill>
                  <a:srgbClr val="002060"/>
                </a:solidFill>
              </a:rPr>
              <a:t>the </a:t>
            </a:r>
            <a:r>
              <a:rPr lang="en-GB" sz="2800" b="1" dirty="0">
                <a:solidFill>
                  <a:srgbClr val="002060"/>
                </a:solidFill>
              </a:rPr>
              <a:t>volume</a:t>
            </a:r>
            <a:r>
              <a:rPr lang="en-GB" sz="2800" dirty="0">
                <a:solidFill>
                  <a:srgbClr val="002060"/>
                </a:solidFill>
              </a:rPr>
              <a:t>. I can see 10 cubes on the top layer. But I also know there are some missing.</a:t>
            </a: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4983480" y="5242559"/>
            <a:ext cx="6764730" cy="1428063"/>
          </a:xfrm>
          <a:prstGeom prst="wedgeRectCallout">
            <a:avLst>
              <a:gd name="adj1" fmla="val -64308"/>
              <a:gd name="adj2" fmla="val 280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I </a:t>
            </a:r>
            <a:r>
              <a:rPr lang="en-GB" sz="2800" b="1" dirty="0">
                <a:solidFill>
                  <a:srgbClr val="002060"/>
                </a:solidFill>
              </a:rPr>
              <a:t>estimate</a:t>
            </a:r>
            <a:r>
              <a:rPr lang="en-GB" sz="2800" dirty="0">
                <a:solidFill>
                  <a:srgbClr val="002060"/>
                </a:solidFill>
              </a:rPr>
              <a:t> that a further 2 cubes are being covered up. This would mean a total of 12 in one layer.</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7055" r="1" b="14734"/>
          <a:stretch/>
        </p:blipFill>
        <p:spPr>
          <a:xfrm>
            <a:off x="938462" y="3566282"/>
            <a:ext cx="2861341" cy="2612419"/>
          </a:xfrm>
          <a:prstGeom prst="rect">
            <a:avLst/>
          </a:prstGeom>
        </p:spPr>
      </p:pic>
      <p:sp>
        <p:nvSpPr>
          <p:cNvPr id="7" name="Flowchart: Document 6"/>
          <p:cNvSpPr/>
          <p:nvPr/>
        </p:nvSpPr>
        <p:spPr>
          <a:xfrm rot="16200000">
            <a:off x="744485" y="4599673"/>
            <a:ext cx="1188720" cy="1630680"/>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rot="19992929">
            <a:off x="544201" y="3834646"/>
            <a:ext cx="3219967" cy="1655712"/>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dirty="0">
              <a:ln>
                <a:solidFill>
                  <a:srgbClr val="FF0000"/>
                </a:solidFill>
              </a:ln>
            </a:endParaRPr>
          </a:p>
        </p:txBody>
      </p:sp>
    </p:spTree>
    <p:extLst>
      <p:ext uri="{BB962C8B-B14F-4D97-AF65-F5344CB8AC3E}">
        <p14:creationId xmlns:p14="http://schemas.microsoft.com/office/powerpoint/2010/main" val="1047189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25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75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2" name="Speech Bubble: Rectangle 11">
            <a:extLst>
              <a:ext uri="{FF2B5EF4-FFF2-40B4-BE49-F238E27FC236}">
                <a16:creationId xmlns:a16="http://schemas.microsoft.com/office/drawing/2014/main" id="{754B2BB4-78FE-4590-829C-7D74AFB6860B}"/>
              </a:ext>
            </a:extLst>
          </p:cNvPr>
          <p:cNvSpPr/>
          <p:nvPr/>
        </p:nvSpPr>
        <p:spPr>
          <a:xfrm>
            <a:off x="4761325" y="2018795"/>
            <a:ext cx="6932370" cy="2265516"/>
          </a:xfrm>
          <a:prstGeom prst="wedgeRectCallout">
            <a:avLst>
              <a:gd name="adj1" fmla="val -61630"/>
              <a:gd name="adj2" fmla="val 207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2800" dirty="0">
                <a:solidFill>
                  <a:srgbClr val="002060"/>
                </a:solidFill>
              </a:rPr>
              <a:t>As I know there are 12 on the top layer, there must be the same number on the bottom layer too. This means I can </a:t>
            </a:r>
            <a:r>
              <a:rPr lang="en-GB" sz="2800" b="1" dirty="0">
                <a:solidFill>
                  <a:srgbClr val="002060"/>
                </a:solidFill>
              </a:rPr>
              <a:t>estimate</a:t>
            </a:r>
            <a:r>
              <a:rPr lang="en-GB" sz="2800" dirty="0">
                <a:solidFill>
                  <a:srgbClr val="002060"/>
                </a:solidFill>
              </a:rPr>
              <a:t> the </a:t>
            </a:r>
            <a:r>
              <a:rPr lang="en-GB" sz="2800" b="1" dirty="0">
                <a:solidFill>
                  <a:srgbClr val="002060"/>
                </a:solidFill>
              </a:rPr>
              <a:t>volume</a:t>
            </a:r>
            <a:r>
              <a:rPr lang="en-GB" sz="2800" dirty="0">
                <a:solidFill>
                  <a:srgbClr val="002060"/>
                </a:solidFill>
              </a:rPr>
              <a:t>.</a:t>
            </a:r>
          </a:p>
        </p:txBody>
      </p:sp>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47055" r="1" b="14734"/>
          <a:stretch/>
        </p:blipFill>
        <p:spPr>
          <a:xfrm>
            <a:off x="848649" y="2396986"/>
            <a:ext cx="2861341" cy="2612419"/>
          </a:xfrm>
          <a:prstGeom prst="rect">
            <a:avLst/>
          </a:prstGeom>
        </p:spPr>
      </p:pic>
      <p:sp>
        <p:nvSpPr>
          <p:cNvPr id="7" name="Flowchart: Document 6"/>
          <p:cNvSpPr/>
          <p:nvPr/>
        </p:nvSpPr>
        <p:spPr>
          <a:xfrm rot="16200000">
            <a:off x="914024" y="3439692"/>
            <a:ext cx="1188720" cy="1630680"/>
          </a:xfrm>
          <a:prstGeom prst="flowChartDocumen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Oval 4"/>
          <p:cNvSpPr/>
          <p:nvPr/>
        </p:nvSpPr>
        <p:spPr>
          <a:xfrm rot="19992929">
            <a:off x="1069870" y="2530442"/>
            <a:ext cx="3219967" cy="1655712"/>
          </a:xfrm>
          <a:prstGeom prst="ellipse">
            <a:avLst/>
          </a:prstGeom>
          <a:noFill/>
          <a:ln w="38100"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en-GB" dirty="0">
              <a:ln>
                <a:solidFill>
                  <a:srgbClr val="FF0000"/>
                </a:solidFill>
              </a:ln>
            </a:endParaRPr>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4314694" y="4762757"/>
            <a:ext cx="7533450" cy="1375755"/>
          </a:xfrm>
          <a:prstGeom prst="wedgeRectCallout">
            <a:avLst>
              <a:gd name="adj1" fmla="val -64308"/>
              <a:gd name="adj2" fmla="val 2809"/>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I </a:t>
            </a:r>
            <a:r>
              <a:rPr lang="en-GB" sz="3200" b="1" dirty="0">
                <a:solidFill>
                  <a:srgbClr val="002060"/>
                </a:solidFill>
              </a:rPr>
              <a:t>estimate</a:t>
            </a:r>
            <a:r>
              <a:rPr lang="en-GB" sz="3200" dirty="0">
                <a:solidFill>
                  <a:srgbClr val="002060"/>
                </a:solidFill>
              </a:rPr>
              <a:t> that the </a:t>
            </a:r>
            <a:r>
              <a:rPr lang="en-GB" sz="3200" b="1" dirty="0">
                <a:solidFill>
                  <a:srgbClr val="002060"/>
                </a:solidFill>
              </a:rPr>
              <a:t>volume</a:t>
            </a:r>
            <a:r>
              <a:rPr lang="en-GB" sz="3200" dirty="0">
                <a:solidFill>
                  <a:srgbClr val="002060"/>
                </a:solidFill>
              </a:rPr>
              <a:t> of this cuboid is </a:t>
            </a:r>
          </a:p>
          <a:p>
            <a:pPr algn="ctr">
              <a:buNone/>
            </a:pPr>
            <a:r>
              <a:rPr lang="en-GB" sz="3200" b="1" dirty="0">
                <a:solidFill>
                  <a:srgbClr val="002060"/>
                </a:solidFill>
              </a:rPr>
              <a:t>2 x 12 = 24cm</a:t>
            </a:r>
            <a:r>
              <a:rPr lang="en-GB" sz="3200" b="1" baseline="30000" dirty="0">
                <a:solidFill>
                  <a:srgbClr val="002060"/>
                </a:solidFill>
              </a:rPr>
              <a:t>3</a:t>
            </a:r>
            <a:r>
              <a:rPr lang="en-GB" sz="3200" b="1" dirty="0">
                <a:solidFill>
                  <a:srgbClr val="002060"/>
                </a:solidFill>
              </a:rPr>
              <a:t>.</a:t>
            </a:r>
          </a:p>
        </p:txBody>
      </p:sp>
    </p:spTree>
    <p:extLst>
      <p:ext uri="{BB962C8B-B14F-4D97-AF65-F5344CB8AC3E}">
        <p14:creationId xmlns:p14="http://schemas.microsoft.com/office/powerpoint/2010/main" val="243470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273207" y="1828800"/>
            <a:ext cx="11421488" cy="6497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solidFill>
                  <a:srgbClr val="002060"/>
                </a:solidFill>
              </a:rPr>
              <a:t>Estimate</a:t>
            </a:r>
            <a:r>
              <a:rPr lang="en-GB" sz="3200" dirty="0">
                <a:solidFill>
                  <a:srgbClr val="002060"/>
                </a:solidFill>
              </a:rPr>
              <a:t> the </a:t>
            </a:r>
            <a:r>
              <a:rPr lang="en-GB" sz="3200" b="1" dirty="0">
                <a:solidFill>
                  <a:srgbClr val="002060"/>
                </a:solidFill>
              </a:rPr>
              <a:t>volume</a:t>
            </a:r>
            <a:r>
              <a:rPr lang="en-GB" sz="3200" dirty="0">
                <a:solidFill>
                  <a:srgbClr val="002060"/>
                </a:solidFill>
              </a:rPr>
              <a:t> of each shape. Give each answer in </a:t>
            </a:r>
            <a:r>
              <a:rPr lang="en-GB" sz="3200" b="1" dirty="0">
                <a:solidFill>
                  <a:srgbClr val="002060"/>
                </a:solidFill>
              </a:rPr>
              <a:t>cm</a:t>
            </a:r>
            <a:r>
              <a:rPr lang="en-GB" sz="3200" b="1" baseline="30000" dirty="0">
                <a:solidFill>
                  <a:srgbClr val="002060"/>
                </a:solidFill>
              </a:rPr>
              <a:t>3</a:t>
            </a:r>
            <a:r>
              <a:rPr lang="en-GB" sz="3200" dirty="0">
                <a:solidFill>
                  <a:srgbClr val="002060"/>
                </a:solidFill>
              </a:rPr>
              <a:t>:</a:t>
            </a:r>
            <a:endParaRPr lang="en-GB" sz="3200" dirty="0">
              <a:solidFill>
                <a:prstClr val="white"/>
              </a:solidFill>
            </a:endParaRPr>
          </a:p>
        </p:txBody>
      </p:sp>
      <p:pic>
        <p:nvPicPr>
          <p:cNvPr id="3" name="Picture 2"/>
          <p:cNvPicPr>
            <a:picLocks noChangeAspect="1"/>
          </p:cNvPicPr>
          <p:nvPr/>
        </p:nvPicPr>
        <p:blipFill>
          <a:blip r:embed="rId5"/>
          <a:stretch>
            <a:fillRect/>
          </a:stretch>
        </p:blipFill>
        <p:spPr>
          <a:xfrm>
            <a:off x="5323340" y="3071572"/>
            <a:ext cx="1625035" cy="2525234"/>
          </a:xfrm>
          <a:prstGeom prst="rect">
            <a:avLst/>
          </a:prstGeom>
        </p:spPr>
      </p:pic>
      <p:pic>
        <p:nvPicPr>
          <p:cNvPr id="5" name="Picture 4"/>
          <p:cNvPicPr>
            <a:picLocks noChangeAspect="1"/>
          </p:cNvPicPr>
          <p:nvPr/>
        </p:nvPicPr>
        <p:blipFill>
          <a:blip r:embed="rId6"/>
          <a:stretch>
            <a:fillRect/>
          </a:stretch>
        </p:blipFill>
        <p:spPr>
          <a:xfrm>
            <a:off x="7496985" y="2845425"/>
            <a:ext cx="4260533" cy="3323466"/>
          </a:xfrm>
          <a:prstGeom prst="rect">
            <a:avLst/>
          </a:prstGeom>
        </p:spPr>
      </p:pic>
      <p:pic>
        <p:nvPicPr>
          <p:cNvPr id="8" name="Picture 7"/>
          <p:cNvPicPr>
            <a:picLocks noChangeAspect="1"/>
          </p:cNvPicPr>
          <p:nvPr/>
        </p:nvPicPr>
        <p:blipFill>
          <a:blip r:embed="rId7"/>
          <a:stretch>
            <a:fillRect/>
          </a:stretch>
        </p:blipFill>
        <p:spPr>
          <a:xfrm>
            <a:off x="957512" y="2825616"/>
            <a:ext cx="3552825" cy="3343275"/>
          </a:xfrm>
          <a:prstGeom prst="rect">
            <a:avLst/>
          </a:prstGeom>
        </p:spPr>
      </p:pic>
      <p:sp>
        <p:nvSpPr>
          <p:cNvPr id="15" name="Rectangle: Rounded Corners 2">
            <a:extLst>
              <a:ext uri="{FF2B5EF4-FFF2-40B4-BE49-F238E27FC236}">
                <a16:creationId xmlns:a16="http://schemas.microsoft.com/office/drawing/2014/main" id="{675A7142-34F1-4E54-A85B-FF703025B360}"/>
              </a:ext>
            </a:extLst>
          </p:cNvPr>
          <p:cNvSpPr/>
          <p:nvPr/>
        </p:nvSpPr>
        <p:spPr>
          <a:xfrm>
            <a:off x="2263998" y="5987044"/>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A</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9343467" y="5981958"/>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C</a:t>
            </a:r>
          </a:p>
        </p:txBody>
      </p:sp>
      <p:sp>
        <p:nvSpPr>
          <p:cNvPr id="21" name="Rectangle: Rounded Corners 2">
            <a:extLst>
              <a:ext uri="{FF2B5EF4-FFF2-40B4-BE49-F238E27FC236}">
                <a16:creationId xmlns:a16="http://schemas.microsoft.com/office/drawing/2014/main" id="{675A7142-34F1-4E54-A85B-FF703025B360}"/>
              </a:ext>
            </a:extLst>
          </p:cNvPr>
          <p:cNvSpPr/>
          <p:nvPr/>
        </p:nvSpPr>
        <p:spPr>
          <a:xfrm>
            <a:off x="5611063" y="5981958"/>
            <a:ext cx="876250"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2060"/>
                </a:solidFill>
              </a:rPr>
              <a:t>B</a:t>
            </a:r>
          </a:p>
        </p:txBody>
      </p:sp>
    </p:spTree>
    <p:extLst>
      <p:ext uri="{BB962C8B-B14F-4D97-AF65-F5344CB8AC3E}">
        <p14:creationId xmlns:p14="http://schemas.microsoft.com/office/powerpoint/2010/main" val="23107901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96089" y="2179320"/>
            <a:ext cx="4225175" cy="33820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Label the following </a:t>
            </a:r>
            <a:r>
              <a:rPr lang="en-GB" sz="3600" b="1" dirty="0">
                <a:solidFill>
                  <a:srgbClr val="002060"/>
                </a:solidFill>
              </a:rPr>
              <a:t>cuboid </a:t>
            </a:r>
            <a:r>
              <a:rPr lang="en-GB" sz="3600" dirty="0">
                <a:solidFill>
                  <a:srgbClr val="002060"/>
                </a:solidFill>
              </a:rPr>
              <a:t>with the </a:t>
            </a:r>
            <a:r>
              <a:rPr lang="en-GB" sz="3600" b="1" dirty="0">
                <a:solidFill>
                  <a:srgbClr val="002060"/>
                </a:solidFill>
              </a:rPr>
              <a:t>dimensions</a:t>
            </a:r>
            <a:r>
              <a:rPr lang="en-GB" sz="3600" dirty="0">
                <a:solidFill>
                  <a:srgbClr val="002060"/>
                </a:solidFill>
              </a:rPr>
              <a:t> needed to work out </a:t>
            </a:r>
            <a:r>
              <a:rPr lang="en-GB" sz="3600" b="1" dirty="0">
                <a:solidFill>
                  <a:srgbClr val="002060"/>
                </a:solidFill>
              </a:rPr>
              <a:t>volume</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6994" y="2179320"/>
            <a:ext cx="5639739" cy="3809999"/>
          </a:xfrm>
          <a:prstGeom prst="rect">
            <a:avLst/>
          </a:prstGeom>
        </p:spPr>
      </p:pic>
    </p:spTree>
    <p:extLst>
      <p:ext uri="{BB962C8B-B14F-4D97-AF65-F5344CB8AC3E}">
        <p14:creationId xmlns:p14="http://schemas.microsoft.com/office/powerpoint/2010/main" val="429326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Practical Activity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207010" y="2095122"/>
            <a:ext cx="6602865" cy="4024606"/>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Using resources (e.g. Unifix cubes, multilink etc.), create a cuboid that has a volume of </a:t>
            </a:r>
            <a:r>
              <a:rPr lang="en-GB" sz="3600" b="1" dirty="0">
                <a:solidFill>
                  <a:srgbClr val="002060"/>
                </a:solidFill>
              </a:rPr>
              <a:t>24cm</a:t>
            </a:r>
            <a:r>
              <a:rPr lang="en-GB" sz="3600" b="1" baseline="30000" dirty="0">
                <a:solidFill>
                  <a:srgbClr val="002060"/>
                </a:solidFill>
              </a:rPr>
              <a:t>3</a:t>
            </a:r>
            <a:r>
              <a:rPr lang="en-GB" sz="3600" dirty="0">
                <a:solidFill>
                  <a:srgbClr val="002060"/>
                </a:solidFill>
              </a:rPr>
              <a:t>.</a:t>
            </a:r>
            <a:endParaRPr lang="en-GB" sz="3600" b="1" baseline="30000" dirty="0">
              <a:solidFill>
                <a:srgbClr val="002060"/>
              </a:solidFill>
            </a:endParaRPr>
          </a:p>
          <a:p>
            <a:pPr algn="ctr">
              <a:buNone/>
            </a:pPr>
            <a:r>
              <a:rPr lang="en-GB" sz="3600" dirty="0">
                <a:solidFill>
                  <a:srgbClr val="002060"/>
                </a:solidFill>
              </a:rPr>
              <a:t>How many different ways can you find?</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3022" y="1955722"/>
            <a:ext cx="2600960" cy="2151703"/>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85858" y="4366506"/>
            <a:ext cx="2855287" cy="2141465"/>
          </a:xfrm>
          <a:prstGeom prst="rect">
            <a:avLst/>
          </a:prstGeom>
        </p:spPr>
      </p:pic>
    </p:spTree>
    <p:extLst>
      <p:ext uri="{BB962C8B-B14F-4D97-AF65-F5344CB8AC3E}">
        <p14:creationId xmlns:p14="http://schemas.microsoft.com/office/powerpoint/2010/main" val="912365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227497" y="2393018"/>
            <a:ext cx="5063376" cy="362387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Milly wants to design a cuboid packaging box. Using squared paper, sketch a cuboid with an estimated volume of </a:t>
            </a:r>
            <a:r>
              <a:rPr lang="en-GB" sz="3600" b="1" dirty="0">
                <a:solidFill>
                  <a:srgbClr val="002060"/>
                </a:solidFill>
              </a:rPr>
              <a:t>16cm</a:t>
            </a:r>
            <a:r>
              <a:rPr lang="en-GB" sz="3600" b="1" baseline="30000" dirty="0">
                <a:solidFill>
                  <a:srgbClr val="002060"/>
                </a:solidFill>
              </a:rPr>
              <a:t>3</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graphicFrame>
        <p:nvGraphicFramePr>
          <p:cNvPr id="7" name="Table 6"/>
          <p:cNvGraphicFramePr>
            <a:graphicFrameLocks noGrp="1"/>
          </p:cNvGraphicFramePr>
          <p:nvPr/>
        </p:nvGraphicFramePr>
        <p:xfrm>
          <a:off x="7669748" y="2405010"/>
          <a:ext cx="3756685" cy="3404830"/>
        </p:xfrm>
        <a:graphic>
          <a:graphicData uri="http://schemas.openxmlformats.org/drawingml/2006/table">
            <a:tbl>
              <a:tblPr firstRow="1" bandRow="1">
                <a:tableStyleId>{5940675A-B579-460E-94D1-54222C63F5DA}</a:tableStyleId>
              </a:tblPr>
              <a:tblGrid>
                <a:gridCol w="751337">
                  <a:extLst>
                    <a:ext uri="{9D8B030D-6E8A-4147-A177-3AD203B41FA5}">
                      <a16:colId xmlns:a16="http://schemas.microsoft.com/office/drawing/2014/main" val="1885660622"/>
                    </a:ext>
                  </a:extLst>
                </a:gridCol>
                <a:gridCol w="751337">
                  <a:extLst>
                    <a:ext uri="{9D8B030D-6E8A-4147-A177-3AD203B41FA5}">
                      <a16:colId xmlns:a16="http://schemas.microsoft.com/office/drawing/2014/main" val="505838450"/>
                    </a:ext>
                  </a:extLst>
                </a:gridCol>
                <a:gridCol w="751337">
                  <a:extLst>
                    <a:ext uri="{9D8B030D-6E8A-4147-A177-3AD203B41FA5}">
                      <a16:colId xmlns:a16="http://schemas.microsoft.com/office/drawing/2014/main" val="2455288301"/>
                    </a:ext>
                  </a:extLst>
                </a:gridCol>
                <a:gridCol w="751337">
                  <a:extLst>
                    <a:ext uri="{9D8B030D-6E8A-4147-A177-3AD203B41FA5}">
                      <a16:colId xmlns:a16="http://schemas.microsoft.com/office/drawing/2014/main" val="313502341"/>
                    </a:ext>
                  </a:extLst>
                </a:gridCol>
                <a:gridCol w="751337">
                  <a:extLst>
                    <a:ext uri="{9D8B030D-6E8A-4147-A177-3AD203B41FA5}">
                      <a16:colId xmlns:a16="http://schemas.microsoft.com/office/drawing/2014/main" val="3898249688"/>
                    </a:ext>
                  </a:extLst>
                </a:gridCol>
              </a:tblGrid>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3987575479"/>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3971565106"/>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1287021237"/>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2512192833"/>
                  </a:ext>
                </a:extLst>
              </a:tr>
              <a:tr h="680966">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tc>
                  <a:txBody>
                    <a:bodyPr/>
                    <a:lstStyle/>
                    <a:p>
                      <a:pPr algn="ctr"/>
                      <a:endParaRPr lang="en-GB" sz="2800" dirty="0">
                        <a:solidFill>
                          <a:srgbClr val="002060"/>
                        </a:solidFill>
                      </a:endParaRPr>
                    </a:p>
                  </a:txBody>
                  <a:tcPr>
                    <a:solidFill>
                      <a:schemeClr val="bg1"/>
                    </a:solidFill>
                  </a:tcPr>
                </a:tc>
                <a:extLst>
                  <a:ext uri="{0D108BD9-81ED-4DB2-BD59-A6C34878D82A}">
                    <a16:rowId xmlns:a16="http://schemas.microsoft.com/office/drawing/2014/main" val="1300197894"/>
                  </a:ext>
                </a:extLst>
              </a:tr>
            </a:tbl>
          </a:graphicData>
        </a:graphic>
      </p:graphicFrame>
    </p:spTree>
    <p:extLst>
      <p:ext uri="{BB962C8B-B14F-4D97-AF65-F5344CB8AC3E}">
        <p14:creationId xmlns:p14="http://schemas.microsoft.com/office/powerpoint/2010/main" val="1269267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fontScale="92500" lnSpcReduction="10000"/>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a:p>
            <a:pPr>
              <a:buFont typeface="Wingdings" panose="05000000000000000000" pitchFamily="2" charset="2"/>
              <a:buChar char="q"/>
            </a:pPr>
            <a:r>
              <a:rPr lang="en-GB" sz="2400" dirty="0">
                <a:solidFill>
                  <a:srgbClr val="002060"/>
                </a:solidFill>
              </a:rPr>
              <a:t>This therapy lends itself to practical activities. This is an introduction to the topic but hands-on, practical activities with a range of tasks (E.g. Unifix cubes etc.) will be essential to developing a secure understanding. </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957866" y="2263515"/>
            <a:ext cx="8066406" cy="35526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600" dirty="0">
                <a:solidFill>
                  <a:srgbClr val="002060"/>
                </a:solidFill>
              </a:rPr>
              <a:t>Harry says he has created a </a:t>
            </a:r>
            <a:r>
              <a:rPr lang="en-GB" sz="3600" b="1" dirty="0">
                <a:solidFill>
                  <a:srgbClr val="002060"/>
                </a:solidFill>
              </a:rPr>
              <a:t>cube</a:t>
            </a:r>
            <a:r>
              <a:rPr lang="en-GB" sz="3600" dirty="0">
                <a:solidFill>
                  <a:srgbClr val="002060"/>
                </a:solidFill>
              </a:rPr>
              <a:t> with </a:t>
            </a:r>
            <a:r>
              <a:rPr lang="en-GB" sz="3600">
                <a:solidFill>
                  <a:srgbClr val="002060"/>
                </a:solidFill>
              </a:rPr>
              <a:t>an estimated </a:t>
            </a:r>
            <a:r>
              <a:rPr lang="en-GB" sz="3600" b="1" dirty="0">
                <a:solidFill>
                  <a:srgbClr val="002060"/>
                </a:solidFill>
              </a:rPr>
              <a:t>volume </a:t>
            </a:r>
            <a:r>
              <a:rPr lang="en-GB" sz="3600" dirty="0">
                <a:solidFill>
                  <a:srgbClr val="002060"/>
                </a:solidFill>
              </a:rPr>
              <a:t>of </a:t>
            </a:r>
            <a:r>
              <a:rPr lang="en-GB" sz="3600" b="1" dirty="0">
                <a:solidFill>
                  <a:srgbClr val="002060"/>
                </a:solidFill>
              </a:rPr>
              <a:t>20cm</a:t>
            </a:r>
            <a:r>
              <a:rPr lang="en-GB" sz="3600" b="1" baseline="30000" dirty="0">
                <a:solidFill>
                  <a:srgbClr val="002060"/>
                </a:solidFill>
              </a:rPr>
              <a:t>3</a:t>
            </a:r>
            <a:r>
              <a:rPr lang="en-GB" sz="3600" dirty="0">
                <a:solidFill>
                  <a:srgbClr val="002060"/>
                </a:solidFill>
              </a:rPr>
              <a:t>.</a:t>
            </a:r>
            <a:endParaRPr lang="en-GB" sz="3600" b="1" baseline="30000" dirty="0">
              <a:solidFill>
                <a:srgbClr val="002060"/>
              </a:solidFill>
            </a:endParaRPr>
          </a:p>
          <a:p>
            <a:pPr algn="ctr">
              <a:buNone/>
            </a:pPr>
            <a:r>
              <a:rPr lang="en-GB" sz="3600" dirty="0">
                <a:solidFill>
                  <a:srgbClr val="002060"/>
                </a:solidFill>
              </a:rPr>
              <a:t>Is this possible?</a:t>
            </a:r>
          </a:p>
          <a:p>
            <a:pPr algn="ctr">
              <a:buNone/>
            </a:pPr>
            <a:r>
              <a:rPr lang="en-GB" sz="3600" dirty="0">
                <a:solidFill>
                  <a:srgbClr val="002060"/>
                </a:solidFill>
              </a:rPr>
              <a:t>Explain how you know.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35493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The LORIC task will focus on your </a:t>
            </a:r>
            <a:r>
              <a:rPr lang="en-GB" sz="3000" u="sng" dirty="0">
                <a:solidFill>
                  <a:srgbClr val="002060"/>
                </a:solidFill>
              </a:rPr>
              <a:t>Raj Resilience</a:t>
            </a:r>
            <a:r>
              <a:rPr lang="en-GB" sz="3000" dirty="0">
                <a:solidFill>
                  <a:srgbClr val="002060"/>
                </a:solidFill>
              </a:rPr>
              <a:t> skills today: </a:t>
            </a:r>
          </a:p>
          <a:p>
            <a:pPr lvl="0"/>
            <a:endParaRPr lang="en-GB" sz="3000" dirty="0">
              <a:solidFill>
                <a:srgbClr val="002060"/>
              </a:solidFill>
            </a:endParaRPr>
          </a:p>
          <a:p>
            <a:pPr marL="342900" lvl="0" indent="-342900">
              <a:buFont typeface="Arial" panose="020B0604020202020204" pitchFamily="34" charset="0"/>
              <a:buChar char="•"/>
            </a:pPr>
            <a:r>
              <a:rPr lang="en-GB" sz="3000" dirty="0">
                <a:solidFill>
                  <a:srgbClr val="002060"/>
                </a:solidFill>
              </a:rPr>
              <a:t>Do not be put off by a difficult task</a:t>
            </a:r>
          </a:p>
          <a:p>
            <a:pPr marL="342900" lvl="0" indent="-342900">
              <a:buFont typeface="Arial" panose="020B0604020202020204" pitchFamily="34" charset="0"/>
              <a:buChar char="•"/>
            </a:pPr>
            <a:r>
              <a:rPr lang="en-GB" sz="3000" dirty="0">
                <a:solidFill>
                  <a:srgbClr val="002060"/>
                </a:solidFill>
              </a:rPr>
              <a:t>Keep going – persevere</a:t>
            </a:r>
          </a:p>
          <a:p>
            <a:pPr marL="342900" lvl="0" indent="-342900">
              <a:buFont typeface="Arial" panose="020B0604020202020204" pitchFamily="34" charset="0"/>
              <a:buChar char="•"/>
            </a:pPr>
            <a:r>
              <a:rPr lang="en-GB" sz="30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151561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3400" dirty="0">
              <a:solidFill>
                <a:prstClr val="black"/>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01939" y="2235549"/>
            <a:ext cx="1720432" cy="1698134"/>
          </a:xfrm>
          <a:prstGeom prst="rect">
            <a:avLst/>
          </a:prstGeom>
        </p:spPr>
      </p:pic>
      <p:sp>
        <p:nvSpPr>
          <p:cNvPr id="8" name="Rounded Rectangle 7"/>
          <p:cNvSpPr/>
          <p:nvPr/>
        </p:nvSpPr>
        <p:spPr>
          <a:xfrm>
            <a:off x="1050697" y="4376687"/>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ounded Rectangle 9"/>
          <p:cNvSpPr/>
          <p:nvPr/>
        </p:nvSpPr>
        <p:spPr>
          <a:xfrm>
            <a:off x="3731176" y="4374969"/>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Rounded Rectangle 10"/>
          <p:cNvSpPr/>
          <p:nvPr/>
        </p:nvSpPr>
        <p:spPr>
          <a:xfrm>
            <a:off x="9080879" y="4414345"/>
            <a:ext cx="237413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TextBox 11"/>
          <p:cNvSpPr txBox="1"/>
          <p:nvPr/>
        </p:nvSpPr>
        <p:spPr>
          <a:xfrm>
            <a:off x="2641149" y="4491593"/>
            <a:ext cx="819807" cy="1015663"/>
          </a:xfrm>
          <a:prstGeom prst="rect">
            <a:avLst/>
          </a:prstGeom>
          <a:noFill/>
        </p:spPr>
        <p:txBody>
          <a:bodyPr wrap="square" rtlCol="0">
            <a:spAutoFit/>
          </a:bodyPr>
          <a:lstStyle/>
          <a:p>
            <a:pPr algn="ctr"/>
            <a:r>
              <a:rPr lang="en-GB" sz="6000" dirty="0">
                <a:solidFill>
                  <a:srgbClr val="002060"/>
                </a:solidFill>
              </a:rPr>
              <a:t>x</a:t>
            </a:r>
          </a:p>
        </p:txBody>
      </p:sp>
      <p:sp>
        <p:nvSpPr>
          <p:cNvPr id="13" name="TextBox 12"/>
          <p:cNvSpPr txBox="1"/>
          <p:nvPr/>
        </p:nvSpPr>
        <p:spPr>
          <a:xfrm>
            <a:off x="5348336" y="4484961"/>
            <a:ext cx="819807" cy="1015663"/>
          </a:xfrm>
          <a:prstGeom prst="rect">
            <a:avLst/>
          </a:prstGeom>
          <a:noFill/>
        </p:spPr>
        <p:txBody>
          <a:bodyPr wrap="square" rtlCol="0">
            <a:spAutoFit/>
          </a:bodyPr>
          <a:lstStyle/>
          <a:p>
            <a:pPr algn="ctr"/>
            <a:r>
              <a:rPr lang="en-GB" sz="6000" dirty="0">
                <a:solidFill>
                  <a:srgbClr val="002060"/>
                </a:solidFill>
              </a:rPr>
              <a:t>x</a:t>
            </a:r>
          </a:p>
        </p:txBody>
      </p:sp>
      <p:sp>
        <p:nvSpPr>
          <p:cNvPr id="15" name="TextBox 14"/>
          <p:cNvSpPr txBox="1"/>
          <p:nvPr/>
        </p:nvSpPr>
        <p:spPr>
          <a:xfrm>
            <a:off x="1018901" y="2235548"/>
            <a:ext cx="8503959" cy="1323439"/>
          </a:xfrm>
          <a:prstGeom prst="rect">
            <a:avLst/>
          </a:prstGeom>
          <a:noFill/>
        </p:spPr>
        <p:txBody>
          <a:bodyPr wrap="square" rtlCol="0">
            <a:spAutoFit/>
          </a:bodyPr>
          <a:lstStyle/>
          <a:p>
            <a:r>
              <a:rPr lang="en-GB" sz="4000" dirty="0">
                <a:solidFill>
                  <a:srgbClr val="002060"/>
                </a:solidFill>
              </a:rPr>
              <a:t>Using any of the numbers 1-9 only once, find the closest answer to 150.</a:t>
            </a:r>
          </a:p>
        </p:txBody>
      </p:sp>
      <p:sp>
        <p:nvSpPr>
          <p:cNvPr id="16" name="TextBox 15"/>
          <p:cNvSpPr txBox="1"/>
          <p:nvPr/>
        </p:nvSpPr>
        <p:spPr>
          <a:xfrm>
            <a:off x="8129984" y="4529251"/>
            <a:ext cx="819807" cy="1015663"/>
          </a:xfrm>
          <a:prstGeom prst="rect">
            <a:avLst/>
          </a:prstGeom>
          <a:noFill/>
        </p:spPr>
        <p:txBody>
          <a:bodyPr wrap="square" rtlCol="0">
            <a:spAutoFit/>
          </a:bodyPr>
          <a:lstStyle/>
          <a:p>
            <a:pPr algn="ctr"/>
            <a:r>
              <a:rPr lang="en-GB" sz="6000" dirty="0">
                <a:solidFill>
                  <a:srgbClr val="002060"/>
                </a:solidFill>
              </a:rPr>
              <a:t>=</a:t>
            </a:r>
          </a:p>
        </p:txBody>
      </p:sp>
      <p:sp>
        <p:nvSpPr>
          <p:cNvPr id="17" name="Rounded Rectangle 16"/>
          <p:cNvSpPr/>
          <p:nvPr/>
        </p:nvSpPr>
        <p:spPr>
          <a:xfrm>
            <a:off x="6411655" y="4382638"/>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Tree>
    <p:extLst>
      <p:ext uri="{BB962C8B-B14F-4D97-AF65-F5344CB8AC3E}">
        <p14:creationId xmlns:p14="http://schemas.microsoft.com/office/powerpoint/2010/main" val="643340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2909"/>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volume</a:t>
            </a:r>
          </a:p>
          <a:p>
            <a:pPr lvl="0" algn="ctr"/>
            <a:r>
              <a:rPr lang="en-GB" sz="3400" dirty="0">
                <a:solidFill>
                  <a:srgbClr val="002060"/>
                </a:solidFill>
              </a:rPr>
              <a:t>cubed</a:t>
            </a:r>
          </a:p>
          <a:p>
            <a:pPr lvl="0" algn="ctr"/>
            <a:r>
              <a:rPr lang="en-GB" sz="3400" dirty="0">
                <a:solidFill>
                  <a:srgbClr val="002060"/>
                </a:solidFill>
              </a:rPr>
              <a:t>cube</a:t>
            </a:r>
          </a:p>
          <a:p>
            <a:pPr lvl="0" algn="ctr"/>
            <a:r>
              <a:rPr lang="en-GB" sz="3400" dirty="0">
                <a:solidFill>
                  <a:srgbClr val="002060"/>
                </a:solidFill>
              </a:rPr>
              <a:t>cuboid</a:t>
            </a:r>
          </a:p>
          <a:p>
            <a:pPr lvl="0" algn="ctr"/>
            <a:r>
              <a:rPr lang="en-GB" sz="3400" dirty="0">
                <a:solidFill>
                  <a:srgbClr val="002060"/>
                </a:solidFill>
              </a:rPr>
              <a:t>dimensions</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5" name="Picture 4"/>
          <p:cNvPicPr>
            <a:picLocks noChangeAspect="1"/>
          </p:cNvPicPr>
          <p:nvPr/>
        </p:nvPicPr>
        <p:blipFill>
          <a:blip r:embed="rId5"/>
          <a:stretch>
            <a:fillRect/>
          </a:stretch>
        </p:blipFill>
        <p:spPr>
          <a:xfrm>
            <a:off x="4788330" y="2213227"/>
            <a:ext cx="6474030" cy="3719761"/>
          </a:xfrm>
          <a:prstGeom prst="rect">
            <a:avLst/>
          </a:prstGeom>
        </p:spPr>
      </p:pic>
    </p:spTree>
    <p:extLst>
      <p:ext uri="{BB962C8B-B14F-4D97-AF65-F5344CB8AC3E}">
        <p14:creationId xmlns:p14="http://schemas.microsoft.com/office/powerpoint/2010/main" val="3354042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853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estimate volume</a:t>
            </a:r>
            <a:r>
              <a:rPr lang="en-GB" sz="34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9" name="Rectangle: Rounded Corners 7">
            <a:extLst>
              <a:ext uri="{FF2B5EF4-FFF2-40B4-BE49-F238E27FC236}">
                <a16:creationId xmlns:a16="http://schemas.microsoft.com/office/drawing/2014/main" id="{B037ED3D-4640-4C99-BD8E-7128C709FBE2}"/>
              </a:ext>
            </a:extLst>
          </p:cNvPr>
          <p:cNvSpPr/>
          <p:nvPr/>
        </p:nvSpPr>
        <p:spPr>
          <a:xfrm>
            <a:off x="518160" y="2968392"/>
            <a:ext cx="6576061" cy="36039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The </a:t>
            </a:r>
            <a:r>
              <a:rPr lang="en-GB" sz="3400" b="1" dirty="0">
                <a:solidFill>
                  <a:srgbClr val="002060"/>
                </a:solidFill>
              </a:rPr>
              <a:t>volume </a:t>
            </a:r>
            <a:r>
              <a:rPr lang="en-GB" sz="3400" dirty="0">
                <a:solidFill>
                  <a:srgbClr val="002060"/>
                </a:solidFill>
              </a:rPr>
              <a:t>of a cube, cuboid or other 3-D shape is the </a:t>
            </a:r>
            <a:r>
              <a:rPr lang="en-GB" sz="3400" b="1" dirty="0">
                <a:solidFill>
                  <a:srgbClr val="002060"/>
                </a:solidFill>
              </a:rPr>
              <a:t>space</a:t>
            </a:r>
            <a:r>
              <a:rPr lang="en-GB" sz="3400" dirty="0">
                <a:solidFill>
                  <a:srgbClr val="002060"/>
                </a:solidFill>
              </a:rPr>
              <a:t> taken up by that shape. For example, the </a:t>
            </a:r>
            <a:r>
              <a:rPr lang="en-GB" sz="3400" b="1" dirty="0">
                <a:solidFill>
                  <a:srgbClr val="002060"/>
                </a:solidFill>
              </a:rPr>
              <a:t>volume</a:t>
            </a:r>
            <a:r>
              <a:rPr lang="en-GB" sz="3400" dirty="0">
                <a:solidFill>
                  <a:srgbClr val="002060"/>
                </a:solidFill>
              </a:rPr>
              <a:t> of a box is the total </a:t>
            </a:r>
            <a:r>
              <a:rPr lang="en-GB" sz="3400" b="1" dirty="0">
                <a:solidFill>
                  <a:srgbClr val="002060"/>
                </a:solidFill>
              </a:rPr>
              <a:t>space</a:t>
            </a:r>
            <a:r>
              <a:rPr lang="en-GB" sz="3400" dirty="0">
                <a:solidFill>
                  <a:srgbClr val="002060"/>
                </a:solidFill>
              </a:rPr>
              <a:t> taken up by that box. </a:t>
            </a:r>
          </a:p>
          <a:p>
            <a:pPr>
              <a:buNone/>
            </a:pPr>
            <a:r>
              <a:rPr lang="en-GB" sz="3400" b="1" dirty="0">
                <a:solidFill>
                  <a:srgbClr val="002060"/>
                </a:solidFill>
              </a:rPr>
              <a:t>Volume</a:t>
            </a:r>
            <a:r>
              <a:rPr lang="en-GB" sz="3400" dirty="0">
                <a:solidFill>
                  <a:srgbClr val="002060"/>
                </a:solidFill>
              </a:rPr>
              <a:t> is measured in </a:t>
            </a:r>
            <a:r>
              <a:rPr lang="en-GB" sz="3400" b="1" dirty="0">
                <a:solidFill>
                  <a:srgbClr val="002060"/>
                </a:solidFill>
              </a:rPr>
              <a:t>cubes</a:t>
            </a:r>
            <a:r>
              <a:rPr lang="en-GB" sz="3400" dirty="0">
                <a:solidFill>
                  <a:srgbClr val="002060"/>
                </a:solidFill>
              </a:rPr>
              <a:t>. </a:t>
            </a:r>
          </a:p>
        </p:txBody>
      </p:sp>
      <p:sp>
        <p:nvSpPr>
          <p:cNvPr id="20" name="Rectangle: Rounded Corners 7">
            <a:extLst>
              <a:ext uri="{FF2B5EF4-FFF2-40B4-BE49-F238E27FC236}">
                <a16:creationId xmlns:a16="http://schemas.microsoft.com/office/drawing/2014/main" id="{B037ED3D-4640-4C99-BD8E-7128C709FBE2}"/>
              </a:ext>
            </a:extLst>
          </p:cNvPr>
          <p:cNvSpPr/>
          <p:nvPr/>
        </p:nvSpPr>
        <p:spPr>
          <a:xfrm>
            <a:off x="7467591" y="3074311"/>
            <a:ext cx="4236729" cy="349800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400" b="1" dirty="0">
                <a:solidFill>
                  <a:srgbClr val="002060"/>
                </a:solidFill>
              </a:rPr>
              <a:t>Estimate</a:t>
            </a:r>
            <a:r>
              <a:rPr lang="en-GB" sz="3400" dirty="0">
                <a:solidFill>
                  <a:srgbClr val="002060"/>
                </a:solidFill>
              </a:rPr>
              <a:t> means to give a rough answer that may be a little less or a little more than the actual result.</a:t>
            </a:r>
          </a:p>
        </p:txBody>
      </p:sp>
    </p:spTree>
    <p:extLst>
      <p:ext uri="{BB962C8B-B14F-4D97-AF65-F5344CB8AC3E}">
        <p14:creationId xmlns:p14="http://schemas.microsoft.com/office/powerpoint/2010/main" val="850376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2">
            <a:extLst>
              <a:ext uri="{FF2B5EF4-FFF2-40B4-BE49-F238E27FC236}">
                <a16:creationId xmlns:a16="http://schemas.microsoft.com/office/drawing/2014/main" id="{675A7142-34F1-4E54-A85B-FF703025B360}"/>
              </a:ext>
            </a:extLst>
          </p:cNvPr>
          <p:cNvSpPr/>
          <p:nvPr/>
        </p:nvSpPr>
        <p:spPr>
          <a:xfrm>
            <a:off x="9269008" y="3073428"/>
            <a:ext cx="2617308"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FF0000"/>
                </a:solidFill>
              </a:rPr>
              <a:t>length</a:t>
            </a:r>
          </a:p>
        </p:txBody>
      </p:sp>
      <p:sp>
        <p:nvSpPr>
          <p:cNvPr id="11" name="Rectangle: Rounded Corners 2">
            <a:extLst>
              <a:ext uri="{FF2B5EF4-FFF2-40B4-BE49-F238E27FC236}">
                <a16:creationId xmlns:a16="http://schemas.microsoft.com/office/drawing/2014/main" id="{675A7142-34F1-4E54-A85B-FF703025B360}"/>
              </a:ext>
            </a:extLst>
          </p:cNvPr>
          <p:cNvSpPr/>
          <p:nvPr/>
        </p:nvSpPr>
        <p:spPr>
          <a:xfrm>
            <a:off x="9269008" y="4159080"/>
            <a:ext cx="2617308"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00B050"/>
                </a:solidFill>
              </a:rPr>
              <a:t>width</a:t>
            </a:r>
          </a:p>
        </p:txBody>
      </p:sp>
      <p:sp>
        <p:nvSpPr>
          <p:cNvPr id="12" name="Rectangle: Rounded Corners 2">
            <a:extLst>
              <a:ext uri="{FF2B5EF4-FFF2-40B4-BE49-F238E27FC236}">
                <a16:creationId xmlns:a16="http://schemas.microsoft.com/office/drawing/2014/main" id="{675A7142-34F1-4E54-A85B-FF703025B360}"/>
              </a:ext>
            </a:extLst>
          </p:cNvPr>
          <p:cNvSpPr/>
          <p:nvPr/>
        </p:nvSpPr>
        <p:spPr>
          <a:xfrm>
            <a:off x="9269008" y="5327547"/>
            <a:ext cx="2617308" cy="77491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4800" dirty="0">
                <a:solidFill>
                  <a:srgbClr val="7030A0"/>
                </a:solidFill>
              </a:rPr>
              <a:t>height</a:t>
            </a:r>
          </a:p>
        </p:txBody>
      </p:sp>
      <p:sp>
        <p:nvSpPr>
          <p:cNvPr id="7" name="Left-Right Arrow 6"/>
          <p:cNvSpPr/>
          <p:nvPr/>
        </p:nvSpPr>
        <p:spPr>
          <a:xfrm rot="5400000" flipV="1">
            <a:off x="3704118" y="4519087"/>
            <a:ext cx="1931513" cy="449054"/>
          </a:xfrm>
          <a:prstGeom prst="leftRightArrow">
            <a:avLst/>
          </a:prstGeom>
          <a:solidFill>
            <a:srgbClr val="7030A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94401" y="3368040"/>
            <a:ext cx="4032715" cy="2501304"/>
          </a:xfrm>
          <a:prstGeom prst="rect">
            <a:avLst/>
          </a:prstGeom>
        </p:spPr>
      </p:pic>
      <p:sp>
        <p:nvSpPr>
          <p:cNvPr id="16" name="Left-Right Arrow 15"/>
          <p:cNvSpPr/>
          <p:nvPr/>
        </p:nvSpPr>
        <p:spPr>
          <a:xfrm rot="7644633" flipV="1">
            <a:off x="8327003" y="3781814"/>
            <a:ext cx="779738" cy="449054"/>
          </a:xfrm>
          <a:prstGeom prst="leftRightArrow">
            <a:avLst/>
          </a:prstGeom>
          <a:solidFill>
            <a:schemeClr val="accent6"/>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7" name="Rectangle: Rounded Corners 7">
            <a:extLst>
              <a:ext uri="{FF2B5EF4-FFF2-40B4-BE49-F238E27FC236}">
                <a16:creationId xmlns:a16="http://schemas.microsoft.com/office/drawing/2014/main" id="{B037ED3D-4640-4C99-BD8E-7128C709FBE2}"/>
              </a:ext>
            </a:extLst>
          </p:cNvPr>
          <p:cNvSpPr/>
          <p:nvPr/>
        </p:nvSpPr>
        <p:spPr>
          <a:xfrm>
            <a:off x="334168" y="2820354"/>
            <a:ext cx="3974239" cy="37605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100" dirty="0">
                <a:solidFill>
                  <a:srgbClr val="002060"/>
                </a:solidFill>
              </a:rPr>
              <a:t>A three-dimensional (3-D) </a:t>
            </a:r>
            <a:r>
              <a:rPr lang="en-GB" sz="3100" b="1" dirty="0">
                <a:solidFill>
                  <a:srgbClr val="002060"/>
                </a:solidFill>
              </a:rPr>
              <a:t>shape</a:t>
            </a:r>
            <a:r>
              <a:rPr lang="en-GB" sz="3100" dirty="0">
                <a:solidFill>
                  <a:srgbClr val="002060"/>
                </a:solidFill>
              </a:rPr>
              <a:t> can be defined as a solid figure, object or </a:t>
            </a:r>
            <a:r>
              <a:rPr lang="en-GB" sz="3100" b="1" dirty="0">
                <a:solidFill>
                  <a:srgbClr val="002060"/>
                </a:solidFill>
              </a:rPr>
              <a:t>shape</a:t>
            </a:r>
            <a:r>
              <a:rPr lang="en-GB" sz="3100" dirty="0">
                <a:solidFill>
                  <a:srgbClr val="002060"/>
                </a:solidFill>
              </a:rPr>
              <a:t> that has three dimensions – </a:t>
            </a:r>
            <a:r>
              <a:rPr lang="en-GB" sz="3100" b="1" dirty="0">
                <a:solidFill>
                  <a:srgbClr val="002060"/>
                </a:solidFill>
              </a:rPr>
              <a:t>length</a:t>
            </a:r>
            <a:r>
              <a:rPr lang="en-GB" sz="3100" dirty="0">
                <a:solidFill>
                  <a:srgbClr val="002060"/>
                </a:solidFill>
              </a:rPr>
              <a:t>, </a:t>
            </a:r>
            <a:r>
              <a:rPr lang="en-GB" sz="3100" b="1" dirty="0">
                <a:solidFill>
                  <a:srgbClr val="002060"/>
                </a:solidFill>
              </a:rPr>
              <a:t>width</a:t>
            </a:r>
            <a:r>
              <a:rPr lang="en-GB" sz="3100" dirty="0">
                <a:solidFill>
                  <a:srgbClr val="002060"/>
                </a:solidFill>
              </a:rPr>
              <a:t> and </a:t>
            </a:r>
            <a:r>
              <a:rPr lang="en-GB" sz="3100" b="1" dirty="0">
                <a:solidFill>
                  <a:srgbClr val="002060"/>
                </a:solidFill>
              </a:rPr>
              <a:t>height</a:t>
            </a:r>
            <a:r>
              <a:rPr lang="en-GB" sz="3100" dirty="0">
                <a:solidFill>
                  <a:srgbClr val="002060"/>
                </a:solidFill>
              </a:rPr>
              <a:t>.</a:t>
            </a:r>
          </a:p>
        </p:txBody>
      </p:sp>
      <p:sp>
        <p:nvSpPr>
          <p:cNvPr id="14" name="Left-Right Arrow 13"/>
          <p:cNvSpPr/>
          <p:nvPr/>
        </p:nvSpPr>
        <p:spPr>
          <a:xfrm flipV="1">
            <a:off x="4894401" y="5869344"/>
            <a:ext cx="3822471" cy="449054"/>
          </a:xfrm>
          <a:prstGeom prst="leftRightArrow">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dirty="0"/>
          </a:p>
        </p:txBody>
      </p:sp>
      <p:sp>
        <p:nvSpPr>
          <p:cNvPr id="15" name="Rectangle: Rounded Corners 14">
            <a:extLst>
              <a:ext uri="{FF2B5EF4-FFF2-40B4-BE49-F238E27FC236}">
                <a16:creationId xmlns:a16="http://schemas.microsoft.com/office/drawing/2014/main" id="{805734CF-5AD5-45A3-98FA-C418B21D93EA}"/>
              </a:ext>
            </a:extLst>
          </p:cNvPr>
          <p:cNvSpPr/>
          <p:nvPr/>
        </p:nvSpPr>
        <p:spPr>
          <a:xfrm>
            <a:off x="571500" y="1828801"/>
            <a:ext cx="10928242" cy="853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estimate volume</a:t>
            </a:r>
            <a:r>
              <a:rPr lang="en-GB" sz="3400" dirty="0">
                <a:solidFill>
                  <a:srgbClr val="002060"/>
                </a:solidFill>
              </a:rPr>
              <a:t>.</a:t>
            </a:r>
          </a:p>
        </p:txBody>
      </p:sp>
    </p:spTree>
    <p:extLst>
      <p:ext uri="{BB962C8B-B14F-4D97-AF65-F5344CB8AC3E}">
        <p14:creationId xmlns:p14="http://schemas.microsoft.com/office/powerpoint/2010/main" val="32649534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8534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estimate volume</a:t>
            </a:r>
            <a:r>
              <a:rPr lang="en-GB" sz="34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7" name="Rectangle: Rounded Corners 7">
            <a:extLst>
              <a:ext uri="{FF2B5EF4-FFF2-40B4-BE49-F238E27FC236}">
                <a16:creationId xmlns:a16="http://schemas.microsoft.com/office/drawing/2014/main" id="{B037ED3D-4640-4C99-BD8E-7128C709FBE2}"/>
              </a:ext>
            </a:extLst>
          </p:cNvPr>
          <p:cNvSpPr/>
          <p:nvPr/>
        </p:nvSpPr>
        <p:spPr>
          <a:xfrm>
            <a:off x="334169" y="2976980"/>
            <a:ext cx="3322320" cy="360392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sz="3400" dirty="0">
                <a:solidFill>
                  <a:srgbClr val="002060"/>
                </a:solidFill>
              </a:rPr>
              <a:t>The </a:t>
            </a:r>
            <a:r>
              <a:rPr lang="en-GB" sz="3400" b="1" dirty="0">
                <a:solidFill>
                  <a:srgbClr val="002060"/>
                </a:solidFill>
              </a:rPr>
              <a:t>volume </a:t>
            </a:r>
            <a:r>
              <a:rPr lang="en-GB" sz="3400" dirty="0">
                <a:solidFill>
                  <a:srgbClr val="002060"/>
                </a:solidFill>
              </a:rPr>
              <a:t>of a cube, cuboid or other 3-D shape can also be described in this way too.</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8910" y="2899834"/>
            <a:ext cx="6345941" cy="3758214"/>
          </a:xfrm>
          <a:prstGeom prst="rect">
            <a:avLst/>
          </a:prstGeom>
        </p:spPr>
      </p:pic>
    </p:spTree>
    <p:extLst>
      <p:ext uri="{BB962C8B-B14F-4D97-AF65-F5344CB8AC3E}">
        <p14:creationId xmlns:p14="http://schemas.microsoft.com/office/powerpoint/2010/main" val="4144425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8526</TotalTime>
  <Words>1200</Words>
  <Application>Microsoft Office PowerPoint</Application>
  <PresentationFormat>Widescreen</PresentationFormat>
  <Paragraphs>120</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Teach</vt:lpstr>
      <vt:lpstr>Teach</vt:lpstr>
      <vt:lpstr>Model</vt:lpstr>
      <vt:lpstr>Model</vt:lpstr>
      <vt:lpstr>Model</vt:lpstr>
      <vt:lpstr>Model</vt:lpstr>
      <vt:lpstr>Apply</vt:lpstr>
      <vt:lpstr>Apply – Problem Solving</vt:lpstr>
      <vt:lpstr>Apply – Practical Activity</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233</cp:revision>
  <dcterms:created xsi:type="dcterms:W3CDTF">2017-03-29T13:14:03Z</dcterms:created>
  <dcterms:modified xsi:type="dcterms:W3CDTF">2020-05-01T12:35:54Z</dcterms:modified>
</cp:coreProperties>
</file>