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56" r:id="rId2"/>
    <p:sldId id="314" r:id="rId3"/>
    <p:sldId id="274" r:id="rId4"/>
    <p:sldId id="258" r:id="rId5"/>
    <p:sldId id="349" r:id="rId6"/>
    <p:sldId id="362" r:id="rId7"/>
    <p:sldId id="368" r:id="rId8"/>
    <p:sldId id="369" r:id="rId9"/>
    <p:sldId id="261" r:id="rId10"/>
    <p:sldId id="365" r:id="rId11"/>
    <p:sldId id="355" r:id="rId12"/>
    <p:sldId id="351" r:id="rId13"/>
    <p:sldId id="366" r:id="rId14"/>
    <p:sldId id="356" r:id="rId15"/>
    <p:sldId id="364" r:id="rId16"/>
    <p:sldId id="367" r:id="rId17"/>
    <p:sldId id="357" r:id="rId18"/>
    <p:sldId id="343" r:id="rId19"/>
    <p:sldId id="344" r:id="rId20"/>
    <p:sldId id="361" r:id="rId21"/>
    <p:sldId id="358" r:id="rId2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Sally Meehan" initials="SM" lastIdx="1" clrIdx="0">
    <p:extLst>
      <p:ext uri="{19B8F6BF-5375-455C-9EA6-DF929625EA0E}">
        <p15:presenceInfo xmlns:p15="http://schemas.microsoft.com/office/powerpoint/2012/main" userId="49939650c274be34" providerId="Windows Live"/>
      </p:ext>
    </p:extLst>
  </p:cmAuthor>
  <p:cmAuthor id="2" name="phillippa headlam" initials="ph" lastIdx="12" clrIdx="1">
    <p:extLst>
      <p:ext uri="{19B8F6BF-5375-455C-9EA6-DF929625EA0E}">
        <p15:presenceInfo xmlns:p15="http://schemas.microsoft.com/office/powerpoint/2012/main" userId="f73a376c65370ff2"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DFEDA"/>
    <a:srgbClr val="FFEBB3"/>
    <a:srgbClr val="FFFED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BDCEE4FD-39F8-4DFF-BF72-A7E0DD58436E}" v="21" dt="2019-11-29T12:40:19.213"/>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969" autoAdjust="0"/>
    <p:restoredTop sz="85900" autoAdjust="0"/>
  </p:normalViewPr>
  <p:slideViewPr>
    <p:cSldViewPr snapToGrid="0" snapToObjects="1">
      <p:cViewPr varScale="1">
        <p:scale>
          <a:sx n="62" d="100"/>
          <a:sy n="62" d="100"/>
        </p:scale>
        <p:origin x="1260" y="72"/>
      </p:cViewPr>
      <p:guideLst>
        <p:guide orient="horz" pos="2160"/>
        <p:guide pos="3840"/>
      </p:guideLst>
    </p:cSldViewPr>
  </p:slideViewPr>
  <p:notesTextViewPr>
    <p:cViewPr>
      <p:scale>
        <a:sx n="1" d="1"/>
        <a:sy n="1" d="1"/>
      </p:scale>
      <p:origin x="0" y="0"/>
    </p:cViewPr>
  </p:notesTextViewPr>
  <p:sorterViewPr>
    <p:cViewPr>
      <p:scale>
        <a:sx n="75" d="100"/>
        <a:sy n="75"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5/10/relationships/revisionInfo" Target="revisionInfo.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commentAuthors" Target="commen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F73711-1194-42B9-9CDA-B1B0A2D93EE2}" type="datetimeFigureOut">
              <a:rPr lang="en-GB" smtClean="0"/>
              <a:pPr/>
              <a:t>01/05/2020</a:t>
            </a:fld>
            <a:endParaRPr lang="en-GB"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C5B26F9-6C30-451D-94A7-041482C70B62}" type="slidenum">
              <a:rPr lang="en-GB" smtClean="0"/>
              <a:pPr/>
              <a:t>‹#›</a:t>
            </a:fld>
            <a:endParaRPr lang="en-GB" dirty="0"/>
          </a:p>
        </p:txBody>
      </p:sp>
    </p:spTree>
    <p:extLst>
      <p:ext uri="{BB962C8B-B14F-4D97-AF65-F5344CB8AC3E}">
        <p14:creationId xmlns:p14="http://schemas.microsoft.com/office/powerpoint/2010/main" val="324483531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a:t>
            </a:fld>
            <a:endParaRPr lang="en-GB" dirty="0"/>
          </a:p>
        </p:txBody>
      </p:sp>
    </p:spTree>
    <p:extLst>
      <p:ext uri="{BB962C8B-B14F-4D97-AF65-F5344CB8AC3E}">
        <p14:creationId xmlns:p14="http://schemas.microsoft.com/office/powerpoint/2010/main" val="2871869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13</a:t>
            </a:fld>
            <a:endParaRPr lang="en-GB" dirty="0"/>
          </a:p>
        </p:txBody>
      </p:sp>
    </p:spTree>
    <p:extLst>
      <p:ext uri="{BB962C8B-B14F-4D97-AF65-F5344CB8AC3E}">
        <p14:creationId xmlns:p14="http://schemas.microsoft.com/office/powerpoint/2010/main" val="12555243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14</a:t>
            </a:fld>
            <a:endParaRPr lang="en-GB" dirty="0"/>
          </a:p>
        </p:txBody>
      </p:sp>
    </p:spTree>
    <p:extLst>
      <p:ext uri="{BB962C8B-B14F-4D97-AF65-F5344CB8AC3E}">
        <p14:creationId xmlns:p14="http://schemas.microsoft.com/office/powerpoint/2010/main" val="22853365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15</a:t>
            </a:fld>
            <a:endParaRPr lang="en-GB" dirty="0"/>
          </a:p>
        </p:txBody>
      </p:sp>
    </p:spTree>
    <p:extLst>
      <p:ext uri="{BB962C8B-B14F-4D97-AF65-F5344CB8AC3E}">
        <p14:creationId xmlns:p14="http://schemas.microsoft.com/office/powerpoint/2010/main" val="110790560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16</a:t>
            </a:fld>
            <a:endParaRPr lang="en-GB" dirty="0"/>
          </a:p>
        </p:txBody>
      </p:sp>
    </p:spTree>
    <p:extLst>
      <p:ext uri="{BB962C8B-B14F-4D97-AF65-F5344CB8AC3E}">
        <p14:creationId xmlns:p14="http://schemas.microsoft.com/office/powerpoint/2010/main" val="29126625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17</a:t>
            </a:fld>
            <a:endParaRPr lang="en-GB" dirty="0"/>
          </a:p>
        </p:txBody>
      </p:sp>
    </p:spTree>
    <p:extLst>
      <p:ext uri="{BB962C8B-B14F-4D97-AF65-F5344CB8AC3E}">
        <p14:creationId xmlns:p14="http://schemas.microsoft.com/office/powerpoint/2010/main" val="30550761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18</a:t>
            </a:fld>
            <a:endParaRPr lang="en-GB" dirty="0"/>
          </a:p>
        </p:txBody>
      </p:sp>
    </p:spTree>
    <p:extLst>
      <p:ext uri="{BB962C8B-B14F-4D97-AF65-F5344CB8AC3E}">
        <p14:creationId xmlns:p14="http://schemas.microsoft.com/office/powerpoint/2010/main" val="42376976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19</a:t>
            </a:fld>
            <a:endParaRPr lang="en-GB" dirty="0"/>
          </a:p>
        </p:txBody>
      </p:sp>
    </p:spTree>
    <p:extLst>
      <p:ext uri="{BB962C8B-B14F-4D97-AF65-F5344CB8AC3E}">
        <p14:creationId xmlns:p14="http://schemas.microsoft.com/office/powerpoint/2010/main" val="404295088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20</a:t>
            </a:fld>
            <a:endParaRPr lang="en-GB" dirty="0"/>
          </a:p>
        </p:txBody>
      </p:sp>
    </p:spTree>
    <p:extLst>
      <p:ext uri="{BB962C8B-B14F-4D97-AF65-F5344CB8AC3E}">
        <p14:creationId xmlns:p14="http://schemas.microsoft.com/office/powerpoint/2010/main" val="421215652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21</a:t>
            </a:fld>
            <a:endParaRPr lang="en-GB" dirty="0"/>
          </a:p>
        </p:txBody>
      </p:sp>
    </p:spTree>
    <p:extLst>
      <p:ext uri="{BB962C8B-B14F-4D97-AF65-F5344CB8AC3E}">
        <p14:creationId xmlns:p14="http://schemas.microsoft.com/office/powerpoint/2010/main" val="9042882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4</a:t>
            </a:fld>
            <a:endParaRPr lang="en-GB" dirty="0"/>
          </a:p>
        </p:txBody>
      </p:sp>
    </p:spTree>
    <p:extLst>
      <p:ext uri="{BB962C8B-B14F-4D97-AF65-F5344CB8AC3E}">
        <p14:creationId xmlns:p14="http://schemas.microsoft.com/office/powerpoint/2010/main" val="39754377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5</a:t>
            </a:fld>
            <a:endParaRPr lang="en-GB" dirty="0"/>
          </a:p>
        </p:txBody>
      </p:sp>
    </p:spTree>
    <p:extLst>
      <p:ext uri="{BB962C8B-B14F-4D97-AF65-F5344CB8AC3E}">
        <p14:creationId xmlns:p14="http://schemas.microsoft.com/office/powerpoint/2010/main" val="191784899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6</a:t>
            </a:fld>
            <a:endParaRPr lang="en-GB" dirty="0"/>
          </a:p>
        </p:txBody>
      </p:sp>
    </p:spTree>
    <p:extLst>
      <p:ext uri="{BB962C8B-B14F-4D97-AF65-F5344CB8AC3E}">
        <p14:creationId xmlns:p14="http://schemas.microsoft.com/office/powerpoint/2010/main" val="19427057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7</a:t>
            </a:fld>
            <a:endParaRPr lang="en-GB" dirty="0"/>
          </a:p>
        </p:txBody>
      </p:sp>
    </p:spTree>
    <p:extLst>
      <p:ext uri="{BB962C8B-B14F-4D97-AF65-F5344CB8AC3E}">
        <p14:creationId xmlns:p14="http://schemas.microsoft.com/office/powerpoint/2010/main" val="34749353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8</a:t>
            </a:fld>
            <a:endParaRPr lang="en-GB" dirty="0"/>
          </a:p>
        </p:txBody>
      </p:sp>
    </p:spTree>
    <p:extLst>
      <p:ext uri="{BB962C8B-B14F-4D97-AF65-F5344CB8AC3E}">
        <p14:creationId xmlns:p14="http://schemas.microsoft.com/office/powerpoint/2010/main" val="215241138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9</a:t>
            </a:fld>
            <a:endParaRPr lang="en-GB" dirty="0"/>
          </a:p>
        </p:txBody>
      </p:sp>
    </p:spTree>
    <p:extLst>
      <p:ext uri="{BB962C8B-B14F-4D97-AF65-F5344CB8AC3E}">
        <p14:creationId xmlns:p14="http://schemas.microsoft.com/office/powerpoint/2010/main" val="34749353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Please see the Y4 Therapy</a:t>
            </a:r>
            <a:r>
              <a:rPr lang="en-GB" baseline="0" dirty="0"/>
              <a:t> (Y4 5h) for more activities and examples like this.</a:t>
            </a:r>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11</a:t>
            </a:fld>
            <a:endParaRPr lang="en-GB" dirty="0"/>
          </a:p>
        </p:txBody>
      </p:sp>
    </p:spTree>
    <p:extLst>
      <p:ext uri="{BB962C8B-B14F-4D97-AF65-F5344CB8AC3E}">
        <p14:creationId xmlns:p14="http://schemas.microsoft.com/office/powerpoint/2010/main" val="205801390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C5B26F9-6C30-451D-94A7-041482C70B62}" type="slidenum">
              <a:rPr lang="en-GB" smtClean="0"/>
              <a:pPr/>
              <a:t>12</a:t>
            </a:fld>
            <a:endParaRPr lang="en-GB" dirty="0"/>
          </a:p>
        </p:txBody>
      </p:sp>
    </p:spTree>
    <p:extLst>
      <p:ext uri="{BB962C8B-B14F-4D97-AF65-F5344CB8AC3E}">
        <p14:creationId xmlns:p14="http://schemas.microsoft.com/office/powerpoint/2010/main" val="387819833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09EC995-22F9-6844-A10F-3113ED1F20BA}" type="datetimeFigureOut">
              <a:rPr lang="en-US" smtClean="0"/>
              <a:pPr/>
              <a:t>5/1/2020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35766778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9EC995-22F9-6844-A10F-3113ED1F20BA}" type="datetimeFigureOut">
              <a:rPr lang="en-US" smtClean="0"/>
              <a:pPr/>
              <a:t>5/1/2020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440219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9EC995-22F9-6844-A10F-3113ED1F20BA}" type="datetimeFigureOut">
              <a:rPr lang="en-US" smtClean="0"/>
              <a:pPr/>
              <a:t>5/1/2020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4757914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09EC995-22F9-6844-A10F-3113ED1F20BA}" type="datetimeFigureOut">
              <a:rPr lang="en-US" smtClean="0"/>
              <a:pPr/>
              <a:t>5/1/2020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30871312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809EC995-22F9-6844-A10F-3113ED1F20BA}" type="datetimeFigureOut">
              <a:rPr lang="en-US" smtClean="0"/>
              <a:pPr/>
              <a:t>5/1/2020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0138952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09EC995-22F9-6844-A10F-3113ED1F20BA}" type="datetimeFigureOut">
              <a:rPr lang="en-US" smtClean="0"/>
              <a:pPr/>
              <a:t>5/1/2020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2549967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09EC995-22F9-6844-A10F-3113ED1F20BA}" type="datetimeFigureOut">
              <a:rPr lang="en-US" smtClean="0"/>
              <a:pPr/>
              <a:t>5/1/2020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4999468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09EC995-22F9-6844-A10F-3113ED1F20BA}" type="datetimeFigureOut">
              <a:rPr lang="en-US" smtClean="0"/>
              <a:pPr/>
              <a:t>5/1/2020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2962430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9EC995-22F9-6844-A10F-3113ED1F20BA}" type="datetimeFigureOut">
              <a:rPr lang="en-US" smtClean="0"/>
              <a:pPr/>
              <a:t>5/1/2020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0897635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9EC995-22F9-6844-A10F-3113ED1F20BA}" type="datetimeFigureOut">
              <a:rPr lang="en-US" smtClean="0"/>
              <a:pPr/>
              <a:t>5/1/2020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191576256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809EC995-22F9-6844-A10F-3113ED1F20BA}" type="datetimeFigureOut">
              <a:rPr lang="en-US" smtClean="0"/>
              <a:pPr/>
              <a:t>5/1/2020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9991440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5">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09EC995-22F9-6844-A10F-3113ED1F20BA}" type="datetimeFigureOut">
              <a:rPr lang="en-US" smtClean="0"/>
              <a:pPr/>
              <a:t>5/1/2020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7162B2-E0D1-FE47-A51E-D009C8D052A2}" type="slidenum">
              <a:rPr lang="en-US" smtClean="0"/>
              <a:pPr/>
              <a:t>‹#›</a:t>
            </a:fld>
            <a:endParaRPr lang="en-US" dirty="0"/>
          </a:p>
        </p:txBody>
      </p:sp>
    </p:spTree>
    <p:extLst>
      <p:ext uri="{BB962C8B-B14F-4D97-AF65-F5344CB8AC3E}">
        <p14:creationId xmlns:p14="http://schemas.microsoft.com/office/powerpoint/2010/main" val="781501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8" Type="http://schemas.openxmlformats.org/officeDocument/2006/relationships/image" Target="../media/image13.png"/><Relationship Id="rId3" Type="http://schemas.openxmlformats.org/officeDocument/2006/relationships/image" Target="../media/image8.png"/><Relationship Id="rId7"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Layout" Target="../slideLayouts/slideLayout7.xml"/><Relationship Id="rId6" Type="http://schemas.openxmlformats.org/officeDocument/2006/relationships/image" Target="../media/image11.png"/><Relationship Id="rId5" Type="http://schemas.openxmlformats.org/officeDocument/2006/relationships/image" Target="../media/image10.png"/><Relationship Id="rId10" Type="http://schemas.openxmlformats.org/officeDocument/2006/relationships/image" Target="../media/image15.tiff"/><Relationship Id="rId4" Type="http://schemas.openxmlformats.org/officeDocument/2006/relationships/image" Target="../media/image9.png"/><Relationship Id="rId9" Type="http://schemas.openxmlformats.org/officeDocument/2006/relationships/image" Target="../media/image14.png"/></Relationships>
</file>

<file path=ppt/slides/_rels/slide11.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2.png"/><Relationship Id="rId4" Type="http://schemas.openxmlformats.org/officeDocument/2006/relationships/image" Target="../media/image1.jpeg"/></Relationships>
</file>

<file path=ppt/slides/_rels/slide1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5" Type="http://schemas.openxmlformats.org/officeDocument/2006/relationships/image" Target="../media/image17.jpg"/><Relationship Id="rId4" Type="http://schemas.openxmlformats.org/officeDocument/2006/relationships/image" Target="../media/image2.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jpg"/><Relationship Id="rId4" Type="http://schemas.openxmlformats.org/officeDocument/2006/relationships/image" Target="../media/image2.pn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0.jpg"/><Relationship Id="rId4" Type="http://schemas.openxmlformats.org/officeDocument/2006/relationships/image" Target="../media/image2.png"/></Relationships>
</file>

<file path=ppt/slides/_rels/slide1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22.jpg"/><Relationship Id="rId5" Type="http://schemas.openxmlformats.org/officeDocument/2006/relationships/image" Target="../media/image21.png"/><Relationship Id="rId4" Type="http://schemas.openxmlformats.org/officeDocument/2006/relationships/image" Target="../media/image2.png"/></Relationships>
</file>

<file path=ppt/slides/_rels/slide16.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2.jpg"/><Relationship Id="rId5" Type="http://schemas.openxmlformats.org/officeDocument/2006/relationships/image" Target="../media/image21.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8" Type="http://schemas.openxmlformats.org/officeDocument/2006/relationships/image" Target="../media/image26.jpg"/><Relationship Id="rId3" Type="http://schemas.openxmlformats.org/officeDocument/2006/relationships/image" Target="../media/image1.jpeg"/><Relationship Id="rId7" Type="http://schemas.openxmlformats.org/officeDocument/2006/relationships/image" Target="../media/image25.jpg"/><Relationship Id="rId2" Type="http://schemas.openxmlformats.org/officeDocument/2006/relationships/notesSlide" Target="../notesSlides/notesSlide14.xml"/><Relationship Id="rId1" Type="http://schemas.openxmlformats.org/officeDocument/2006/relationships/slideLayout" Target="../slideLayouts/slideLayout2.xml"/><Relationship Id="rId6" Type="http://schemas.openxmlformats.org/officeDocument/2006/relationships/image" Target="../media/image24.png"/><Relationship Id="rId5" Type="http://schemas.openxmlformats.org/officeDocument/2006/relationships/image" Target="../media/image23.jpg"/><Relationship Id="rId4" Type="http://schemas.openxmlformats.org/officeDocument/2006/relationships/image" Target="../media/image2.png"/></Relationships>
</file>

<file path=ppt/slides/_rels/slide1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5.xml"/><Relationship Id="rId1" Type="http://schemas.openxmlformats.org/officeDocument/2006/relationships/slideLayout" Target="../slideLayouts/slideLayout2.xml"/><Relationship Id="rId5" Type="http://schemas.openxmlformats.org/officeDocument/2006/relationships/image" Target="../media/image27.jpg"/><Relationship Id="rId4" Type="http://schemas.openxmlformats.org/officeDocument/2006/relationships/image" Target="../media/image2.png"/></Relationships>
</file>

<file path=ppt/slides/_rels/slide1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2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8.xml"/><Relationship Id="rId1" Type="http://schemas.openxmlformats.org/officeDocument/2006/relationships/slideLayout" Target="../slideLayouts/slideLayout2.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3.tmp"/><Relationship Id="rId4" Type="http://schemas.openxmlformats.org/officeDocument/2006/relationships/image" Target="../media/image2.png"/></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2.png"/></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2.png"/></Relationships>
</file>

<file path=ppt/slides/_rels/slide7.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7.jpeg"/><Relationship Id="rId4" Type="http://schemas.openxmlformats.org/officeDocument/2006/relationships/image" Target="../media/image2.png"/></Relationships>
</file>

<file path=ppt/slides/_rels/slide8.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2.png"/></Relationships>
</file>

<file path=ppt/slides/_rels/slide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7.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1121527" y="1984223"/>
            <a:ext cx="9967652" cy="2054474"/>
          </a:xfrm>
        </p:spPr>
        <p:txBody>
          <a:bodyPr>
            <a:noAutofit/>
          </a:bodyPr>
          <a:lstStyle/>
          <a:p>
            <a:r>
              <a:rPr lang="en-GB" sz="4000" dirty="0">
                <a:solidFill>
                  <a:srgbClr val="002060"/>
                </a:solidFill>
              </a:rPr>
              <a:t>.</a:t>
            </a:r>
            <a:r>
              <a:rPr lang="en-GB" sz="4000" dirty="0">
                <a:solidFill>
                  <a:schemeClr val="tx2"/>
                </a:solidFill>
              </a:rPr>
              <a:t> </a:t>
            </a:r>
          </a:p>
          <a:p>
            <a:endParaRPr lang="en-GB" sz="4000" dirty="0">
              <a:solidFill>
                <a:schemeClr val="tx2"/>
              </a:solidFill>
            </a:endParaRPr>
          </a:p>
          <a:p>
            <a:endParaRPr lang="en-US" sz="4000" dirty="0">
              <a:solidFill>
                <a:schemeClr val="tx2"/>
              </a:solidFill>
            </a:endParaRPr>
          </a:p>
        </p:txBody>
      </p:sp>
      <p:sp>
        <p:nvSpPr>
          <p:cNvPr id="4" name="Text Box 4"/>
          <p:cNvSpPr txBox="1">
            <a:spLocks noChangeArrowheads="1"/>
          </p:cNvSpPr>
          <p:nvPr/>
        </p:nvSpPr>
        <p:spPr bwMode="auto">
          <a:xfrm>
            <a:off x="2933700" y="4856698"/>
            <a:ext cx="6324600" cy="1262748"/>
          </a:xfrm>
          <a:prstGeom prst="rect">
            <a:avLst/>
          </a:prstGeom>
          <a:solidFill>
            <a:srgbClr val="FFFFFF"/>
          </a:solidFill>
          <a:ln w="38100" cmpd="dbl">
            <a:solidFill>
              <a:srgbClr val="000000"/>
            </a:solidFill>
            <a:miter lim="800000"/>
            <a:headEnd/>
            <a:tailEnd/>
          </a:ln>
          <a:effectLst/>
          <a:extLst>
            <a:ext uri="{AF507438-7753-43E0-B8FC-AC1667EBCBE1}">
              <a14:hiddenEffects xmlns:a14="http://schemas.microsoft.com/office/drawing/2010/main">
                <a:effectLst>
                  <a:outerShdw dist="35921" dir="2700000" algn="ctr" rotWithShape="0">
                    <a:srgbClr val="868686"/>
                  </a:outerShdw>
                </a:effectLst>
              </a14:hiddenEffects>
            </a:ext>
          </a:extLst>
        </p:spPr>
        <p:txBody>
          <a:bodyPr vert="horz" wrap="square" lIns="91440" tIns="45720" rIns="91440" bIns="45720" numCol="1" anchor="t" anchorCtr="0" compatLnSpc="1">
            <a:prstTxWarp prst="textNoShape">
              <a:avLst/>
            </a:prstTxWarp>
          </a:bodyPr>
          <a:lstStyle/>
          <a:p>
            <a:pPr algn="ctr" fontAlgn="base"/>
            <a:r>
              <a:rPr lang="en-GB" sz="1000" dirty="0"/>
              <a:t>This resource is strictly for the use of member schools for as long as they remain members of The PiXL Club. It may not be copied, sold nor transferred to a third party or used by the school after membership ceases. Until such time it may be freely used within the member school.</a:t>
            </a:r>
          </a:p>
          <a:p>
            <a:pPr algn="ctr" fontAlgn="base"/>
            <a:r>
              <a:rPr lang="en-GB" sz="1000" dirty="0"/>
              <a:t>All opinions and contributions are those of the authors. The contents of this resource are not connected with nor endorsed by any other company, organisation or institution.</a:t>
            </a:r>
          </a:p>
          <a:p>
            <a:pPr algn="ctr" fontAlgn="base"/>
            <a:r>
              <a:rPr lang="en-GB" sz="1000" dirty="0"/>
              <a:t>PiXL Club Ltd endeavour to trace and contact copyright owners. If there are any inadvertent omissions or errors in the acknowledgements or usage, this is unintended and PiXL will remedy these on written notification.</a:t>
            </a:r>
          </a:p>
        </p:txBody>
      </p:sp>
      <p:sp>
        <p:nvSpPr>
          <p:cNvPr id="6" name="TextBox 5"/>
          <p:cNvSpPr txBox="1"/>
          <p:nvPr/>
        </p:nvSpPr>
        <p:spPr>
          <a:xfrm>
            <a:off x="4356847" y="4043446"/>
            <a:ext cx="3478306" cy="584775"/>
          </a:xfrm>
          <a:prstGeom prst="rect">
            <a:avLst/>
          </a:prstGeom>
          <a:noFill/>
        </p:spPr>
        <p:txBody>
          <a:bodyPr wrap="square" rtlCol="0">
            <a:spAutoFit/>
          </a:bodyPr>
          <a:lstStyle/>
          <a:p>
            <a:pPr algn="ctr"/>
            <a:r>
              <a:rPr lang="en-US" sz="1600" dirty="0"/>
              <a:t>Commissioned by The PiXL Club Ltd.</a:t>
            </a:r>
          </a:p>
          <a:p>
            <a:pPr algn="ctr"/>
            <a:r>
              <a:rPr lang="en-US" sz="1600" dirty="0"/>
              <a:t>November 2019</a:t>
            </a:r>
          </a:p>
        </p:txBody>
      </p:sp>
      <p:sp>
        <p:nvSpPr>
          <p:cNvPr id="7" name="TextBox 6"/>
          <p:cNvSpPr txBox="1"/>
          <p:nvPr/>
        </p:nvSpPr>
        <p:spPr>
          <a:xfrm>
            <a:off x="4213800" y="6301429"/>
            <a:ext cx="3783106" cy="338554"/>
          </a:xfrm>
          <a:prstGeom prst="rect">
            <a:avLst/>
          </a:prstGeom>
          <a:noFill/>
        </p:spPr>
        <p:txBody>
          <a:bodyPr wrap="square" rtlCol="0">
            <a:spAutoFit/>
          </a:bodyPr>
          <a:lstStyle/>
          <a:p>
            <a:r>
              <a:rPr lang="en-GB" sz="1600" dirty="0"/>
              <a:t>© Copyright The PiXL Club Limited, 2019</a:t>
            </a:r>
            <a:endParaRPr lang="en-US" sz="1600" dirty="0"/>
          </a:p>
        </p:txBody>
      </p:sp>
      <p:pic>
        <p:nvPicPr>
          <p:cNvPr id="8" name="Picture 7">
            <a:extLst>
              <a:ext uri="{FF2B5EF4-FFF2-40B4-BE49-F238E27FC236}">
                <a16:creationId xmlns:a16="http://schemas.microsoft.com/office/drawing/2014/main" id="{3F38CD9E-900A-46CB-9AE4-4E909240DE86}"/>
              </a:ext>
            </a:extLst>
          </p:cNvPr>
          <p:cNvPicPr/>
          <p:nvPr/>
        </p:nvPicPr>
        <p:blipFill>
          <a:blip r:embed="rId3">
            <a:extLst>
              <a:ext uri="{28A0092B-C50C-407E-A947-70E740481C1C}">
                <a14:useLocalDpi xmlns:a14="http://schemas.microsoft.com/office/drawing/2010/main" val="0"/>
              </a:ext>
            </a:extLst>
          </a:blip>
          <a:stretch>
            <a:fillRect/>
          </a:stretch>
        </p:blipFill>
        <p:spPr>
          <a:xfrm>
            <a:off x="600343" y="368526"/>
            <a:ext cx="1284605" cy="1410970"/>
          </a:xfrm>
          <a:prstGeom prst="rect">
            <a:avLst/>
          </a:prstGeom>
        </p:spPr>
      </p:pic>
      <p:pic>
        <p:nvPicPr>
          <p:cNvPr id="10" name="Picture 9">
            <a:extLst>
              <a:ext uri="{FF2B5EF4-FFF2-40B4-BE49-F238E27FC236}">
                <a16:creationId xmlns:a16="http://schemas.microsoft.com/office/drawing/2014/main" id="{F61F3E41-9D41-664D-8FEC-012C9DB3CC1B}"/>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2" name="Rectangle 1">
            <a:extLst>
              <a:ext uri="{FF2B5EF4-FFF2-40B4-BE49-F238E27FC236}">
                <a16:creationId xmlns:a16="http://schemas.microsoft.com/office/drawing/2014/main" id="{7B99E886-8FA3-47AA-A500-478849FBC43B}"/>
              </a:ext>
            </a:extLst>
          </p:cNvPr>
          <p:cNvSpPr/>
          <p:nvPr/>
        </p:nvSpPr>
        <p:spPr>
          <a:xfrm>
            <a:off x="2085474" y="1984223"/>
            <a:ext cx="8712284" cy="1757866"/>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000" b="1" dirty="0">
                <a:solidFill>
                  <a:srgbClr val="002060"/>
                </a:solidFill>
              </a:rPr>
              <a:t>Y5 M5g Can estimate capacity</a:t>
            </a:r>
            <a:endParaRPr lang="en-GB" sz="4000" dirty="0">
              <a:solidFill>
                <a:srgbClr val="002060"/>
              </a:solidFill>
            </a:endParaRPr>
          </a:p>
        </p:txBody>
      </p:sp>
    </p:spTree>
    <p:extLst>
      <p:ext uri="{BB962C8B-B14F-4D97-AF65-F5344CB8AC3E}">
        <p14:creationId xmlns:p14="http://schemas.microsoft.com/office/powerpoint/2010/main" val="19017224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0" y="0"/>
            <a:ext cx="12192000" cy="6858000"/>
          </a:xfrm>
          <a:prstGeom prst="rect">
            <a:avLst/>
          </a:prstGeom>
          <a:solidFill>
            <a:srgbClr val="004B9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a:p>
        </p:txBody>
      </p:sp>
      <p:sp>
        <p:nvSpPr>
          <p:cNvPr id="3" name="Rectangle: Rounded Corners 2"/>
          <p:cNvSpPr/>
          <p:nvPr/>
        </p:nvSpPr>
        <p:spPr>
          <a:xfrm>
            <a:off x="102000" y="99000"/>
            <a:ext cx="11988000" cy="6660000"/>
          </a:xfrm>
          <a:prstGeom prst="roundRect">
            <a:avLst>
              <a:gd name="adj" fmla="val 4068"/>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GB" dirty="0">
              <a:solidFill>
                <a:schemeClr val="tx1"/>
              </a:solidFill>
            </a:endParaRPr>
          </a:p>
        </p:txBody>
      </p:sp>
      <p:sp>
        <p:nvSpPr>
          <p:cNvPr id="16" name="TextBox 15"/>
          <p:cNvSpPr txBox="1"/>
          <p:nvPr/>
        </p:nvSpPr>
        <p:spPr>
          <a:xfrm>
            <a:off x="7153131" y="6451778"/>
            <a:ext cx="4867807" cy="215444"/>
          </a:xfrm>
          <a:prstGeom prst="rect">
            <a:avLst/>
          </a:prstGeom>
          <a:noFill/>
        </p:spPr>
        <p:txBody>
          <a:bodyPr wrap="square" rtlCol="0">
            <a:spAutoFit/>
          </a:bodyPr>
          <a:lstStyle/>
          <a:p>
            <a:pPr algn="r"/>
            <a:r>
              <a:rPr lang="en-GB" sz="800" dirty="0"/>
              <a:t>This resource is strictly for the use of member schools for as long as they remain members of The </a:t>
            </a:r>
            <a:r>
              <a:rPr lang="en-GB" sz="800" dirty="0" err="1"/>
              <a:t>PiXL</a:t>
            </a:r>
            <a:r>
              <a:rPr lang="en-GB" sz="800" dirty="0"/>
              <a:t> Club Ltd.</a:t>
            </a:r>
            <a:endParaRPr lang="en-US" sz="800" dirty="0"/>
          </a:p>
        </p:txBody>
      </p:sp>
      <p:sp>
        <p:nvSpPr>
          <p:cNvPr id="17" name="TextBox 16"/>
          <p:cNvSpPr txBox="1"/>
          <p:nvPr/>
        </p:nvSpPr>
        <p:spPr>
          <a:xfrm>
            <a:off x="1158176" y="6445083"/>
            <a:ext cx="3957288" cy="215444"/>
          </a:xfrm>
          <a:prstGeom prst="rect">
            <a:avLst/>
          </a:prstGeom>
          <a:noFill/>
        </p:spPr>
        <p:txBody>
          <a:bodyPr wrap="square" rtlCol="0">
            <a:spAutoFit/>
          </a:bodyPr>
          <a:lstStyle/>
          <a:p>
            <a:r>
              <a:rPr lang="en-GB" sz="800" b="1" dirty="0"/>
              <a:t>© November 2018   </a:t>
            </a:r>
            <a:r>
              <a:rPr lang="en-GB" sz="800" dirty="0"/>
              <a:t>The PiXL Club Ltd.  All rights reserved.</a:t>
            </a:r>
            <a:endParaRPr lang="en-US" sz="800" dirty="0"/>
          </a:p>
        </p:txBody>
      </p:sp>
      <p:sp>
        <p:nvSpPr>
          <p:cNvPr id="21" name="TextBox 20">
            <a:extLst>
              <a:ext uri="{FF2B5EF4-FFF2-40B4-BE49-F238E27FC236}">
                <a16:creationId xmlns:a16="http://schemas.microsoft.com/office/drawing/2014/main" id="{FBC81CF9-C4B2-4975-9EDA-EB58AF39CA6D}"/>
              </a:ext>
            </a:extLst>
          </p:cNvPr>
          <p:cNvSpPr txBox="1"/>
          <p:nvPr/>
        </p:nvSpPr>
        <p:spPr>
          <a:xfrm>
            <a:off x="102000" y="273151"/>
            <a:ext cx="11988000" cy="461665"/>
          </a:xfrm>
          <a:prstGeom prst="rect">
            <a:avLst/>
          </a:prstGeom>
          <a:noFill/>
        </p:spPr>
        <p:txBody>
          <a:bodyPr wrap="square" rtlCol="0">
            <a:spAutoFit/>
          </a:bodyPr>
          <a:lstStyle/>
          <a:p>
            <a:pPr algn="ctr"/>
            <a:r>
              <a:rPr lang="en-GB" sz="2400" i="1" dirty="0">
                <a:solidFill>
                  <a:srgbClr val="004B99"/>
                </a:solidFill>
                <a:latin typeface="Effra Light" panose="02000306080000020004" pitchFamily="2" charset="0"/>
                <a:ea typeface="Nanum Brush Script" charset="-127"/>
                <a:cs typeface="Nanum Brush Script" charset="-127"/>
              </a:rPr>
              <a:t>Primary Maths</a:t>
            </a:r>
            <a:r>
              <a:rPr lang="en-GB" sz="2400" b="1" i="1" dirty="0">
                <a:solidFill>
                  <a:schemeClr val="bg1"/>
                </a:solidFill>
                <a:latin typeface="Effra Heavy" panose="02000906080000020004" pitchFamily="2" charset="0"/>
                <a:ea typeface="Nanum Brush Script" charset="-127"/>
                <a:cs typeface="Nanum Brush Script" charset="-127"/>
              </a:rPr>
              <a:t>  </a:t>
            </a:r>
            <a:r>
              <a:rPr lang="en-GB" sz="2400" b="1" i="1" dirty="0">
                <a:solidFill>
                  <a:srgbClr val="004B99"/>
                </a:solidFill>
                <a:latin typeface="Effra Heavy" panose="02000906080000020004" pitchFamily="2" charset="0"/>
                <a:ea typeface="Nanum Brush Script" charset="-127"/>
                <a:cs typeface="Nanum Brush Script" charset="-127"/>
              </a:rPr>
              <a:t>Measures – Years 5 and 6</a:t>
            </a:r>
            <a:endParaRPr lang="en-GB" sz="2400" b="1" dirty="0">
              <a:solidFill>
                <a:srgbClr val="004B99"/>
              </a:solidFill>
              <a:latin typeface="Effra Heavy" panose="02000906080000020004" pitchFamily="2" charset="0"/>
              <a:ea typeface="Nanum Brush Script" charset="-127"/>
              <a:cs typeface="Nanum Brush Script" charset="-127"/>
            </a:endParaRPr>
          </a:p>
        </p:txBody>
      </p:sp>
      <p:pic>
        <p:nvPicPr>
          <p:cNvPr id="6" name="Picture 5">
            <a:extLst>
              <a:ext uri="{FF2B5EF4-FFF2-40B4-BE49-F238E27FC236}">
                <a16:creationId xmlns:a16="http://schemas.microsoft.com/office/drawing/2014/main" id="{25D9E627-BB53-486A-B47F-F7FE3CB80353}"/>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92597" y="428238"/>
            <a:ext cx="896588" cy="600358"/>
          </a:xfrm>
          <a:prstGeom prst="rect">
            <a:avLst/>
          </a:prstGeom>
        </p:spPr>
      </p:pic>
      <p:sp>
        <p:nvSpPr>
          <p:cNvPr id="7" name="TextBox 6"/>
          <p:cNvSpPr txBox="1"/>
          <p:nvPr/>
        </p:nvSpPr>
        <p:spPr>
          <a:xfrm>
            <a:off x="8004447" y="5359171"/>
            <a:ext cx="4332358" cy="1200329"/>
          </a:xfrm>
          <a:prstGeom prst="rect">
            <a:avLst/>
          </a:prstGeom>
          <a:noFill/>
        </p:spPr>
        <p:txBody>
          <a:bodyPr wrap="square" rtlCol="0">
            <a:spAutoFit/>
          </a:bodyPr>
          <a:lstStyle/>
          <a:p>
            <a:r>
              <a:rPr lang="en-GB" b="1" dirty="0"/>
              <a:t>Length </a:t>
            </a:r>
          </a:p>
          <a:p>
            <a:r>
              <a:rPr lang="en-GB" dirty="0"/>
              <a:t>10 millimetres (mm) = 1 centimetre (cm)</a:t>
            </a:r>
          </a:p>
          <a:p>
            <a:r>
              <a:rPr lang="en-GB" dirty="0"/>
              <a:t>100  centimetres (cm) = 1 metre (m)</a:t>
            </a:r>
          </a:p>
          <a:p>
            <a:r>
              <a:rPr lang="en-GB" dirty="0"/>
              <a:t>1,000 metres (m) = 1 kilometre (km)</a:t>
            </a:r>
          </a:p>
        </p:txBody>
      </p:sp>
      <p:sp>
        <p:nvSpPr>
          <p:cNvPr id="18" name="TextBox 17"/>
          <p:cNvSpPr txBox="1"/>
          <p:nvPr/>
        </p:nvSpPr>
        <p:spPr>
          <a:xfrm>
            <a:off x="3102824" y="5359170"/>
            <a:ext cx="2009638" cy="1200329"/>
          </a:xfrm>
          <a:prstGeom prst="rect">
            <a:avLst/>
          </a:prstGeom>
          <a:noFill/>
        </p:spPr>
        <p:txBody>
          <a:bodyPr wrap="square" rtlCol="0">
            <a:spAutoFit/>
          </a:bodyPr>
          <a:lstStyle/>
          <a:p>
            <a:r>
              <a:rPr lang="en-GB" b="1" dirty="0"/>
              <a:t>Capacity</a:t>
            </a:r>
            <a:r>
              <a:rPr lang="en-GB" dirty="0"/>
              <a:t> </a:t>
            </a:r>
            <a:endParaRPr lang="en-GB" i="1" dirty="0">
              <a:solidFill>
                <a:srgbClr val="FF0000"/>
              </a:solidFill>
            </a:endParaRPr>
          </a:p>
          <a:p>
            <a:r>
              <a:rPr lang="en-GB" dirty="0"/>
              <a:t>1,000 millilitres (ml) = 1 litre (l)</a:t>
            </a:r>
          </a:p>
          <a:p>
            <a:endParaRPr lang="en-GB" dirty="0"/>
          </a:p>
        </p:txBody>
      </p:sp>
      <p:sp>
        <p:nvSpPr>
          <p:cNvPr id="20" name="TextBox 19"/>
          <p:cNvSpPr txBox="1"/>
          <p:nvPr/>
        </p:nvSpPr>
        <p:spPr>
          <a:xfrm>
            <a:off x="4619466" y="2099045"/>
            <a:ext cx="3267453" cy="1200329"/>
          </a:xfrm>
          <a:prstGeom prst="rect">
            <a:avLst/>
          </a:prstGeom>
          <a:noFill/>
        </p:spPr>
        <p:txBody>
          <a:bodyPr wrap="square" rtlCol="0">
            <a:spAutoFit/>
          </a:bodyPr>
          <a:lstStyle/>
          <a:p>
            <a:r>
              <a:rPr lang="en-GB" b="1" dirty="0"/>
              <a:t>Mass</a:t>
            </a:r>
            <a:r>
              <a:rPr lang="en-GB" dirty="0"/>
              <a:t> </a:t>
            </a:r>
            <a:endParaRPr lang="en-GB" i="1" dirty="0">
              <a:solidFill>
                <a:srgbClr val="FF0000"/>
              </a:solidFill>
            </a:endParaRPr>
          </a:p>
          <a:p>
            <a:r>
              <a:rPr lang="en-GB" dirty="0"/>
              <a:t>1,000 grams (g) = 1 kilograms (kg)</a:t>
            </a:r>
          </a:p>
          <a:p>
            <a:endParaRPr lang="en-GB" dirty="0"/>
          </a:p>
        </p:txBody>
      </p:sp>
      <p:pic>
        <p:nvPicPr>
          <p:cNvPr id="23" name="Picture 22">
            <a:extLst>
              <a:ext uri="{FF2B5EF4-FFF2-40B4-BE49-F238E27FC236}">
                <a16:creationId xmlns:a16="http://schemas.microsoft.com/office/drawing/2014/main" id="{EC5AD958-4BF9-FA4B-9D61-357F47BB11B8}"/>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99791" y="2190217"/>
            <a:ext cx="2695743" cy="2067498"/>
          </a:xfrm>
          <a:prstGeom prst="rect">
            <a:avLst/>
          </a:prstGeom>
        </p:spPr>
      </p:pic>
      <p:pic>
        <p:nvPicPr>
          <p:cNvPr id="26" name="Picture 25" descr="A close up of a device&#10;&#10;Description automatically generated">
            <a:extLst>
              <a:ext uri="{FF2B5EF4-FFF2-40B4-BE49-F238E27FC236}">
                <a16:creationId xmlns:a16="http://schemas.microsoft.com/office/drawing/2014/main" id="{6F38A31C-A7A2-4C48-9A1F-35EF837A345D}"/>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248893" y="4289592"/>
            <a:ext cx="3142602" cy="2019909"/>
          </a:xfrm>
          <a:prstGeom prst="rect">
            <a:avLst/>
          </a:prstGeom>
        </p:spPr>
      </p:pic>
      <p:pic>
        <p:nvPicPr>
          <p:cNvPr id="27" name="Picture 26" descr="A close up of a logo&#10;&#10;Description automatically generated">
            <a:extLst>
              <a:ext uri="{FF2B5EF4-FFF2-40B4-BE49-F238E27FC236}">
                <a16:creationId xmlns:a16="http://schemas.microsoft.com/office/drawing/2014/main" id="{1AA540B5-02A0-4645-8AD3-AB85E818F82E}"/>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359912" y="197474"/>
            <a:ext cx="2100214" cy="2143076"/>
          </a:xfrm>
          <a:prstGeom prst="rect">
            <a:avLst/>
          </a:prstGeom>
        </p:spPr>
      </p:pic>
      <p:pic>
        <p:nvPicPr>
          <p:cNvPr id="29" name="Picture 28" descr="A close up of a logo&#10;&#10;Description automatically generated">
            <a:extLst>
              <a:ext uri="{FF2B5EF4-FFF2-40B4-BE49-F238E27FC236}">
                <a16:creationId xmlns:a16="http://schemas.microsoft.com/office/drawing/2014/main" id="{C2A5211B-BA01-534C-AFF9-0C8D26479423}"/>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082156" y="4710479"/>
            <a:ext cx="2400300" cy="1933089"/>
          </a:xfrm>
          <a:prstGeom prst="rect">
            <a:avLst/>
          </a:prstGeom>
        </p:spPr>
      </p:pic>
      <p:pic>
        <p:nvPicPr>
          <p:cNvPr id="30" name="Picture 29" descr="A close up of a logo&#10;&#10;Description automatically generated">
            <a:extLst>
              <a:ext uri="{FF2B5EF4-FFF2-40B4-BE49-F238E27FC236}">
                <a16:creationId xmlns:a16="http://schemas.microsoft.com/office/drawing/2014/main" id="{DA958293-D489-A041-83EE-111395E6318F}"/>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4467345" y="308759"/>
            <a:ext cx="3332703" cy="2143076"/>
          </a:xfrm>
          <a:prstGeom prst="rect">
            <a:avLst/>
          </a:prstGeom>
        </p:spPr>
      </p:pic>
      <p:pic>
        <p:nvPicPr>
          <p:cNvPr id="31" name="Picture 30" descr="A picture containing object&#10;&#10;Description automatically generated">
            <a:extLst>
              <a:ext uri="{FF2B5EF4-FFF2-40B4-BE49-F238E27FC236}">
                <a16:creationId xmlns:a16="http://schemas.microsoft.com/office/drawing/2014/main" id="{7F10AF70-B56F-244C-AE2F-4EF0DB77CDC7}"/>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3344364" y="2714163"/>
            <a:ext cx="3475583" cy="1981232"/>
          </a:xfrm>
          <a:prstGeom prst="rect">
            <a:avLst/>
          </a:prstGeom>
        </p:spPr>
      </p:pic>
      <p:pic>
        <p:nvPicPr>
          <p:cNvPr id="19" name="Picture 18" descr="A close up of a logo&#10;&#10;Description automatically generated">
            <a:extLst>
              <a:ext uri="{FF2B5EF4-FFF2-40B4-BE49-F238E27FC236}">
                <a16:creationId xmlns:a16="http://schemas.microsoft.com/office/drawing/2014/main" id="{FD8D4CF8-9FB6-C748-8AD1-F4BD8F0B94B1}"/>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7859213" y="749599"/>
            <a:ext cx="4083894" cy="4696478"/>
          </a:xfrm>
          <a:prstGeom prst="rect">
            <a:avLst/>
          </a:prstGeom>
        </p:spPr>
      </p:pic>
      <p:pic>
        <p:nvPicPr>
          <p:cNvPr id="22" name="Picture 21">
            <a:extLst>
              <a:ext uri="{FF2B5EF4-FFF2-40B4-BE49-F238E27FC236}">
                <a16:creationId xmlns:a16="http://schemas.microsoft.com/office/drawing/2014/main" id="{5FCF4900-C36D-DF4C-975D-953E25EF5BEE}"/>
              </a:ext>
            </a:extLst>
          </p:cNvPr>
          <p:cNvPicPr>
            <a:picLocks noChangeAspect="1"/>
          </p:cNvPicPr>
          <p:nvPr/>
        </p:nvPicPr>
        <p:blipFill>
          <a:blip r:embed="rId10"/>
          <a:stretch>
            <a:fillRect/>
          </a:stretch>
        </p:blipFill>
        <p:spPr>
          <a:xfrm>
            <a:off x="197566" y="6335486"/>
            <a:ext cx="1070527" cy="371530"/>
          </a:xfrm>
          <a:prstGeom prst="rect">
            <a:avLst/>
          </a:prstGeom>
        </p:spPr>
      </p:pic>
    </p:spTree>
    <p:extLst>
      <p:ext uri="{BB962C8B-B14F-4D97-AF65-F5344CB8AC3E}">
        <p14:creationId xmlns:p14="http://schemas.microsoft.com/office/powerpoint/2010/main" val="132189768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Picture 21"/>
          <p:cNvPicPr>
            <a:picLocks noChangeAspect="1"/>
          </p:cNvPicPr>
          <p:nvPr/>
        </p:nvPicPr>
        <p:blipFill rotWithShape="1">
          <a:blip r:embed="rId3">
            <a:extLst>
              <a:ext uri="{28A0092B-C50C-407E-A947-70E740481C1C}">
                <a14:useLocalDpi xmlns:a14="http://schemas.microsoft.com/office/drawing/2010/main" val="0"/>
              </a:ext>
            </a:extLst>
          </a:blip>
          <a:srcRect l="29798" r="28990"/>
          <a:stretch/>
        </p:blipFill>
        <p:spPr>
          <a:xfrm>
            <a:off x="4693941" y="3534990"/>
            <a:ext cx="1311349" cy="2651624"/>
          </a:xfrm>
          <a:prstGeom prst="rect">
            <a:avLst/>
          </a:prstGeom>
        </p:spPr>
      </p:pic>
      <p:pic>
        <p:nvPicPr>
          <p:cNvPr id="23" name="Picture 22"/>
          <p:cNvPicPr>
            <a:picLocks noChangeAspect="1"/>
          </p:cNvPicPr>
          <p:nvPr/>
        </p:nvPicPr>
        <p:blipFill rotWithShape="1">
          <a:blip r:embed="rId3">
            <a:extLst>
              <a:ext uri="{28A0092B-C50C-407E-A947-70E740481C1C}">
                <a14:useLocalDpi xmlns:a14="http://schemas.microsoft.com/office/drawing/2010/main" val="0"/>
              </a:ext>
            </a:extLst>
          </a:blip>
          <a:srcRect l="29798" r="28990"/>
          <a:stretch/>
        </p:blipFill>
        <p:spPr>
          <a:xfrm>
            <a:off x="5806074" y="4007740"/>
            <a:ext cx="1220419" cy="2178874"/>
          </a:xfrm>
          <a:prstGeom prst="rect">
            <a:avLst/>
          </a:prstGeom>
        </p:spPr>
      </p:pic>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Teach</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4">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1214131" y="1846241"/>
            <a:ext cx="10000366" cy="909227"/>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2500" dirty="0">
                <a:solidFill>
                  <a:srgbClr val="002060"/>
                </a:solidFill>
              </a:rPr>
              <a:t>Knowing the </a:t>
            </a:r>
            <a:r>
              <a:rPr lang="en-GB" sz="2500" b="1" dirty="0">
                <a:solidFill>
                  <a:srgbClr val="002060"/>
                </a:solidFill>
              </a:rPr>
              <a:t>capacity</a:t>
            </a:r>
            <a:r>
              <a:rPr lang="en-GB" sz="2500" dirty="0">
                <a:solidFill>
                  <a:srgbClr val="002060"/>
                </a:solidFill>
              </a:rPr>
              <a:t> of certain objects can help when estimating unknown amounts.</a:t>
            </a:r>
            <a:endParaRPr lang="en-GB" sz="2500" dirty="0">
              <a:solidFill>
                <a:prstClr val="white"/>
              </a:solidFill>
            </a:endParaRP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5"/>
          <a:stretch>
            <a:fillRect/>
          </a:stretch>
        </p:blipFill>
        <p:spPr>
          <a:xfrm>
            <a:off x="10577662" y="420961"/>
            <a:ext cx="1468702" cy="970048"/>
          </a:xfrm>
          <a:prstGeom prst="rect">
            <a:avLst/>
          </a:prstGeom>
        </p:spPr>
      </p:pic>
      <p:sp>
        <p:nvSpPr>
          <p:cNvPr id="11" name="Rectangle: Rounded Corners 7">
            <a:extLst>
              <a:ext uri="{FF2B5EF4-FFF2-40B4-BE49-F238E27FC236}">
                <a16:creationId xmlns:a16="http://schemas.microsoft.com/office/drawing/2014/main" id="{B037ED3D-4640-4C99-BD8E-7128C709FBE2}"/>
              </a:ext>
            </a:extLst>
          </p:cNvPr>
          <p:cNvSpPr/>
          <p:nvPr/>
        </p:nvSpPr>
        <p:spPr>
          <a:xfrm>
            <a:off x="335926" y="3198881"/>
            <a:ext cx="4171368" cy="3201919"/>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dirty="0">
                <a:solidFill>
                  <a:srgbClr val="002060"/>
                </a:solidFill>
              </a:rPr>
              <a:t>If I know the larger bottle has a </a:t>
            </a:r>
            <a:r>
              <a:rPr lang="en-GB" sz="3000" b="1" dirty="0">
                <a:solidFill>
                  <a:srgbClr val="002060"/>
                </a:solidFill>
              </a:rPr>
              <a:t>capacity</a:t>
            </a:r>
            <a:r>
              <a:rPr lang="en-GB" sz="3000" dirty="0">
                <a:solidFill>
                  <a:srgbClr val="002060"/>
                </a:solidFill>
              </a:rPr>
              <a:t> of 650ml, I can use this knowledge to </a:t>
            </a:r>
            <a:r>
              <a:rPr lang="en-GB" sz="3000" b="1" dirty="0">
                <a:solidFill>
                  <a:srgbClr val="002060"/>
                </a:solidFill>
              </a:rPr>
              <a:t>estimate the capacity </a:t>
            </a:r>
            <a:r>
              <a:rPr lang="en-GB" sz="3000" dirty="0">
                <a:solidFill>
                  <a:srgbClr val="002060"/>
                </a:solidFill>
              </a:rPr>
              <a:t>of the smaller bottle.</a:t>
            </a:r>
          </a:p>
        </p:txBody>
      </p:sp>
      <p:sp>
        <p:nvSpPr>
          <p:cNvPr id="12" name="Rectangle: Rounded Corners 7">
            <a:extLst>
              <a:ext uri="{FF2B5EF4-FFF2-40B4-BE49-F238E27FC236}">
                <a16:creationId xmlns:a16="http://schemas.microsoft.com/office/drawing/2014/main" id="{B037ED3D-4640-4C99-BD8E-7128C709FBE2}"/>
              </a:ext>
            </a:extLst>
          </p:cNvPr>
          <p:cNvSpPr/>
          <p:nvPr/>
        </p:nvSpPr>
        <p:spPr>
          <a:xfrm>
            <a:off x="8231257" y="3198881"/>
            <a:ext cx="3688081" cy="3323843"/>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dirty="0">
                <a:solidFill>
                  <a:srgbClr val="002060"/>
                </a:solidFill>
              </a:rPr>
              <a:t>I use annotations or markings to help me </a:t>
            </a:r>
            <a:r>
              <a:rPr lang="en-GB" sz="3000" b="1" dirty="0">
                <a:solidFill>
                  <a:srgbClr val="002060"/>
                </a:solidFill>
              </a:rPr>
              <a:t>estimate </a:t>
            </a:r>
            <a:r>
              <a:rPr lang="en-GB" sz="3000" dirty="0">
                <a:solidFill>
                  <a:srgbClr val="002060"/>
                </a:solidFill>
              </a:rPr>
              <a:t>that</a:t>
            </a:r>
            <a:r>
              <a:rPr lang="en-GB" sz="3000" b="1" dirty="0">
                <a:solidFill>
                  <a:srgbClr val="002060"/>
                </a:solidFill>
              </a:rPr>
              <a:t> </a:t>
            </a:r>
            <a:r>
              <a:rPr lang="en-GB" sz="3000" dirty="0">
                <a:solidFill>
                  <a:srgbClr val="002060"/>
                </a:solidFill>
              </a:rPr>
              <a:t>the</a:t>
            </a:r>
            <a:r>
              <a:rPr lang="en-GB" sz="3000" b="1" dirty="0">
                <a:solidFill>
                  <a:srgbClr val="002060"/>
                </a:solidFill>
              </a:rPr>
              <a:t> capacity </a:t>
            </a:r>
            <a:r>
              <a:rPr lang="en-GB" sz="3000" dirty="0">
                <a:solidFill>
                  <a:srgbClr val="002060"/>
                </a:solidFill>
              </a:rPr>
              <a:t>of the smaller bottle is 500ml.</a:t>
            </a:r>
          </a:p>
        </p:txBody>
      </p:sp>
      <p:cxnSp>
        <p:nvCxnSpPr>
          <p:cNvPr id="13" name="Straight Arrow Connector 12"/>
          <p:cNvCxnSpPr/>
          <p:nvPr/>
        </p:nvCxnSpPr>
        <p:spPr>
          <a:xfrm flipH="1">
            <a:off x="6214314" y="4007740"/>
            <a:ext cx="995740"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4" name="TextBox 13"/>
          <p:cNvSpPr txBox="1"/>
          <p:nvPr/>
        </p:nvSpPr>
        <p:spPr>
          <a:xfrm>
            <a:off x="7210054" y="3706136"/>
            <a:ext cx="1174589" cy="477054"/>
          </a:xfrm>
          <a:prstGeom prst="rect">
            <a:avLst/>
          </a:prstGeom>
          <a:noFill/>
        </p:spPr>
        <p:txBody>
          <a:bodyPr wrap="square" rtlCol="0">
            <a:spAutoFit/>
          </a:bodyPr>
          <a:lstStyle/>
          <a:p>
            <a:r>
              <a:rPr lang="en-GB" sz="2500" dirty="0">
                <a:solidFill>
                  <a:srgbClr val="FF0000"/>
                </a:solidFill>
              </a:rPr>
              <a:t>500ml</a:t>
            </a:r>
          </a:p>
        </p:txBody>
      </p:sp>
      <p:cxnSp>
        <p:nvCxnSpPr>
          <p:cNvPr id="15" name="Straight Arrow Connector 14"/>
          <p:cNvCxnSpPr>
            <a:cxnSpLocks/>
          </p:cNvCxnSpPr>
          <p:nvPr/>
        </p:nvCxnSpPr>
        <p:spPr>
          <a:xfrm flipH="1">
            <a:off x="5606321" y="3535300"/>
            <a:ext cx="1325807"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a:cxnSpLocks/>
          </p:cNvCxnSpPr>
          <p:nvPr/>
        </p:nvCxnSpPr>
        <p:spPr>
          <a:xfrm flipH="1">
            <a:off x="5606321" y="6181107"/>
            <a:ext cx="1523205" cy="0"/>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7026494" y="3210236"/>
            <a:ext cx="1174589" cy="477054"/>
          </a:xfrm>
          <a:prstGeom prst="rect">
            <a:avLst/>
          </a:prstGeom>
          <a:noFill/>
        </p:spPr>
        <p:txBody>
          <a:bodyPr wrap="square" rtlCol="0">
            <a:spAutoFit/>
          </a:bodyPr>
          <a:lstStyle/>
          <a:p>
            <a:r>
              <a:rPr lang="en-GB" sz="2500" dirty="0">
                <a:solidFill>
                  <a:srgbClr val="FF0000"/>
                </a:solidFill>
              </a:rPr>
              <a:t>650ml</a:t>
            </a:r>
          </a:p>
        </p:txBody>
      </p:sp>
      <p:sp>
        <p:nvSpPr>
          <p:cNvPr id="18" name="TextBox 17"/>
          <p:cNvSpPr txBox="1"/>
          <p:nvPr/>
        </p:nvSpPr>
        <p:spPr>
          <a:xfrm>
            <a:off x="7259703" y="5857093"/>
            <a:ext cx="1174589" cy="477054"/>
          </a:xfrm>
          <a:prstGeom prst="rect">
            <a:avLst/>
          </a:prstGeom>
          <a:noFill/>
        </p:spPr>
        <p:txBody>
          <a:bodyPr wrap="square" rtlCol="0">
            <a:spAutoFit/>
          </a:bodyPr>
          <a:lstStyle/>
          <a:p>
            <a:r>
              <a:rPr lang="en-GB" sz="2500" dirty="0">
                <a:solidFill>
                  <a:srgbClr val="FF0000"/>
                </a:solidFill>
              </a:rPr>
              <a:t>0ml</a:t>
            </a:r>
          </a:p>
        </p:txBody>
      </p:sp>
      <p:cxnSp>
        <p:nvCxnSpPr>
          <p:cNvPr id="19" name="Straight Arrow Connector 18"/>
          <p:cNvCxnSpPr>
            <a:cxnSpLocks/>
          </p:cNvCxnSpPr>
          <p:nvPr/>
        </p:nvCxnSpPr>
        <p:spPr>
          <a:xfrm flipH="1" flipV="1">
            <a:off x="5981075" y="5036695"/>
            <a:ext cx="1116961" cy="7365"/>
          </a:xfrm>
          <a:prstGeom prst="straightConnector1">
            <a:avLst/>
          </a:prstGeom>
          <a:ln w="28575">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7071607" y="4772307"/>
            <a:ext cx="1174589" cy="477054"/>
          </a:xfrm>
          <a:prstGeom prst="rect">
            <a:avLst/>
          </a:prstGeom>
          <a:noFill/>
        </p:spPr>
        <p:txBody>
          <a:bodyPr wrap="square" rtlCol="0">
            <a:spAutoFit/>
          </a:bodyPr>
          <a:lstStyle/>
          <a:p>
            <a:r>
              <a:rPr lang="en-GB" sz="2500" dirty="0">
                <a:solidFill>
                  <a:srgbClr val="FF0000"/>
                </a:solidFill>
              </a:rPr>
              <a:t>325ml</a:t>
            </a:r>
          </a:p>
        </p:txBody>
      </p:sp>
    </p:spTree>
    <p:extLst>
      <p:ext uri="{BB962C8B-B14F-4D97-AF65-F5344CB8AC3E}">
        <p14:creationId xmlns:p14="http://schemas.microsoft.com/office/powerpoint/2010/main" val="6944635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Teach</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671737" y="1741518"/>
            <a:ext cx="10928242" cy="1145449"/>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rgbClr val="002060"/>
                </a:solidFill>
              </a:rPr>
              <a:t>To </a:t>
            </a:r>
            <a:r>
              <a:rPr lang="en-GB" sz="3200" b="1" dirty="0">
                <a:solidFill>
                  <a:srgbClr val="002060"/>
                </a:solidFill>
              </a:rPr>
              <a:t>estimate</a:t>
            </a:r>
            <a:r>
              <a:rPr lang="en-GB" sz="3200" dirty="0">
                <a:solidFill>
                  <a:srgbClr val="002060"/>
                </a:solidFill>
              </a:rPr>
              <a:t> means to give a rough answer that may be a little less or a little more than the actual result/answer.</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11" name="Rectangle: Rounded Corners 7">
            <a:extLst>
              <a:ext uri="{FF2B5EF4-FFF2-40B4-BE49-F238E27FC236}">
                <a16:creationId xmlns:a16="http://schemas.microsoft.com/office/drawing/2014/main" id="{B037ED3D-4640-4C99-BD8E-7128C709FBE2}"/>
              </a:ext>
            </a:extLst>
          </p:cNvPr>
          <p:cNvSpPr/>
          <p:nvPr/>
        </p:nvSpPr>
        <p:spPr>
          <a:xfrm>
            <a:off x="273208" y="3308012"/>
            <a:ext cx="8336280" cy="3330204"/>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rgbClr val="002060"/>
                </a:solidFill>
              </a:rPr>
              <a:t>This means using knowledge of </a:t>
            </a:r>
            <a:r>
              <a:rPr lang="en-GB" sz="3200" b="1" dirty="0">
                <a:solidFill>
                  <a:srgbClr val="002060"/>
                </a:solidFill>
              </a:rPr>
              <a:t>capacity</a:t>
            </a:r>
            <a:r>
              <a:rPr lang="en-GB" sz="3200" dirty="0">
                <a:solidFill>
                  <a:srgbClr val="002060"/>
                </a:solidFill>
              </a:rPr>
              <a:t> to work out a rough </a:t>
            </a:r>
            <a:r>
              <a:rPr lang="en-GB" sz="3200" b="1" dirty="0">
                <a:solidFill>
                  <a:srgbClr val="002060"/>
                </a:solidFill>
              </a:rPr>
              <a:t>estimation</a:t>
            </a:r>
            <a:r>
              <a:rPr lang="en-GB" sz="3200" dirty="0">
                <a:solidFill>
                  <a:srgbClr val="002060"/>
                </a:solidFill>
              </a:rPr>
              <a:t>.</a:t>
            </a:r>
          </a:p>
          <a:p>
            <a:pPr algn="ctr"/>
            <a:endParaRPr lang="en-GB" sz="3200" dirty="0">
              <a:solidFill>
                <a:srgbClr val="002060"/>
              </a:solidFill>
            </a:endParaRPr>
          </a:p>
          <a:p>
            <a:pPr algn="ctr"/>
            <a:r>
              <a:rPr lang="en-GB" sz="3200" dirty="0">
                <a:solidFill>
                  <a:srgbClr val="002060"/>
                </a:solidFill>
              </a:rPr>
              <a:t>For example, I can </a:t>
            </a:r>
            <a:r>
              <a:rPr lang="en-GB" sz="3200" b="1" dirty="0">
                <a:solidFill>
                  <a:srgbClr val="002060"/>
                </a:solidFill>
              </a:rPr>
              <a:t>estimate</a:t>
            </a:r>
            <a:r>
              <a:rPr lang="en-GB" sz="3200" dirty="0">
                <a:solidFill>
                  <a:srgbClr val="002060"/>
                </a:solidFill>
              </a:rPr>
              <a:t> how many glasses of orange juice I could fill using this carton.</a:t>
            </a:r>
          </a:p>
        </p:txBody>
      </p:sp>
      <p:pic>
        <p:nvPicPr>
          <p:cNvPr id="5" name="Picture 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327608" y="3371720"/>
            <a:ext cx="2236470" cy="2981960"/>
          </a:xfrm>
          <a:prstGeom prst="rect">
            <a:avLst/>
          </a:prstGeom>
        </p:spPr>
      </p:pic>
    </p:spTree>
    <p:extLst>
      <p:ext uri="{BB962C8B-B14F-4D97-AF65-F5344CB8AC3E}">
        <p14:creationId xmlns:p14="http://schemas.microsoft.com/office/powerpoint/2010/main" val="127898353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Teach</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671737" y="1741518"/>
            <a:ext cx="10928242" cy="1145449"/>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rgbClr val="002060"/>
                </a:solidFill>
              </a:rPr>
              <a:t>Once </a:t>
            </a:r>
            <a:r>
              <a:rPr lang="en-GB" sz="3200" b="1" dirty="0">
                <a:solidFill>
                  <a:srgbClr val="002060"/>
                </a:solidFill>
              </a:rPr>
              <a:t>estimated</a:t>
            </a:r>
            <a:r>
              <a:rPr lang="en-GB" sz="3200" dirty="0">
                <a:solidFill>
                  <a:srgbClr val="002060"/>
                </a:solidFill>
              </a:rPr>
              <a:t>, I can check how accurate I have been by measuring the </a:t>
            </a:r>
            <a:r>
              <a:rPr lang="en-GB" sz="3200" b="1" dirty="0">
                <a:solidFill>
                  <a:srgbClr val="002060"/>
                </a:solidFill>
              </a:rPr>
              <a:t>capacity</a:t>
            </a:r>
            <a:r>
              <a:rPr lang="en-GB" sz="3200" dirty="0">
                <a:solidFill>
                  <a:srgbClr val="002060"/>
                </a:solidFill>
              </a:rPr>
              <a:t> using a measuring container. </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11" name="Rectangle: Rounded Corners 7">
            <a:extLst>
              <a:ext uri="{FF2B5EF4-FFF2-40B4-BE49-F238E27FC236}">
                <a16:creationId xmlns:a16="http://schemas.microsoft.com/office/drawing/2014/main" id="{B037ED3D-4640-4C99-BD8E-7128C709FBE2}"/>
              </a:ext>
            </a:extLst>
          </p:cNvPr>
          <p:cNvSpPr/>
          <p:nvPr/>
        </p:nvSpPr>
        <p:spPr>
          <a:xfrm>
            <a:off x="273208" y="3197598"/>
            <a:ext cx="4695032" cy="3330204"/>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000" dirty="0">
                <a:solidFill>
                  <a:srgbClr val="002060"/>
                </a:solidFill>
              </a:rPr>
              <a:t>To measure accurately, I need to look at the scale.</a:t>
            </a:r>
          </a:p>
          <a:p>
            <a:pPr algn="ctr"/>
            <a:endParaRPr lang="en-GB" sz="3000" b="1" dirty="0">
              <a:solidFill>
                <a:srgbClr val="002060"/>
              </a:solidFill>
            </a:endParaRPr>
          </a:p>
          <a:p>
            <a:pPr algn="ctr"/>
            <a:r>
              <a:rPr lang="en-GB" sz="3000" b="1" dirty="0">
                <a:solidFill>
                  <a:srgbClr val="002060"/>
                </a:solidFill>
              </a:rPr>
              <a:t>Top tip: </a:t>
            </a:r>
            <a:r>
              <a:rPr lang="en-GB" sz="3000" dirty="0">
                <a:solidFill>
                  <a:srgbClr val="002060"/>
                </a:solidFill>
              </a:rPr>
              <a:t>Make sure you read the scales at eye level so you can see the numbers and scale clearly.</a:t>
            </a:r>
          </a:p>
        </p:txBody>
      </p:sp>
      <p:pic>
        <p:nvPicPr>
          <p:cNvPr id="6" name="Pictur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528512" y="3482482"/>
            <a:ext cx="3537080" cy="2649079"/>
          </a:xfrm>
          <a:prstGeom prst="rect">
            <a:avLst/>
          </a:prstGeom>
        </p:spPr>
      </p:pic>
      <p:pic>
        <p:nvPicPr>
          <p:cNvPr id="8" name="Picture 7"/>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25864" y="3345962"/>
            <a:ext cx="2304519" cy="1666936"/>
          </a:xfrm>
          <a:prstGeom prst="rect">
            <a:avLst/>
          </a:prstGeom>
        </p:spPr>
      </p:pic>
      <p:cxnSp>
        <p:nvCxnSpPr>
          <p:cNvPr id="12" name="Straight Arrow Connector 11"/>
          <p:cNvCxnSpPr/>
          <p:nvPr/>
        </p:nvCxnSpPr>
        <p:spPr>
          <a:xfrm flipH="1">
            <a:off x="7802880" y="4937760"/>
            <a:ext cx="1822984" cy="15240"/>
          </a:xfrm>
          <a:prstGeom prst="straightConnector1">
            <a:avLst/>
          </a:prstGeom>
          <a:ln w="7620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11905910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Model</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13" name="Rectangle: Rounded Corners 2">
            <a:extLst>
              <a:ext uri="{FF2B5EF4-FFF2-40B4-BE49-F238E27FC236}">
                <a16:creationId xmlns:a16="http://schemas.microsoft.com/office/drawing/2014/main" id="{675A7142-34F1-4E54-A85B-FF703025B360}"/>
              </a:ext>
            </a:extLst>
          </p:cNvPr>
          <p:cNvSpPr/>
          <p:nvPr/>
        </p:nvSpPr>
        <p:spPr>
          <a:xfrm>
            <a:off x="273208" y="1861169"/>
            <a:ext cx="2066693" cy="4615831"/>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600" dirty="0">
                <a:solidFill>
                  <a:srgbClr val="002060"/>
                </a:solidFill>
              </a:rPr>
              <a:t>To </a:t>
            </a:r>
            <a:r>
              <a:rPr lang="en-GB" sz="2600" b="1" dirty="0">
                <a:solidFill>
                  <a:srgbClr val="002060"/>
                </a:solidFill>
              </a:rPr>
              <a:t>estimate</a:t>
            </a:r>
            <a:r>
              <a:rPr lang="en-GB" sz="2600" dirty="0">
                <a:solidFill>
                  <a:srgbClr val="002060"/>
                </a:solidFill>
              </a:rPr>
              <a:t> means to give a rough answer that may be a little less or a little more than the actual result/ answer.</a:t>
            </a:r>
          </a:p>
        </p:txBody>
      </p:sp>
      <p:sp>
        <p:nvSpPr>
          <p:cNvPr id="15" name="Speech Bubble: Rectangle 11">
            <a:extLst>
              <a:ext uri="{FF2B5EF4-FFF2-40B4-BE49-F238E27FC236}">
                <a16:creationId xmlns:a16="http://schemas.microsoft.com/office/drawing/2014/main" id="{754B2BB4-78FE-4590-829C-7D74AFB6860B}"/>
              </a:ext>
            </a:extLst>
          </p:cNvPr>
          <p:cNvSpPr/>
          <p:nvPr/>
        </p:nvSpPr>
        <p:spPr>
          <a:xfrm>
            <a:off x="8168640" y="1753778"/>
            <a:ext cx="3621947" cy="1462288"/>
          </a:xfrm>
          <a:prstGeom prst="wedgeRectCallout">
            <a:avLst>
              <a:gd name="adj1" fmla="val -75339"/>
              <a:gd name="adj2" fmla="val -12684"/>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800" dirty="0">
                <a:solidFill>
                  <a:srgbClr val="002060"/>
                </a:solidFill>
              </a:rPr>
              <a:t>I know that a typical drink can holds 330ml of liquid.</a:t>
            </a:r>
            <a:endParaRPr lang="en-GB" sz="3200" dirty="0">
              <a:solidFill>
                <a:srgbClr val="002060"/>
              </a:solidFill>
            </a:endParaRPr>
          </a:p>
        </p:txBody>
      </p:sp>
      <p:pic>
        <p:nvPicPr>
          <p:cNvPr id="23" name="Picture 22"/>
          <p:cNvPicPr>
            <a:picLocks noChangeAspect="1"/>
          </p:cNvPicPr>
          <p:nvPr/>
        </p:nvPicPr>
        <p:blipFill rotWithShape="1">
          <a:blip r:embed="rId5">
            <a:extLst>
              <a:ext uri="{28A0092B-C50C-407E-A947-70E740481C1C}">
                <a14:useLocalDpi xmlns:a14="http://schemas.microsoft.com/office/drawing/2010/main" val="0"/>
              </a:ext>
            </a:extLst>
          </a:blip>
          <a:srcRect r="51737"/>
          <a:stretch/>
        </p:blipFill>
        <p:spPr>
          <a:xfrm>
            <a:off x="6614597" y="2484922"/>
            <a:ext cx="944572" cy="3848305"/>
          </a:xfrm>
          <a:prstGeom prst="rect">
            <a:avLst/>
          </a:prstGeom>
        </p:spPr>
      </p:pic>
      <p:sp>
        <p:nvSpPr>
          <p:cNvPr id="17" name="Speech Bubble: Rectangle 11">
            <a:extLst>
              <a:ext uri="{FF2B5EF4-FFF2-40B4-BE49-F238E27FC236}">
                <a16:creationId xmlns:a16="http://schemas.microsoft.com/office/drawing/2014/main" id="{754B2BB4-78FE-4590-829C-7D74AFB6860B}"/>
              </a:ext>
            </a:extLst>
          </p:cNvPr>
          <p:cNvSpPr/>
          <p:nvPr/>
        </p:nvSpPr>
        <p:spPr>
          <a:xfrm>
            <a:off x="8168640" y="3578835"/>
            <a:ext cx="3636655" cy="2671846"/>
          </a:xfrm>
          <a:prstGeom prst="wedgeRectCallout">
            <a:avLst>
              <a:gd name="adj1" fmla="val -63403"/>
              <a:gd name="adj2" fmla="val 11644"/>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800" dirty="0">
                <a:solidFill>
                  <a:srgbClr val="002060"/>
                </a:solidFill>
              </a:rPr>
              <a:t>Therefore, I estimate that 3 cans will fill this container as </a:t>
            </a:r>
          </a:p>
          <a:p>
            <a:pPr algn="ctr"/>
            <a:r>
              <a:rPr lang="en-GB" sz="2800" dirty="0">
                <a:solidFill>
                  <a:srgbClr val="002060"/>
                </a:solidFill>
              </a:rPr>
              <a:t>330ml x 3 = 990ml, </a:t>
            </a:r>
          </a:p>
          <a:p>
            <a:pPr algn="ctr"/>
            <a:r>
              <a:rPr lang="en-GB" sz="2800" dirty="0">
                <a:solidFill>
                  <a:srgbClr val="002060"/>
                </a:solidFill>
              </a:rPr>
              <a:t>which is close to 1,000ml.</a:t>
            </a:r>
          </a:p>
        </p:txBody>
      </p:sp>
      <p:sp>
        <p:nvSpPr>
          <p:cNvPr id="16" name="Speech Bubble: Rectangle 11">
            <a:extLst>
              <a:ext uri="{FF2B5EF4-FFF2-40B4-BE49-F238E27FC236}">
                <a16:creationId xmlns:a16="http://schemas.microsoft.com/office/drawing/2014/main" id="{754B2BB4-78FE-4590-829C-7D74AFB6860B}"/>
              </a:ext>
            </a:extLst>
          </p:cNvPr>
          <p:cNvSpPr/>
          <p:nvPr/>
        </p:nvSpPr>
        <p:spPr>
          <a:xfrm>
            <a:off x="2705969" y="1861169"/>
            <a:ext cx="3466231" cy="4587372"/>
          </a:xfrm>
          <a:prstGeom prst="wedgeRectCallout">
            <a:avLst>
              <a:gd name="adj1" fmla="val 63901"/>
              <a:gd name="adj2" fmla="val 550"/>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800" dirty="0">
                <a:solidFill>
                  <a:srgbClr val="002060"/>
                </a:solidFill>
              </a:rPr>
              <a:t>A container holds 1,000ml of liquid. </a:t>
            </a:r>
          </a:p>
          <a:p>
            <a:pPr algn="ctr"/>
            <a:r>
              <a:rPr lang="en-GB" sz="2800" dirty="0">
                <a:solidFill>
                  <a:srgbClr val="002060"/>
                </a:solidFill>
              </a:rPr>
              <a:t>I have a cup that I think is roughly the same size as a typical drink can. </a:t>
            </a:r>
          </a:p>
          <a:p>
            <a:pPr algn="ctr"/>
            <a:r>
              <a:rPr lang="en-GB" sz="2800" dirty="0">
                <a:solidFill>
                  <a:srgbClr val="002060"/>
                </a:solidFill>
              </a:rPr>
              <a:t>I need to estimate how many cups will be needed to fill this container.</a:t>
            </a:r>
          </a:p>
        </p:txBody>
      </p:sp>
    </p:spTree>
    <p:extLst>
      <p:ext uri="{BB962C8B-B14F-4D97-AF65-F5344CB8AC3E}">
        <p14:creationId xmlns:p14="http://schemas.microsoft.com/office/powerpoint/2010/main" val="4258891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2000"/>
                                  </p:stCondLst>
                                  <p:childTnLst>
                                    <p:set>
                                      <p:cBhvr>
                                        <p:cTn id="6" dur="1" fill="hold">
                                          <p:stCondLst>
                                            <p:cond delay="0"/>
                                          </p:stCondLst>
                                        </p:cTn>
                                        <p:tgtEl>
                                          <p:spTgt spid="1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200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2000"/>
                                  </p:stCondLst>
                                  <p:childTnLst>
                                    <p:set>
                                      <p:cBhvr>
                                        <p:cTn id="14"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P spid="1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Model</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13" name="Rectangle: Rounded Corners 2">
            <a:extLst>
              <a:ext uri="{FF2B5EF4-FFF2-40B4-BE49-F238E27FC236}">
                <a16:creationId xmlns:a16="http://schemas.microsoft.com/office/drawing/2014/main" id="{675A7142-34F1-4E54-A85B-FF703025B360}"/>
              </a:ext>
            </a:extLst>
          </p:cNvPr>
          <p:cNvSpPr/>
          <p:nvPr/>
        </p:nvSpPr>
        <p:spPr>
          <a:xfrm>
            <a:off x="273208" y="1861169"/>
            <a:ext cx="2469992" cy="4704815"/>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rgbClr val="002060"/>
                </a:solidFill>
              </a:rPr>
              <a:t>Estimate how many 900ml</a:t>
            </a:r>
          </a:p>
          <a:p>
            <a:pPr algn="ctr"/>
            <a:r>
              <a:rPr lang="en-GB" sz="3200" dirty="0">
                <a:solidFill>
                  <a:srgbClr val="002060"/>
                </a:solidFill>
              </a:rPr>
              <a:t> beakers of water would be needed to fill the large container.</a:t>
            </a:r>
          </a:p>
        </p:txBody>
      </p:sp>
      <p:sp>
        <p:nvSpPr>
          <p:cNvPr id="15" name="Speech Bubble: Rectangle 11">
            <a:extLst>
              <a:ext uri="{FF2B5EF4-FFF2-40B4-BE49-F238E27FC236}">
                <a16:creationId xmlns:a16="http://schemas.microsoft.com/office/drawing/2014/main" id="{754B2BB4-78FE-4590-829C-7D74AFB6860B}"/>
              </a:ext>
            </a:extLst>
          </p:cNvPr>
          <p:cNvSpPr/>
          <p:nvPr/>
        </p:nvSpPr>
        <p:spPr>
          <a:xfrm>
            <a:off x="3063240" y="1753778"/>
            <a:ext cx="8727348" cy="987250"/>
          </a:xfrm>
          <a:prstGeom prst="wedgeRectCallout">
            <a:avLst>
              <a:gd name="adj1" fmla="val -46711"/>
              <a:gd name="adj2" fmla="val 107723"/>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800" dirty="0">
                <a:solidFill>
                  <a:srgbClr val="002060"/>
                </a:solidFill>
              </a:rPr>
              <a:t>The beaker I have holds just over 900ml of liquid. The water container I have is much larger.</a:t>
            </a:r>
          </a:p>
        </p:txBody>
      </p:sp>
      <p:sp>
        <p:nvSpPr>
          <p:cNvPr id="17" name="Speech Bubble: Rectangle 11">
            <a:extLst>
              <a:ext uri="{FF2B5EF4-FFF2-40B4-BE49-F238E27FC236}">
                <a16:creationId xmlns:a16="http://schemas.microsoft.com/office/drawing/2014/main" id="{754B2BB4-78FE-4590-829C-7D74AFB6860B}"/>
              </a:ext>
            </a:extLst>
          </p:cNvPr>
          <p:cNvSpPr/>
          <p:nvPr/>
        </p:nvSpPr>
        <p:spPr>
          <a:xfrm>
            <a:off x="7680960" y="3013116"/>
            <a:ext cx="4217324" cy="3463883"/>
          </a:xfrm>
          <a:prstGeom prst="wedgeRectCallout">
            <a:avLst>
              <a:gd name="adj1" fmla="val -69433"/>
              <a:gd name="adj2" fmla="val 20876"/>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800" dirty="0">
                <a:solidFill>
                  <a:srgbClr val="002060"/>
                </a:solidFill>
              </a:rPr>
              <a:t>I use my knowledge of </a:t>
            </a:r>
            <a:r>
              <a:rPr lang="en-GB" sz="2800" b="1" dirty="0">
                <a:solidFill>
                  <a:srgbClr val="002060"/>
                </a:solidFill>
              </a:rPr>
              <a:t>capacity</a:t>
            </a:r>
            <a:r>
              <a:rPr lang="en-GB" sz="2800" dirty="0">
                <a:solidFill>
                  <a:srgbClr val="002060"/>
                </a:solidFill>
              </a:rPr>
              <a:t> to identify that this is much larger than a 2l bottle. I think it is probably 2-3 times larger than this, so I</a:t>
            </a:r>
            <a:r>
              <a:rPr lang="en-GB" sz="2800" b="1" dirty="0">
                <a:solidFill>
                  <a:srgbClr val="002060"/>
                </a:solidFill>
              </a:rPr>
              <a:t> estimate </a:t>
            </a:r>
            <a:r>
              <a:rPr lang="en-GB" sz="2800" dirty="0">
                <a:solidFill>
                  <a:srgbClr val="002060"/>
                </a:solidFill>
              </a:rPr>
              <a:t>the </a:t>
            </a:r>
            <a:r>
              <a:rPr lang="en-GB" sz="2800" b="1" dirty="0">
                <a:solidFill>
                  <a:srgbClr val="002060"/>
                </a:solidFill>
              </a:rPr>
              <a:t>capacity</a:t>
            </a:r>
            <a:r>
              <a:rPr lang="en-GB" sz="2800" dirty="0">
                <a:solidFill>
                  <a:srgbClr val="002060"/>
                </a:solidFill>
              </a:rPr>
              <a:t> of the water container is 5l.</a:t>
            </a:r>
          </a:p>
        </p:txBody>
      </p:sp>
      <p:pic>
        <p:nvPicPr>
          <p:cNvPr id="18" name="Picture 17"/>
          <p:cNvPicPr/>
          <p:nvPr/>
        </p:nvPicPr>
        <p:blipFill rotWithShape="1">
          <a:blip r:embed="rId5">
            <a:extLst>
              <a:ext uri="{28A0092B-C50C-407E-A947-70E740481C1C}">
                <a14:useLocalDpi xmlns:a14="http://schemas.microsoft.com/office/drawing/2010/main" val="0"/>
              </a:ext>
            </a:extLst>
          </a:blip>
          <a:srcRect l="33172" t="33637" r="47757" b="17332"/>
          <a:stretch/>
        </p:blipFill>
        <p:spPr bwMode="auto">
          <a:xfrm>
            <a:off x="3049655" y="3505200"/>
            <a:ext cx="1508760" cy="1930740"/>
          </a:xfrm>
          <a:prstGeom prst="rect">
            <a:avLst/>
          </a:prstGeom>
          <a:ln>
            <a:noFill/>
          </a:ln>
          <a:extLst>
            <a:ext uri="{53640926-AAD7-44D8-BBD7-CCE9431645EC}">
              <a14:shadowObscured xmlns:a14="http://schemas.microsoft.com/office/drawing/2010/main"/>
            </a:ext>
          </a:extLst>
        </p:spPr>
      </p:pic>
      <p:pic>
        <p:nvPicPr>
          <p:cNvPr id="3" name="Picture 2"/>
          <p:cNvPicPr>
            <a:picLocks noChangeAspect="1"/>
          </p:cNvPicPr>
          <p:nvPr/>
        </p:nvPicPr>
        <p:blipFill rotWithShape="1">
          <a:blip r:embed="rId6">
            <a:extLst>
              <a:ext uri="{28A0092B-C50C-407E-A947-70E740481C1C}">
                <a14:useLocalDpi xmlns:a14="http://schemas.microsoft.com/office/drawing/2010/main" val="0"/>
              </a:ext>
            </a:extLst>
          </a:blip>
          <a:srcRect l="11059" r="17290"/>
          <a:stretch/>
        </p:blipFill>
        <p:spPr>
          <a:xfrm>
            <a:off x="5017270" y="3126655"/>
            <a:ext cx="1825490" cy="3439329"/>
          </a:xfrm>
          <a:prstGeom prst="rect">
            <a:avLst/>
          </a:prstGeom>
        </p:spPr>
      </p:pic>
      <p:sp>
        <p:nvSpPr>
          <p:cNvPr id="7" name="Rectangle 6"/>
          <p:cNvSpPr/>
          <p:nvPr/>
        </p:nvSpPr>
        <p:spPr>
          <a:xfrm>
            <a:off x="2942975" y="5529726"/>
            <a:ext cx="1722120" cy="369332"/>
          </a:xfrm>
          <a:prstGeom prst="rect">
            <a:avLst/>
          </a:prstGeom>
        </p:spPr>
        <p:txBody>
          <a:bodyPr wrap="square">
            <a:spAutoFit/>
          </a:bodyPr>
          <a:lstStyle/>
          <a:p>
            <a:pPr algn="ctr"/>
            <a:r>
              <a:rPr lang="en-GB" dirty="0">
                <a:solidFill>
                  <a:srgbClr val="002060"/>
                </a:solidFill>
              </a:rPr>
              <a:t>Not to scale</a:t>
            </a:r>
          </a:p>
        </p:txBody>
      </p:sp>
    </p:spTree>
    <p:extLst>
      <p:ext uri="{BB962C8B-B14F-4D97-AF65-F5344CB8AC3E}">
        <p14:creationId xmlns:p14="http://schemas.microsoft.com/office/powerpoint/2010/main" val="13021861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200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200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7"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Model</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13" name="Rectangle: Rounded Corners 2">
            <a:extLst>
              <a:ext uri="{FF2B5EF4-FFF2-40B4-BE49-F238E27FC236}">
                <a16:creationId xmlns:a16="http://schemas.microsoft.com/office/drawing/2014/main" id="{675A7142-34F1-4E54-A85B-FF703025B360}"/>
              </a:ext>
            </a:extLst>
          </p:cNvPr>
          <p:cNvSpPr/>
          <p:nvPr/>
        </p:nvSpPr>
        <p:spPr>
          <a:xfrm>
            <a:off x="273208" y="1861169"/>
            <a:ext cx="2317592" cy="4615831"/>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800" dirty="0">
                <a:solidFill>
                  <a:srgbClr val="002060"/>
                </a:solidFill>
              </a:rPr>
              <a:t>Estimate how many 900ml beakers of water would be needed to fill the large container.</a:t>
            </a:r>
          </a:p>
        </p:txBody>
      </p:sp>
      <p:sp>
        <p:nvSpPr>
          <p:cNvPr id="17" name="Speech Bubble: Rectangle 11">
            <a:extLst>
              <a:ext uri="{FF2B5EF4-FFF2-40B4-BE49-F238E27FC236}">
                <a16:creationId xmlns:a16="http://schemas.microsoft.com/office/drawing/2014/main" id="{754B2BB4-78FE-4590-829C-7D74AFB6860B}"/>
              </a:ext>
            </a:extLst>
          </p:cNvPr>
          <p:cNvSpPr/>
          <p:nvPr/>
        </p:nvSpPr>
        <p:spPr>
          <a:xfrm>
            <a:off x="7680960" y="3398742"/>
            <a:ext cx="4217324" cy="3078257"/>
          </a:xfrm>
          <a:prstGeom prst="wedgeRectCallout">
            <a:avLst>
              <a:gd name="adj1" fmla="val -69433"/>
              <a:gd name="adj2" fmla="val 20876"/>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700" dirty="0">
                <a:solidFill>
                  <a:srgbClr val="002060"/>
                </a:solidFill>
              </a:rPr>
              <a:t>I know that </a:t>
            </a:r>
          </a:p>
          <a:p>
            <a:pPr algn="ctr"/>
            <a:r>
              <a:rPr lang="en-GB" sz="2700" dirty="0">
                <a:solidFill>
                  <a:srgbClr val="002060"/>
                </a:solidFill>
              </a:rPr>
              <a:t>900ml x 5 = 4,500ml and </a:t>
            </a:r>
          </a:p>
          <a:p>
            <a:pPr algn="ctr"/>
            <a:r>
              <a:rPr lang="en-GB" sz="2700" dirty="0">
                <a:solidFill>
                  <a:srgbClr val="002060"/>
                </a:solidFill>
              </a:rPr>
              <a:t>900ml x 6 = 5,400ml.</a:t>
            </a:r>
          </a:p>
          <a:p>
            <a:pPr algn="ctr"/>
            <a:r>
              <a:rPr lang="en-GB" sz="2700" dirty="0">
                <a:solidFill>
                  <a:srgbClr val="002060"/>
                </a:solidFill>
              </a:rPr>
              <a:t>Therefore, I </a:t>
            </a:r>
            <a:r>
              <a:rPr lang="en-GB" sz="2700" b="1" dirty="0">
                <a:solidFill>
                  <a:srgbClr val="002060"/>
                </a:solidFill>
              </a:rPr>
              <a:t>estimate</a:t>
            </a:r>
            <a:r>
              <a:rPr lang="en-GB" sz="2700" dirty="0">
                <a:solidFill>
                  <a:srgbClr val="002060"/>
                </a:solidFill>
              </a:rPr>
              <a:t> that it will take about 5.5 of the beakers to fill the water container.</a:t>
            </a:r>
          </a:p>
        </p:txBody>
      </p:sp>
      <p:pic>
        <p:nvPicPr>
          <p:cNvPr id="18" name="Picture 17"/>
          <p:cNvPicPr/>
          <p:nvPr/>
        </p:nvPicPr>
        <p:blipFill rotWithShape="1">
          <a:blip r:embed="rId5">
            <a:extLst>
              <a:ext uri="{28A0092B-C50C-407E-A947-70E740481C1C}">
                <a14:useLocalDpi xmlns:a14="http://schemas.microsoft.com/office/drawing/2010/main" val="0"/>
              </a:ext>
            </a:extLst>
          </a:blip>
          <a:srcRect l="33172" t="33637" r="47757" b="17332"/>
          <a:stretch/>
        </p:blipFill>
        <p:spPr bwMode="auto">
          <a:xfrm>
            <a:off x="3261360" y="3880949"/>
            <a:ext cx="1508760" cy="1930740"/>
          </a:xfrm>
          <a:prstGeom prst="rect">
            <a:avLst/>
          </a:prstGeom>
          <a:ln>
            <a:noFill/>
          </a:ln>
          <a:extLst>
            <a:ext uri="{53640926-AAD7-44D8-BBD7-CCE9431645EC}">
              <a14:shadowObscured xmlns:a14="http://schemas.microsoft.com/office/drawing/2010/main"/>
            </a:ext>
          </a:extLst>
        </p:spPr>
      </p:pic>
      <p:pic>
        <p:nvPicPr>
          <p:cNvPr id="3" name="Picture 2"/>
          <p:cNvPicPr>
            <a:picLocks noChangeAspect="1"/>
          </p:cNvPicPr>
          <p:nvPr/>
        </p:nvPicPr>
        <p:blipFill rotWithShape="1">
          <a:blip r:embed="rId6">
            <a:extLst>
              <a:ext uri="{28A0092B-C50C-407E-A947-70E740481C1C}">
                <a14:useLocalDpi xmlns:a14="http://schemas.microsoft.com/office/drawing/2010/main" val="0"/>
              </a:ext>
            </a:extLst>
          </a:blip>
          <a:srcRect l="11059" r="17290"/>
          <a:stretch/>
        </p:blipFill>
        <p:spPr>
          <a:xfrm>
            <a:off x="5017270" y="3126655"/>
            <a:ext cx="1825490" cy="3439329"/>
          </a:xfrm>
          <a:prstGeom prst="rect">
            <a:avLst/>
          </a:prstGeom>
        </p:spPr>
      </p:pic>
      <p:sp>
        <p:nvSpPr>
          <p:cNvPr id="7" name="Rectangle 6"/>
          <p:cNvSpPr/>
          <p:nvPr/>
        </p:nvSpPr>
        <p:spPr>
          <a:xfrm>
            <a:off x="3154680" y="5821567"/>
            <a:ext cx="1722120" cy="369332"/>
          </a:xfrm>
          <a:prstGeom prst="rect">
            <a:avLst/>
          </a:prstGeom>
        </p:spPr>
        <p:txBody>
          <a:bodyPr wrap="square">
            <a:spAutoFit/>
          </a:bodyPr>
          <a:lstStyle/>
          <a:p>
            <a:pPr algn="ctr"/>
            <a:r>
              <a:rPr lang="en-GB" dirty="0">
                <a:solidFill>
                  <a:srgbClr val="002060"/>
                </a:solidFill>
              </a:rPr>
              <a:t>Not to scale</a:t>
            </a:r>
          </a:p>
        </p:txBody>
      </p:sp>
      <p:sp>
        <p:nvSpPr>
          <p:cNvPr id="15" name="Speech Bubble: Rectangle 11">
            <a:extLst>
              <a:ext uri="{FF2B5EF4-FFF2-40B4-BE49-F238E27FC236}">
                <a16:creationId xmlns:a16="http://schemas.microsoft.com/office/drawing/2014/main" id="{754B2BB4-78FE-4590-829C-7D74AFB6860B}"/>
              </a:ext>
            </a:extLst>
          </p:cNvPr>
          <p:cNvSpPr/>
          <p:nvPr/>
        </p:nvSpPr>
        <p:spPr>
          <a:xfrm>
            <a:off x="3063240" y="1753777"/>
            <a:ext cx="8727348" cy="1282197"/>
          </a:xfrm>
          <a:prstGeom prst="wedgeRectCallout">
            <a:avLst>
              <a:gd name="adj1" fmla="val -46711"/>
              <a:gd name="adj2" fmla="val 107723"/>
            </a:avLst>
          </a:prstGeom>
          <a:ln w="38100">
            <a:solidFill>
              <a:srgbClr val="FF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2700" dirty="0">
                <a:solidFill>
                  <a:srgbClr val="002060"/>
                </a:solidFill>
              </a:rPr>
              <a:t>As I have </a:t>
            </a:r>
            <a:r>
              <a:rPr lang="en-GB" sz="2700" b="1" dirty="0">
                <a:solidFill>
                  <a:srgbClr val="002060"/>
                </a:solidFill>
              </a:rPr>
              <a:t>estimated</a:t>
            </a:r>
            <a:r>
              <a:rPr lang="en-GB" sz="2700" dirty="0">
                <a:solidFill>
                  <a:srgbClr val="002060"/>
                </a:solidFill>
              </a:rPr>
              <a:t> that the water container has a </a:t>
            </a:r>
            <a:r>
              <a:rPr lang="en-GB" sz="2700" b="1" dirty="0">
                <a:solidFill>
                  <a:srgbClr val="002060"/>
                </a:solidFill>
              </a:rPr>
              <a:t>capacity</a:t>
            </a:r>
            <a:r>
              <a:rPr lang="en-GB" sz="2700" dirty="0">
                <a:solidFill>
                  <a:srgbClr val="002060"/>
                </a:solidFill>
              </a:rPr>
              <a:t> of 5l, I can now </a:t>
            </a:r>
            <a:r>
              <a:rPr lang="en-GB" sz="2700" b="1" dirty="0">
                <a:solidFill>
                  <a:srgbClr val="002060"/>
                </a:solidFill>
              </a:rPr>
              <a:t>estimate</a:t>
            </a:r>
            <a:r>
              <a:rPr lang="en-GB" sz="2700" dirty="0">
                <a:solidFill>
                  <a:srgbClr val="002060"/>
                </a:solidFill>
              </a:rPr>
              <a:t> how many of the 900ml beakers I would need to use to fill the water container.</a:t>
            </a:r>
          </a:p>
        </p:txBody>
      </p:sp>
    </p:spTree>
    <p:extLst>
      <p:ext uri="{BB962C8B-B14F-4D97-AF65-F5344CB8AC3E}">
        <p14:creationId xmlns:p14="http://schemas.microsoft.com/office/powerpoint/2010/main" val="34207705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2000"/>
                                  </p:stCondLst>
                                  <p:childTnLst>
                                    <p:set>
                                      <p:cBhvr>
                                        <p:cTn id="6" dur="1" fill="hold">
                                          <p:stCondLst>
                                            <p:cond delay="0"/>
                                          </p:stCondLst>
                                        </p:cTn>
                                        <p:tgtEl>
                                          <p:spTgt spid="1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2000"/>
                                  </p:stCondLst>
                                  <p:childTnLst>
                                    <p:set>
                                      <p:cBhvr>
                                        <p:cTn id="10"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Apply</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11" name="Rectangle: Rounded Corners 7">
            <a:extLst>
              <a:ext uri="{FF2B5EF4-FFF2-40B4-BE49-F238E27FC236}">
                <a16:creationId xmlns:a16="http://schemas.microsoft.com/office/drawing/2014/main" id="{B037ED3D-4640-4C99-BD8E-7128C709FBE2}"/>
              </a:ext>
            </a:extLst>
          </p:cNvPr>
          <p:cNvSpPr/>
          <p:nvPr/>
        </p:nvSpPr>
        <p:spPr>
          <a:xfrm>
            <a:off x="570030" y="1844041"/>
            <a:ext cx="11149530" cy="1082039"/>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100" b="1" dirty="0">
                <a:solidFill>
                  <a:srgbClr val="002060"/>
                </a:solidFill>
              </a:rPr>
              <a:t>Estimate</a:t>
            </a:r>
            <a:r>
              <a:rPr lang="en-GB" sz="3100" dirty="0">
                <a:solidFill>
                  <a:srgbClr val="002060"/>
                </a:solidFill>
              </a:rPr>
              <a:t> the </a:t>
            </a:r>
            <a:r>
              <a:rPr lang="en-GB" sz="3100" b="1" dirty="0">
                <a:solidFill>
                  <a:srgbClr val="002060"/>
                </a:solidFill>
              </a:rPr>
              <a:t>capacity</a:t>
            </a:r>
            <a:r>
              <a:rPr lang="en-GB" sz="3100" dirty="0">
                <a:solidFill>
                  <a:srgbClr val="002060"/>
                </a:solidFill>
              </a:rPr>
              <a:t> of the following. You can use your knowledge of </a:t>
            </a:r>
            <a:r>
              <a:rPr lang="en-GB" sz="3100" b="1" dirty="0">
                <a:solidFill>
                  <a:srgbClr val="002060"/>
                </a:solidFill>
              </a:rPr>
              <a:t>capacity</a:t>
            </a:r>
            <a:r>
              <a:rPr lang="en-GB" sz="3100" dirty="0">
                <a:solidFill>
                  <a:srgbClr val="002060"/>
                </a:solidFill>
              </a:rPr>
              <a:t> and containers to support your estimations.</a:t>
            </a:r>
          </a:p>
        </p:txBody>
      </p:sp>
      <p:pic>
        <p:nvPicPr>
          <p:cNvPr id="3" name="Picture 2"/>
          <p:cNvPicPr>
            <a:picLocks noChangeAspect="1"/>
          </p:cNvPicPr>
          <p:nvPr/>
        </p:nvPicPr>
        <p:blipFill rotWithShape="1">
          <a:blip r:embed="rId5">
            <a:extLst>
              <a:ext uri="{28A0092B-C50C-407E-A947-70E740481C1C}">
                <a14:useLocalDpi xmlns:a14="http://schemas.microsoft.com/office/drawing/2010/main" val="0"/>
              </a:ext>
            </a:extLst>
          </a:blip>
          <a:srcRect l="16220" r="15096"/>
          <a:stretch/>
        </p:blipFill>
        <p:spPr>
          <a:xfrm>
            <a:off x="2418699" y="4303952"/>
            <a:ext cx="966223" cy="1192220"/>
          </a:xfrm>
          <a:prstGeom prst="rect">
            <a:avLst/>
          </a:prstGeom>
        </p:spPr>
      </p:pic>
      <p:pic>
        <p:nvPicPr>
          <p:cNvPr id="5" name="Picture 4"/>
          <p:cNvPicPr>
            <a:picLocks noChangeAspect="1"/>
          </p:cNvPicPr>
          <p:nvPr/>
        </p:nvPicPr>
        <p:blipFill rotWithShape="1">
          <a:blip r:embed="rId6">
            <a:extLst>
              <a:ext uri="{28A0092B-C50C-407E-A947-70E740481C1C}">
                <a14:useLocalDpi xmlns:a14="http://schemas.microsoft.com/office/drawing/2010/main" val="0"/>
              </a:ext>
            </a:extLst>
          </a:blip>
          <a:srcRect l="17360" r="12240"/>
          <a:stretch/>
        </p:blipFill>
        <p:spPr>
          <a:xfrm>
            <a:off x="355502" y="3931920"/>
            <a:ext cx="1680503" cy="1795083"/>
          </a:xfrm>
          <a:prstGeom prst="rect">
            <a:avLst/>
          </a:prstGeom>
        </p:spPr>
      </p:pic>
      <p:pic>
        <p:nvPicPr>
          <p:cNvPr id="6" name="Picture 5"/>
          <p:cNvPicPr>
            <a:picLocks noChangeAspect="1"/>
          </p:cNvPicPr>
          <p:nvPr/>
        </p:nvPicPr>
        <p:blipFill rotWithShape="1">
          <a:blip r:embed="rId7">
            <a:extLst>
              <a:ext uri="{28A0092B-C50C-407E-A947-70E740481C1C}">
                <a14:useLocalDpi xmlns:a14="http://schemas.microsoft.com/office/drawing/2010/main" val="0"/>
              </a:ext>
            </a:extLst>
          </a:blip>
          <a:srcRect t="22533"/>
          <a:stretch/>
        </p:blipFill>
        <p:spPr>
          <a:xfrm>
            <a:off x="3676356" y="3931920"/>
            <a:ext cx="3423790" cy="1989222"/>
          </a:xfrm>
          <a:prstGeom prst="rect">
            <a:avLst/>
          </a:prstGeom>
        </p:spPr>
      </p:pic>
      <p:pic>
        <p:nvPicPr>
          <p:cNvPr id="7" name="Picture 6"/>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7482840" y="3311292"/>
            <a:ext cx="4236720" cy="3177540"/>
          </a:xfrm>
          <a:prstGeom prst="rect">
            <a:avLst/>
          </a:prstGeom>
        </p:spPr>
      </p:pic>
      <p:sp>
        <p:nvSpPr>
          <p:cNvPr id="13" name="Rectangle 12"/>
          <p:cNvSpPr/>
          <p:nvPr/>
        </p:nvSpPr>
        <p:spPr>
          <a:xfrm>
            <a:off x="4296930" y="6119500"/>
            <a:ext cx="2182642" cy="369332"/>
          </a:xfrm>
          <a:prstGeom prst="rect">
            <a:avLst/>
          </a:prstGeom>
        </p:spPr>
        <p:txBody>
          <a:bodyPr wrap="square">
            <a:spAutoFit/>
          </a:bodyPr>
          <a:lstStyle/>
          <a:p>
            <a:pPr algn="ctr"/>
            <a:r>
              <a:rPr lang="en-GB" dirty="0">
                <a:solidFill>
                  <a:srgbClr val="002060"/>
                </a:solidFill>
              </a:rPr>
              <a:t>Images not to scale</a:t>
            </a:r>
          </a:p>
        </p:txBody>
      </p:sp>
    </p:spTree>
    <p:extLst>
      <p:ext uri="{BB962C8B-B14F-4D97-AF65-F5344CB8AC3E}">
        <p14:creationId xmlns:p14="http://schemas.microsoft.com/office/powerpoint/2010/main" val="24567382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Apply</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273207" y="1828800"/>
            <a:ext cx="11492073" cy="960119"/>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2800" b="1" dirty="0">
                <a:solidFill>
                  <a:srgbClr val="002060"/>
                </a:solidFill>
              </a:rPr>
              <a:t>Estimate the capacity </a:t>
            </a:r>
            <a:r>
              <a:rPr lang="en-GB" sz="2800" dirty="0">
                <a:solidFill>
                  <a:srgbClr val="002060"/>
                </a:solidFill>
              </a:rPr>
              <a:t>of each object. Remember to use the strategy of annotating a scale. Explain your reasoning.</a:t>
            </a:r>
            <a:endParaRPr lang="en-GB" sz="2800" dirty="0">
              <a:solidFill>
                <a:prstClr val="white"/>
              </a:solidFill>
            </a:endParaRP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11" name="Rectangle: Rounded Corners 7">
            <a:extLst>
              <a:ext uri="{FF2B5EF4-FFF2-40B4-BE49-F238E27FC236}">
                <a16:creationId xmlns:a16="http://schemas.microsoft.com/office/drawing/2014/main" id="{B037ED3D-4640-4C99-BD8E-7128C709FBE2}"/>
              </a:ext>
            </a:extLst>
          </p:cNvPr>
          <p:cNvSpPr/>
          <p:nvPr/>
        </p:nvSpPr>
        <p:spPr>
          <a:xfrm>
            <a:off x="705990" y="3136031"/>
            <a:ext cx="5525970" cy="3264770"/>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200" dirty="0">
                <a:solidFill>
                  <a:srgbClr val="002060"/>
                </a:solidFill>
              </a:rPr>
              <a:t>A full bottle holds 1.5l of liquid. </a:t>
            </a:r>
          </a:p>
          <a:p>
            <a:pPr algn="ctr"/>
            <a:endParaRPr lang="en-GB" sz="3200" dirty="0">
              <a:solidFill>
                <a:srgbClr val="002060"/>
              </a:solidFill>
            </a:endParaRPr>
          </a:p>
          <a:p>
            <a:pPr algn="ctr"/>
            <a:r>
              <a:rPr lang="en-GB" sz="3200" dirty="0">
                <a:solidFill>
                  <a:srgbClr val="002060"/>
                </a:solidFill>
              </a:rPr>
              <a:t>Estimate how much liquid is in each bottle (shown by the blue line).</a:t>
            </a:r>
          </a:p>
        </p:txBody>
      </p:sp>
      <p:pic>
        <p:nvPicPr>
          <p:cNvPr id="5" name="Picture 4"/>
          <p:cNvPicPr>
            <a:picLocks noChangeAspect="1"/>
          </p:cNvPicPr>
          <p:nvPr/>
        </p:nvPicPr>
        <p:blipFill rotWithShape="1">
          <a:blip r:embed="rId5">
            <a:extLst>
              <a:ext uri="{28A0092B-C50C-407E-A947-70E740481C1C}">
                <a14:useLocalDpi xmlns:a14="http://schemas.microsoft.com/office/drawing/2010/main" val="0"/>
              </a:ext>
            </a:extLst>
          </a:blip>
          <a:srcRect l="35147" r="21646" b="50000"/>
          <a:stretch/>
        </p:blipFill>
        <p:spPr>
          <a:xfrm>
            <a:off x="6918831" y="3136031"/>
            <a:ext cx="4434840" cy="3015779"/>
          </a:xfrm>
          <a:prstGeom prst="rect">
            <a:avLst/>
          </a:prstGeom>
        </p:spPr>
      </p:pic>
      <p:cxnSp>
        <p:nvCxnSpPr>
          <p:cNvPr id="8" name="Straight Connector 7"/>
          <p:cNvCxnSpPr>
            <a:cxnSpLocks/>
          </p:cNvCxnSpPr>
          <p:nvPr/>
        </p:nvCxnSpPr>
        <p:spPr>
          <a:xfrm>
            <a:off x="7165298" y="5334000"/>
            <a:ext cx="1064302"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a:cxnSpLocks/>
          </p:cNvCxnSpPr>
          <p:nvPr/>
        </p:nvCxnSpPr>
        <p:spPr>
          <a:xfrm>
            <a:off x="10013430" y="5806440"/>
            <a:ext cx="1049633" cy="0"/>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a:cxnSpLocks/>
          </p:cNvCxnSpPr>
          <p:nvPr/>
        </p:nvCxnSpPr>
        <p:spPr>
          <a:xfrm flipV="1">
            <a:off x="8619344" y="4643919"/>
            <a:ext cx="1027576" cy="1"/>
          </a:xfrm>
          <a:prstGeom prst="line">
            <a:avLst/>
          </a:prstGeom>
          <a:ln w="57150">
            <a:solidFill>
              <a:srgbClr val="0070C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58717310"/>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Apply – Reasoning</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648345" y="1962554"/>
            <a:ext cx="5113553" cy="4557251"/>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3200" dirty="0">
                <a:solidFill>
                  <a:srgbClr val="002060"/>
                </a:solidFill>
              </a:rPr>
              <a:t>Sally </a:t>
            </a:r>
            <a:r>
              <a:rPr lang="en-GB" sz="3200" b="1" dirty="0">
                <a:solidFill>
                  <a:srgbClr val="002060"/>
                </a:solidFill>
              </a:rPr>
              <a:t>estimates</a:t>
            </a:r>
            <a:r>
              <a:rPr lang="en-GB" sz="3200" dirty="0">
                <a:solidFill>
                  <a:srgbClr val="002060"/>
                </a:solidFill>
              </a:rPr>
              <a:t> that she can fill Jug B by using 3 full jugs of liquid from Jug A.</a:t>
            </a:r>
          </a:p>
          <a:p>
            <a:pPr lvl="0" algn="ctr"/>
            <a:endParaRPr lang="en-GB" sz="3200" dirty="0">
              <a:solidFill>
                <a:srgbClr val="002060"/>
              </a:solidFill>
            </a:endParaRPr>
          </a:p>
          <a:p>
            <a:pPr lvl="0" algn="ctr"/>
            <a:r>
              <a:rPr lang="en-GB" sz="3200" dirty="0">
                <a:solidFill>
                  <a:srgbClr val="002060"/>
                </a:solidFill>
              </a:rPr>
              <a:t>Do you think she is correct? </a:t>
            </a:r>
          </a:p>
          <a:p>
            <a:pPr lvl="0" algn="ctr"/>
            <a:r>
              <a:rPr lang="en-GB" sz="3200" dirty="0">
                <a:solidFill>
                  <a:srgbClr val="002060"/>
                </a:solidFill>
              </a:rPr>
              <a:t>Explain your reasoning.</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6" name="AutoShape 2" descr="Image result for jug clipart"/>
          <p:cNvSpPr>
            <a:spLocks noChangeAspect="1" noChangeArrowheads="1"/>
          </p:cNvSpPr>
          <p:nvPr/>
        </p:nvSpPr>
        <p:spPr bwMode="auto">
          <a:xfrm>
            <a:off x="63500" y="-830263"/>
            <a:ext cx="1781175"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sp>
        <p:nvSpPr>
          <p:cNvPr id="10" name="AutoShape 4" descr="Image result for jug clipart"/>
          <p:cNvSpPr>
            <a:spLocks noChangeAspect="1" noChangeArrowheads="1"/>
          </p:cNvSpPr>
          <p:nvPr/>
        </p:nvSpPr>
        <p:spPr bwMode="auto">
          <a:xfrm>
            <a:off x="954087" y="469351"/>
            <a:ext cx="1781175" cy="1743076"/>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66623" y="2677076"/>
            <a:ext cx="2758440" cy="2758440"/>
          </a:xfrm>
          <a:prstGeom prst="rect">
            <a:avLst/>
          </a:prstGeom>
        </p:spPr>
      </p:pic>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430103" y="4108458"/>
            <a:ext cx="1327057" cy="1327057"/>
          </a:xfrm>
          <a:prstGeom prst="rect">
            <a:avLst/>
          </a:prstGeom>
        </p:spPr>
      </p:pic>
      <p:sp>
        <p:nvSpPr>
          <p:cNvPr id="16" name="Rectangle: Rounded Corners 2">
            <a:extLst>
              <a:ext uri="{FF2B5EF4-FFF2-40B4-BE49-F238E27FC236}">
                <a16:creationId xmlns:a16="http://schemas.microsoft.com/office/drawing/2014/main" id="{675A7142-34F1-4E54-A85B-FF703025B360}"/>
              </a:ext>
            </a:extLst>
          </p:cNvPr>
          <p:cNvSpPr/>
          <p:nvPr/>
        </p:nvSpPr>
        <p:spPr>
          <a:xfrm>
            <a:off x="6641816" y="5510232"/>
            <a:ext cx="804390" cy="476884"/>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600" dirty="0">
                <a:solidFill>
                  <a:srgbClr val="002060"/>
                </a:solidFill>
              </a:rPr>
              <a:t>A</a:t>
            </a:r>
          </a:p>
        </p:txBody>
      </p:sp>
      <p:sp>
        <p:nvSpPr>
          <p:cNvPr id="17" name="Rectangle: Rounded Corners 2">
            <a:extLst>
              <a:ext uri="{FF2B5EF4-FFF2-40B4-BE49-F238E27FC236}">
                <a16:creationId xmlns:a16="http://schemas.microsoft.com/office/drawing/2014/main" id="{675A7142-34F1-4E54-A85B-FF703025B360}"/>
              </a:ext>
            </a:extLst>
          </p:cNvPr>
          <p:cNvSpPr/>
          <p:nvPr/>
        </p:nvSpPr>
        <p:spPr>
          <a:xfrm>
            <a:off x="9887936" y="5513426"/>
            <a:ext cx="804390" cy="476884"/>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600" dirty="0">
                <a:solidFill>
                  <a:srgbClr val="002060"/>
                </a:solidFill>
              </a:rPr>
              <a:t>B</a:t>
            </a:r>
          </a:p>
        </p:txBody>
      </p:sp>
    </p:spTree>
    <p:extLst>
      <p:ext uri="{BB962C8B-B14F-4D97-AF65-F5344CB8AC3E}">
        <p14:creationId xmlns:p14="http://schemas.microsoft.com/office/powerpoint/2010/main" val="14751529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59376D-388B-42B4-8FDC-F31CA81FB1ED}"/>
              </a:ext>
            </a:extLst>
          </p:cNvPr>
          <p:cNvSpPr>
            <a:spLocks noGrp="1"/>
          </p:cNvSpPr>
          <p:nvPr>
            <p:ph type="title"/>
          </p:nvPr>
        </p:nvSpPr>
        <p:spPr>
          <a:xfrm>
            <a:off x="838200" y="365126"/>
            <a:ext cx="10515600" cy="886234"/>
          </a:xfrm>
        </p:spPr>
        <p:txBody>
          <a:bodyPr>
            <a:normAutofit/>
          </a:bodyPr>
          <a:lstStyle/>
          <a:p>
            <a:pPr algn="ctr"/>
            <a:r>
              <a:rPr lang="en-GB" sz="4000" b="1" dirty="0">
                <a:solidFill>
                  <a:srgbClr val="002060"/>
                </a:solidFill>
                <a:latin typeface="+mn-lt"/>
              </a:rPr>
              <a:t>Teachers’ Notes</a:t>
            </a:r>
          </a:p>
        </p:txBody>
      </p:sp>
      <p:sp>
        <p:nvSpPr>
          <p:cNvPr id="3" name="Content Placeholder 2">
            <a:extLst>
              <a:ext uri="{FF2B5EF4-FFF2-40B4-BE49-F238E27FC236}">
                <a16:creationId xmlns:a16="http://schemas.microsoft.com/office/drawing/2014/main" id="{175A3911-D43C-4A93-B4BD-61D5D7DCE8E0}"/>
              </a:ext>
            </a:extLst>
          </p:cNvPr>
          <p:cNvSpPr>
            <a:spLocks noGrp="1"/>
          </p:cNvSpPr>
          <p:nvPr>
            <p:ph idx="1"/>
          </p:nvPr>
        </p:nvSpPr>
        <p:spPr>
          <a:xfrm>
            <a:off x="672353" y="1406341"/>
            <a:ext cx="10681447" cy="4545008"/>
          </a:xfrm>
          <a:solidFill>
            <a:srgbClr val="FFFED8"/>
          </a:solidFill>
        </p:spPr>
        <p:txBody>
          <a:bodyPr>
            <a:noAutofit/>
          </a:bodyPr>
          <a:lstStyle/>
          <a:p>
            <a:pPr>
              <a:buFont typeface="Wingdings" panose="05000000000000000000" pitchFamily="2" charset="2"/>
              <a:buChar char="q"/>
            </a:pPr>
            <a:r>
              <a:rPr lang="en-GB" sz="2300" dirty="0">
                <a:solidFill>
                  <a:srgbClr val="002060"/>
                </a:solidFill>
              </a:rPr>
              <a:t>The PiXL therapies can be taught to a whole class or a target group. Year 3-5 therapies are designed to take approximately 30-40 minutes. However, this is flexible: it may be that only part of the therapy is taught or it could, of course, be adapted or extended.</a:t>
            </a:r>
          </a:p>
          <a:p>
            <a:pPr>
              <a:buFont typeface="Wingdings" panose="05000000000000000000" pitchFamily="2" charset="2"/>
              <a:buChar char="q"/>
            </a:pPr>
            <a:r>
              <a:rPr lang="en-GB" sz="2300" dirty="0">
                <a:solidFill>
                  <a:srgbClr val="002060"/>
                </a:solidFill>
              </a:rPr>
              <a:t>Each therapy begins with a LORIC activity to develop relevant learning behaviours. </a:t>
            </a:r>
          </a:p>
          <a:p>
            <a:pPr>
              <a:buFont typeface="Wingdings" panose="05000000000000000000" pitchFamily="2" charset="2"/>
              <a:buChar char="q"/>
            </a:pPr>
            <a:r>
              <a:rPr lang="en-GB" sz="2300" dirty="0">
                <a:solidFill>
                  <a:srgbClr val="002060"/>
                </a:solidFill>
              </a:rPr>
              <a:t>This is followed by a vocabulary task, which uses the PiXL 5-phase approach to teach key mathematical vocabulary. Further resources to develop vocabulary can be found in the Whole School area. </a:t>
            </a:r>
          </a:p>
          <a:p>
            <a:pPr>
              <a:buFont typeface="Wingdings" panose="05000000000000000000" pitchFamily="2" charset="2"/>
              <a:buChar char="q"/>
            </a:pPr>
            <a:r>
              <a:rPr lang="en-GB" sz="2300" dirty="0">
                <a:solidFill>
                  <a:srgbClr val="002060"/>
                </a:solidFill>
              </a:rPr>
              <a:t>Each therapy adopts the ‘Teach, model and apply’ process with opportunities for pupils to demonstrate the taught skill independently.</a:t>
            </a:r>
          </a:p>
          <a:p>
            <a:pPr>
              <a:buFont typeface="Wingdings" panose="05000000000000000000" pitchFamily="2" charset="2"/>
              <a:buChar char="q"/>
            </a:pPr>
            <a:r>
              <a:rPr lang="en-GB" sz="2300" dirty="0">
                <a:solidFill>
                  <a:srgbClr val="002060"/>
                </a:solidFill>
              </a:rPr>
              <a:t>Problem solving and reasoning activities are an integral part of each therapy.</a:t>
            </a:r>
          </a:p>
          <a:p>
            <a:pPr>
              <a:buFont typeface="Wingdings" panose="05000000000000000000" pitchFamily="2" charset="2"/>
              <a:buChar char="q"/>
            </a:pPr>
            <a:r>
              <a:rPr lang="en-GB" sz="2300" dirty="0">
                <a:solidFill>
                  <a:srgbClr val="002060"/>
                </a:solidFill>
              </a:rPr>
              <a:t>This therapy lends itself to practical activities. The use of scales and practical tasks involving a range of equipment, is the best way to ensure understanding.</a:t>
            </a:r>
          </a:p>
        </p:txBody>
      </p:sp>
      <p:sp>
        <p:nvSpPr>
          <p:cNvPr id="4" name="5-Point Star 4">
            <a:extLst>
              <a:ext uri="{FF2B5EF4-FFF2-40B4-BE49-F238E27FC236}">
                <a16:creationId xmlns:a16="http://schemas.microsoft.com/office/drawing/2014/main" id="{8B3E8FF2-5177-4593-ACA3-98E208BBB75E}"/>
              </a:ext>
            </a:extLst>
          </p:cNvPr>
          <p:cNvSpPr/>
          <p:nvPr/>
        </p:nvSpPr>
        <p:spPr>
          <a:xfrm>
            <a:off x="3480964" y="365126"/>
            <a:ext cx="859708" cy="780090"/>
          </a:xfrm>
          <a:prstGeom prst="star5">
            <a:avLst/>
          </a:prstGeom>
          <a:solidFill>
            <a:schemeClr val="accent3">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GB" dirty="0"/>
          </a:p>
        </p:txBody>
      </p:sp>
    </p:spTree>
    <p:extLst>
      <p:ext uri="{BB962C8B-B14F-4D97-AF65-F5344CB8AC3E}">
        <p14:creationId xmlns:p14="http://schemas.microsoft.com/office/powerpoint/2010/main" val="17157253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Apply – Practical Activity</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938462" y="1844531"/>
            <a:ext cx="10857298" cy="4557251"/>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3200" b="1" dirty="0">
                <a:solidFill>
                  <a:srgbClr val="002060"/>
                </a:solidFill>
              </a:rPr>
              <a:t>Measure</a:t>
            </a:r>
            <a:r>
              <a:rPr lang="en-GB" sz="3200" dirty="0">
                <a:solidFill>
                  <a:srgbClr val="002060"/>
                </a:solidFill>
              </a:rPr>
              <a:t> the </a:t>
            </a:r>
            <a:r>
              <a:rPr lang="en-GB" sz="3200" b="1" dirty="0">
                <a:solidFill>
                  <a:srgbClr val="002060"/>
                </a:solidFill>
              </a:rPr>
              <a:t>capacity</a:t>
            </a:r>
            <a:r>
              <a:rPr lang="en-GB" sz="3200" dirty="0">
                <a:solidFill>
                  <a:srgbClr val="002060"/>
                </a:solidFill>
              </a:rPr>
              <a:t> of a cup. </a:t>
            </a:r>
          </a:p>
          <a:p>
            <a:pPr lvl="0" algn="ctr"/>
            <a:endParaRPr lang="en-GB" sz="3200" dirty="0">
              <a:solidFill>
                <a:srgbClr val="002060"/>
              </a:solidFill>
            </a:endParaRPr>
          </a:p>
          <a:p>
            <a:pPr lvl="0" algn="ctr"/>
            <a:r>
              <a:rPr lang="en-GB" sz="3200" dirty="0">
                <a:solidFill>
                  <a:srgbClr val="002060"/>
                </a:solidFill>
              </a:rPr>
              <a:t>Use this information to help you to </a:t>
            </a:r>
            <a:r>
              <a:rPr lang="en-GB" sz="3200" b="1" dirty="0">
                <a:solidFill>
                  <a:srgbClr val="002060"/>
                </a:solidFill>
              </a:rPr>
              <a:t>estimate</a:t>
            </a:r>
            <a:r>
              <a:rPr lang="en-GB" sz="3200" dirty="0">
                <a:solidFill>
                  <a:srgbClr val="002060"/>
                </a:solidFill>
              </a:rPr>
              <a:t> the </a:t>
            </a:r>
            <a:r>
              <a:rPr lang="en-GB" sz="3200" b="1" dirty="0">
                <a:solidFill>
                  <a:srgbClr val="002060"/>
                </a:solidFill>
              </a:rPr>
              <a:t>capacity</a:t>
            </a:r>
            <a:r>
              <a:rPr lang="en-GB" sz="3200" dirty="0">
                <a:solidFill>
                  <a:srgbClr val="002060"/>
                </a:solidFill>
              </a:rPr>
              <a:t> of </a:t>
            </a:r>
          </a:p>
          <a:p>
            <a:pPr lvl="0" algn="ctr"/>
            <a:r>
              <a:rPr lang="en-GB" sz="3200" dirty="0">
                <a:solidFill>
                  <a:srgbClr val="002060"/>
                </a:solidFill>
              </a:rPr>
              <a:t>3 other containers in the classroom. </a:t>
            </a:r>
          </a:p>
          <a:p>
            <a:pPr lvl="0" algn="ctr"/>
            <a:endParaRPr lang="en-GB" sz="3200" dirty="0">
              <a:solidFill>
                <a:srgbClr val="002060"/>
              </a:solidFill>
            </a:endParaRPr>
          </a:p>
          <a:p>
            <a:pPr lvl="0" algn="ctr"/>
            <a:r>
              <a:rPr lang="en-GB" sz="3200" dirty="0">
                <a:solidFill>
                  <a:srgbClr val="002060"/>
                </a:solidFill>
              </a:rPr>
              <a:t>Now measure them – how </a:t>
            </a:r>
            <a:r>
              <a:rPr lang="en-GB" sz="3200" b="1" dirty="0">
                <a:solidFill>
                  <a:srgbClr val="002060"/>
                </a:solidFill>
              </a:rPr>
              <a:t>accurate</a:t>
            </a:r>
            <a:r>
              <a:rPr lang="en-GB" sz="3200" dirty="0">
                <a:solidFill>
                  <a:srgbClr val="002060"/>
                </a:solidFill>
              </a:rPr>
              <a:t> were you?</a:t>
            </a:r>
          </a:p>
          <a:p>
            <a:pPr lvl="0" algn="ctr"/>
            <a:endParaRPr lang="en-GB" sz="3200" dirty="0">
              <a:solidFill>
                <a:srgbClr val="002060"/>
              </a:solidFill>
            </a:endParaRPr>
          </a:p>
          <a:p>
            <a:pPr lvl="0" algn="ctr"/>
            <a:r>
              <a:rPr lang="en-GB" sz="3200" b="1" dirty="0">
                <a:solidFill>
                  <a:srgbClr val="002060"/>
                </a:solidFill>
              </a:rPr>
              <a:t>Challenge: </a:t>
            </a:r>
            <a:r>
              <a:rPr lang="en-GB" sz="3200" dirty="0">
                <a:solidFill>
                  <a:srgbClr val="002060"/>
                </a:solidFill>
              </a:rPr>
              <a:t>Convert your measures from litres to pints (remember 1 litre = 1.75 pints).</a:t>
            </a:r>
            <a:endParaRPr lang="en-GB" sz="3200" dirty="0">
              <a:solidFill>
                <a:prstClr val="white"/>
              </a:solidFill>
            </a:endParaRP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Tree>
    <p:extLst>
      <p:ext uri="{BB962C8B-B14F-4D97-AF65-F5344CB8AC3E}">
        <p14:creationId xmlns:p14="http://schemas.microsoft.com/office/powerpoint/2010/main" val="247131890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Apply – Practical Activity</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557720" y="2138765"/>
            <a:ext cx="8167825" cy="4232024"/>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3200" b="1" dirty="0">
                <a:solidFill>
                  <a:srgbClr val="002060"/>
                </a:solidFill>
              </a:rPr>
              <a:t>Estimate</a:t>
            </a:r>
            <a:r>
              <a:rPr lang="en-GB" sz="3200" dirty="0">
                <a:solidFill>
                  <a:srgbClr val="002060"/>
                </a:solidFill>
              </a:rPr>
              <a:t> how many plastic cups will be needed to fill a water jug. </a:t>
            </a:r>
          </a:p>
          <a:p>
            <a:pPr lvl="0" algn="ctr"/>
            <a:endParaRPr lang="en-GB" sz="3200" dirty="0">
              <a:solidFill>
                <a:srgbClr val="002060"/>
              </a:solidFill>
            </a:endParaRPr>
          </a:p>
          <a:p>
            <a:pPr lvl="0" algn="ctr"/>
            <a:r>
              <a:rPr lang="en-GB" sz="3200" dirty="0">
                <a:solidFill>
                  <a:srgbClr val="002060"/>
                </a:solidFill>
              </a:rPr>
              <a:t>Then measure the water in the cup and work out exactly how many you would need.</a:t>
            </a:r>
          </a:p>
          <a:p>
            <a:pPr lvl="0" algn="ctr"/>
            <a:endParaRPr lang="en-GB" sz="3200" dirty="0">
              <a:solidFill>
                <a:srgbClr val="002060"/>
              </a:solidFill>
            </a:endParaRPr>
          </a:p>
          <a:p>
            <a:pPr lvl="0" algn="ctr"/>
            <a:r>
              <a:rPr lang="en-GB" sz="3200" b="1" dirty="0">
                <a:solidFill>
                  <a:srgbClr val="002060"/>
                </a:solidFill>
              </a:rPr>
              <a:t>Challenge: </a:t>
            </a:r>
            <a:r>
              <a:rPr lang="en-GB" sz="3200" dirty="0">
                <a:solidFill>
                  <a:srgbClr val="002060"/>
                </a:solidFill>
              </a:rPr>
              <a:t>Convert your answer to an imperial measure.</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pic>
        <p:nvPicPr>
          <p:cNvPr id="5" name="Picture 4"/>
          <p:cNvPicPr>
            <a:picLocks noChangeAspect="1"/>
          </p:cNvPicPr>
          <p:nvPr/>
        </p:nvPicPr>
        <p:blipFill rotWithShape="1">
          <a:blip r:embed="rId5">
            <a:extLst>
              <a:ext uri="{28A0092B-C50C-407E-A947-70E740481C1C}">
                <a14:useLocalDpi xmlns:a14="http://schemas.microsoft.com/office/drawing/2010/main" val="0"/>
              </a:ext>
            </a:extLst>
          </a:blip>
          <a:srcRect l="27334" t="17334" r="28666" b="6222"/>
          <a:stretch/>
        </p:blipFill>
        <p:spPr>
          <a:xfrm>
            <a:off x="10156825" y="2293754"/>
            <a:ext cx="841674" cy="974869"/>
          </a:xfrm>
          <a:prstGeom prst="rect">
            <a:avLst/>
          </a:prstGeom>
          <a:ln>
            <a:solidFill>
              <a:schemeClr val="accent1"/>
            </a:solidFill>
          </a:ln>
        </p:spPr>
      </p:pic>
      <p:pic>
        <p:nvPicPr>
          <p:cNvPr id="6" name="Picture 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313002" y="3639442"/>
            <a:ext cx="2529319" cy="2529319"/>
          </a:xfrm>
          <a:prstGeom prst="rect">
            <a:avLst/>
          </a:prstGeom>
        </p:spPr>
      </p:pic>
    </p:spTree>
    <p:extLst>
      <p:ext uri="{BB962C8B-B14F-4D97-AF65-F5344CB8AC3E}">
        <p14:creationId xmlns:p14="http://schemas.microsoft.com/office/powerpoint/2010/main" val="51207577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a:extLst>
              <a:ext uri="{FF2B5EF4-FFF2-40B4-BE49-F238E27FC236}">
                <a16:creationId xmlns:a16="http://schemas.microsoft.com/office/drawing/2014/main" id="{094689F8-0C3A-4726-BA8E-75FFDFF2B471}"/>
              </a:ext>
            </a:extLst>
          </p:cNvPr>
          <p:cNvSpPr>
            <a:spLocks noGrp="1"/>
          </p:cNvSpPr>
          <p:nvPr>
            <p:ph type="title"/>
          </p:nvPr>
        </p:nvSpPr>
        <p:spPr>
          <a:xfrm>
            <a:off x="698500" y="393700"/>
            <a:ext cx="10777538" cy="1143000"/>
          </a:xfrm>
        </p:spPr>
        <p:txBody>
          <a:bodyPr>
            <a:normAutofit/>
          </a:bodyPr>
          <a:lstStyle/>
          <a:p>
            <a:pPr algn="ctr"/>
            <a:r>
              <a:rPr lang="en-GB" sz="4000" b="1" dirty="0">
                <a:solidFill>
                  <a:srgbClr val="002060"/>
                </a:solidFill>
                <a:latin typeface="+mn-lt"/>
              </a:rPr>
              <a:t>Progress across amber – the 4-stage model</a:t>
            </a:r>
          </a:p>
        </p:txBody>
      </p:sp>
      <p:graphicFrame>
        <p:nvGraphicFramePr>
          <p:cNvPr id="5" name="Table 4">
            <a:extLst>
              <a:ext uri="{FF2B5EF4-FFF2-40B4-BE49-F238E27FC236}">
                <a16:creationId xmlns:a16="http://schemas.microsoft.com/office/drawing/2014/main" id="{CAC7E47D-C58C-4734-8F8A-588C184F595A}"/>
              </a:ext>
            </a:extLst>
          </p:cNvPr>
          <p:cNvGraphicFramePr>
            <a:graphicFrameLocks noGrp="1"/>
          </p:cNvGraphicFramePr>
          <p:nvPr>
            <p:extLst>
              <p:ext uri="{D42A27DB-BD31-4B8C-83A1-F6EECF244321}">
                <p14:modId xmlns:p14="http://schemas.microsoft.com/office/powerpoint/2010/main" val="3291175689"/>
              </p:ext>
            </p:extLst>
          </p:nvPr>
        </p:nvGraphicFramePr>
        <p:xfrm>
          <a:off x="2373306" y="2708007"/>
          <a:ext cx="9397218" cy="3291840"/>
        </p:xfrm>
        <a:graphic>
          <a:graphicData uri="http://schemas.openxmlformats.org/drawingml/2006/table">
            <a:tbl>
              <a:tblPr firstRow="1" bandRow="1">
                <a:tableStyleId>{93296810-A885-4BE3-A3E7-6D5BEEA58F35}</a:tableStyleId>
              </a:tblPr>
              <a:tblGrid>
                <a:gridCol w="9397218">
                  <a:extLst>
                    <a:ext uri="{9D8B030D-6E8A-4147-A177-3AD203B41FA5}">
                      <a16:colId xmlns:a16="http://schemas.microsoft.com/office/drawing/2014/main" val="2951888512"/>
                    </a:ext>
                  </a:extLst>
                </a:gridCol>
              </a:tblGrid>
              <a:tr h="370840">
                <a:tc>
                  <a:txBody>
                    <a:bodyPr/>
                    <a:lstStyle/>
                    <a:p>
                      <a:r>
                        <a:rPr lang="en-GB" sz="2400" b="0" dirty="0">
                          <a:solidFill>
                            <a:schemeClr val="tx1"/>
                          </a:solidFill>
                        </a:rPr>
                        <a:t>A child has successfully completed a therapy test independently, following a set of therapy sessions.</a:t>
                      </a:r>
                      <a:endParaRPr lang="en-GB" sz="2400" dirty="0">
                        <a:solidFill>
                          <a:schemeClr val="tx1"/>
                        </a:solidFill>
                      </a:endParaRPr>
                    </a:p>
                  </a:txBody>
                  <a:tcPr>
                    <a:solidFill>
                      <a:srgbClr val="FFC000"/>
                    </a:solidFill>
                  </a:tcPr>
                </a:tc>
                <a:extLst>
                  <a:ext uri="{0D108BD9-81ED-4DB2-BD59-A6C34878D82A}">
                    <a16:rowId xmlns:a16="http://schemas.microsoft.com/office/drawing/2014/main" val="1017021122"/>
                  </a:ext>
                </a:extLst>
              </a:tr>
              <a:tr h="370840">
                <a:tc>
                  <a:txBody>
                    <a:bodyPr/>
                    <a:lstStyle/>
                    <a:p>
                      <a:r>
                        <a:rPr lang="en-GB" sz="2400" b="0" dirty="0"/>
                        <a:t>A child has successfully completed a therapy test independently, a period after the relevant therapy sessions – we would advise about 2 weeks.</a:t>
                      </a:r>
                      <a:endParaRPr lang="en-GB" sz="2400" dirty="0"/>
                    </a:p>
                  </a:txBody>
                  <a:tcPr>
                    <a:solidFill>
                      <a:srgbClr val="FFC000"/>
                    </a:solidFill>
                  </a:tcPr>
                </a:tc>
                <a:extLst>
                  <a:ext uri="{0D108BD9-81ED-4DB2-BD59-A6C34878D82A}">
                    <a16:rowId xmlns:a16="http://schemas.microsoft.com/office/drawing/2014/main" val="1732257546"/>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400" b="0" dirty="0">
                          <a:solidFill>
                            <a:schemeClr val="tx1"/>
                          </a:solidFill>
                        </a:rPr>
                        <a:t>A child has successfully applied their knowledge or skill in an unfamiliar context. This may be application across the curriculum or in a problem.</a:t>
                      </a:r>
                    </a:p>
                  </a:txBody>
                  <a:tcPr>
                    <a:solidFill>
                      <a:srgbClr val="F89A10"/>
                    </a:solidFill>
                  </a:tcPr>
                </a:tc>
                <a:extLst>
                  <a:ext uri="{0D108BD9-81ED-4DB2-BD59-A6C34878D82A}">
                    <a16:rowId xmlns:a16="http://schemas.microsoft.com/office/drawing/2014/main" val="3183036568"/>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GB" sz="2400" b="0" dirty="0"/>
                        <a:t>A pupil has </a:t>
                      </a:r>
                      <a:r>
                        <a:rPr lang="en-GB" sz="2400" b="0" u="sng" dirty="0">
                          <a:solidFill>
                            <a:schemeClr val="tx1"/>
                          </a:solidFill>
                        </a:rPr>
                        <a:t>successfully re-visited the skills at a later point, and applies these in an unfamiliar context or problem, or across the curriculum.</a:t>
                      </a:r>
                    </a:p>
                  </a:txBody>
                  <a:tcPr>
                    <a:solidFill>
                      <a:srgbClr val="66FF66"/>
                    </a:solidFill>
                  </a:tcPr>
                </a:tc>
                <a:extLst>
                  <a:ext uri="{0D108BD9-81ED-4DB2-BD59-A6C34878D82A}">
                    <a16:rowId xmlns:a16="http://schemas.microsoft.com/office/drawing/2014/main" val="731018175"/>
                  </a:ext>
                </a:extLst>
              </a:tr>
            </a:tbl>
          </a:graphicData>
        </a:graphic>
      </p:graphicFrame>
      <p:sp>
        <p:nvSpPr>
          <p:cNvPr id="6" name="Oval 5">
            <a:extLst>
              <a:ext uri="{FF2B5EF4-FFF2-40B4-BE49-F238E27FC236}">
                <a16:creationId xmlns:a16="http://schemas.microsoft.com/office/drawing/2014/main" id="{B7C6A851-0154-48F5-8207-47FA4C6FFC67}"/>
              </a:ext>
            </a:extLst>
          </p:cNvPr>
          <p:cNvSpPr/>
          <p:nvPr/>
        </p:nvSpPr>
        <p:spPr>
          <a:xfrm>
            <a:off x="1426867" y="2742122"/>
            <a:ext cx="769888" cy="724729"/>
          </a:xfrm>
          <a:prstGeom prst="ellipse">
            <a:avLst/>
          </a:prstGeom>
          <a:solidFill>
            <a:srgbClr val="FFC000"/>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200" dirty="0">
                <a:solidFill>
                  <a:schemeClr val="tx1"/>
                </a:solidFill>
                <a:sym typeface="Wingdings" panose="05000000000000000000" pitchFamily="2" charset="2"/>
              </a:rPr>
              <a:t>A</a:t>
            </a:r>
            <a:endParaRPr lang="en-GB" sz="3200" dirty="0">
              <a:solidFill>
                <a:schemeClr val="tx1"/>
              </a:solidFill>
            </a:endParaRPr>
          </a:p>
        </p:txBody>
      </p:sp>
      <p:sp>
        <p:nvSpPr>
          <p:cNvPr id="10" name="Oval 9">
            <a:extLst>
              <a:ext uri="{FF2B5EF4-FFF2-40B4-BE49-F238E27FC236}">
                <a16:creationId xmlns:a16="http://schemas.microsoft.com/office/drawing/2014/main" id="{FA476F67-0853-4B67-BCBA-F468BCCBAFBC}"/>
              </a:ext>
            </a:extLst>
          </p:cNvPr>
          <p:cNvSpPr/>
          <p:nvPr/>
        </p:nvSpPr>
        <p:spPr>
          <a:xfrm>
            <a:off x="1425920" y="3576591"/>
            <a:ext cx="769888" cy="724729"/>
          </a:xfrm>
          <a:prstGeom prst="ellipse">
            <a:avLst/>
          </a:prstGeom>
          <a:solidFill>
            <a:srgbClr val="FFC000"/>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200" dirty="0">
                <a:solidFill>
                  <a:schemeClr val="tx1"/>
                </a:solidFill>
                <a:sym typeface="Wingdings" panose="05000000000000000000" pitchFamily="2" charset="2"/>
              </a:rPr>
              <a:t>A</a:t>
            </a:r>
            <a:endParaRPr lang="en-GB" sz="3200" dirty="0">
              <a:solidFill>
                <a:schemeClr val="tx1"/>
              </a:solidFill>
            </a:endParaRPr>
          </a:p>
        </p:txBody>
      </p:sp>
      <p:sp>
        <p:nvSpPr>
          <p:cNvPr id="11" name="Oval 10">
            <a:extLst>
              <a:ext uri="{FF2B5EF4-FFF2-40B4-BE49-F238E27FC236}">
                <a16:creationId xmlns:a16="http://schemas.microsoft.com/office/drawing/2014/main" id="{E8C30849-73C6-4D5A-8148-C862E000E0AA}"/>
              </a:ext>
            </a:extLst>
          </p:cNvPr>
          <p:cNvSpPr/>
          <p:nvPr/>
        </p:nvSpPr>
        <p:spPr>
          <a:xfrm>
            <a:off x="1425920" y="4374839"/>
            <a:ext cx="769888" cy="724729"/>
          </a:xfrm>
          <a:prstGeom prst="ellipse">
            <a:avLst/>
          </a:prstGeom>
          <a:solidFill>
            <a:srgbClr val="F89A10"/>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2400" dirty="0">
                <a:solidFill>
                  <a:schemeClr val="tx1"/>
                </a:solidFill>
                <a:sym typeface="Wingdings" panose="05000000000000000000" pitchFamily="2" charset="2"/>
              </a:rPr>
              <a:t>DA</a:t>
            </a:r>
            <a:endParaRPr lang="en-GB" sz="2400" dirty="0">
              <a:solidFill>
                <a:schemeClr val="tx1"/>
              </a:solidFill>
            </a:endParaRPr>
          </a:p>
        </p:txBody>
      </p:sp>
      <p:sp>
        <p:nvSpPr>
          <p:cNvPr id="12" name="Oval 11">
            <a:extLst>
              <a:ext uri="{FF2B5EF4-FFF2-40B4-BE49-F238E27FC236}">
                <a16:creationId xmlns:a16="http://schemas.microsoft.com/office/drawing/2014/main" id="{A2101EFF-0E1F-42A3-9F84-B574E6CBEF5C}"/>
              </a:ext>
            </a:extLst>
          </p:cNvPr>
          <p:cNvSpPr/>
          <p:nvPr/>
        </p:nvSpPr>
        <p:spPr>
          <a:xfrm>
            <a:off x="1426867" y="5231056"/>
            <a:ext cx="769888" cy="724729"/>
          </a:xfrm>
          <a:prstGeom prst="ellipse">
            <a:avLst/>
          </a:prstGeom>
          <a:solidFill>
            <a:srgbClr val="66FF66"/>
          </a:solidFill>
          <a:ln w="38100">
            <a:solidFill>
              <a:schemeClr val="tx1"/>
            </a:solid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GB" sz="3200" dirty="0">
                <a:solidFill>
                  <a:schemeClr val="tx1"/>
                </a:solidFill>
                <a:sym typeface="Wingdings" panose="05000000000000000000" pitchFamily="2" charset="2"/>
              </a:rPr>
              <a:t>G</a:t>
            </a:r>
            <a:endParaRPr lang="en-GB" sz="3200" dirty="0">
              <a:solidFill>
                <a:schemeClr val="tx1"/>
              </a:solidFill>
            </a:endParaRPr>
          </a:p>
        </p:txBody>
      </p:sp>
      <p:sp>
        <p:nvSpPr>
          <p:cNvPr id="2" name="Rectangle 1">
            <a:extLst>
              <a:ext uri="{FF2B5EF4-FFF2-40B4-BE49-F238E27FC236}">
                <a16:creationId xmlns:a16="http://schemas.microsoft.com/office/drawing/2014/main" id="{9E5E9217-7DF5-41CB-84D4-48056C3F206A}"/>
              </a:ext>
            </a:extLst>
          </p:cNvPr>
          <p:cNvSpPr/>
          <p:nvPr/>
        </p:nvSpPr>
        <p:spPr>
          <a:xfrm>
            <a:off x="698500" y="1379620"/>
            <a:ext cx="10948068" cy="1103541"/>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r>
              <a:rPr lang="en-GB" sz="2400" dirty="0">
                <a:solidFill>
                  <a:srgbClr val="002060"/>
                </a:solidFill>
              </a:rPr>
              <a:t>The three therapy tests which accompany this resource can be used to revisit the taught skill to check that the pupil is able to perform it independently and consistently. </a:t>
            </a:r>
          </a:p>
        </p:txBody>
      </p:sp>
    </p:spTree>
    <p:extLst>
      <p:ext uri="{BB962C8B-B14F-4D97-AF65-F5344CB8AC3E}">
        <p14:creationId xmlns:p14="http://schemas.microsoft.com/office/powerpoint/2010/main" val="349507859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3506694" y="304822"/>
            <a:ext cx="516799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LORIC task</a:t>
            </a:r>
            <a:endParaRPr lang="en-GB" sz="4000" i="1" dirty="0">
              <a:solidFill>
                <a:srgbClr val="002060"/>
              </a:solidFill>
              <a:latin typeface="+mn-lt"/>
            </a:endParaRP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446462" y="3441394"/>
            <a:ext cx="11154988" cy="3035605"/>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sz="2500" dirty="0">
                <a:solidFill>
                  <a:srgbClr val="002060"/>
                </a:solidFill>
              </a:rPr>
              <a:t>Our Primary Edge attributes help us to become better learners and today is no exception. Before you start this activity, here are some ideas for how you will need your </a:t>
            </a:r>
            <a:r>
              <a:rPr lang="en-GB" sz="2500" u="sng" dirty="0">
                <a:solidFill>
                  <a:srgbClr val="002060"/>
                </a:solidFill>
              </a:rPr>
              <a:t>Charlie Communication</a:t>
            </a:r>
            <a:r>
              <a:rPr lang="en-GB" sz="2500" dirty="0">
                <a:solidFill>
                  <a:srgbClr val="002060"/>
                </a:solidFill>
              </a:rPr>
              <a:t> skills today: </a:t>
            </a:r>
          </a:p>
          <a:p>
            <a:pPr lvl="0"/>
            <a:endParaRPr lang="en-GB" sz="2500" dirty="0">
              <a:solidFill>
                <a:srgbClr val="002060"/>
              </a:solidFill>
            </a:endParaRPr>
          </a:p>
          <a:p>
            <a:pPr marL="342900" lvl="0" indent="-342900">
              <a:buFont typeface="Arial" panose="020B0604020202020204" pitchFamily="34" charset="0"/>
              <a:buChar char="•"/>
            </a:pPr>
            <a:r>
              <a:rPr lang="en-GB" sz="2500" dirty="0">
                <a:solidFill>
                  <a:srgbClr val="002060"/>
                </a:solidFill>
              </a:rPr>
              <a:t>Speak clearly</a:t>
            </a:r>
          </a:p>
          <a:p>
            <a:pPr marL="342900" lvl="0" indent="-342900">
              <a:buFont typeface="Arial" panose="020B0604020202020204" pitchFamily="34" charset="0"/>
              <a:buChar char="•"/>
            </a:pPr>
            <a:r>
              <a:rPr lang="en-GB" sz="2500" dirty="0">
                <a:solidFill>
                  <a:srgbClr val="002060"/>
                </a:solidFill>
              </a:rPr>
              <a:t>Discuss ideas by taking turns</a:t>
            </a:r>
          </a:p>
          <a:p>
            <a:pPr marL="342900" lvl="0" indent="-342900">
              <a:buFont typeface="Arial" panose="020B0604020202020204" pitchFamily="34" charset="0"/>
              <a:buChar char="•"/>
            </a:pPr>
            <a:r>
              <a:rPr lang="en-GB" sz="2500" dirty="0">
                <a:solidFill>
                  <a:srgbClr val="002060"/>
                </a:solidFill>
              </a:rPr>
              <a:t>Listen well</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pic>
        <p:nvPicPr>
          <p:cNvPr id="11" name="Content Placeholder 6" descr="Screen Clipping">
            <a:extLst>
              <a:ext uri="{FF2B5EF4-FFF2-40B4-BE49-F238E27FC236}">
                <a16:creationId xmlns:a16="http://schemas.microsoft.com/office/drawing/2014/main" id="{43BD575D-BFED-4C2F-A00C-749D5C3F689C}"/>
              </a:ext>
            </a:extLst>
          </p:cNvPr>
          <p:cNvPicPr>
            <a:picLocks noGrp="1" noChangeAspect="1"/>
          </p:cNvPicPr>
          <p:nvPr>
            <p:ph idx="1"/>
          </p:nvPr>
        </p:nvPicPr>
        <p:blipFill>
          <a:blip r:embed="rId5">
            <a:extLst>
              <a:ext uri="{28A0092B-C50C-407E-A947-70E740481C1C}">
                <a14:useLocalDpi xmlns:a14="http://schemas.microsoft.com/office/drawing/2010/main" val="0"/>
              </a:ext>
            </a:extLst>
          </a:blip>
          <a:stretch>
            <a:fillRect/>
          </a:stretch>
        </p:blipFill>
        <p:spPr>
          <a:xfrm>
            <a:off x="2712747" y="1704608"/>
            <a:ext cx="6370872" cy="1453566"/>
          </a:xfrm>
        </p:spPr>
      </p:pic>
    </p:spTree>
    <p:extLst>
      <p:ext uri="{BB962C8B-B14F-4D97-AF65-F5344CB8AC3E}">
        <p14:creationId xmlns:p14="http://schemas.microsoft.com/office/powerpoint/2010/main" val="251791190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3506694" y="304822"/>
            <a:ext cx="516799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LORIC task</a:t>
            </a:r>
            <a:endParaRPr lang="en-GB" sz="4000" i="1" dirty="0">
              <a:solidFill>
                <a:srgbClr val="002060"/>
              </a:solidFill>
              <a:latin typeface="+mn-lt"/>
            </a:endParaRPr>
          </a:p>
        </p:txBody>
      </p:sp>
      <p:pic>
        <p:nvPicPr>
          <p:cNvPr id="4" name="Picture 3">
            <a:extLst>
              <a:ext uri="{FF2B5EF4-FFF2-40B4-BE49-F238E27FC236}">
                <a16:creationId xmlns:a16="http://schemas.microsoft.com/office/drawing/2014/main" id="{6E8C3D4E-1CA5-4486-9BD7-97CB166B3BEC}"/>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7" name="Rectangle: Rounded Corners 2">
            <a:extLst>
              <a:ext uri="{FF2B5EF4-FFF2-40B4-BE49-F238E27FC236}">
                <a16:creationId xmlns:a16="http://schemas.microsoft.com/office/drawing/2014/main" id="{675A7142-34F1-4E54-A85B-FF703025B360}"/>
              </a:ext>
            </a:extLst>
          </p:cNvPr>
          <p:cNvSpPr/>
          <p:nvPr/>
        </p:nvSpPr>
        <p:spPr>
          <a:xfrm>
            <a:off x="446462" y="1932970"/>
            <a:ext cx="11154988" cy="4404768"/>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sz="2800" dirty="0">
                <a:solidFill>
                  <a:srgbClr val="002060"/>
                </a:solidFill>
              </a:rPr>
              <a:t>Today we are going to discuss a range of different topics.</a:t>
            </a:r>
          </a:p>
          <a:p>
            <a:pPr lvl="0"/>
            <a:r>
              <a:rPr lang="en-GB" sz="2800" dirty="0">
                <a:solidFill>
                  <a:srgbClr val="002060"/>
                </a:solidFill>
              </a:rPr>
              <a:t>These include:</a:t>
            </a:r>
          </a:p>
          <a:p>
            <a:pPr marL="457200" lvl="0" indent="-457200">
              <a:buFont typeface="Arial" panose="020B0604020202020204" pitchFamily="34" charset="0"/>
              <a:buChar char="•"/>
            </a:pPr>
            <a:endParaRPr lang="en-GB" sz="2800" dirty="0">
              <a:solidFill>
                <a:srgbClr val="002060"/>
              </a:solidFill>
            </a:endParaRPr>
          </a:p>
          <a:p>
            <a:pPr marL="457200" lvl="0" indent="-457200">
              <a:buFont typeface="Arial" panose="020B0604020202020204" pitchFamily="34" charset="0"/>
              <a:buChar char="•"/>
            </a:pPr>
            <a:r>
              <a:rPr lang="en-GB" sz="2800" dirty="0">
                <a:solidFill>
                  <a:srgbClr val="002060"/>
                </a:solidFill>
              </a:rPr>
              <a:t>What type of measurement would we use to measure…a can of drink, a swimming pool, a large jug etc.?</a:t>
            </a:r>
          </a:p>
          <a:p>
            <a:pPr marL="457200" lvl="0" indent="-457200">
              <a:buFont typeface="Arial" panose="020B0604020202020204" pitchFamily="34" charset="0"/>
              <a:buChar char="•"/>
            </a:pPr>
            <a:r>
              <a:rPr lang="en-GB" sz="2800" dirty="0">
                <a:solidFill>
                  <a:srgbClr val="002060"/>
                </a:solidFill>
              </a:rPr>
              <a:t>Which is bigger, a sea or an ocean? How do we know? Discuss why it would be impossible to measure the amount of water in the sea/ocean. </a:t>
            </a:r>
          </a:p>
        </p:txBody>
      </p:sp>
      <p:pic>
        <p:nvPicPr>
          <p:cNvPr id="8" name="Picture 7"/>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9295812" y="1994962"/>
            <a:ext cx="2016201" cy="1713264"/>
          </a:xfrm>
          <a:prstGeom prst="rect">
            <a:avLst/>
          </a:prstGeom>
        </p:spPr>
      </p:pic>
    </p:spTree>
    <p:extLst>
      <p:ext uri="{BB962C8B-B14F-4D97-AF65-F5344CB8AC3E}">
        <p14:creationId xmlns:p14="http://schemas.microsoft.com/office/powerpoint/2010/main" val="39600877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Vocabulary activity</a:t>
            </a:r>
            <a:endParaRPr lang="en-GB" sz="2400" b="1" i="1" dirty="0">
              <a:solidFill>
                <a:srgbClr val="002060"/>
              </a:solidFill>
              <a:latin typeface="+mn-lt"/>
            </a:endParaRPr>
          </a:p>
        </p:txBody>
      </p:sp>
      <p:pic>
        <p:nvPicPr>
          <p:cNvPr id="4" name="Picture 3">
            <a:extLst>
              <a:ext uri="{FF2B5EF4-FFF2-40B4-BE49-F238E27FC236}">
                <a16:creationId xmlns:a16="http://schemas.microsoft.com/office/drawing/2014/main" id="{6E8C3D4E-1CA5-4486-9BD7-97CB166B3BEC}"/>
              </a:ext>
            </a:extLst>
          </p:cNvPr>
          <p:cNvPicPr/>
          <p:nvPr/>
        </p:nvPicPr>
        <p:blipFill>
          <a:blip r:embed="rId3" cstate="print">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522525" y="1826748"/>
            <a:ext cx="2888134" cy="4557251"/>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3400" dirty="0">
                <a:solidFill>
                  <a:srgbClr val="002060"/>
                </a:solidFill>
              </a:rPr>
              <a:t>capacity</a:t>
            </a:r>
          </a:p>
          <a:p>
            <a:pPr lvl="0" algn="ctr"/>
            <a:r>
              <a:rPr lang="en-GB" sz="3400" dirty="0">
                <a:solidFill>
                  <a:srgbClr val="002060"/>
                </a:solidFill>
              </a:rPr>
              <a:t>estimate</a:t>
            </a:r>
          </a:p>
          <a:p>
            <a:pPr lvl="0" algn="ctr"/>
            <a:r>
              <a:rPr lang="en-GB" sz="3400" dirty="0">
                <a:solidFill>
                  <a:srgbClr val="002060"/>
                </a:solidFill>
              </a:rPr>
              <a:t>metric</a:t>
            </a:r>
          </a:p>
          <a:p>
            <a:pPr lvl="0" algn="ctr"/>
            <a:r>
              <a:rPr lang="en-GB" sz="3400" dirty="0">
                <a:solidFill>
                  <a:srgbClr val="002060"/>
                </a:solidFill>
              </a:rPr>
              <a:t>imperial</a:t>
            </a:r>
          </a:p>
        </p:txBody>
      </p:sp>
      <p:sp>
        <p:nvSpPr>
          <p:cNvPr id="8" name="Rectangle: Rounded Corners 7">
            <a:extLst>
              <a:ext uri="{FF2B5EF4-FFF2-40B4-BE49-F238E27FC236}">
                <a16:creationId xmlns:a16="http://schemas.microsoft.com/office/drawing/2014/main" id="{B037ED3D-4640-4C99-BD8E-7128C709FBE2}"/>
              </a:ext>
            </a:extLst>
          </p:cNvPr>
          <p:cNvSpPr/>
          <p:nvPr/>
        </p:nvSpPr>
        <p:spPr>
          <a:xfrm>
            <a:off x="3752193" y="1828797"/>
            <a:ext cx="7898524" cy="4557251"/>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i="1" dirty="0">
              <a:solidFill>
                <a:srgbClr val="002060"/>
              </a:solidFill>
            </a:endParaRP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10" name="Rectangle 9">
            <a:extLst>
              <a:ext uri="{FF2B5EF4-FFF2-40B4-BE49-F238E27FC236}">
                <a16:creationId xmlns:a16="http://schemas.microsoft.com/office/drawing/2014/main" id="{A8EBD060-C3FF-4DAF-967B-5CFC308C7EA5}"/>
              </a:ext>
            </a:extLst>
          </p:cNvPr>
          <p:cNvSpPr/>
          <p:nvPr/>
        </p:nvSpPr>
        <p:spPr>
          <a:xfrm>
            <a:off x="4027733" y="2058753"/>
            <a:ext cx="485057" cy="4085565"/>
          </a:xfrm>
          <a:prstGeom prst="rect">
            <a:avLst/>
          </a:prstGeom>
        </p:spPr>
        <p:style>
          <a:lnRef idx="2">
            <a:schemeClr val="accent2"/>
          </a:lnRef>
          <a:fillRef idx="1">
            <a:schemeClr val="lt1"/>
          </a:fillRef>
          <a:effectRef idx="0">
            <a:schemeClr val="accent2"/>
          </a:effectRef>
          <a:fontRef idx="minor">
            <a:schemeClr val="dk1"/>
          </a:fontRef>
        </p:style>
        <p:txBody>
          <a:bodyPr vert="vert270" rtlCol="0" anchor="ctr"/>
          <a:lstStyle/>
          <a:p>
            <a:pPr algn="ctr"/>
            <a:r>
              <a:rPr lang="en-GB" sz="3500" dirty="0">
                <a:solidFill>
                  <a:srgbClr val="002060"/>
                </a:solidFill>
              </a:rPr>
              <a:t>DEFINE IT/USE IT</a:t>
            </a:r>
          </a:p>
        </p:txBody>
      </p:sp>
      <p:pic>
        <p:nvPicPr>
          <p:cNvPr id="11" name="Picture 10"/>
          <p:cNvPicPr>
            <a:picLocks noChangeAspect="1"/>
          </p:cNvPicPr>
          <p:nvPr/>
        </p:nvPicPr>
        <p:blipFill>
          <a:blip r:embed="rId5"/>
          <a:stretch>
            <a:fillRect/>
          </a:stretch>
        </p:blipFill>
        <p:spPr>
          <a:xfrm>
            <a:off x="5440680" y="1969756"/>
            <a:ext cx="5427639" cy="4174562"/>
          </a:xfrm>
          <a:prstGeom prst="rect">
            <a:avLst/>
          </a:prstGeom>
        </p:spPr>
      </p:pic>
    </p:spTree>
    <p:extLst>
      <p:ext uri="{BB962C8B-B14F-4D97-AF65-F5344CB8AC3E}">
        <p14:creationId xmlns:p14="http://schemas.microsoft.com/office/powerpoint/2010/main" val="12168901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Teach</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273208" y="2199258"/>
            <a:ext cx="7743977" cy="1325564"/>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3400" dirty="0">
                <a:solidFill>
                  <a:srgbClr val="002060"/>
                </a:solidFill>
              </a:rPr>
              <a:t>Today, we are going to </a:t>
            </a:r>
            <a:r>
              <a:rPr lang="en-GB" sz="3400" b="1" dirty="0">
                <a:solidFill>
                  <a:srgbClr val="002060"/>
                </a:solidFill>
              </a:rPr>
              <a:t>estimate capacity.</a:t>
            </a: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8" name="Rectangle: Rounded Corners 7">
            <a:extLst>
              <a:ext uri="{FF2B5EF4-FFF2-40B4-BE49-F238E27FC236}">
                <a16:creationId xmlns:a16="http://schemas.microsoft.com/office/drawing/2014/main" id="{59B695F3-DCCF-4387-A767-1B25A7FD96D7}"/>
              </a:ext>
            </a:extLst>
          </p:cNvPr>
          <p:cNvSpPr/>
          <p:nvPr/>
        </p:nvSpPr>
        <p:spPr>
          <a:xfrm>
            <a:off x="273207" y="4162860"/>
            <a:ext cx="7743977" cy="1325564"/>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3400" dirty="0">
                <a:solidFill>
                  <a:srgbClr val="002060"/>
                </a:solidFill>
              </a:rPr>
              <a:t>Capacity means the maximum amount something can contain.</a:t>
            </a:r>
            <a:endParaRPr lang="en-GB" sz="3400" b="1" dirty="0">
              <a:solidFill>
                <a:srgbClr val="002060"/>
              </a:solidFill>
            </a:endParaRPr>
          </a:p>
        </p:txBody>
      </p:sp>
      <p:pic>
        <p:nvPicPr>
          <p:cNvPr id="2050" name="Picture 2" descr="See the source image">
            <a:extLst>
              <a:ext uri="{FF2B5EF4-FFF2-40B4-BE49-F238E27FC236}">
                <a16:creationId xmlns:a16="http://schemas.microsoft.com/office/drawing/2014/main" id="{9CE15DC1-F5C5-4349-87AB-3B8BE77756A0}"/>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323692" y="1964411"/>
            <a:ext cx="2988321" cy="44824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663973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Teach</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1786015" y="1765678"/>
            <a:ext cx="8619970" cy="1567832"/>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3400" dirty="0">
                <a:solidFill>
                  <a:srgbClr val="002060"/>
                </a:solidFill>
              </a:rPr>
              <a:t>Capacity can be measured in millilitres and litres.</a:t>
            </a:r>
            <a:endParaRPr lang="en-GB" sz="3400" dirty="0">
              <a:solidFill>
                <a:prstClr val="white"/>
              </a:solidFill>
            </a:endParaRP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10" name="Rectangle: Rounded Corners 7">
            <a:extLst>
              <a:ext uri="{FF2B5EF4-FFF2-40B4-BE49-F238E27FC236}">
                <a16:creationId xmlns:a16="http://schemas.microsoft.com/office/drawing/2014/main" id="{B037ED3D-4640-4C99-BD8E-7128C709FBE2}"/>
              </a:ext>
            </a:extLst>
          </p:cNvPr>
          <p:cNvSpPr/>
          <p:nvPr/>
        </p:nvSpPr>
        <p:spPr>
          <a:xfrm>
            <a:off x="4058234" y="5092324"/>
            <a:ext cx="4155245" cy="1567833"/>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dirty="0">
                <a:solidFill>
                  <a:srgbClr val="FF0000"/>
                </a:solidFill>
              </a:rPr>
              <a:t>1,000ml = 1l</a:t>
            </a:r>
          </a:p>
        </p:txBody>
      </p:sp>
      <p:sp>
        <p:nvSpPr>
          <p:cNvPr id="11" name="Rectangle: Rounded Corners 7">
            <a:extLst>
              <a:ext uri="{FF2B5EF4-FFF2-40B4-BE49-F238E27FC236}">
                <a16:creationId xmlns:a16="http://schemas.microsoft.com/office/drawing/2014/main" id="{B037ED3D-4640-4C99-BD8E-7128C709FBE2}"/>
              </a:ext>
            </a:extLst>
          </p:cNvPr>
          <p:cNvSpPr/>
          <p:nvPr/>
        </p:nvSpPr>
        <p:spPr>
          <a:xfrm>
            <a:off x="3623980" y="3429000"/>
            <a:ext cx="5023755" cy="1452049"/>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3600" dirty="0">
                <a:solidFill>
                  <a:srgbClr val="002060"/>
                </a:solidFill>
              </a:rPr>
              <a:t>ml = millilitres</a:t>
            </a:r>
          </a:p>
          <a:p>
            <a:pPr algn="ctr"/>
            <a:r>
              <a:rPr lang="en-GB" sz="3600" dirty="0">
                <a:solidFill>
                  <a:srgbClr val="002060"/>
                </a:solidFill>
              </a:rPr>
              <a:t>l = litres</a:t>
            </a:r>
          </a:p>
        </p:txBody>
      </p:sp>
    </p:spTree>
    <p:extLst>
      <p:ext uri="{BB962C8B-B14F-4D97-AF65-F5344CB8AC3E}">
        <p14:creationId xmlns:p14="http://schemas.microsoft.com/office/powerpoint/2010/main" val="88012985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FB834-FFCA-4D74-BC33-559E75C5C156}"/>
              </a:ext>
            </a:extLst>
          </p:cNvPr>
          <p:cNvSpPr>
            <a:spLocks noGrp="1"/>
          </p:cNvSpPr>
          <p:nvPr>
            <p:ph type="title"/>
          </p:nvPr>
        </p:nvSpPr>
        <p:spPr>
          <a:xfrm>
            <a:off x="1825873" y="365124"/>
            <a:ext cx="8619970" cy="1116565"/>
          </a:xfrm>
          <a:solidFill>
            <a:srgbClr val="FDFEDA"/>
          </a:solidFill>
          <a:ln>
            <a:solidFill>
              <a:schemeClr val="accent1"/>
            </a:solidFill>
          </a:ln>
        </p:spPr>
        <p:txBody>
          <a:bodyPr>
            <a:normAutofit/>
          </a:bodyPr>
          <a:lstStyle/>
          <a:p>
            <a:pPr algn="ctr"/>
            <a:r>
              <a:rPr lang="en-GB" sz="4000" b="1" dirty="0">
                <a:solidFill>
                  <a:srgbClr val="002060"/>
                </a:solidFill>
                <a:latin typeface="+mn-lt"/>
              </a:rPr>
              <a:t>Teach</a:t>
            </a:r>
          </a:p>
        </p:txBody>
      </p:sp>
      <p:pic>
        <p:nvPicPr>
          <p:cNvPr id="4" name="Picture 3">
            <a:extLst>
              <a:ext uri="{FF2B5EF4-FFF2-40B4-BE49-F238E27FC236}">
                <a16:creationId xmlns:a16="http://schemas.microsoft.com/office/drawing/2014/main" id="{6E8C3D4E-1CA5-4486-9BD7-97CB166B3BEC}"/>
              </a:ext>
            </a:extLst>
          </p:cNvPr>
          <p:cNvPicPr/>
          <p:nvPr/>
        </p:nvPicPr>
        <p:blipFill>
          <a:blip r:embed="rId3">
            <a:extLst>
              <a:ext uri="{28A0092B-C50C-407E-A947-70E740481C1C}">
                <a14:useLocalDpi xmlns:a14="http://schemas.microsoft.com/office/drawing/2010/main" val="0"/>
              </a:ext>
            </a:extLst>
          </a:blip>
          <a:stretch>
            <a:fillRect/>
          </a:stretch>
        </p:blipFill>
        <p:spPr>
          <a:xfrm>
            <a:off x="273208" y="365124"/>
            <a:ext cx="1330509" cy="1325563"/>
          </a:xfrm>
          <a:prstGeom prst="rect">
            <a:avLst/>
          </a:prstGeom>
        </p:spPr>
      </p:pic>
      <p:sp>
        <p:nvSpPr>
          <p:cNvPr id="3" name="Rectangle: Rounded Corners 2">
            <a:extLst>
              <a:ext uri="{FF2B5EF4-FFF2-40B4-BE49-F238E27FC236}">
                <a16:creationId xmlns:a16="http://schemas.microsoft.com/office/drawing/2014/main" id="{675A7142-34F1-4E54-A85B-FF703025B360}"/>
              </a:ext>
            </a:extLst>
          </p:cNvPr>
          <p:cNvSpPr/>
          <p:nvPr/>
        </p:nvSpPr>
        <p:spPr>
          <a:xfrm>
            <a:off x="570029" y="1861168"/>
            <a:ext cx="10928242" cy="1872631"/>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r>
              <a:rPr lang="en-GB" sz="3400" dirty="0">
                <a:solidFill>
                  <a:srgbClr val="002060"/>
                </a:solidFill>
              </a:rPr>
              <a:t>We also need to recap on our knowledge of </a:t>
            </a:r>
            <a:r>
              <a:rPr lang="en-GB" sz="3400" b="1" dirty="0">
                <a:solidFill>
                  <a:srgbClr val="002060"/>
                </a:solidFill>
              </a:rPr>
              <a:t>metric</a:t>
            </a:r>
            <a:r>
              <a:rPr lang="en-GB" sz="3400" dirty="0">
                <a:solidFill>
                  <a:srgbClr val="002060"/>
                </a:solidFill>
              </a:rPr>
              <a:t> and </a:t>
            </a:r>
            <a:r>
              <a:rPr lang="en-GB" sz="3400" b="1" dirty="0">
                <a:solidFill>
                  <a:srgbClr val="002060"/>
                </a:solidFill>
              </a:rPr>
              <a:t>imperial</a:t>
            </a:r>
            <a:r>
              <a:rPr lang="en-GB" sz="3400" dirty="0">
                <a:solidFill>
                  <a:srgbClr val="002060"/>
                </a:solidFill>
              </a:rPr>
              <a:t> measures:</a:t>
            </a:r>
            <a:endParaRPr lang="en-GB" sz="3400" dirty="0">
              <a:solidFill>
                <a:prstClr val="white"/>
              </a:solidFill>
            </a:endParaRPr>
          </a:p>
        </p:txBody>
      </p:sp>
      <p:pic>
        <p:nvPicPr>
          <p:cNvPr id="9" name="Picture 8">
            <a:extLst>
              <a:ext uri="{FF2B5EF4-FFF2-40B4-BE49-F238E27FC236}">
                <a16:creationId xmlns:a16="http://schemas.microsoft.com/office/drawing/2014/main" id="{F4FF22BC-2E32-324C-9E60-D686B9033752}"/>
              </a:ext>
            </a:extLst>
          </p:cNvPr>
          <p:cNvPicPr>
            <a:picLocks noChangeAspect="1"/>
          </p:cNvPicPr>
          <p:nvPr/>
        </p:nvPicPr>
        <p:blipFill>
          <a:blip r:embed="rId4"/>
          <a:stretch>
            <a:fillRect/>
          </a:stretch>
        </p:blipFill>
        <p:spPr>
          <a:xfrm>
            <a:off x="10577662" y="420961"/>
            <a:ext cx="1468702" cy="970048"/>
          </a:xfrm>
          <a:prstGeom prst="rect">
            <a:avLst/>
          </a:prstGeom>
        </p:spPr>
      </p:pic>
      <p:sp>
        <p:nvSpPr>
          <p:cNvPr id="10" name="Rectangle: Rounded Corners 7">
            <a:extLst>
              <a:ext uri="{FF2B5EF4-FFF2-40B4-BE49-F238E27FC236}">
                <a16:creationId xmlns:a16="http://schemas.microsoft.com/office/drawing/2014/main" id="{B037ED3D-4640-4C99-BD8E-7128C709FBE2}"/>
              </a:ext>
            </a:extLst>
          </p:cNvPr>
          <p:cNvSpPr/>
          <p:nvPr/>
        </p:nvSpPr>
        <p:spPr>
          <a:xfrm>
            <a:off x="571500" y="4113278"/>
            <a:ext cx="4061460" cy="2470009"/>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b="1" dirty="0">
                <a:solidFill>
                  <a:srgbClr val="002060"/>
                </a:solidFill>
              </a:rPr>
              <a:t>Metric</a:t>
            </a:r>
          </a:p>
          <a:p>
            <a:pPr algn="ctr"/>
            <a:r>
              <a:rPr lang="en-GB" sz="3600" dirty="0">
                <a:solidFill>
                  <a:srgbClr val="002060"/>
                </a:solidFill>
              </a:rPr>
              <a:t>1,000ml = 1l</a:t>
            </a:r>
          </a:p>
          <a:p>
            <a:pPr algn="ctr"/>
            <a:r>
              <a:rPr lang="en-GB" sz="3600" dirty="0">
                <a:solidFill>
                  <a:srgbClr val="002060"/>
                </a:solidFill>
              </a:rPr>
              <a:t>ml = millilitres</a:t>
            </a:r>
          </a:p>
          <a:p>
            <a:pPr algn="ctr"/>
            <a:r>
              <a:rPr lang="en-GB" sz="3600" dirty="0">
                <a:solidFill>
                  <a:srgbClr val="002060"/>
                </a:solidFill>
              </a:rPr>
              <a:t>l = litre</a:t>
            </a:r>
          </a:p>
        </p:txBody>
      </p:sp>
      <mc:AlternateContent xmlns:mc="http://schemas.openxmlformats.org/markup-compatibility/2006" xmlns:a14="http://schemas.microsoft.com/office/drawing/2010/main">
        <mc:Choice Requires="a14">
          <p:sp>
            <p:nvSpPr>
              <p:cNvPr id="11" name="Rectangle: Rounded Corners 7">
                <a:extLst>
                  <a:ext uri="{FF2B5EF4-FFF2-40B4-BE49-F238E27FC236}">
                    <a16:creationId xmlns:a16="http://schemas.microsoft.com/office/drawing/2014/main" id="{B037ED3D-4640-4C99-BD8E-7128C709FBE2}"/>
                  </a:ext>
                </a:extLst>
              </p:cNvPr>
              <p:cNvSpPr/>
              <p:nvPr/>
            </p:nvSpPr>
            <p:spPr>
              <a:xfrm>
                <a:off x="5288280" y="4113277"/>
                <a:ext cx="6023733" cy="2470009"/>
              </a:xfrm>
              <a:prstGeom prst="roundRect">
                <a:avLst/>
              </a:prstGeom>
              <a:solidFill>
                <a:srgbClr val="FFFED8"/>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lnSpc>
                    <a:spcPct val="100000"/>
                  </a:lnSpc>
                  <a:spcAft>
                    <a:spcPts val="0"/>
                  </a:spcAft>
                </a:pPr>
                <a:r>
                  <a:rPr lang="en-GB" sz="4400" b="1" dirty="0">
                    <a:solidFill>
                      <a:srgbClr val="002060"/>
                    </a:solidFill>
                  </a:rPr>
                  <a:t>Imperial</a:t>
                </a:r>
              </a:p>
              <a:p>
                <a:pPr algn="ctr">
                  <a:lnSpc>
                    <a:spcPct val="100000"/>
                  </a:lnSpc>
                  <a:spcAft>
                    <a:spcPts val="0"/>
                  </a:spcAft>
                </a:pPr>
                <a:r>
                  <a:rPr lang="en-GB" sz="3600" dirty="0">
                    <a:solidFill>
                      <a:srgbClr val="002060"/>
                    </a:solidFill>
                  </a:rPr>
                  <a:t>1 litre = 1 </a:t>
                </a:r>
                <a14:m>
                  <m:oMath xmlns:m="http://schemas.openxmlformats.org/officeDocument/2006/math">
                    <m:f>
                      <m:fPr>
                        <m:ctrlPr>
                          <a:rPr lang="en-GB" sz="3600" i="1">
                            <a:solidFill>
                              <a:srgbClr val="002060"/>
                            </a:solidFill>
                            <a:latin typeface="Cambria Math" panose="02040503050406030204" pitchFamily="18" charset="0"/>
                          </a:rPr>
                        </m:ctrlPr>
                      </m:fPr>
                      <m:num>
                        <m:r>
                          <a:rPr lang="en-GB" sz="3600">
                            <a:solidFill>
                              <a:srgbClr val="002060"/>
                            </a:solidFill>
                            <a:latin typeface="Cambria Math" panose="02040503050406030204" pitchFamily="18" charset="0"/>
                          </a:rPr>
                          <m:t>3</m:t>
                        </m:r>
                      </m:num>
                      <m:den>
                        <m:r>
                          <a:rPr lang="en-GB" sz="3600">
                            <a:solidFill>
                              <a:srgbClr val="002060"/>
                            </a:solidFill>
                            <a:latin typeface="Cambria Math" panose="02040503050406030204" pitchFamily="18" charset="0"/>
                          </a:rPr>
                          <m:t>4</m:t>
                        </m:r>
                      </m:den>
                    </m:f>
                  </m:oMath>
                </a14:m>
                <a:r>
                  <a:rPr lang="en-GB" sz="3600" dirty="0">
                    <a:solidFill>
                      <a:srgbClr val="002060"/>
                    </a:solidFill>
                  </a:rPr>
                  <a:t> pints</a:t>
                </a:r>
              </a:p>
              <a:p>
                <a:pPr algn="ctr">
                  <a:lnSpc>
                    <a:spcPct val="100000"/>
                  </a:lnSpc>
                  <a:spcAft>
                    <a:spcPts val="0"/>
                  </a:spcAft>
                </a:pPr>
                <a:r>
                  <a:rPr lang="en-GB" sz="3600" dirty="0">
                    <a:solidFill>
                      <a:srgbClr val="002060"/>
                    </a:solidFill>
                  </a:rPr>
                  <a:t>4.5 litres = 1 gallon or 8 pints</a:t>
                </a:r>
                <a:endParaRPr lang="en-GB" sz="3600" dirty="0">
                  <a:solidFill>
                    <a:srgbClr val="002060"/>
                  </a:solidFill>
                  <a:latin typeface="Calibri" panose="020F0502020204030204" pitchFamily="34" charset="0"/>
                  <a:ea typeface="Times New Roman" panose="02020603050405020304" pitchFamily="18" charset="0"/>
                  <a:cs typeface="Times New Roman" panose="02020603050405020304" pitchFamily="18" charset="0"/>
                </a:endParaRPr>
              </a:p>
            </p:txBody>
          </p:sp>
        </mc:Choice>
        <mc:Fallback xmlns="">
          <p:sp>
            <p:nvSpPr>
              <p:cNvPr id="11" name="Rectangle: Rounded Corners 7">
                <a:extLst>
                  <a:ext uri="{FF2B5EF4-FFF2-40B4-BE49-F238E27FC236}">
                    <a16:creationId xmlns:a16="http://schemas.microsoft.com/office/drawing/2014/main" id="{B037ED3D-4640-4C99-BD8E-7128C709FBE2}"/>
                  </a:ext>
                </a:extLst>
              </p:cNvPr>
              <p:cNvSpPr>
                <a:spLocks noRot="1" noChangeAspect="1" noMove="1" noResize="1" noEditPoints="1" noAdjustHandles="1" noChangeArrowheads="1" noChangeShapeType="1" noTextEdit="1"/>
              </p:cNvSpPr>
              <p:nvPr/>
            </p:nvSpPr>
            <p:spPr>
              <a:xfrm>
                <a:off x="5288280" y="4113277"/>
                <a:ext cx="6023733" cy="2470009"/>
              </a:xfrm>
              <a:prstGeom prst="roundRect">
                <a:avLst/>
              </a:prstGeom>
              <a:blipFill>
                <a:blip r:embed="rId5"/>
                <a:stretch>
                  <a:fillRect b="-1229"/>
                </a:stretch>
              </a:blipFill>
            </p:spPr>
            <p:txBody>
              <a:bodyPr/>
              <a:lstStyle/>
              <a:p>
                <a:r>
                  <a:rPr lang="en-GB">
                    <a:noFill/>
                  </a:rPr>
                  <a:t> </a:t>
                </a:r>
              </a:p>
            </p:txBody>
          </p:sp>
        </mc:Fallback>
      </mc:AlternateContent>
    </p:spTree>
    <p:extLst>
      <p:ext uri="{BB962C8B-B14F-4D97-AF65-F5344CB8AC3E}">
        <p14:creationId xmlns:p14="http://schemas.microsoft.com/office/powerpoint/2010/main" val="229455766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10858</TotalTime>
  <Words>1457</Words>
  <Application>Microsoft Office PowerPoint</Application>
  <PresentationFormat>Widescreen</PresentationFormat>
  <Paragraphs>161</Paragraphs>
  <Slides>21</Slides>
  <Notes>18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21</vt:i4>
      </vt:variant>
    </vt:vector>
  </HeadingPairs>
  <TitlesOfParts>
    <vt:vector size="31" baseType="lpstr">
      <vt:lpstr>Arial</vt:lpstr>
      <vt:lpstr>Calibri</vt:lpstr>
      <vt:lpstr>Calibri Light</vt:lpstr>
      <vt:lpstr>Cambria Math</vt:lpstr>
      <vt:lpstr>Effra Heavy</vt:lpstr>
      <vt:lpstr>Effra Light</vt:lpstr>
      <vt:lpstr>Nanum Brush Script</vt:lpstr>
      <vt:lpstr>Times New Roman</vt:lpstr>
      <vt:lpstr>Wingdings</vt:lpstr>
      <vt:lpstr>Office Theme</vt:lpstr>
      <vt:lpstr>PowerPoint Presentation</vt:lpstr>
      <vt:lpstr>Teachers’ Notes</vt:lpstr>
      <vt:lpstr>Progress across amber – the 4-stage model</vt:lpstr>
      <vt:lpstr>LORIC task</vt:lpstr>
      <vt:lpstr>LORIC task</vt:lpstr>
      <vt:lpstr>Vocabulary activity</vt:lpstr>
      <vt:lpstr>Teach</vt:lpstr>
      <vt:lpstr>Teach</vt:lpstr>
      <vt:lpstr>Teach</vt:lpstr>
      <vt:lpstr>PowerPoint Presentation</vt:lpstr>
      <vt:lpstr>Teach</vt:lpstr>
      <vt:lpstr>Teach</vt:lpstr>
      <vt:lpstr>Teach</vt:lpstr>
      <vt:lpstr>Model</vt:lpstr>
      <vt:lpstr>Model</vt:lpstr>
      <vt:lpstr>Model</vt:lpstr>
      <vt:lpstr>Apply</vt:lpstr>
      <vt:lpstr>Apply</vt:lpstr>
      <vt:lpstr>Apply – Reasoning</vt:lpstr>
      <vt:lpstr>Apply – Practical Activity</vt:lpstr>
      <vt:lpstr>Apply – Practical Activity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 of Resource</dc:title>
  <dc:creator>Microsoft Office User</dc:creator>
  <cp:lastModifiedBy>Jessica Flisher</cp:lastModifiedBy>
  <cp:revision>223</cp:revision>
  <dcterms:created xsi:type="dcterms:W3CDTF">2017-03-29T13:14:03Z</dcterms:created>
  <dcterms:modified xsi:type="dcterms:W3CDTF">2020-05-01T12:37:03Z</dcterms:modified>
</cp:coreProperties>
</file>